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0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5"/>
  </p:notes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68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26"/>
      <p:bold r:id="rId27"/>
      <p:italic r:id="rId28"/>
      <p:boldItalic r:id="rId29"/>
    </p:embeddedFont>
    <p:embeddedFont>
      <p:font typeface="Raleway" pitchFamily="2" charset="0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  <p:embeddedFont>
      <p:font typeface="Roboto Medium" panose="020000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Tvinnereim" initials="" lastIdx="3" clrIdx="0"/>
  <p:cmAuthor id="1" name="Mathea Svendsen Risberg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E234D4-2836-481E-9FC4-9CCAE1CC291E}">
  <a:tblStyle styleId="{90E234D4-2836-481E-9FC4-9CCAE1CC291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20T10:25:30.876" idx="1">
    <p:pos x="6000" y="0"/>
    <p:text>Kan være smart å formidle motivasjonen til samtykke. Og kanskje diskutere hva er egentlig samtykke, når er det frivillig osv (ref. neste slide)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20T10:26:28.573" idx="2">
    <p:pos x="6000" y="0"/>
    <p:text>Kanskje man kan løse den i gruppetimen så studentene får innblikk i hvordan den kan løses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20T10:28:23.945" idx="3">
    <p:pos x="6000" y="0"/>
    <p:text>Jeg brukte dette som eksempel i min gruppetime på hvordan jeg tolker at oppgaven kan løses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154eb1334c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1154eb1334c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154eb1334c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1154eb1334c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54eb1334c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154eb1334c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54eb1334c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154eb1334c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54eb1334c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154eb1334c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54eb1334c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154eb1334c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154eb1334c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154eb1334c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154eb1334c_0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154eb1334c_0_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54eb1334c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154eb1334c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dd44b9d93d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dd44b9d93d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dd44b9d93d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dd44b9d93d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154eb1334c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1154eb1334c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dd44b9d93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g1dd44b9d93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dd44b9d93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1dd44b9d93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dd44b9d93d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1dd44b9d93d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dd44b9d93d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1dd44b9d93d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34304928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34304928c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34304928c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34304928c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Som privatperson: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Redusere strømforbruket</a:t>
            </a:r>
            <a:r>
              <a:rPr lang="no" sz="1200">
                <a:solidFill>
                  <a:srgbClr val="262626"/>
                </a:solidFill>
              </a:rPr>
              <a:t>: Slå av elektroniske enheter når de ikke er i bruk, og bruk strømstyringsfunksjoner som hvilemodus på datamaskiner og andre enheter.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Velg energieffektive enheter</a:t>
            </a:r>
            <a:r>
              <a:rPr lang="no" sz="1200">
                <a:solidFill>
                  <a:srgbClr val="262626"/>
                </a:solidFill>
              </a:rPr>
              <a:t>: Kjøp og bruk teknologi med Energy Star-sertifisering eller tilsvarende, som er designet for å være mer energieffektive.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Begrens unødvendig strømbruk</a:t>
            </a:r>
            <a:r>
              <a:rPr lang="no" sz="1200">
                <a:solidFill>
                  <a:srgbClr val="262626"/>
                </a:solidFill>
              </a:rPr>
              <a:t>: Koble fra ladere og enheter som ikke er i bruk, og unngå å la dem stå i standby-modus.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Oppgrader smart</a:t>
            </a:r>
            <a:r>
              <a:rPr lang="no" sz="1200">
                <a:solidFill>
                  <a:srgbClr val="262626"/>
                </a:solidFill>
              </a:rPr>
              <a:t>: Unngå overhyppige oppgraderinger av enheter, og bruk produktene så lenge de fungerer effektivt.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Resirkuler elektronikk</a:t>
            </a:r>
            <a:r>
              <a:rPr lang="no" sz="1200">
                <a:solidFill>
                  <a:srgbClr val="262626"/>
                </a:solidFill>
              </a:rPr>
              <a:t>: Lever inn gammel teknologi til resirkulering hos godkjente resirkuleringsstasjoner for å sikre at materialene blir behandlet og gjenbrukt på en miljøvennlig måte.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Cloud-lagring</a:t>
            </a:r>
            <a:r>
              <a:rPr lang="no" sz="1200">
                <a:solidFill>
                  <a:srgbClr val="262626"/>
                </a:solidFill>
              </a:rPr>
              <a:t>: Bruk skytjenester bevisst, og slett unødvendige filer og data som tar opp energi i datasentrene.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Digital ryddighet</a:t>
            </a:r>
            <a:r>
              <a:rPr lang="no" sz="1200">
                <a:solidFill>
                  <a:srgbClr val="262626"/>
                </a:solidFill>
              </a:rPr>
              <a:t>: Hold e-postkassen og digital lagring ryddig ved å slette gamle og unødvendige filer, noe som bidrar til mindre belastning på servere.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Velg grønn strøm</a:t>
            </a:r>
            <a:r>
              <a:rPr lang="no" sz="1200">
                <a:solidFill>
                  <a:srgbClr val="262626"/>
                </a:solidFill>
              </a:rPr>
              <a:t>: Hvis mulig, velg strømleverandører som tilbyr strøm fra fornybare kilder.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Bruk offentlig transport eller sykkel</a:t>
            </a:r>
            <a:r>
              <a:rPr lang="no" sz="1200">
                <a:solidFill>
                  <a:srgbClr val="262626"/>
                </a:solidFill>
              </a:rPr>
              <a:t>: Reduser avhengigheten av biler for pendling og reise.</a:t>
            </a: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Som informatiker: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Effektiv koding</a:t>
            </a:r>
            <a:r>
              <a:rPr lang="no" sz="1200">
                <a:solidFill>
                  <a:srgbClr val="262626"/>
                </a:solidFill>
              </a:rPr>
              <a:t>: Skriv kode som er energieffektiv, og optimaliser algoritmer for å bruke mindre prosessorkraft og minne.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  <a:highlight>
                  <a:srgbClr val="FFFF00"/>
                </a:highlight>
              </a:rPr>
              <a:t>Green Hosting</a:t>
            </a:r>
            <a:r>
              <a:rPr lang="no" sz="1200">
                <a:solidFill>
                  <a:srgbClr val="262626"/>
                </a:solidFill>
                <a:highlight>
                  <a:srgbClr val="FFFF00"/>
                </a:highlight>
              </a:rPr>
              <a:t>:</a:t>
            </a:r>
            <a:r>
              <a:rPr lang="no" sz="1200">
                <a:solidFill>
                  <a:srgbClr val="262626"/>
                </a:solidFill>
              </a:rPr>
              <a:t> Velg miljøvennlige datasentre og serververter som prioriterer fornybar energi og energieffektiv infrastruktur.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Virtualisering</a:t>
            </a:r>
            <a:r>
              <a:rPr lang="no" sz="1200">
                <a:solidFill>
                  <a:srgbClr val="262626"/>
                </a:solidFill>
              </a:rPr>
              <a:t>: Bruk virtualiseringsteknikker for å redusere antall fysiske maskiner og optimalisere ressursutnyttelsen i datasentre.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Energy-efficient Hardware</a:t>
            </a:r>
            <a:r>
              <a:rPr lang="no" sz="1200">
                <a:solidFill>
                  <a:srgbClr val="262626"/>
                </a:solidFill>
              </a:rPr>
              <a:t>: Velg energieffektive komponenter og maskinvare, og vedlikehold utstyr for å sikre optimal ytelse.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Resirkulering</a:t>
            </a:r>
            <a:r>
              <a:rPr lang="no" sz="1200">
                <a:solidFill>
                  <a:srgbClr val="262626"/>
                </a:solidFill>
              </a:rPr>
              <a:t>: Resirkuler gammelt utstyr i stedet for å kaste det, og velg produkter fra selskaper med bærekraftige praksiser.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Cloud Services</a:t>
            </a:r>
            <a:r>
              <a:rPr lang="no" sz="1200">
                <a:solidFill>
                  <a:srgbClr val="262626"/>
                </a:solidFill>
              </a:rPr>
              <a:t>: Bruk skytjenester som er optimalisert for lavere energiforbruk, og unngå unødvendig bruk av skalerbare løsninger.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Digital bærekraft</a:t>
            </a:r>
            <a:r>
              <a:rPr lang="no" sz="1200">
                <a:solidFill>
                  <a:srgbClr val="262626"/>
                </a:solidFill>
              </a:rPr>
              <a:t>: Design tjenester som reduserer overflødig dataoverføring og lagring, og minimer energibruken i hver komponent av systemet.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Bevissthet og utdanning</a:t>
            </a:r>
            <a:r>
              <a:rPr lang="no" sz="1200">
                <a:solidFill>
                  <a:srgbClr val="262626"/>
                </a:solidFill>
              </a:rPr>
              <a:t>: Hold deg oppdatert på beste praksis for å redusere klimaavtrykk og del kunnskapen med kolleger og i nettverk.</a:t>
            </a:r>
            <a:endParaRPr sz="1200">
              <a:solidFill>
                <a:srgbClr val="26262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dd44b9d93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dd44b9d93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dd44b9d93d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dd44b9d93d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Dette virker kanskje som et banalt eksempel, man kan jo gjøre det mer avansert ved å ta quote av en annen del av artikkelen….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154eb1334c_0_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154eb1334c_0_6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3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ifi/om/gronn-informatikk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comments" Target="../comments/commen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106050" y="1572275"/>
            <a:ext cx="8931900" cy="18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Uke 4: Interaksjon og grønn informatikk </a:t>
            </a:r>
            <a:endParaRPr sz="6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0" y="3434363"/>
            <a:ext cx="9144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Gruppe 2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Læringsmål: Du skal kunne gjennomføre enkle brukerundersøkelser</a:t>
            </a:r>
            <a:endParaRPr sz="14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>
            <a:spLocks noGrp="1"/>
          </p:cNvSpPr>
          <p:nvPr>
            <p:ph type="title"/>
          </p:nvPr>
        </p:nvSpPr>
        <p:spPr>
          <a:xfrm>
            <a:off x="464100" y="1108700"/>
            <a:ext cx="451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464100" y="1753100"/>
            <a:ext cx="56754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dirty="0">
                <a:latin typeface="Raleway"/>
                <a:ea typeface="Raleway"/>
                <a:cs typeface="Raleway"/>
                <a:sym typeface="Raleway"/>
              </a:rPr>
              <a:t>Grundig gjennomgang av sekvenstabell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dirty="0">
                <a:latin typeface="Raleway"/>
                <a:ea typeface="Raleway"/>
                <a:cs typeface="Raleway"/>
                <a:sym typeface="Raleway"/>
              </a:rPr>
              <a:t>Oppmerksomhet og distraksjon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dirty="0">
                <a:latin typeface="Raleway"/>
                <a:ea typeface="Raleway"/>
                <a:cs typeface="Raleway"/>
                <a:sym typeface="Raleway"/>
              </a:rPr>
              <a:t>Grønn informatikk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dirty="0">
                <a:latin typeface="Raleway"/>
                <a:ea typeface="Raleway"/>
                <a:cs typeface="Raleway"/>
                <a:sym typeface="Raleway"/>
              </a:rPr>
              <a:t>Oblig 2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26"/>
          <p:cNvSpPr/>
          <p:nvPr/>
        </p:nvSpPr>
        <p:spPr>
          <a:xfrm rot="-2226699">
            <a:off x="7262737" y="-158191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21238"/>
            <a:ext cx="8839201" cy="239081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9" name="Google Shape;119;p28"/>
          <p:cNvGraphicFramePr/>
          <p:nvPr/>
        </p:nvGraphicFramePr>
        <p:xfrm>
          <a:off x="436550" y="316925"/>
          <a:ext cx="8270900" cy="1411950"/>
        </p:xfrm>
        <a:graphic>
          <a:graphicData uri="http://schemas.openxmlformats.org/drawingml/2006/table">
            <a:tbl>
              <a:tblPr>
                <a:noFill/>
                <a:tableStyleId>{90E234D4-2836-481E-9FC4-9CCAE1CC291E}</a:tableStyleId>
              </a:tblPr>
              <a:tblGrid>
                <a:gridCol w="206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Bruker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>
                          <a:solidFill>
                            <a:srgbClr val="76A5AF"/>
                          </a:solidFill>
                        </a:rPr>
                        <a:t>Handling ikke synlig for maskinen</a:t>
                      </a:r>
                      <a:endParaRPr sz="1400" b="1" u="none" strike="noStrike" cap="none">
                        <a:solidFill>
                          <a:srgbClr val="76A5A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Effekt synlig for brukeren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Design rasjonale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0" name="Google Shape;120;p28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2)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7525"/>
            <a:ext cx="8839200" cy="22299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6" name="Google Shape;126;p29"/>
          <p:cNvGraphicFramePr/>
          <p:nvPr/>
        </p:nvGraphicFramePr>
        <p:xfrm>
          <a:off x="436550" y="316925"/>
          <a:ext cx="8270900" cy="1411950"/>
        </p:xfrm>
        <a:graphic>
          <a:graphicData uri="http://schemas.openxmlformats.org/drawingml/2006/table">
            <a:tbl>
              <a:tblPr>
                <a:noFill/>
                <a:tableStyleId>{90E234D4-2836-481E-9FC4-9CCAE1CC291E}</a:tableStyleId>
              </a:tblPr>
              <a:tblGrid>
                <a:gridCol w="206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Bruker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ikke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>
                          <a:solidFill>
                            <a:srgbClr val="76A5AF"/>
                          </a:solidFill>
                        </a:rPr>
                        <a:t>Handling synlig for maskinen</a:t>
                      </a:r>
                      <a:endParaRPr sz="1400" b="1" u="none" strike="noStrike" cap="none">
                        <a:solidFill>
                          <a:srgbClr val="76A5A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Effekt synlig for brukeren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Design rasjonale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7" name="Google Shape;127;p29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2)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80888"/>
            <a:ext cx="9144000" cy="238357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3" name="Google Shape;133;p30"/>
          <p:cNvGraphicFramePr/>
          <p:nvPr/>
        </p:nvGraphicFramePr>
        <p:xfrm>
          <a:off x="436550" y="316925"/>
          <a:ext cx="8270900" cy="1411950"/>
        </p:xfrm>
        <a:graphic>
          <a:graphicData uri="http://schemas.openxmlformats.org/drawingml/2006/table">
            <a:tbl>
              <a:tblPr>
                <a:noFill/>
                <a:tableStyleId>{90E234D4-2836-481E-9FC4-9CCAE1CC291E}</a:tableStyleId>
              </a:tblPr>
              <a:tblGrid>
                <a:gridCol w="206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Bruker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ikke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>
                          <a:solidFill>
                            <a:srgbClr val="76A5AF"/>
                          </a:solidFill>
                        </a:rPr>
                        <a:t>Effekt synlig for brukeren</a:t>
                      </a:r>
                      <a:endParaRPr sz="1400" b="1" u="none" strike="noStrike" cap="none">
                        <a:solidFill>
                          <a:srgbClr val="76A5A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Design rasjonale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4" name="Google Shape;134;p30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2)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63036"/>
            <a:ext cx="9144001" cy="294467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0" name="Google Shape;140;p31"/>
          <p:cNvGraphicFramePr/>
          <p:nvPr/>
        </p:nvGraphicFramePr>
        <p:xfrm>
          <a:off x="436550" y="316925"/>
          <a:ext cx="8270900" cy="1411950"/>
        </p:xfrm>
        <a:graphic>
          <a:graphicData uri="http://schemas.openxmlformats.org/drawingml/2006/table">
            <a:tbl>
              <a:tblPr>
                <a:noFill/>
                <a:tableStyleId>{90E234D4-2836-481E-9FC4-9CCAE1CC291E}</a:tableStyleId>
              </a:tblPr>
              <a:tblGrid>
                <a:gridCol w="206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Bruker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ikke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Effekt synlig for brukeren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>
                          <a:solidFill>
                            <a:srgbClr val="76A5AF"/>
                          </a:solidFill>
                        </a:rPr>
                        <a:t>Design rasjonale</a:t>
                      </a:r>
                      <a:endParaRPr sz="1400" b="1" u="none" strike="noStrike" cap="none">
                        <a:solidFill>
                          <a:srgbClr val="76A5A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1" name="Google Shape;141;p31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2)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2"/>
          <p:cNvSpPr txBox="1">
            <a:spLocks noGrp="1"/>
          </p:cNvSpPr>
          <p:nvPr>
            <p:ph type="body" idx="1"/>
          </p:nvPr>
        </p:nvSpPr>
        <p:spPr>
          <a:xfrm>
            <a:off x="311700" y="1359450"/>
            <a:ext cx="8520600" cy="24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 b="1">
                <a:solidFill>
                  <a:srgbClr val="DD7E6B"/>
                </a:solidFill>
              </a:rPr>
              <a:t>NB:</a:t>
            </a:r>
            <a:r>
              <a:rPr lang="no" b="1">
                <a:solidFill>
                  <a:schemeClr val="accent5"/>
                </a:solidFill>
              </a:rPr>
              <a:t> </a:t>
            </a:r>
            <a:r>
              <a:rPr lang="no"/>
              <a:t>Det er viktig, og et poeng med analysen, at sekvensen av handlinger, interaksjoner og effekter er synlig i tabellen. Med dette menes at rekkefølgen i hvert enkelt punkt reflekterer det som skjedde under den faktiske observasjonen. Det vil si at dersom maskinen eller tjenesten bruker lang tid på å respondere, skal dette visualiseres i tabellen. Dette gjøres ved at det som føres inn i hver kolonne ikke er på samme “rad”. Man kan for eksempel skrive i kolonnen 3 (effekt synlig for brukeren): “siden laster inn”</a:t>
            </a:r>
            <a:endParaRPr/>
          </a:p>
        </p:txBody>
      </p:sp>
      <p:sp>
        <p:nvSpPr>
          <p:cNvPr id="147" name="Google Shape;147;p32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2)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Google Shape;152;p33"/>
          <p:cNvGraphicFramePr/>
          <p:nvPr/>
        </p:nvGraphicFramePr>
        <p:xfrm>
          <a:off x="436550" y="372725"/>
          <a:ext cx="8270900" cy="4497100"/>
        </p:xfrm>
        <a:graphic>
          <a:graphicData uri="http://schemas.openxmlformats.org/drawingml/2006/table">
            <a:tbl>
              <a:tblPr>
                <a:noFill/>
                <a:tableStyleId>{90E234D4-2836-481E-9FC4-9CCAE1CC291E}</a:tableStyleId>
              </a:tblPr>
              <a:tblGrid>
                <a:gridCol w="206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Bruker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ikke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Effekt synlig for brukeren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Design rasjonale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u="none" strike="noStrike" cap="none"/>
                        <a:t>“Hva gjør jeg nå?”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u="none" strike="noStrike" cap="none"/>
                        <a:t>“Jeg skriver brukernavn og passord og trykker her”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u="none" strike="noStrike" cap="none"/>
                        <a:t>Innloggingsinput gis </a:t>
                      </a:r>
                      <a:endParaRPr sz="1400" u="none" strike="noStrike" cap="none"/>
                    </a:p>
                  </a:txBody>
                  <a:tcPr marL="91425" marR="91425" marT="162000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no">
                          <a:solidFill>
                            <a:schemeClr val="dk1"/>
                          </a:solidFill>
                        </a:rPr>
                        <a:t>trykker på “logg inn”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no">
                          <a:solidFill>
                            <a:schemeClr val="dk1"/>
                          </a:solidFill>
                        </a:rPr>
                        <a:t>Siden laster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no">
                          <a:solidFill>
                            <a:schemeClr val="dk1"/>
                          </a:solidFill>
                        </a:rPr>
                        <a:t>Henter brukerinformasjon gitt som input og sammenligner med registrerte brukere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53" name="Google Shape;153;p33"/>
          <p:cNvCxnSpPr/>
          <p:nvPr/>
        </p:nvCxnSpPr>
        <p:spPr>
          <a:xfrm flipH="1">
            <a:off x="8938175" y="1367425"/>
            <a:ext cx="3600" cy="3312900"/>
          </a:xfrm>
          <a:prstGeom prst="straightConnector1">
            <a:avLst/>
          </a:prstGeom>
          <a:noFill/>
          <a:ln w="38100" cap="flat" cmpd="sng">
            <a:solidFill>
              <a:srgbClr val="DD7E6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54" name="Google Shape;154;p33"/>
          <p:cNvSpPr txBox="1"/>
          <p:nvPr/>
        </p:nvSpPr>
        <p:spPr>
          <a:xfrm>
            <a:off x="8703000" y="876875"/>
            <a:ext cx="517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" sz="1400" b="0" i="0" u="none" strike="noStrike" cap="none">
                <a:solidFill>
                  <a:srgbClr val="DD7E6B"/>
                </a:solidFill>
                <a:latin typeface="Arial"/>
                <a:ea typeface="Arial"/>
                <a:cs typeface="Arial"/>
                <a:sym typeface="Arial"/>
              </a:rPr>
              <a:t>Tid</a:t>
            </a:r>
            <a:endParaRPr sz="1500" b="0" i="0" u="none" strike="noStrike" cap="none">
              <a:solidFill>
                <a:srgbClr val="DD7E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3"/>
          <p:cNvSpPr txBox="1"/>
          <p:nvPr/>
        </p:nvSpPr>
        <p:spPr>
          <a:xfrm>
            <a:off x="0" y="1701975"/>
            <a:ext cx="517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/>
              <a:t>14:00</a:t>
            </a:r>
            <a:endParaRPr sz="900"/>
          </a:p>
        </p:txBody>
      </p:sp>
      <p:sp>
        <p:nvSpPr>
          <p:cNvPr id="156" name="Google Shape;156;p33"/>
          <p:cNvSpPr txBox="1"/>
          <p:nvPr/>
        </p:nvSpPr>
        <p:spPr>
          <a:xfrm>
            <a:off x="0" y="2354950"/>
            <a:ext cx="517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/>
              <a:t>14:01</a:t>
            </a:r>
            <a:endParaRPr sz="900"/>
          </a:p>
        </p:txBody>
      </p:sp>
      <p:sp>
        <p:nvSpPr>
          <p:cNvPr id="157" name="Google Shape;157;p33"/>
          <p:cNvSpPr txBox="1"/>
          <p:nvPr/>
        </p:nvSpPr>
        <p:spPr>
          <a:xfrm>
            <a:off x="0" y="3145600"/>
            <a:ext cx="517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/>
              <a:t>14:05</a:t>
            </a:r>
            <a:endParaRPr sz="900"/>
          </a:p>
        </p:txBody>
      </p:sp>
      <p:sp>
        <p:nvSpPr>
          <p:cNvPr id="158" name="Google Shape;158;p33"/>
          <p:cNvSpPr txBox="1"/>
          <p:nvPr/>
        </p:nvSpPr>
        <p:spPr>
          <a:xfrm>
            <a:off x="0" y="3936250"/>
            <a:ext cx="517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/>
              <a:t>14:06</a:t>
            </a:r>
            <a:endParaRPr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4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164" name="Google Shape;164;p34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6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5"/>
          <p:cNvSpPr txBox="1">
            <a:spLocks noGrp="1"/>
          </p:cNvSpPr>
          <p:nvPr>
            <p:ph type="title"/>
          </p:nvPr>
        </p:nvSpPr>
        <p:spPr>
          <a:xfrm>
            <a:off x="311700" y="1999050"/>
            <a:ext cx="845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Personopplysningsloven:</a:t>
            </a:r>
            <a:r>
              <a:rPr lang="no" sz="2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(og GDPR)</a:t>
            </a:r>
            <a:endParaRPr sz="2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35"/>
          <p:cNvSpPr txBox="1"/>
          <p:nvPr/>
        </p:nvSpPr>
        <p:spPr>
          <a:xfrm>
            <a:off x="311700" y="2522425"/>
            <a:ext cx="85206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informatikere er det særlig viktig å kjenne til hvordan personopplysningsloven regulerer vilkårene for innhenting av personopplysninger, og vilkårene for at personopplysninger lovlig kan behandles i et datasystem.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5"/>
          <p:cNvSpPr txBox="1"/>
          <p:nvPr/>
        </p:nvSpPr>
        <p:spPr>
          <a:xfrm>
            <a:off x="311700" y="1092700"/>
            <a:ext cx="6159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Hvorfor bruke tid på samtykke?</a:t>
            </a:r>
            <a:endParaRPr sz="30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6"/>
          <p:cNvSpPr txBox="1"/>
          <p:nvPr/>
        </p:nvSpPr>
        <p:spPr>
          <a:xfrm>
            <a:off x="580725" y="1804375"/>
            <a:ext cx="5646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For at et samtykke skal være gyldig, må det være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frivillig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spesifikt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informert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utvetydig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dokumenterbart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mulig å trekke tilbake like lett som det ble gitt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36"/>
          <p:cNvSpPr txBox="1"/>
          <p:nvPr/>
        </p:nvSpPr>
        <p:spPr>
          <a:xfrm>
            <a:off x="657975" y="955075"/>
            <a:ext cx="81072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 dirty="0">
                <a:solidFill>
                  <a:srgbClr val="76A5AF"/>
                </a:solidFill>
                <a:latin typeface="Roboto Medium"/>
                <a:ea typeface="Roboto Medium"/>
                <a:cs typeface="Roboto Medium"/>
                <a:sym typeface="Roboto Medium"/>
              </a:rPr>
              <a:t>Hva er samtykke?</a:t>
            </a:r>
            <a:endParaRPr sz="3000" dirty="0">
              <a:solidFill>
                <a:srgbClr val="76A5A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78" name="Google Shape;178;p36"/>
          <p:cNvSpPr txBox="1"/>
          <p:nvPr/>
        </p:nvSpPr>
        <p:spPr>
          <a:xfrm>
            <a:off x="7056225" y="4780500"/>
            <a:ext cx="2087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Hentet fra Datatilsynet.no</a:t>
            </a:r>
            <a:endParaRPr sz="1200">
              <a:solidFill>
                <a:srgbClr val="76A5AF"/>
              </a:solidFill>
            </a:endParaRPr>
          </a:p>
        </p:txBody>
      </p:sp>
      <p:pic>
        <p:nvPicPr>
          <p:cNvPr id="179" name="Google Shape;17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67728">
            <a:off x="5482979" y="694192"/>
            <a:ext cx="3052393" cy="359656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6"/>
          <p:cNvSpPr txBox="1"/>
          <p:nvPr/>
        </p:nvSpPr>
        <p:spPr>
          <a:xfrm>
            <a:off x="4318550" y="242375"/>
            <a:ext cx="1275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i="1"/>
              <a:t>Mal til obligen</a:t>
            </a:r>
            <a:endParaRPr sz="1300" i="1"/>
          </a:p>
        </p:txBody>
      </p:sp>
      <p:sp>
        <p:nvSpPr>
          <p:cNvPr id="181" name="Google Shape;181;p36"/>
          <p:cNvSpPr/>
          <p:nvPr/>
        </p:nvSpPr>
        <p:spPr>
          <a:xfrm>
            <a:off x="4743725" y="626050"/>
            <a:ext cx="819225" cy="518575"/>
          </a:xfrm>
          <a:custGeom>
            <a:avLst/>
            <a:gdLst/>
            <a:ahLst/>
            <a:cxnLst/>
            <a:rect l="l" t="t" r="r" b="b"/>
            <a:pathLst>
              <a:path w="32769" h="20743" extrusionOk="0">
                <a:moveTo>
                  <a:pt x="0" y="0"/>
                </a:moveTo>
                <a:cubicBezTo>
                  <a:pt x="0" y="5073"/>
                  <a:pt x="711" y="11217"/>
                  <a:pt x="4563" y="14518"/>
                </a:cubicBezTo>
                <a:cubicBezTo>
                  <a:pt x="11874" y="20783"/>
                  <a:pt x="23141" y="20740"/>
                  <a:pt x="32769" y="2074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82" name="Google Shape;182;p36"/>
          <p:cNvSpPr/>
          <p:nvPr/>
        </p:nvSpPr>
        <p:spPr>
          <a:xfrm>
            <a:off x="5445275" y="912800"/>
            <a:ext cx="244975" cy="445900"/>
          </a:xfrm>
          <a:custGeom>
            <a:avLst/>
            <a:gdLst/>
            <a:ahLst/>
            <a:cxnLst/>
            <a:rect l="l" t="t" r="r" b="b"/>
            <a:pathLst>
              <a:path w="9799" h="17836" extrusionOk="0">
                <a:moveTo>
                  <a:pt x="1245" y="0"/>
                </a:moveTo>
                <a:cubicBezTo>
                  <a:pt x="4800" y="3555"/>
                  <a:pt x="11915" y="8676"/>
                  <a:pt x="9126" y="12859"/>
                </a:cubicBezTo>
                <a:cubicBezTo>
                  <a:pt x="7204" y="15742"/>
                  <a:pt x="3099" y="16286"/>
                  <a:pt x="0" y="17836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2E02AE-0CAD-7983-49A8-C446C91A6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>
                <a:solidFill>
                  <a:srgbClr val="76A5AF"/>
                </a:solidFill>
                <a:latin typeface="Roboto Medium"/>
                <a:ea typeface="Roboto Medium"/>
                <a:cs typeface="Roboto Medium"/>
                <a:sym typeface="Roboto Medium"/>
              </a:rPr>
              <a:t>Hva er samtykke?</a:t>
            </a:r>
            <a:br>
              <a:rPr lang="nb-NO" sz="2800" dirty="0">
                <a:solidFill>
                  <a:srgbClr val="76A5AF"/>
                </a:solidFill>
                <a:latin typeface="Roboto Medium"/>
                <a:ea typeface="Roboto Medium"/>
                <a:cs typeface="Roboto Medium"/>
                <a:sym typeface="Roboto Medium"/>
              </a:rPr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6B575A5-0358-2290-702B-DCBC33584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b-NO" sz="1800" b="1" i="0" u="none" strike="noStrike" dirty="0">
                <a:solidFill>
                  <a:srgbClr val="3C78D8"/>
                </a:solidFill>
                <a:effectLst/>
                <a:latin typeface="Montserrat" panose="00000500000000000000" pitchFamily="2" charset="0"/>
              </a:rPr>
              <a:t>frivillig</a:t>
            </a:r>
            <a:r>
              <a:rPr lang="nb-NO" sz="1800" b="0" i="0" u="none" strike="noStrike" dirty="0">
                <a:solidFill>
                  <a:srgbClr val="2C2C2C"/>
                </a:solidFill>
                <a:effectLst/>
                <a:latin typeface="Montserrat" panose="00000500000000000000" pitchFamily="2" charset="0"/>
              </a:rPr>
              <a:t> - samtykket må ikke være et resultat av press.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nb-NO" sz="1800" b="1" i="0" u="none" strike="noStrike" dirty="0">
                <a:solidFill>
                  <a:srgbClr val="3C78D8"/>
                </a:solidFill>
                <a:effectLst/>
                <a:latin typeface="Montserrat" panose="00000500000000000000" pitchFamily="2" charset="0"/>
              </a:rPr>
              <a:t>spesifikt</a:t>
            </a:r>
            <a:r>
              <a:rPr lang="nb-NO" sz="1800" b="0" i="0" u="none" strike="noStrike" dirty="0">
                <a:solidFill>
                  <a:srgbClr val="2C2C2C"/>
                </a:solidFill>
                <a:effectLst/>
                <a:latin typeface="Montserrat" panose="00000500000000000000" pitchFamily="2" charset="0"/>
              </a:rPr>
              <a:t> - samtykket må være knyttet opp til de formål som personopplysninger behandles for. 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1800" b="1" i="0" u="none" strike="noStrike" dirty="0">
                <a:solidFill>
                  <a:srgbClr val="3C78D8"/>
                </a:solidFill>
                <a:effectLst/>
                <a:latin typeface="Montserrat" panose="00000500000000000000" pitchFamily="2" charset="0"/>
              </a:rPr>
              <a:t>informert</a:t>
            </a:r>
            <a:r>
              <a:rPr lang="nb-NO" sz="1800" b="0" i="0" u="none" strike="noStrike" dirty="0">
                <a:solidFill>
                  <a:srgbClr val="2C2C2C"/>
                </a:solidFill>
                <a:effectLst/>
                <a:latin typeface="Montserrat" panose="00000500000000000000" pitchFamily="2" charset="0"/>
              </a:rPr>
              <a:t> - deltaker har krav på å vite </a:t>
            </a:r>
            <a:r>
              <a:rPr lang="nb-NO" sz="1800" b="0" i="1" u="none" strike="noStrike" dirty="0">
                <a:solidFill>
                  <a:srgbClr val="2C2C2C"/>
                </a:solidFill>
                <a:effectLst/>
                <a:latin typeface="Montserrat" panose="00000500000000000000" pitchFamily="2" charset="0"/>
              </a:rPr>
              <a:t>hvilke</a:t>
            </a:r>
            <a:r>
              <a:rPr lang="nb-NO" sz="1800" b="0" i="0" u="none" strike="noStrike" dirty="0">
                <a:solidFill>
                  <a:srgbClr val="2C2C2C"/>
                </a:solidFill>
                <a:effectLst/>
                <a:latin typeface="Montserrat" panose="00000500000000000000" pitchFamily="2" charset="0"/>
              </a:rPr>
              <a:t> personopplysninger som blir samlet inn, </a:t>
            </a:r>
            <a:r>
              <a:rPr lang="nb-NO" sz="1800" b="0" i="1" u="none" strike="noStrike" dirty="0">
                <a:solidFill>
                  <a:srgbClr val="2C2C2C"/>
                </a:solidFill>
                <a:effectLst/>
                <a:latin typeface="Montserrat" panose="00000500000000000000" pitchFamily="2" charset="0"/>
              </a:rPr>
              <a:t>hvordan</a:t>
            </a:r>
            <a:r>
              <a:rPr lang="nb-NO" sz="1800" b="0" i="0" u="none" strike="noStrike" dirty="0">
                <a:solidFill>
                  <a:srgbClr val="2C2C2C"/>
                </a:solidFill>
                <a:effectLst/>
                <a:latin typeface="Montserrat" panose="00000500000000000000" pitchFamily="2" charset="0"/>
              </a:rPr>
              <a:t> de blir lagret, </a:t>
            </a:r>
            <a:r>
              <a:rPr lang="nb-NO" sz="1800" b="0" i="1" u="none" strike="noStrike" dirty="0">
                <a:solidFill>
                  <a:srgbClr val="2C2C2C"/>
                </a:solidFill>
                <a:effectLst/>
                <a:latin typeface="Montserrat" panose="00000500000000000000" pitchFamily="2" charset="0"/>
              </a:rPr>
              <a:t>hva</a:t>
            </a:r>
            <a:r>
              <a:rPr lang="nb-NO" sz="1800" b="0" i="0" u="none" strike="noStrike" dirty="0">
                <a:solidFill>
                  <a:srgbClr val="2C2C2C"/>
                </a:solidFill>
                <a:effectLst/>
                <a:latin typeface="Montserrat" panose="00000500000000000000" pitchFamily="2" charset="0"/>
              </a:rPr>
              <a:t> de skal brukes til, hvor lenge de vil bli lagret, hvordan man kan få innsyn i egne personopplysninger, og annet som er relevant</a:t>
            </a:r>
          </a:p>
          <a:p>
            <a:r>
              <a:rPr lang="nb-NO" sz="1800" b="1" i="0" u="none" strike="noStrike" dirty="0">
                <a:solidFill>
                  <a:srgbClr val="3C78D8"/>
                </a:solidFill>
                <a:effectLst/>
                <a:latin typeface="Montserrat" panose="00000500000000000000" pitchFamily="2" charset="0"/>
              </a:rPr>
              <a:t>utvetydig</a:t>
            </a:r>
            <a:r>
              <a:rPr lang="nb-NO" sz="1800" b="0" i="0" u="none" strike="noStrike" dirty="0">
                <a:solidFill>
                  <a:srgbClr val="2C2C2C"/>
                </a:solidFill>
                <a:effectLst/>
                <a:latin typeface="Montserrat" panose="00000500000000000000" pitchFamily="2" charset="0"/>
              </a:rPr>
              <a:t> - samtykket må bekreftes ved en aktiv handling (ikke stille-samtykke) “klikk-lisenser” er sannsynligvis tilstrekkelig.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11385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7"/>
          <p:cNvSpPr txBox="1">
            <a:spLocks noGrp="1"/>
          </p:cNvSpPr>
          <p:nvPr>
            <p:ph type="title"/>
          </p:nvPr>
        </p:nvSpPr>
        <p:spPr>
          <a:xfrm>
            <a:off x="311700" y="733950"/>
            <a:ext cx="8520600" cy="36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72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Oppmerksomhet og distraksjon </a:t>
            </a:r>
            <a:endParaRPr sz="72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72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Multitasking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9" name="Google Shape;199;p39"/>
          <p:cNvSpPr txBox="1">
            <a:spLocks noGrp="1"/>
          </p:cNvSpPr>
          <p:nvPr>
            <p:ph type="body" idx="1"/>
          </p:nvPr>
        </p:nvSpPr>
        <p:spPr>
          <a:xfrm>
            <a:off x="311700" y="1549250"/>
            <a:ext cx="8520600" cy="30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Nyttig eller problematisk? </a:t>
            </a:r>
            <a:endParaRPr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Hvilke konsekvenser kan det ha?</a:t>
            </a:r>
            <a:endParaRPr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p39"/>
          <p:cNvSpPr txBox="1"/>
          <p:nvPr/>
        </p:nvSpPr>
        <p:spPr>
          <a:xfrm>
            <a:off x="6817775" y="478050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3)</a:t>
            </a:r>
            <a:endParaRPr sz="1200">
              <a:solidFill>
                <a:srgbClr val="DD7E6B"/>
              </a:solidFill>
            </a:endParaRPr>
          </a:p>
        </p:txBody>
      </p:sp>
      <p:pic>
        <p:nvPicPr>
          <p:cNvPr id="201" name="Google Shape;201;p39" descr="Multitasking Images - Free Download on Freepik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0125" y="1184225"/>
            <a:ext cx="3219450" cy="3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0" descr="I share therefore I am”- Dr Sherry Turkle | by Gaby Grima | Medium"/>
          <p:cNvPicPr preferRelativeResize="0"/>
          <p:nvPr/>
        </p:nvPicPr>
        <p:blipFill rotWithShape="1">
          <a:blip r:embed="rId3">
            <a:alphaModFix/>
          </a:blip>
          <a:srcRect t="11355"/>
          <a:stretch/>
        </p:blipFill>
        <p:spPr>
          <a:xfrm>
            <a:off x="5858975" y="2289625"/>
            <a:ext cx="3285025" cy="2853874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Alone together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40"/>
          <p:cNvSpPr txBox="1">
            <a:spLocks noGrp="1"/>
          </p:cNvSpPr>
          <p:nvPr>
            <p:ph type="body" idx="1"/>
          </p:nvPr>
        </p:nvSpPr>
        <p:spPr>
          <a:xfrm>
            <a:off x="311700" y="1551600"/>
            <a:ext cx="85206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buClr>
                <a:schemeClr val="dk1"/>
              </a:buClr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Man er mentalt utilgjengelig selv om man er sammen</a:t>
            </a:r>
          </a:p>
          <a:p>
            <a:pPr>
              <a:buClr>
                <a:schemeClr val="dk1"/>
              </a:buClr>
            </a:pPr>
            <a:endParaRPr lang="no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Hva gjør dette med samhandling og relasjoner til dem rundt oss?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Hvilke konsekvenser kan det ha?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40"/>
          <p:cNvSpPr txBox="1"/>
          <p:nvPr/>
        </p:nvSpPr>
        <p:spPr>
          <a:xfrm>
            <a:off x="0" y="478050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3)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Tilgjengelighetskultur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-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Ny teknologi = større mulighet for å være tilgjengelig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-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Mulighet til å regulere press/forventninger fra samfunnet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Hva skjer hvis vi logger av? </a:t>
            </a: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b-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FOMO?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D7E6B"/>
              </a:buClr>
              <a:buSzPts val="1800"/>
              <a:buFont typeface="Raleway"/>
              <a:buChar char="-"/>
            </a:pPr>
            <a:r>
              <a:rPr lang="no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Sosial responsivitet</a:t>
            </a:r>
            <a:endParaRPr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-"/>
            </a:pPr>
            <a:r>
              <a:rPr lang="no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Hvordan overfører vi sosiale reaksjoner over til kommunikasjon gjennom digitale medier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-"/>
            </a:pPr>
            <a:r>
              <a:rPr lang="no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Man sier hei når noen hilser på deg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-"/>
            </a:pPr>
            <a:r>
              <a:rPr lang="no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Man svarer på et direkte spørsmål</a:t>
            </a: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-"/>
            </a:pPr>
            <a:r>
              <a:rPr lang="no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Hva med i den digitale verden?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42"/>
          <p:cNvSpPr txBox="1"/>
          <p:nvPr/>
        </p:nvSpPr>
        <p:spPr>
          <a:xfrm>
            <a:off x="6817775" y="478050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3)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Tilgjengelighetskultur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Hva gjør dette med samhandling og relasjoner til dem rundt oss?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Hva skjer dersom man velger å “stå utenfor” - ikke være tilgjengelig?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Hvilke konsekvenser kan tilgjengelighetskulturen ha?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43"/>
          <p:cNvSpPr txBox="1"/>
          <p:nvPr/>
        </p:nvSpPr>
        <p:spPr>
          <a:xfrm>
            <a:off x="6817775" y="478050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3)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Grønn informatikk - Hvorfor?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 utgangspunktet valgte vi å ha med Grønn informatikk for IN1030 fordi det er et viktig tema i dag. Det er så viktig at det faktisk har blitt satt inn i alle strategiske planer for UiO, Matnat og IFI.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Green informatikk er jo også et etisk tema som blir sentralt i neste oblig sammen med personvern og universell utforming/inkludering.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Grønn informatikk - Hva?</a:t>
            </a:r>
            <a:endParaRPr/>
          </a:p>
        </p:txBody>
      </p:sp>
      <p:sp>
        <p:nvSpPr>
          <p:cNvPr id="243" name="Google Shape;243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2380"/>
              <a:buFont typeface="Arial"/>
              <a:buNone/>
            </a:pPr>
            <a:r>
              <a:rPr lang="no" sz="2100">
                <a:solidFill>
                  <a:schemeClr val="dk1"/>
                </a:solidFill>
              </a:rPr>
              <a:t>Fotavtrykk:  Refererer til negativ miljøpåvirkning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>
                <a:solidFill>
                  <a:schemeClr val="dk1"/>
                </a:solidFill>
              </a:rPr>
              <a:t>Håndavtrykk: Refererer til positiv miljøpåvirkning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100">
                <a:solidFill>
                  <a:schemeClr val="dk1"/>
                </a:solidFill>
              </a:rPr>
              <a:t>Hvordan kan vi minke fotavtrykket vårt?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100">
                <a:solidFill>
                  <a:schemeClr val="dk1"/>
                </a:solidFill>
              </a:rPr>
              <a:t>Hvordan kan vi minke fotavtrykket vårt som informatikere?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100" u="sng">
                <a:solidFill>
                  <a:schemeClr val="hlink"/>
                </a:solidFill>
                <a:hlinkClick r:id="rId3"/>
              </a:rPr>
              <a:t>https://www.mn.uio.no/ifi/om/gronn-informatikk/</a:t>
            </a:r>
            <a:r>
              <a:rPr lang="no" sz="2100">
                <a:solidFill>
                  <a:schemeClr val="dk1"/>
                </a:solidFill>
              </a:rPr>
              <a:t> 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Oppgave 4b</a:t>
            </a:r>
            <a:endParaRPr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46"/>
          <p:cNvSpPr txBox="1">
            <a:spLocks noGrp="1"/>
          </p:cNvSpPr>
          <p:nvPr>
            <p:ph type="body" idx="1"/>
          </p:nvPr>
        </p:nvSpPr>
        <p:spPr>
          <a:xfrm>
            <a:off x="243625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Hva handler artikkelen om?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Analyse av “misslykka” interaksjon mellom bruker og chatbot til NAV 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Målet: Hvordan kan vi forbedre chatbotten?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Svarene var “riktige” men ikke alltid svaret på spørsmålet til bruker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Understreker også problematikken rundt hvordan forholde seg til en chatbot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Mange skrev til et menneske → lange spørsmål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Noen tok kanskje for gitt at chatbotten skjønte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0" name="Google Shape;25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96620">
            <a:off x="7074724" y="2686225"/>
            <a:ext cx="1752175" cy="223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Jeg ville ha:</a:t>
            </a:r>
            <a:endParaRPr sz="14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 sz="1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Valgt ut en quote fra artikkelen, f.eks:</a:t>
            </a:r>
            <a:endParaRPr sz="1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4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“One contribution from this paper is to show how Suchman’s framework helped us identify interaction mismatches where actions or information given by the citizen were lost” </a:t>
            </a:r>
            <a:r>
              <a:rPr lang="no" sz="1200" b="1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(Bratteteig &amp; Verne, 2022, s.40)</a:t>
            </a:r>
            <a:endParaRPr sz="1200" b="1" i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no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Og skrevet en kommentar til dette, f.eks:</a:t>
            </a:r>
            <a:endParaRPr sz="13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Basert på dette kan man se effekten av å bruke et slikt rammeverk som Sekvenstabellen av Suchman, og hvordan dette bidrar til å visualisere og tydeliggjøre interaksjonen mellom bruker og maskin. I tillegg var det også enkelt som leser så ta del i observasjonen ved å lese gjennom Sekvenstabellen, og synes derfor dette er et godt eksempel på hvordan Sekvenstabellen kan være nyttig i ekte forskningsarbeid. </a:t>
            </a:r>
            <a:endParaRPr sz="13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Oppgave 4b - hvordan løse den?</a:t>
            </a:r>
            <a:endParaRPr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47"/>
          <p:cNvSpPr txBox="1"/>
          <p:nvPr/>
        </p:nvSpPr>
        <p:spPr>
          <a:xfrm>
            <a:off x="6846900" y="2976550"/>
            <a:ext cx="1985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i="1"/>
              <a:t>Pass på å ha med referansen!!!</a:t>
            </a:r>
            <a:endParaRPr sz="1000" i="1"/>
          </a:p>
        </p:txBody>
      </p:sp>
      <p:sp>
        <p:nvSpPr>
          <p:cNvPr id="258" name="Google Shape;258;p47"/>
          <p:cNvSpPr/>
          <p:nvPr/>
        </p:nvSpPr>
        <p:spPr>
          <a:xfrm>
            <a:off x="6902850" y="2772350"/>
            <a:ext cx="204200" cy="260925"/>
          </a:xfrm>
          <a:custGeom>
            <a:avLst/>
            <a:gdLst/>
            <a:ahLst/>
            <a:cxnLst/>
            <a:rect l="l" t="t" r="r" b="b"/>
            <a:pathLst>
              <a:path w="8168" h="10437" extrusionOk="0">
                <a:moveTo>
                  <a:pt x="8168" y="10437"/>
                </a:moveTo>
                <a:cubicBezTo>
                  <a:pt x="3920" y="9224"/>
                  <a:pt x="0" y="4418"/>
                  <a:pt x="0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59" name="Google Shape;259;p47"/>
          <p:cNvSpPr/>
          <p:nvPr/>
        </p:nvSpPr>
        <p:spPr>
          <a:xfrm>
            <a:off x="6758575" y="2716979"/>
            <a:ext cx="294950" cy="112100"/>
          </a:xfrm>
          <a:custGeom>
            <a:avLst/>
            <a:gdLst/>
            <a:ahLst/>
            <a:cxnLst/>
            <a:rect l="l" t="t" r="r" b="b"/>
            <a:pathLst>
              <a:path w="11798" h="4484" extrusionOk="0">
                <a:moveTo>
                  <a:pt x="0" y="4030"/>
                </a:moveTo>
                <a:cubicBezTo>
                  <a:pt x="1732" y="3163"/>
                  <a:pt x="2926" y="1474"/>
                  <a:pt x="4538" y="400"/>
                </a:cubicBezTo>
                <a:cubicBezTo>
                  <a:pt x="6849" y="-1140"/>
                  <a:pt x="9315" y="3241"/>
                  <a:pt x="11798" y="4484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8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265" name="Google Shape;265;p48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b-NO" sz="48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Frist i kveld: Oblig 2</a:t>
            </a:r>
            <a:endParaRPr sz="48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1371</Words>
  <Application>Microsoft Office PowerPoint</Application>
  <PresentationFormat>Skjermfremvisning (16:9)</PresentationFormat>
  <Paragraphs>160</Paragraphs>
  <Slides>22</Slides>
  <Notes>21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22</vt:i4>
      </vt:variant>
    </vt:vector>
  </HeadingPairs>
  <TitlesOfParts>
    <vt:vector size="29" baseType="lpstr">
      <vt:lpstr>Roboto</vt:lpstr>
      <vt:lpstr>Raleway</vt:lpstr>
      <vt:lpstr>Montserrat</vt:lpstr>
      <vt:lpstr>Arial</vt:lpstr>
      <vt:lpstr>Roboto Medium</vt:lpstr>
      <vt:lpstr>Simple Light</vt:lpstr>
      <vt:lpstr>Simple Light</vt:lpstr>
      <vt:lpstr>Uke 4: Interaksjon og grønn informatikk </vt:lpstr>
      <vt:lpstr>Hva skal vi i dag?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Spørsmål?</vt:lpstr>
      <vt:lpstr>Personopplysningsloven: (og GDPR) </vt:lpstr>
      <vt:lpstr>PowerPoint-presentasjon</vt:lpstr>
      <vt:lpstr>Hva er samtykke? </vt:lpstr>
      <vt:lpstr>Oppmerksomhet og distraksjon  </vt:lpstr>
      <vt:lpstr>Multitasking</vt:lpstr>
      <vt:lpstr>Alone together</vt:lpstr>
      <vt:lpstr>Tilgjengelighetskultur</vt:lpstr>
      <vt:lpstr>Tilgjengelighetskultur</vt:lpstr>
      <vt:lpstr>Grønn informatikk - Hvorfor?</vt:lpstr>
      <vt:lpstr>Grønn informatikk - Hva?</vt:lpstr>
      <vt:lpstr>Oppgave 4b</vt:lpstr>
      <vt:lpstr>Oppgave 4b - hvordan løse den?</vt:lpstr>
      <vt:lpstr>Frist i kveld: Oblig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Bruker</dc:creator>
  <cp:lastModifiedBy>Daniel Lucas Roullo Nymo</cp:lastModifiedBy>
  <cp:revision>1</cp:revision>
  <dcterms:modified xsi:type="dcterms:W3CDTF">2025-02-19T12:59:33Z</dcterms:modified>
</cp:coreProperties>
</file>