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7"/>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Lst>
  <p:sldSz cx="9144000" cy="5143500" type="screen16x9"/>
  <p:notesSz cx="6858000" cy="9144000"/>
  <p:embeddedFontLst>
    <p:embeddedFont>
      <p:font typeface="Raleway" pitchFamily="2" charset="0"/>
      <p:regular r:id="rId48"/>
      <p:bold r:id="rId49"/>
      <p:italic r:id="rId50"/>
      <p:boldItalic r:id="rId51"/>
    </p:embeddedFont>
    <p:embeddedFont>
      <p:font typeface="Roboto" panose="02000000000000000000" pitchFamily="2"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Tvinnereim"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3-24T07:34:13.451" idx="1">
    <p:pos x="6000" y="0"/>
    <p:text>Denne kan være morsom å vise for å få frem poeng med viktigheten av at krav er godt formulert så man skjønner hverandre</p:text>
  </p:cm>
  <p:cm authorId="0" dt="2023-03-24T07:34:13.451" idx="2">
    <p:pos x="6000" y="0"/>
    <p:text>det er ikke nødvendig å se hele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aa4300326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aa4300326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1a16be896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11a16be896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aa43003268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aa4300326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4f9ab3e6c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b4f9ab3e6c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b4f9ab3e6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b4f9ab3e6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c8c267e85f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c8c267e85f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c8c267e85f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c8c267e85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b4f9ab3e6c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b4f9ab3e6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Forskjellige typer krav er nødvendig for å kommunisere informasjon om systemet til forskjellige lesere.</a:t>
            </a:r>
            <a:endParaRPr sz="120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Man trenger å skrive kravene på forskjellige nivåer av hvor detaljert de er fordi forskjellige typer av lesere eller mottakere bruker de på forskjellige måter</a:t>
            </a:r>
            <a:endParaRPr sz="120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Brukerkrav</a:t>
            </a:r>
            <a:endParaRPr sz="120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Ofte skrevet i et naturlig og gjenkjennelig språk for de aller fleste</a:t>
            </a:r>
            <a:endParaRPr sz="120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Hvilke funksjoner systemet er forventet å tilby til brukerne</a:t>
            </a:r>
            <a:endParaRPr sz="120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Brukerkrav er ofte mer generelle</a:t>
            </a:r>
            <a:endParaRPr sz="120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De som har behov for brukerkravene, de har ofte ikke et behov for å vite hvordan systemet skal bli implementert. </a:t>
            </a:r>
            <a:endParaRPr sz="120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Systemkrav</a:t>
            </a:r>
            <a:endParaRPr sz="120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Skal definere nøyaktig hva som skal implementeres</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rPr>
              <a:t> </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b656028b1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b656028b1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Hva skal systemet gjøre, men kan også si noe om hva systemet ikke skal gjøre</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c8c267e85f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c8c267e85f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Funksjonelle krav</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656028b19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b656028b19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Sier noe om egenskaper –&gt; hvordan skal systemet oppføre seg</a:t>
            </a:r>
            <a:endParaRPr sz="120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Må være målbare</a:t>
            </a:r>
            <a:endParaRPr sz="120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Kan også beskrive kvalitetsønsker – det vil si krav til systemet som ikke handler om funksjonalitet</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b656028b19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b656028b19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8c267e85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c8c267e85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1ddb65f9f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ddb65f9f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b656028b1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b656028b1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1ddb65f9f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1ddb65f9f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aa43003268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aa4300326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1ddb65f9f2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11ddb65f9f2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b656028b19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b656028b19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1ddb65f9f2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1ddb65f9f2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b656028b19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b656028b1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no">
                <a:solidFill>
                  <a:schemeClr val="dk1"/>
                </a:solidFill>
              </a:rPr>
              <a:t>1.</a:t>
            </a:r>
            <a:r>
              <a:rPr lang="no" sz="700">
                <a:solidFill>
                  <a:schemeClr val="dk1"/>
                </a:solidFill>
                <a:latin typeface="Times New Roman"/>
                <a:ea typeface="Times New Roman"/>
                <a:cs typeface="Times New Roman"/>
                <a:sym typeface="Times New Roman"/>
              </a:rPr>
              <a:t> 	</a:t>
            </a:r>
            <a:r>
              <a:rPr lang="no">
                <a:solidFill>
                  <a:schemeClr val="dk1"/>
                </a:solidFill>
              </a:rPr>
              <a:t>Konteksten har endret seg ila utviklingen av systemet.</a:t>
            </a:r>
            <a:endParaRPr>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a:solidFill>
                  <a:schemeClr val="dk1"/>
                </a:solidFill>
              </a:rPr>
              <a:t>2.</a:t>
            </a:r>
            <a:r>
              <a:rPr lang="no" sz="700">
                <a:solidFill>
                  <a:schemeClr val="dk1"/>
                </a:solidFill>
                <a:latin typeface="Times New Roman"/>
                <a:ea typeface="Times New Roman"/>
                <a:cs typeface="Times New Roman"/>
                <a:sym typeface="Times New Roman"/>
              </a:rPr>
              <a:t> 	</a:t>
            </a:r>
            <a:r>
              <a:rPr lang="no">
                <a:solidFill>
                  <a:schemeClr val="dk1"/>
                </a:solidFill>
              </a:rPr>
              <a:t>Kunden og sluttbruker er ulike og kunden har ikke forstått sluttbrukers behov.</a:t>
            </a:r>
            <a:endParaRPr>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a:solidFill>
                  <a:schemeClr val="dk1"/>
                </a:solidFill>
              </a:rPr>
              <a:t>3.</a:t>
            </a:r>
            <a:r>
              <a:rPr lang="no" sz="700">
                <a:solidFill>
                  <a:schemeClr val="dk1"/>
                </a:solidFill>
                <a:latin typeface="Times New Roman"/>
                <a:ea typeface="Times New Roman"/>
                <a:cs typeface="Times New Roman"/>
                <a:sym typeface="Times New Roman"/>
              </a:rPr>
              <a:t> 	</a:t>
            </a:r>
            <a:r>
              <a:rPr lang="no">
                <a:solidFill>
                  <a:schemeClr val="dk1"/>
                </a:solidFill>
              </a:rPr>
              <a:t>Stort aktør-miljø, med motsatte behov + omvelting i prioritering av aktører.</a:t>
            </a:r>
            <a:endParaRPr>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b="1">
                <a:solidFill>
                  <a:schemeClr val="dk1"/>
                </a:solidFill>
              </a:rPr>
              <a:t>Plan for kravhåndtering</a:t>
            </a:r>
            <a:r>
              <a:rPr lang="no">
                <a:solidFill>
                  <a:schemeClr val="dk1"/>
                </a:solidFill>
              </a:rPr>
              <a:t>: id, endringshåndteringsprosess, sporings-retningslinjer, verktøy-støtte. Ha et lager for krav så man kan ha oversikt over hvordan de har endret seg, verktøy (som feks Github og Jira) kan hjelpe med dette. </a:t>
            </a:r>
            <a:endParaRPr>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b="1">
                <a:solidFill>
                  <a:schemeClr val="dk1"/>
                </a:solidFill>
              </a:rPr>
              <a:t>Håndtering av kravendringer:</a:t>
            </a:r>
            <a:r>
              <a:rPr lang="no">
                <a:solidFill>
                  <a:schemeClr val="dk1"/>
                </a:solidFill>
              </a:rPr>
              <a:t> veie for og imot endringer: hva skal prioriteres? Tid, penger, arbeidskraft? Man må ha en plan for hvordan man skal håndtere dette dersom endringer blir foreslått.</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b656028b19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b656028b19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1a16be896f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1a16be896f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c8c267e85f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c8c267e85f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c8c267e85f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c8c267e85f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c8c267e85f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c8c267e85f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c8c267e85f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c8c267e85f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c8c267e85f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c8c267e85f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c8c267e85f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c8c267e85f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c8c267e85f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c8c267e85f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c8c267e85f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c8c267e85f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c8c267e85f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c8c267e85f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c8c267e85f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c8c267e85f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c8c267e85f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c8c267e85f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c8c267e85f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c8c267e85f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c8c267e85f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c8c267e85f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c8c267e85f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c8c267e85f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c8c267e85f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c8c267e85f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c8c267e85f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c8c267e85f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c8c267e85f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c8c267e85f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c8c267e85f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c8c267e85f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c8c267e85f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c8c267e85f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c8c267e85f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c8c267e85f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c8c267e85f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c8c267e85f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no">
                <a:solidFill>
                  <a:schemeClr val="dk1"/>
                </a:solidFill>
              </a:rPr>
              <a:t>-</a:t>
            </a:r>
            <a:r>
              <a:rPr lang="no" sz="700">
                <a:solidFill>
                  <a:schemeClr val="dk1"/>
                </a:solidFill>
                <a:latin typeface="Times New Roman"/>
                <a:ea typeface="Times New Roman"/>
                <a:cs typeface="Times New Roman"/>
                <a:sym typeface="Times New Roman"/>
              </a:rPr>
              <a:t>    	</a:t>
            </a:r>
            <a:r>
              <a:rPr lang="no">
                <a:solidFill>
                  <a:schemeClr val="dk1"/>
                </a:solidFill>
              </a:rPr>
              <a:t>Gjenbruker kode som ligger på nett</a:t>
            </a:r>
            <a:endParaRPr>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a:solidFill>
                  <a:schemeClr val="dk1"/>
                </a:solidFill>
              </a:rPr>
              <a:t>-</a:t>
            </a:r>
            <a:r>
              <a:rPr lang="no" sz="700">
                <a:solidFill>
                  <a:schemeClr val="dk1"/>
                </a:solidFill>
                <a:latin typeface="Times New Roman"/>
                <a:ea typeface="Times New Roman"/>
                <a:cs typeface="Times New Roman"/>
                <a:sym typeface="Times New Roman"/>
              </a:rPr>
              <a:t>    	</a:t>
            </a:r>
            <a:r>
              <a:rPr lang="no">
                <a:solidFill>
                  <a:schemeClr val="dk1"/>
                </a:solidFill>
              </a:rPr>
              <a:t>Først kjører man en vanlig kravinnsamling</a:t>
            </a:r>
            <a:endParaRPr>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a:solidFill>
                  <a:schemeClr val="dk1"/>
                </a:solidFill>
                <a:latin typeface="Times New Roman"/>
                <a:ea typeface="Times New Roman"/>
                <a:cs typeface="Times New Roman"/>
                <a:sym typeface="Times New Roman"/>
              </a:rPr>
              <a:t>§</a:t>
            </a:r>
            <a:r>
              <a:rPr lang="no" sz="700">
                <a:solidFill>
                  <a:schemeClr val="dk1"/>
                </a:solidFill>
                <a:latin typeface="Times New Roman"/>
                <a:ea typeface="Times New Roman"/>
                <a:cs typeface="Times New Roman"/>
                <a:sym typeface="Times New Roman"/>
              </a:rPr>
              <a:t>  </a:t>
            </a:r>
            <a:r>
              <a:rPr lang="no">
                <a:solidFill>
                  <a:schemeClr val="dk1"/>
                </a:solidFill>
              </a:rPr>
              <a:t>Hva som skal lages og hvordan det skal gjøres</a:t>
            </a:r>
            <a:endParaRPr>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a:solidFill>
                  <a:schemeClr val="dk1"/>
                </a:solidFill>
              </a:rPr>
              <a:t>Så går man videre til å søke etter komponenter eller systemer som kan gi den funksjonaliteten man er ute etter.</a:t>
            </a:r>
            <a:endParaRPr>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a:solidFill>
                  <a:schemeClr val="dk1"/>
                </a:solidFill>
              </a:rPr>
              <a:t>De kandidatene man finner blir evaluert for å se om de møter det essensielle kravene, og hvis de passer inn i det tenkte systemet</a:t>
            </a:r>
            <a:endParaRPr>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a:solidFill>
                  <a:schemeClr val="dk1"/>
                </a:solidFill>
              </a:rPr>
              <a:t>-</a:t>
            </a:r>
            <a:r>
              <a:rPr lang="no" sz="700">
                <a:solidFill>
                  <a:schemeClr val="dk1"/>
                </a:solidFill>
                <a:latin typeface="Times New Roman"/>
                <a:ea typeface="Times New Roman"/>
                <a:cs typeface="Times New Roman"/>
                <a:sym typeface="Times New Roman"/>
              </a:rPr>
              <a:t>    	</a:t>
            </a:r>
            <a:r>
              <a:rPr lang="no">
                <a:solidFill>
                  <a:schemeClr val="dk1"/>
                </a:solidFill>
              </a:rPr>
              <a:t>Så har man behov for en ny kravaktivitet, for nå må man ta med den informasjonen man har fra de gjenbrukbare komponentene. Kravene blir modifisert basert på de gjenbrukbare komponentene. Så disse kravspesifikasjonene bli redefinert.</a:t>
            </a:r>
            <a:endParaRPr>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a:solidFill>
                  <a:schemeClr val="dk1"/>
                </a:solidFill>
              </a:rPr>
              <a:t>Noen ganger er ikke dett mulig å gjøre – modifisere kravene og da må man mest sannsynlig tilbake til start for å søke etter alternative løsninger</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c8c267e85f_0_2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c8c267e85f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draw.io"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www.lucidchart.com/page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BKorP55Aqvg"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dirty="0">
                <a:solidFill>
                  <a:srgbClr val="00B050"/>
                </a:solidFill>
                <a:latin typeface="Roboto"/>
                <a:ea typeface="Roboto"/>
                <a:cs typeface="Roboto"/>
                <a:sym typeface="Roboto"/>
              </a:rPr>
              <a:t>UKE 9 - Håndtering av krav</a:t>
            </a:r>
            <a:endParaRPr dirty="0">
              <a:solidFill>
                <a:srgbClr val="00B050"/>
              </a:solidFill>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no" b="1" dirty="0">
                <a:solidFill>
                  <a:srgbClr val="666666"/>
                </a:solidFill>
                <a:latin typeface="Roboto"/>
                <a:ea typeface="Roboto"/>
                <a:cs typeface="Roboto"/>
                <a:sym typeface="Roboto"/>
              </a:rPr>
              <a:t>Gruppe 2</a:t>
            </a:r>
            <a:endParaRPr b="1" dirty="0">
              <a:solidFill>
                <a:srgbClr val="666666"/>
              </a:solidFill>
              <a:latin typeface="Roboto"/>
              <a:ea typeface="Roboto"/>
              <a:cs typeface="Roboto"/>
              <a:sym typeface="Roboto"/>
            </a:endParaRPr>
          </a:p>
          <a:p>
            <a:pPr marL="0" lvl="0" indent="0" algn="ctr" rtl="0">
              <a:spcBef>
                <a:spcPts val="0"/>
              </a:spcBef>
              <a:spcAft>
                <a:spcPts val="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64100" y="14135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b="1">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1" name="Google Shape;61;p14"/>
          <p:cNvSpPr txBox="1">
            <a:spLocks noGrp="1"/>
          </p:cNvSpPr>
          <p:nvPr>
            <p:ph type="body" idx="1"/>
          </p:nvPr>
        </p:nvSpPr>
        <p:spPr>
          <a:xfrm>
            <a:off x="464100" y="2057900"/>
            <a:ext cx="8520600" cy="230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Krav</a:t>
            </a:r>
            <a:endParaRPr b="1">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Kravspesifikasjon</a:t>
            </a:r>
            <a:endParaRPr b="1">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Validering av kravspesifikasjonen</a:t>
            </a:r>
            <a:endParaRPr b="1">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Kravendringer</a:t>
            </a:r>
            <a:endParaRPr b="1">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Ukesoppgaver</a:t>
            </a:r>
            <a:endParaRPr b="1">
              <a:solidFill>
                <a:srgbClr val="000000"/>
              </a:solidFill>
              <a:latin typeface="Raleway"/>
              <a:ea typeface="Raleway"/>
              <a:cs typeface="Raleway"/>
              <a:sym typeface="Raleway"/>
            </a:endParaRPr>
          </a:p>
        </p:txBody>
      </p:sp>
      <p:sp>
        <p:nvSpPr>
          <p:cNvPr id="62" name="Google Shape;62;p14"/>
          <p:cNvSpPr/>
          <p:nvPr/>
        </p:nvSpPr>
        <p:spPr>
          <a:xfrm rot="-2226699">
            <a:off x="7226187" y="-1506662"/>
            <a:ext cx="2915126" cy="5553828"/>
          </a:xfrm>
          <a:prstGeom prst="rec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
        <p:cNvGrpSpPr/>
        <p:nvPr/>
      </p:nvGrpSpPr>
      <p:grpSpPr>
        <a:xfrm>
          <a:off x="0" y="0"/>
          <a:ext cx="0" cy="0"/>
          <a:chOff x="0" y="0"/>
          <a:chExt cx="0" cy="0"/>
        </a:xfrm>
      </p:grpSpPr>
      <p:sp>
        <p:nvSpPr>
          <p:cNvPr id="67" name="Google Shape;67;p15"/>
          <p:cNvSpPr txBox="1">
            <a:spLocks noGrp="1"/>
          </p:cNvSpPr>
          <p:nvPr>
            <p:ph type="ctrTitle"/>
          </p:nvPr>
        </p:nvSpPr>
        <p:spPr>
          <a:xfrm>
            <a:off x="311700" y="1308000"/>
            <a:ext cx="8520600" cy="301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sz="4800" b="1">
                <a:solidFill>
                  <a:srgbClr val="76A5AF"/>
                </a:solidFill>
                <a:latin typeface="Roboto"/>
                <a:ea typeface="Roboto"/>
                <a:cs typeface="Roboto"/>
                <a:sym typeface="Roboto"/>
              </a:rPr>
              <a:t>Gruppearbeid - gode linker:</a:t>
            </a:r>
            <a:endParaRPr sz="4800" b="1">
              <a:solidFill>
                <a:srgbClr val="76A5AF"/>
              </a:solidFill>
              <a:latin typeface="Roboto"/>
              <a:ea typeface="Roboto"/>
              <a:cs typeface="Roboto"/>
              <a:sym typeface="Roboto"/>
            </a:endParaRPr>
          </a:p>
          <a:p>
            <a:pPr marL="0" lvl="0" indent="0" algn="l" rtl="0">
              <a:spcBef>
                <a:spcPts val="0"/>
              </a:spcBef>
              <a:spcAft>
                <a:spcPts val="0"/>
              </a:spcAft>
              <a:buNone/>
            </a:pPr>
            <a:endParaRPr sz="3000" b="1">
              <a:solidFill>
                <a:srgbClr val="999999"/>
              </a:solidFill>
              <a:latin typeface="Roboto"/>
              <a:ea typeface="Roboto"/>
              <a:cs typeface="Roboto"/>
              <a:sym typeface="Roboto"/>
            </a:endParaRPr>
          </a:p>
          <a:p>
            <a:pPr marL="0" lvl="0" indent="0" algn="l" rtl="0">
              <a:spcBef>
                <a:spcPts val="0"/>
              </a:spcBef>
              <a:spcAft>
                <a:spcPts val="0"/>
              </a:spcAft>
              <a:buNone/>
            </a:pPr>
            <a:r>
              <a:rPr lang="no" sz="2600" b="1">
                <a:solidFill>
                  <a:schemeClr val="dk2"/>
                </a:solidFill>
                <a:latin typeface="Roboto"/>
                <a:ea typeface="Roboto"/>
                <a:cs typeface="Roboto"/>
                <a:sym typeface="Roboto"/>
              </a:rPr>
              <a:t>For samarbeid: Zoom, Teams, MetroRetro, Google Drive.</a:t>
            </a:r>
            <a:endParaRPr sz="2600" b="1">
              <a:solidFill>
                <a:schemeClr val="dk2"/>
              </a:solidFill>
              <a:latin typeface="Roboto"/>
              <a:ea typeface="Roboto"/>
              <a:cs typeface="Roboto"/>
              <a:sym typeface="Roboto"/>
            </a:endParaRPr>
          </a:p>
          <a:p>
            <a:pPr marL="0" lvl="0" indent="0" algn="l" rtl="0">
              <a:spcBef>
                <a:spcPts val="0"/>
              </a:spcBef>
              <a:spcAft>
                <a:spcPts val="0"/>
              </a:spcAft>
              <a:buNone/>
            </a:pPr>
            <a:endParaRPr sz="2600" b="1">
              <a:solidFill>
                <a:schemeClr val="dk2"/>
              </a:solidFill>
              <a:latin typeface="Roboto"/>
              <a:ea typeface="Roboto"/>
              <a:cs typeface="Roboto"/>
              <a:sym typeface="Roboto"/>
            </a:endParaRPr>
          </a:p>
          <a:p>
            <a:pPr marL="0" lvl="0" indent="0" algn="l" rtl="0">
              <a:spcBef>
                <a:spcPts val="0"/>
              </a:spcBef>
              <a:spcAft>
                <a:spcPts val="0"/>
              </a:spcAft>
              <a:buNone/>
            </a:pPr>
            <a:r>
              <a:rPr lang="no" sz="2600" b="1">
                <a:solidFill>
                  <a:srgbClr val="666666"/>
                </a:solidFill>
                <a:latin typeface="Roboto"/>
                <a:ea typeface="Roboto"/>
                <a:cs typeface="Roboto"/>
                <a:sym typeface="Roboto"/>
              </a:rPr>
              <a:t>For tegning av UML: </a:t>
            </a:r>
            <a:r>
              <a:rPr lang="no" sz="2600" b="1" u="sng">
                <a:solidFill>
                  <a:srgbClr val="666666"/>
                </a:solidFill>
                <a:latin typeface="Roboto"/>
                <a:ea typeface="Roboto"/>
                <a:cs typeface="Roboto"/>
                <a:sym typeface="Roboto"/>
                <a:hlinkClick r:id="rId3">
                  <a:extLst>
                    <a:ext uri="{A12FA001-AC4F-418D-AE19-62706E023703}">
                      <ahyp:hlinkClr xmlns:ahyp="http://schemas.microsoft.com/office/drawing/2018/hyperlinkcolor" val="tx"/>
                    </a:ext>
                  </a:extLst>
                </a:hlinkClick>
              </a:rPr>
              <a:t>https://www.draw.io</a:t>
            </a:r>
            <a:r>
              <a:rPr lang="no" sz="2600" b="1">
                <a:solidFill>
                  <a:srgbClr val="666666"/>
                </a:solidFill>
                <a:latin typeface="Roboto"/>
                <a:ea typeface="Roboto"/>
                <a:cs typeface="Roboto"/>
                <a:sym typeface="Roboto"/>
              </a:rPr>
              <a:t> &amp; </a:t>
            </a:r>
            <a:r>
              <a:rPr lang="no" sz="2600" b="1" u="sng">
                <a:solidFill>
                  <a:srgbClr val="666666"/>
                </a:solidFill>
                <a:latin typeface="Roboto"/>
                <a:ea typeface="Roboto"/>
                <a:cs typeface="Roboto"/>
                <a:sym typeface="Roboto"/>
                <a:hlinkClick r:id="rId4">
                  <a:extLst>
                    <a:ext uri="{A12FA001-AC4F-418D-AE19-62706E023703}">
                      <ahyp:hlinkClr xmlns:ahyp="http://schemas.microsoft.com/office/drawing/2018/hyperlinkcolor" val="tx"/>
                    </a:ext>
                  </a:extLst>
                </a:hlinkClick>
              </a:rPr>
              <a:t>https://www.lucidchart.com/pages/</a:t>
            </a:r>
            <a:endParaRPr sz="2600" b="1">
              <a:solidFill>
                <a:srgbClr val="666666"/>
              </a:solidFill>
              <a:latin typeface="Roboto"/>
              <a:ea typeface="Roboto"/>
              <a:cs typeface="Roboto"/>
              <a:sym typeface="Roboto"/>
            </a:endParaRPr>
          </a:p>
          <a:p>
            <a:pPr marL="0" lvl="0" indent="0" algn="l" rtl="0">
              <a:spcBef>
                <a:spcPts val="0"/>
              </a:spcBef>
              <a:spcAft>
                <a:spcPts val="0"/>
              </a:spcAft>
              <a:buNone/>
            </a:pPr>
            <a:endParaRPr sz="2600" b="1">
              <a:solidFill>
                <a:schemeClr val="dk2"/>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Læringsmål - forklart:</a:t>
            </a:r>
            <a:endParaRPr dirty="0">
              <a:solidFill>
                <a:srgbClr val="00B050"/>
              </a:solidFill>
              <a:latin typeface="Roboto"/>
              <a:ea typeface="Roboto"/>
              <a:cs typeface="Roboto"/>
              <a:sym typeface="Roboto"/>
            </a:endParaRPr>
          </a:p>
        </p:txBody>
      </p:sp>
      <p:sp>
        <p:nvSpPr>
          <p:cNvPr id="73" name="Google Shape;73;p16"/>
          <p:cNvSpPr txBox="1">
            <a:spLocks noGrp="1"/>
          </p:cNvSpPr>
          <p:nvPr>
            <p:ph type="body" idx="1"/>
          </p:nvPr>
        </p:nvSpPr>
        <p:spPr>
          <a:xfrm>
            <a:off x="311700" y="1017725"/>
            <a:ext cx="83418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o">
                <a:latin typeface="Roboto"/>
                <a:ea typeface="Roboto"/>
                <a:cs typeface="Roboto"/>
                <a:sym typeface="Roboto"/>
              </a:rPr>
              <a:t>kan du anvende metoder og teknikker for</a:t>
            </a:r>
            <a:r>
              <a:rPr lang="no" b="1">
                <a:latin typeface="Roboto"/>
                <a:ea typeface="Roboto"/>
                <a:cs typeface="Roboto"/>
                <a:sym typeface="Roboto"/>
              </a:rPr>
              <a:t> kravhåndtering:</a:t>
            </a:r>
            <a:endParaRPr b="1">
              <a:latin typeface="Roboto"/>
              <a:ea typeface="Roboto"/>
              <a:cs typeface="Roboto"/>
              <a:sym typeface="Roboto"/>
            </a:endParaRPr>
          </a:p>
          <a:p>
            <a:pPr marL="457200" lvl="0" indent="-342900" algn="l" rtl="0">
              <a:spcBef>
                <a:spcPts val="1600"/>
              </a:spcBef>
              <a:spcAft>
                <a:spcPts val="0"/>
              </a:spcAft>
              <a:buSzPts val="1800"/>
              <a:buFont typeface="Roboto"/>
              <a:buChar char="-"/>
            </a:pPr>
            <a:r>
              <a:rPr lang="no">
                <a:latin typeface="Roboto"/>
                <a:ea typeface="Roboto"/>
                <a:cs typeface="Roboto"/>
                <a:sym typeface="Roboto"/>
              </a:rPr>
              <a:t>innhente, analysere og spesifisere krav. </a:t>
            </a:r>
            <a:endParaRPr>
              <a:latin typeface="Roboto"/>
              <a:ea typeface="Roboto"/>
              <a:cs typeface="Roboto"/>
              <a:sym typeface="Roboto"/>
            </a:endParaRPr>
          </a:p>
          <a:p>
            <a:pPr marL="457200" lvl="0" indent="-342900" algn="l" rtl="0">
              <a:spcBef>
                <a:spcPts val="0"/>
              </a:spcBef>
              <a:spcAft>
                <a:spcPts val="0"/>
              </a:spcAft>
              <a:buSzPts val="1800"/>
              <a:buFont typeface="Roboto"/>
              <a:buChar char="-"/>
            </a:pPr>
            <a:r>
              <a:rPr lang="no">
                <a:latin typeface="Roboto"/>
                <a:ea typeface="Roboto"/>
                <a:cs typeface="Roboto"/>
                <a:sym typeface="Roboto"/>
              </a:rPr>
              <a:t>skille mellom funksjonelle og ikke-funksjonelle krav.</a:t>
            </a:r>
            <a:endParaRPr>
              <a:latin typeface="Roboto"/>
              <a:ea typeface="Roboto"/>
              <a:cs typeface="Roboto"/>
              <a:sym typeface="Roboto"/>
            </a:endParaRPr>
          </a:p>
          <a:p>
            <a:pPr marL="457200" lvl="0" indent="-342900" algn="l" rtl="0">
              <a:spcBef>
                <a:spcPts val="0"/>
              </a:spcBef>
              <a:spcAft>
                <a:spcPts val="0"/>
              </a:spcAft>
              <a:buSzPts val="1800"/>
              <a:buFont typeface="Roboto"/>
              <a:buChar char="-"/>
            </a:pPr>
            <a:r>
              <a:rPr lang="no">
                <a:latin typeface="Roboto"/>
                <a:ea typeface="Roboto"/>
                <a:cs typeface="Roboto"/>
                <a:sym typeface="Roboto"/>
              </a:rPr>
              <a:t>skrive kravspesifikasjon.</a:t>
            </a:r>
            <a:endParaRPr>
              <a:latin typeface="Roboto"/>
              <a:ea typeface="Roboto"/>
              <a:cs typeface="Roboto"/>
              <a:sym typeface="Roboto"/>
            </a:endParaRPr>
          </a:p>
          <a:p>
            <a:pPr marL="457200" lvl="0" indent="-342900" algn="l" rtl="0">
              <a:spcBef>
                <a:spcPts val="0"/>
              </a:spcBef>
              <a:spcAft>
                <a:spcPts val="0"/>
              </a:spcAft>
              <a:buSzPts val="1800"/>
              <a:buFont typeface="Roboto"/>
              <a:buChar char="-"/>
            </a:pPr>
            <a:r>
              <a:rPr lang="no">
                <a:latin typeface="Roboto"/>
                <a:ea typeface="Roboto"/>
                <a:cs typeface="Roboto"/>
                <a:sym typeface="Roboto"/>
              </a:rPr>
              <a:t>utføre modellering av UML-diagram basert på krav </a:t>
            </a:r>
            <a:r>
              <a:rPr lang="no">
                <a:solidFill>
                  <a:srgbClr val="999999"/>
                </a:solidFill>
                <a:latin typeface="Roboto"/>
                <a:ea typeface="Roboto"/>
                <a:cs typeface="Roboto"/>
                <a:sym typeface="Roboto"/>
              </a:rPr>
              <a:t>(begynner på dette neste uke).</a:t>
            </a:r>
            <a:endParaRPr>
              <a:solidFill>
                <a:srgbClr val="999999"/>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1585650"/>
            <a:ext cx="8520600" cy="197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VIDEO:</a:t>
            </a:r>
            <a:endParaRPr b="1" dirty="0">
              <a:solidFill>
                <a:srgbClr val="00B050"/>
              </a:solidFill>
              <a:latin typeface="Roboto"/>
              <a:ea typeface="Roboto"/>
              <a:cs typeface="Roboto"/>
              <a:sym typeface="Roboto"/>
            </a:endParaRPr>
          </a:p>
          <a:p>
            <a:pPr marL="0" lvl="0" indent="0" algn="l" rtl="0">
              <a:spcBef>
                <a:spcPts val="0"/>
              </a:spcBef>
              <a:spcAft>
                <a:spcPts val="0"/>
              </a:spcAft>
              <a:buNone/>
            </a:pPr>
            <a:r>
              <a:rPr lang="no" b="1" u="sng" dirty="0">
                <a:solidFill>
                  <a:srgbClr val="666666"/>
                </a:solidFill>
                <a:latin typeface="Roboto"/>
                <a:ea typeface="Roboto"/>
                <a:cs typeface="Roboto"/>
                <a:sym typeface="Roboto"/>
                <a:hlinkClick r:id="rId3">
                  <a:extLst>
                    <a:ext uri="{A12FA001-AC4F-418D-AE19-62706E023703}">
                      <ahyp:hlinkClr xmlns:ahyp="http://schemas.microsoft.com/office/drawing/2018/hyperlinkcolor" val="tx"/>
                    </a:ext>
                  </a:extLst>
                </a:hlinkClick>
              </a:rPr>
              <a:t>Planleggingsmøte med umulig utgangspunkt og hvor krav endres hele tiden</a:t>
            </a:r>
            <a:r>
              <a:rPr lang="no" b="1" dirty="0">
                <a:solidFill>
                  <a:srgbClr val="666666"/>
                </a:solidFill>
                <a:latin typeface="Roboto"/>
                <a:ea typeface="Roboto"/>
                <a:cs typeface="Roboto"/>
                <a:sym typeface="Roboto"/>
              </a:rPr>
              <a:t> </a:t>
            </a:r>
            <a:endParaRPr b="1" dirty="0">
              <a:solidFill>
                <a:srgbClr val="666666"/>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2"/>
        <p:cNvGrpSpPr/>
        <p:nvPr/>
      </p:nvGrpSpPr>
      <p:grpSpPr>
        <a:xfrm>
          <a:off x="0" y="0"/>
          <a:ext cx="0" cy="0"/>
          <a:chOff x="0" y="0"/>
          <a:chExt cx="0" cy="0"/>
        </a:xfrm>
      </p:grpSpPr>
      <p:sp>
        <p:nvSpPr>
          <p:cNvPr id="83" name="Google Shape;83;p18"/>
          <p:cNvSpPr txBox="1"/>
          <p:nvPr/>
        </p:nvSpPr>
        <p:spPr>
          <a:xfrm>
            <a:off x="311700" y="1763825"/>
            <a:ext cx="8262000" cy="14775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rgbClr val="666666"/>
              </a:buClr>
              <a:buSzPts val="1400"/>
              <a:buChar char="●"/>
            </a:pPr>
            <a:r>
              <a:rPr lang="no" b="1">
                <a:solidFill>
                  <a:srgbClr val="666666"/>
                </a:solidFill>
              </a:rPr>
              <a:t>Vi utvikler IT-systemer for å </a:t>
            </a:r>
            <a:r>
              <a:rPr lang="no" b="1">
                <a:solidFill>
                  <a:srgbClr val="DD7E6B"/>
                </a:solidFill>
              </a:rPr>
              <a:t>løse</a:t>
            </a:r>
            <a:r>
              <a:rPr lang="no" b="1">
                <a:solidFill>
                  <a:srgbClr val="666666"/>
                </a:solidFill>
              </a:rPr>
              <a:t> et </a:t>
            </a:r>
            <a:r>
              <a:rPr lang="no" b="1">
                <a:solidFill>
                  <a:srgbClr val="DD7E6B"/>
                </a:solidFill>
              </a:rPr>
              <a:t>problem</a:t>
            </a:r>
            <a:r>
              <a:rPr lang="no" b="1">
                <a:solidFill>
                  <a:srgbClr val="666666"/>
                </a:solidFill>
              </a:rPr>
              <a:t>/identifisere og utnytte muligheter</a:t>
            </a:r>
            <a:endParaRPr b="1">
              <a:solidFill>
                <a:srgbClr val="666666"/>
              </a:solidFill>
            </a:endParaRPr>
          </a:p>
          <a:p>
            <a:pPr marL="457200" lvl="0" indent="-317500" algn="l" rtl="0">
              <a:spcBef>
                <a:spcPts val="0"/>
              </a:spcBef>
              <a:spcAft>
                <a:spcPts val="0"/>
              </a:spcAft>
              <a:buClr>
                <a:srgbClr val="666666"/>
              </a:buClr>
              <a:buSzPts val="1400"/>
              <a:buChar char="●"/>
            </a:pPr>
            <a:r>
              <a:rPr lang="no" b="1">
                <a:solidFill>
                  <a:srgbClr val="666666"/>
                </a:solidFill>
              </a:rPr>
              <a:t>Kravene forteller oss noe om </a:t>
            </a:r>
            <a:r>
              <a:rPr lang="no" b="1">
                <a:solidFill>
                  <a:srgbClr val="DD7E6B"/>
                </a:solidFill>
              </a:rPr>
              <a:t>hva</a:t>
            </a:r>
            <a:r>
              <a:rPr lang="no" b="1">
                <a:solidFill>
                  <a:srgbClr val="666666"/>
                </a:solidFill>
              </a:rPr>
              <a:t> som skal lages</a:t>
            </a:r>
            <a:endParaRPr b="1">
              <a:solidFill>
                <a:srgbClr val="666666"/>
              </a:solidFill>
            </a:endParaRPr>
          </a:p>
          <a:p>
            <a:pPr marL="457200" lvl="0" indent="-317500" algn="l" rtl="0">
              <a:spcBef>
                <a:spcPts val="0"/>
              </a:spcBef>
              <a:spcAft>
                <a:spcPts val="0"/>
              </a:spcAft>
              <a:buClr>
                <a:srgbClr val="666666"/>
              </a:buClr>
              <a:buSzPts val="1400"/>
              <a:buChar char="●"/>
            </a:pPr>
            <a:r>
              <a:rPr lang="no" b="1">
                <a:solidFill>
                  <a:srgbClr val="DD7E6B"/>
                </a:solidFill>
              </a:rPr>
              <a:t>Kostbart</a:t>
            </a:r>
            <a:r>
              <a:rPr lang="no" b="1">
                <a:solidFill>
                  <a:srgbClr val="666666"/>
                </a:solidFill>
              </a:rPr>
              <a:t> å rette feil i kravene etter systemleveranse</a:t>
            </a:r>
            <a:endParaRPr b="1">
              <a:solidFill>
                <a:srgbClr val="666666"/>
              </a:solidFill>
            </a:endParaRPr>
          </a:p>
          <a:p>
            <a:pPr marL="457200" lvl="0" indent="0" algn="l" rtl="0">
              <a:spcBef>
                <a:spcPts val="0"/>
              </a:spcBef>
              <a:spcAft>
                <a:spcPts val="0"/>
              </a:spcAft>
              <a:buNone/>
            </a:pPr>
            <a:endParaRPr b="1">
              <a:solidFill>
                <a:srgbClr val="666666"/>
              </a:solidFill>
            </a:endParaRPr>
          </a:p>
          <a:p>
            <a:pPr marL="0" lvl="0" indent="0" algn="l" rtl="0">
              <a:spcBef>
                <a:spcPts val="0"/>
              </a:spcBef>
              <a:spcAft>
                <a:spcPts val="0"/>
              </a:spcAft>
              <a:buNone/>
            </a:pPr>
            <a:endParaRPr b="1">
              <a:solidFill>
                <a:srgbClr val="666666"/>
              </a:solidFill>
            </a:endParaRPr>
          </a:p>
          <a:p>
            <a:pPr marL="0" lvl="0" indent="0" algn="l" rtl="0">
              <a:spcBef>
                <a:spcPts val="0"/>
              </a:spcBef>
              <a:spcAft>
                <a:spcPts val="0"/>
              </a:spcAft>
              <a:buNone/>
            </a:pPr>
            <a:r>
              <a:rPr lang="no" b="1">
                <a:solidFill>
                  <a:srgbClr val="DD7E6B"/>
                </a:solidFill>
              </a:rPr>
              <a:t>Kravendringer vil alltid forekomme</a:t>
            </a:r>
            <a:endParaRPr b="1">
              <a:solidFill>
                <a:srgbClr val="DD7E6B"/>
              </a:solidFill>
            </a:endParaRPr>
          </a:p>
        </p:txBody>
      </p:sp>
      <p:sp>
        <p:nvSpPr>
          <p:cNvPr id="84" name="Google Shape;84;p18"/>
          <p:cNvSpPr txBox="1">
            <a:spLocks noGrp="1"/>
          </p:cNvSpPr>
          <p:nvPr>
            <p:ph type="ctrTitle"/>
          </p:nvPr>
        </p:nvSpPr>
        <p:spPr>
          <a:xfrm>
            <a:off x="311700" y="371750"/>
            <a:ext cx="8520600" cy="130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Krav</a:t>
            </a:r>
            <a:endParaRPr b="1">
              <a:solidFill>
                <a:srgbClr val="76A5AF"/>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Hvorfor?</a:t>
            </a:r>
            <a:endParaRPr sz="1800" b="1">
              <a:solidFill>
                <a:srgbClr val="666666"/>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9"/>
          <p:cNvSpPr txBox="1"/>
          <p:nvPr/>
        </p:nvSpPr>
        <p:spPr>
          <a:xfrm>
            <a:off x="402900" y="1716700"/>
            <a:ext cx="8520600" cy="29604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rgbClr val="DD7E6B"/>
              </a:buClr>
              <a:buSzPts val="2000"/>
              <a:buFont typeface="Roboto"/>
              <a:buChar char="●"/>
            </a:pPr>
            <a:r>
              <a:rPr lang="no" sz="2000" b="1">
                <a:solidFill>
                  <a:srgbClr val="DD7E6B"/>
                </a:solidFill>
                <a:latin typeface="Roboto"/>
                <a:ea typeface="Roboto"/>
                <a:cs typeface="Roboto"/>
                <a:sym typeface="Roboto"/>
              </a:rPr>
              <a:t>Forståelig</a:t>
            </a:r>
            <a:endParaRPr sz="2000" b="1">
              <a:solidFill>
                <a:srgbClr val="DD7E6B"/>
              </a:solidFill>
              <a:latin typeface="Roboto"/>
              <a:ea typeface="Roboto"/>
              <a:cs typeface="Roboto"/>
              <a:sym typeface="Roboto"/>
            </a:endParaRPr>
          </a:p>
          <a:p>
            <a:pPr marL="457200" lvl="0" indent="0" algn="l" rtl="0">
              <a:spcBef>
                <a:spcPts val="0"/>
              </a:spcBef>
              <a:spcAft>
                <a:spcPts val="0"/>
              </a:spcAft>
              <a:buNone/>
            </a:pPr>
            <a:r>
              <a:rPr lang="no" sz="1800" b="1">
                <a:solidFill>
                  <a:srgbClr val="666666"/>
                </a:solidFill>
                <a:latin typeface="Roboto"/>
                <a:ea typeface="Roboto"/>
                <a:cs typeface="Roboto"/>
                <a:sym typeface="Roboto"/>
              </a:rPr>
              <a:t>Alle interessenter (stakeholders) må kunne forstå kravspesifikasjonen</a:t>
            </a:r>
            <a:endParaRPr sz="1800" b="1">
              <a:solidFill>
                <a:srgbClr val="666666"/>
              </a:solidFill>
              <a:latin typeface="Roboto"/>
              <a:ea typeface="Roboto"/>
              <a:cs typeface="Roboto"/>
              <a:sym typeface="Roboto"/>
            </a:endParaRPr>
          </a:p>
          <a:p>
            <a:pPr marL="457200" lvl="0" indent="-355600" algn="l" rtl="0">
              <a:spcBef>
                <a:spcPts val="0"/>
              </a:spcBef>
              <a:spcAft>
                <a:spcPts val="0"/>
              </a:spcAft>
              <a:buClr>
                <a:srgbClr val="DD7E6B"/>
              </a:buClr>
              <a:buSzPts val="2000"/>
              <a:buFont typeface="Roboto"/>
              <a:buChar char="●"/>
            </a:pPr>
            <a:r>
              <a:rPr lang="no" sz="2000" b="1">
                <a:solidFill>
                  <a:srgbClr val="DD7E6B"/>
                </a:solidFill>
                <a:latin typeface="Roboto"/>
                <a:ea typeface="Roboto"/>
                <a:cs typeface="Roboto"/>
                <a:sym typeface="Roboto"/>
              </a:rPr>
              <a:t>Testbare:</a:t>
            </a:r>
            <a:endParaRPr sz="2000" b="1">
              <a:solidFill>
                <a:srgbClr val="DD7E6B"/>
              </a:solidFill>
              <a:latin typeface="Roboto"/>
              <a:ea typeface="Roboto"/>
              <a:cs typeface="Roboto"/>
              <a:sym typeface="Roboto"/>
            </a:endParaRPr>
          </a:p>
          <a:p>
            <a:pPr marL="0" lvl="0" indent="0" algn="l" rtl="0">
              <a:spcBef>
                <a:spcPts val="0"/>
              </a:spcBef>
              <a:spcAft>
                <a:spcPts val="0"/>
              </a:spcAft>
              <a:buNone/>
            </a:pPr>
            <a:r>
              <a:rPr lang="no" sz="1800" b="1">
                <a:solidFill>
                  <a:srgbClr val="666666"/>
                </a:solidFill>
                <a:latin typeface="Roboto"/>
                <a:ea typeface="Roboto"/>
                <a:cs typeface="Roboto"/>
                <a:sym typeface="Roboto"/>
              </a:rPr>
              <a:t>	Vi må kunne avgjøre om det ferdige systemet gjør det det skal </a:t>
            </a:r>
            <a:endParaRPr sz="1800" b="1">
              <a:solidFill>
                <a:srgbClr val="666666"/>
              </a:solidFill>
              <a:latin typeface="Roboto"/>
              <a:ea typeface="Roboto"/>
              <a:cs typeface="Roboto"/>
              <a:sym typeface="Roboto"/>
            </a:endParaRPr>
          </a:p>
          <a:p>
            <a:pPr marL="457200" lvl="0" indent="-355600" algn="l" rtl="0">
              <a:spcBef>
                <a:spcPts val="0"/>
              </a:spcBef>
              <a:spcAft>
                <a:spcPts val="0"/>
              </a:spcAft>
              <a:buClr>
                <a:srgbClr val="DD7E6B"/>
              </a:buClr>
              <a:buSzPts val="2000"/>
              <a:buFont typeface="Roboto"/>
              <a:buChar char="●"/>
            </a:pPr>
            <a:r>
              <a:rPr lang="no" sz="2000" b="1">
                <a:solidFill>
                  <a:srgbClr val="DD7E6B"/>
                </a:solidFill>
                <a:latin typeface="Roboto"/>
                <a:ea typeface="Roboto"/>
                <a:cs typeface="Roboto"/>
                <a:sym typeface="Roboto"/>
              </a:rPr>
              <a:t>Sporbare:</a:t>
            </a:r>
            <a:endParaRPr sz="2000" b="1">
              <a:solidFill>
                <a:srgbClr val="DD7E6B"/>
              </a:solidFill>
              <a:latin typeface="Roboto"/>
              <a:ea typeface="Roboto"/>
              <a:cs typeface="Roboto"/>
              <a:sym typeface="Roboto"/>
            </a:endParaRPr>
          </a:p>
          <a:p>
            <a:pPr marL="457200" lvl="0" indent="0" algn="l" rtl="0">
              <a:spcBef>
                <a:spcPts val="0"/>
              </a:spcBef>
              <a:spcAft>
                <a:spcPts val="0"/>
              </a:spcAft>
              <a:buNone/>
            </a:pPr>
            <a:r>
              <a:rPr lang="no" sz="1800" b="1">
                <a:solidFill>
                  <a:srgbClr val="666666"/>
                </a:solidFill>
                <a:latin typeface="Roboto"/>
                <a:ea typeface="Roboto"/>
                <a:cs typeface="Roboto"/>
                <a:sym typeface="Roboto"/>
              </a:rPr>
              <a:t>Vi må vite hvilken del av koden som skal endres når det kommer nye krav</a:t>
            </a:r>
            <a:endParaRPr sz="1800" b="1">
              <a:solidFill>
                <a:srgbClr val="666666"/>
              </a:solidFill>
              <a:latin typeface="Roboto"/>
              <a:ea typeface="Roboto"/>
              <a:cs typeface="Roboto"/>
              <a:sym typeface="Roboto"/>
            </a:endParaRPr>
          </a:p>
        </p:txBody>
      </p:sp>
      <p:sp>
        <p:nvSpPr>
          <p:cNvPr id="90" name="Google Shape;90;p19"/>
          <p:cNvSpPr txBox="1">
            <a:spLocks noGrp="1"/>
          </p:cNvSpPr>
          <p:nvPr>
            <p:ph type="ctrTitle"/>
          </p:nvPr>
        </p:nvSpPr>
        <p:spPr>
          <a:xfrm>
            <a:off x="311700" y="371750"/>
            <a:ext cx="8520600" cy="112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Kravene bør være...</a:t>
            </a:r>
            <a:endParaRPr sz="1800" b="1">
              <a:solidFill>
                <a:srgbClr val="76A5AF"/>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sp>
        <p:nvSpPr>
          <p:cNvPr id="95" name="Google Shape;95;p20"/>
          <p:cNvSpPr txBox="1">
            <a:spLocks noGrp="1"/>
          </p:cNvSpPr>
          <p:nvPr>
            <p:ph type="ctrTitle"/>
          </p:nvPr>
        </p:nvSpPr>
        <p:spPr>
          <a:xfrm>
            <a:off x="311700" y="371750"/>
            <a:ext cx="8520600" cy="130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Krav</a:t>
            </a:r>
            <a:endParaRPr b="1">
              <a:solidFill>
                <a:srgbClr val="76A5AF"/>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Hva er krav?</a:t>
            </a:r>
            <a:endParaRPr sz="1800" b="1">
              <a:solidFill>
                <a:srgbClr val="666666"/>
              </a:solidFill>
              <a:latin typeface="Roboto"/>
              <a:ea typeface="Roboto"/>
              <a:cs typeface="Roboto"/>
              <a:sym typeface="Roboto"/>
            </a:endParaRPr>
          </a:p>
        </p:txBody>
      </p:sp>
      <p:sp>
        <p:nvSpPr>
          <p:cNvPr id="96" name="Google Shape;96;p20"/>
          <p:cNvSpPr txBox="1"/>
          <p:nvPr/>
        </p:nvSpPr>
        <p:spPr>
          <a:xfrm>
            <a:off x="402900" y="1716700"/>
            <a:ext cx="8520600" cy="296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666666"/>
                </a:solidFill>
                <a:latin typeface="Roboto"/>
                <a:ea typeface="Roboto"/>
                <a:cs typeface="Roboto"/>
                <a:sym typeface="Roboto"/>
              </a:rPr>
              <a:t>Vi finner krav ved å analysere konteksten til et system. Og evt gjennom kontrakt med kunde. </a:t>
            </a:r>
            <a:endParaRPr b="1">
              <a:solidFill>
                <a:srgbClr val="666666"/>
              </a:solidFill>
              <a:latin typeface="Roboto"/>
              <a:ea typeface="Roboto"/>
              <a:cs typeface="Roboto"/>
              <a:sym typeface="Roboto"/>
            </a:endParaRPr>
          </a:p>
          <a:p>
            <a:pPr marL="0" lvl="0" indent="0" algn="l" rtl="0">
              <a:spcBef>
                <a:spcPts val="0"/>
              </a:spcBef>
              <a:spcAft>
                <a:spcPts val="0"/>
              </a:spcAft>
              <a:buNone/>
            </a:pPr>
            <a:r>
              <a:rPr lang="no" b="1">
                <a:solidFill>
                  <a:srgbClr val="666666"/>
                </a:solidFill>
                <a:latin typeface="Roboto"/>
                <a:ea typeface="Roboto"/>
                <a:cs typeface="Roboto"/>
                <a:sym typeface="Roboto"/>
              </a:rPr>
              <a:t>Krav bestemmer hvilke funksjoner et system skal ha.</a:t>
            </a: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Roboto"/>
              <a:ea typeface="Roboto"/>
              <a:cs typeface="Roboto"/>
              <a:sym typeface="Roboto"/>
            </a:endParaRPr>
          </a:p>
          <a:p>
            <a:pPr marL="0" lvl="0" indent="0" algn="l" rtl="0">
              <a:spcBef>
                <a:spcPts val="0"/>
              </a:spcBef>
              <a:spcAft>
                <a:spcPts val="0"/>
              </a:spcAft>
              <a:buNone/>
            </a:pPr>
            <a:r>
              <a:rPr lang="no" sz="2100" b="1">
                <a:solidFill>
                  <a:srgbClr val="DD7E6B"/>
                </a:solidFill>
                <a:latin typeface="Roboto"/>
                <a:ea typeface="Roboto"/>
                <a:cs typeface="Roboto"/>
                <a:sym typeface="Roboto"/>
              </a:rPr>
              <a:t>Brukerkrav:</a:t>
            </a:r>
            <a:r>
              <a:rPr lang="no" sz="1600" b="1">
                <a:solidFill>
                  <a:srgbClr val="666666"/>
                </a:solidFill>
                <a:latin typeface="Roboto"/>
                <a:ea typeface="Roboto"/>
                <a:cs typeface="Roboto"/>
                <a:sym typeface="Roboto"/>
              </a:rPr>
              <a:t> påstander om planlagte tjenester og/eller begrensninger til systemet,  basert på kunden/brukers behov. Fra brede beskrivelser av systemets egenskaper til detaljerte funksjonsbeskrivelser. </a:t>
            </a:r>
            <a:endParaRPr sz="1600" b="1">
              <a:solidFill>
                <a:srgbClr val="666666"/>
              </a:solidFill>
              <a:latin typeface="Roboto"/>
              <a:ea typeface="Roboto"/>
              <a:cs typeface="Roboto"/>
              <a:sym typeface="Roboto"/>
            </a:endParaRPr>
          </a:p>
          <a:p>
            <a:pPr marL="0" lvl="0" indent="0" algn="l" rtl="0">
              <a:spcBef>
                <a:spcPts val="0"/>
              </a:spcBef>
              <a:spcAft>
                <a:spcPts val="0"/>
              </a:spcAft>
              <a:buNone/>
            </a:pPr>
            <a:endParaRPr sz="2000" b="1">
              <a:solidFill>
                <a:srgbClr val="666666"/>
              </a:solidFill>
              <a:latin typeface="Roboto"/>
              <a:ea typeface="Roboto"/>
              <a:cs typeface="Roboto"/>
              <a:sym typeface="Roboto"/>
            </a:endParaRPr>
          </a:p>
          <a:p>
            <a:pPr marL="0" lvl="0" indent="0" algn="l" rtl="0">
              <a:spcBef>
                <a:spcPts val="0"/>
              </a:spcBef>
              <a:spcAft>
                <a:spcPts val="0"/>
              </a:spcAft>
              <a:buNone/>
            </a:pPr>
            <a:r>
              <a:rPr lang="no" sz="2000" b="1">
                <a:solidFill>
                  <a:srgbClr val="DD7E6B"/>
                </a:solidFill>
                <a:latin typeface="Roboto"/>
                <a:ea typeface="Roboto"/>
                <a:cs typeface="Roboto"/>
                <a:sym typeface="Roboto"/>
              </a:rPr>
              <a:t>Systemkrav:</a:t>
            </a:r>
            <a:r>
              <a:rPr lang="no" sz="1600" b="1">
                <a:solidFill>
                  <a:srgbClr val="666666"/>
                </a:solidFill>
                <a:latin typeface="Roboto"/>
                <a:ea typeface="Roboto"/>
                <a:cs typeface="Roboto"/>
                <a:sym typeface="Roboto"/>
              </a:rPr>
              <a:t> detaljert, formell beskrivelse av programvarens funksjoner, tjenester eller operasjonelle begrensninger. Implementasjonen av disse skrives i detalj i et systemkrav dokument. </a:t>
            </a:r>
            <a:endParaRPr sz="1600" b="1">
              <a:solidFill>
                <a:srgbClr val="666666"/>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
        <p:cNvGrpSpPr/>
        <p:nvPr/>
      </p:nvGrpSpPr>
      <p:grpSpPr>
        <a:xfrm>
          <a:off x="0" y="0"/>
          <a:ext cx="0" cy="0"/>
          <a:chOff x="0" y="0"/>
          <a:chExt cx="0" cy="0"/>
        </a:xfrm>
      </p:grpSpPr>
      <p:sp>
        <p:nvSpPr>
          <p:cNvPr id="107" name="Google Shape;107;p22"/>
          <p:cNvSpPr txBox="1">
            <a:spLocks noGrp="1"/>
          </p:cNvSpPr>
          <p:nvPr>
            <p:ph type="ctrTitle"/>
          </p:nvPr>
        </p:nvSpPr>
        <p:spPr>
          <a:xfrm>
            <a:off x="311700" y="371850"/>
            <a:ext cx="8520600" cy="219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Funksjonelle krav</a:t>
            </a:r>
            <a:endParaRPr b="1" dirty="0">
              <a:solidFill>
                <a:srgbClr val="00B05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600" b="1" dirty="0">
                <a:solidFill>
                  <a:srgbClr val="666666"/>
                </a:solidFill>
                <a:latin typeface="Roboto"/>
                <a:ea typeface="Roboto"/>
                <a:cs typeface="Roboto"/>
                <a:sym typeface="Roboto"/>
              </a:rPr>
              <a:t>Hva systemet skal gjøre. </a:t>
            </a:r>
            <a:endParaRPr sz="1600" b="1" dirty="0">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600" b="1" dirty="0">
              <a:solidFill>
                <a:srgbClr val="666666"/>
              </a:solidFill>
              <a:highlight>
                <a:srgbClr val="666666"/>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600" b="1" dirty="0">
                <a:solidFill>
                  <a:srgbClr val="76A5AF"/>
                </a:solidFill>
                <a:latin typeface="Roboto"/>
                <a:ea typeface="Roboto"/>
                <a:cs typeface="Roboto"/>
                <a:sym typeface="Roboto"/>
              </a:rPr>
              <a:t>Funksjonelt brukerkrav:</a:t>
            </a:r>
            <a:r>
              <a:rPr lang="no" sz="1600" b="1" dirty="0">
                <a:solidFill>
                  <a:srgbClr val="666666"/>
                </a:solidFill>
                <a:latin typeface="Roboto"/>
                <a:ea typeface="Roboto"/>
                <a:cs typeface="Roboto"/>
                <a:sym typeface="Roboto"/>
              </a:rPr>
              <a:t> Systemet skal tilby bruker å laste opp bilder.</a:t>
            </a:r>
            <a:endParaRPr sz="1600" b="1" dirty="0">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600" b="1" dirty="0">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600" b="1" dirty="0">
                <a:solidFill>
                  <a:srgbClr val="76A5AF"/>
                </a:solidFill>
                <a:latin typeface="Roboto"/>
                <a:ea typeface="Roboto"/>
                <a:cs typeface="Roboto"/>
                <a:sym typeface="Roboto"/>
              </a:rPr>
              <a:t>Funksjonelt systemkrav: </a:t>
            </a:r>
            <a:r>
              <a:rPr lang="no" sz="1600" b="1" dirty="0">
                <a:solidFill>
                  <a:srgbClr val="666666"/>
                </a:solidFill>
                <a:latin typeface="Roboto"/>
                <a:ea typeface="Roboto"/>
                <a:cs typeface="Roboto"/>
                <a:sym typeface="Roboto"/>
              </a:rPr>
              <a:t>Systemet bør tillate brukere å laste opp både bilder i jpg og png </a:t>
            </a:r>
            <a:endParaRPr sz="1600" b="1" dirty="0">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600" b="1" dirty="0">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600" b="1" dirty="0">
                <a:solidFill>
                  <a:srgbClr val="666666"/>
                </a:solidFill>
                <a:latin typeface="Roboto"/>
                <a:ea typeface="Roboto"/>
                <a:cs typeface="Roboto"/>
                <a:sym typeface="Roboto"/>
              </a:rPr>
              <a:t>Skrives ofte slik: “Systemet skal…../systemet bør (nice to have)....”</a:t>
            </a:r>
            <a:endParaRPr sz="1600" b="1" dirty="0">
              <a:solidFill>
                <a:srgbClr val="666666"/>
              </a:solidFill>
              <a:latin typeface="Roboto"/>
              <a:ea typeface="Roboto"/>
              <a:cs typeface="Roboto"/>
              <a:sym typeface="Roboto"/>
            </a:endParaRPr>
          </a:p>
          <a:p>
            <a:pPr marL="0" lvl="0" indent="0" algn="l" rtl="0">
              <a:spcBef>
                <a:spcPts val="0"/>
              </a:spcBef>
              <a:spcAft>
                <a:spcPts val="0"/>
              </a:spcAft>
              <a:buNone/>
            </a:pPr>
            <a:endParaRPr b="1" dirty="0">
              <a:solidFill>
                <a:srgbClr val="666666"/>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1"/>
        <p:cNvGrpSpPr/>
        <p:nvPr/>
      </p:nvGrpSpPr>
      <p:grpSpPr>
        <a:xfrm>
          <a:off x="0" y="0"/>
          <a:ext cx="0" cy="0"/>
          <a:chOff x="0" y="0"/>
          <a:chExt cx="0" cy="0"/>
        </a:xfrm>
      </p:grpSpPr>
      <p:sp>
        <p:nvSpPr>
          <p:cNvPr id="112" name="Google Shape;112;p23"/>
          <p:cNvSpPr txBox="1">
            <a:spLocks noGrp="1"/>
          </p:cNvSpPr>
          <p:nvPr>
            <p:ph type="ctrTitle"/>
          </p:nvPr>
        </p:nvSpPr>
        <p:spPr>
          <a:xfrm>
            <a:off x="311700" y="677825"/>
            <a:ext cx="8520600" cy="297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Ruter som eksempel</a:t>
            </a:r>
            <a:endParaRPr b="1">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600" b="1">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600" b="1">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600" b="1">
                <a:solidFill>
                  <a:srgbClr val="666666"/>
                </a:solidFill>
                <a:latin typeface="Roboto"/>
                <a:ea typeface="Roboto"/>
                <a:cs typeface="Roboto"/>
                <a:sym typeface="Roboto"/>
              </a:rPr>
              <a:t>Systemet skal kunne vise en oversikt over en brukes betalte billetter</a:t>
            </a:r>
            <a:endParaRPr sz="1600" b="1">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600" b="1">
                <a:solidFill>
                  <a:srgbClr val="666666"/>
                </a:solidFill>
                <a:latin typeface="Roboto"/>
                <a:ea typeface="Roboto"/>
                <a:cs typeface="Roboto"/>
                <a:sym typeface="Roboto"/>
              </a:rPr>
              <a:t>Systemet bør tilby hurtigkjøp av tidligere valgte billetter</a:t>
            </a:r>
            <a:endParaRPr sz="1600" b="1">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600" b="1">
                <a:solidFill>
                  <a:srgbClr val="666666"/>
                </a:solidFill>
                <a:latin typeface="Roboto"/>
                <a:ea typeface="Roboto"/>
                <a:cs typeface="Roboto"/>
                <a:sym typeface="Roboto"/>
              </a:rPr>
              <a:t>Systemet skal gi en beskjed når det er under 24 timer til en billett løper ut</a:t>
            </a:r>
            <a:endParaRPr sz="1600" b="1">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600" b="1">
                <a:solidFill>
                  <a:srgbClr val="666666"/>
                </a:solidFill>
                <a:latin typeface="Roboto"/>
                <a:ea typeface="Roboto"/>
                <a:cs typeface="Roboto"/>
                <a:sym typeface="Roboto"/>
              </a:rPr>
              <a:t>Systemet skal fjerne bankkort hvis brukeren taster feil pin tre ganger</a:t>
            </a:r>
            <a:endParaRPr sz="1600" b="1">
              <a:solidFill>
                <a:srgbClr val="666666"/>
              </a:solidFill>
              <a:latin typeface="Roboto"/>
              <a:ea typeface="Roboto"/>
              <a:cs typeface="Roboto"/>
              <a:sym typeface="Roboto"/>
            </a:endParaRPr>
          </a:p>
          <a:p>
            <a:pPr marL="0" lvl="0" indent="0" algn="l" rtl="0">
              <a:spcBef>
                <a:spcPts val="0"/>
              </a:spcBef>
              <a:spcAft>
                <a:spcPts val="0"/>
              </a:spcAft>
              <a:buNone/>
            </a:pPr>
            <a:r>
              <a:rPr lang="no" sz="1600" b="1">
                <a:solidFill>
                  <a:srgbClr val="666666"/>
                </a:solidFill>
                <a:latin typeface="Roboto"/>
                <a:ea typeface="Roboto"/>
                <a:cs typeface="Roboto"/>
                <a:sym typeface="Roboto"/>
              </a:rPr>
              <a:t>Systemet skal tilby funksjonalitet for valg av billettype </a:t>
            </a:r>
            <a:endParaRPr b="1">
              <a:solidFill>
                <a:srgbClr val="666666"/>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p24"/>
          <p:cNvSpPr txBox="1">
            <a:spLocks noGrp="1"/>
          </p:cNvSpPr>
          <p:nvPr>
            <p:ph type="ctrTitle"/>
          </p:nvPr>
        </p:nvSpPr>
        <p:spPr>
          <a:xfrm>
            <a:off x="240025" y="389675"/>
            <a:ext cx="8520600" cy="446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Ikke-funksjonelle krav</a:t>
            </a:r>
            <a:endParaRPr b="1">
              <a:solidFill>
                <a:srgbClr val="76A5AF"/>
              </a:solidFill>
              <a:latin typeface="Roboto"/>
              <a:ea typeface="Roboto"/>
              <a:cs typeface="Roboto"/>
              <a:sym typeface="Roboto"/>
            </a:endParaRPr>
          </a:p>
          <a:p>
            <a:pPr marL="0" lvl="0" indent="0" algn="l" rtl="0">
              <a:spcBef>
                <a:spcPts val="0"/>
              </a:spcBef>
              <a:spcAft>
                <a:spcPts val="0"/>
              </a:spcAft>
              <a:buNone/>
            </a:pPr>
            <a:r>
              <a:rPr lang="no" sz="1600" b="1">
                <a:solidFill>
                  <a:schemeClr val="dk2"/>
                </a:solidFill>
                <a:latin typeface="Roboto"/>
                <a:ea typeface="Roboto"/>
                <a:cs typeface="Roboto"/>
                <a:sym typeface="Roboto"/>
              </a:rPr>
              <a:t>Krav som ikke direkte beskriver funksjonene som leveres til sluttbruker, men karakteristikker med systemet som helhet; </a:t>
            </a:r>
            <a:r>
              <a:rPr lang="no" sz="1600" b="1" i="1">
                <a:solidFill>
                  <a:schemeClr val="dk2"/>
                </a:solidFill>
                <a:latin typeface="Roboto"/>
                <a:ea typeface="Roboto"/>
                <a:cs typeface="Roboto"/>
                <a:sym typeface="Roboto"/>
              </a:rPr>
              <a:t>Hvordan skal det fungere?</a:t>
            </a:r>
            <a:endParaRPr sz="1600" b="1" i="1">
              <a:solidFill>
                <a:schemeClr val="dk2"/>
              </a:solidFill>
              <a:latin typeface="Roboto"/>
              <a:ea typeface="Roboto"/>
              <a:cs typeface="Roboto"/>
              <a:sym typeface="Roboto"/>
            </a:endParaRPr>
          </a:p>
          <a:p>
            <a:pPr marL="0" lvl="0" indent="0" algn="l" rtl="0">
              <a:spcBef>
                <a:spcPts val="0"/>
              </a:spcBef>
              <a:spcAft>
                <a:spcPts val="0"/>
              </a:spcAft>
              <a:buNone/>
            </a:pPr>
            <a:endParaRPr sz="1600" b="1" i="1">
              <a:solidFill>
                <a:schemeClr val="dk2"/>
              </a:solidFill>
              <a:latin typeface="Roboto"/>
              <a:ea typeface="Roboto"/>
              <a:cs typeface="Roboto"/>
              <a:sym typeface="Roboto"/>
            </a:endParaRPr>
          </a:p>
          <a:p>
            <a:pPr marL="0" lvl="0" indent="0" algn="l" rtl="0">
              <a:spcBef>
                <a:spcPts val="0"/>
              </a:spcBef>
              <a:spcAft>
                <a:spcPts val="0"/>
              </a:spcAft>
              <a:buNone/>
            </a:pPr>
            <a:r>
              <a:rPr lang="no" sz="1600" b="1">
                <a:solidFill>
                  <a:schemeClr val="dk2"/>
                </a:solidFill>
                <a:latin typeface="Roboto"/>
                <a:ea typeface="Roboto"/>
                <a:cs typeface="Roboto"/>
                <a:sym typeface="Roboto"/>
              </a:rPr>
              <a:t>Sier noe om </a:t>
            </a:r>
            <a:r>
              <a:rPr lang="no" sz="1600" b="1">
                <a:solidFill>
                  <a:srgbClr val="DD7E6B"/>
                </a:solidFill>
                <a:latin typeface="Roboto"/>
                <a:ea typeface="Roboto"/>
                <a:cs typeface="Roboto"/>
                <a:sym typeface="Roboto"/>
              </a:rPr>
              <a:t>kvalitetsattributter</a:t>
            </a:r>
            <a:r>
              <a:rPr lang="no" sz="1600" b="1">
                <a:solidFill>
                  <a:schemeClr val="dk2"/>
                </a:solidFill>
                <a:latin typeface="Roboto"/>
                <a:ea typeface="Roboto"/>
                <a:cs typeface="Roboto"/>
                <a:sym typeface="Roboto"/>
              </a:rPr>
              <a:t> systemet skal ha</a:t>
            </a:r>
            <a:endParaRPr sz="1600" b="1">
              <a:solidFill>
                <a:schemeClr val="dk2"/>
              </a:solidFill>
              <a:latin typeface="Roboto"/>
              <a:ea typeface="Roboto"/>
              <a:cs typeface="Roboto"/>
              <a:sym typeface="Roboto"/>
            </a:endParaRPr>
          </a:p>
          <a:p>
            <a:pPr marL="0" lvl="0" indent="0" algn="l" rtl="0">
              <a:spcBef>
                <a:spcPts val="0"/>
              </a:spcBef>
              <a:spcAft>
                <a:spcPts val="0"/>
              </a:spcAft>
              <a:buNone/>
            </a:pPr>
            <a:r>
              <a:rPr lang="no" sz="1600" b="1">
                <a:solidFill>
                  <a:schemeClr val="dk2"/>
                </a:solidFill>
                <a:latin typeface="Roboto"/>
                <a:ea typeface="Roboto"/>
                <a:cs typeface="Roboto"/>
                <a:sym typeface="Roboto"/>
              </a:rPr>
              <a:t>Sier noe om egenskaper - hvordan systemet skal oppføre seg</a:t>
            </a:r>
            <a:endParaRPr sz="1600" b="1">
              <a:solidFill>
                <a:schemeClr val="dk2"/>
              </a:solidFill>
              <a:latin typeface="Roboto"/>
              <a:ea typeface="Roboto"/>
              <a:cs typeface="Roboto"/>
              <a:sym typeface="Roboto"/>
            </a:endParaRPr>
          </a:p>
          <a:p>
            <a:pPr marL="0" lvl="0" indent="0" algn="l" rtl="0">
              <a:spcBef>
                <a:spcPts val="0"/>
              </a:spcBef>
              <a:spcAft>
                <a:spcPts val="0"/>
              </a:spcAft>
              <a:buNone/>
            </a:pPr>
            <a:r>
              <a:rPr lang="no" sz="1600" b="1">
                <a:solidFill>
                  <a:schemeClr val="dk2"/>
                </a:solidFill>
                <a:latin typeface="Roboto"/>
                <a:ea typeface="Roboto"/>
                <a:cs typeface="Roboto"/>
                <a:sym typeface="Roboto"/>
              </a:rPr>
              <a:t>Bør være  </a:t>
            </a:r>
            <a:r>
              <a:rPr lang="no" sz="1600" b="1">
                <a:solidFill>
                  <a:srgbClr val="DD7E6B"/>
                </a:solidFill>
                <a:latin typeface="Roboto"/>
                <a:ea typeface="Roboto"/>
                <a:cs typeface="Roboto"/>
                <a:sym typeface="Roboto"/>
              </a:rPr>
              <a:t>målbare</a:t>
            </a:r>
            <a:r>
              <a:rPr lang="no" sz="1600" b="1">
                <a:solidFill>
                  <a:schemeClr val="dk2"/>
                </a:solidFill>
                <a:latin typeface="Roboto"/>
                <a:ea typeface="Roboto"/>
                <a:cs typeface="Roboto"/>
                <a:sym typeface="Roboto"/>
              </a:rPr>
              <a:t> (mulighet for å teste dem)</a:t>
            </a:r>
            <a:endParaRPr sz="1600" b="1">
              <a:solidFill>
                <a:schemeClr val="dk2"/>
              </a:solidFill>
              <a:latin typeface="Roboto"/>
              <a:ea typeface="Roboto"/>
              <a:cs typeface="Roboto"/>
              <a:sym typeface="Roboto"/>
            </a:endParaRPr>
          </a:p>
          <a:p>
            <a:pPr marL="0" lvl="0" indent="0" algn="l" rtl="0">
              <a:spcBef>
                <a:spcPts val="0"/>
              </a:spcBef>
              <a:spcAft>
                <a:spcPts val="0"/>
              </a:spcAft>
              <a:buNone/>
            </a:pPr>
            <a:endParaRPr sz="1600" b="1">
              <a:solidFill>
                <a:srgbClr val="FFFFFF"/>
              </a:solidFill>
              <a:latin typeface="Roboto"/>
              <a:ea typeface="Roboto"/>
              <a:cs typeface="Roboto"/>
              <a:sym typeface="Roboto"/>
            </a:endParaRPr>
          </a:p>
          <a:p>
            <a:pPr marL="0" lvl="0" indent="0" algn="l" rtl="0">
              <a:spcBef>
                <a:spcPts val="0"/>
              </a:spcBef>
              <a:spcAft>
                <a:spcPts val="0"/>
              </a:spcAft>
              <a:buNone/>
            </a:pPr>
            <a:r>
              <a:rPr lang="no" sz="1600" b="1">
                <a:solidFill>
                  <a:schemeClr val="dk2"/>
                </a:solidFill>
                <a:latin typeface="Roboto"/>
                <a:ea typeface="Roboto"/>
                <a:cs typeface="Roboto"/>
                <a:sym typeface="Roboto"/>
              </a:rPr>
              <a:t>Sier noe om:</a:t>
            </a:r>
            <a:endParaRPr sz="1600" b="1">
              <a:solidFill>
                <a:schemeClr val="dk2"/>
              </a:solidFill>
              <a:latin typeface="Roboto"/>
              <a:ea typeface="Roboto"/>
              <a:cs typeface="Roboto"/>
              <a:sym typeface="Roboto"/>
            </a:endParaRPr>
          </a:p>
          <a:p>
            <a:pPr marL="457200" lvl="0" indent="-330200" algn="l" rtl="0">
              <a:spcBef>
                <a:spcPts val="0"/>
              </a:spcBef>
              <a:spcAft>
                <a:spcPts val="0"/>
              </a:spcAft>
              <a:buClr>
                <a:schemeClr val="dk2"/>
              </a:buClr>
              <a:buSzPts val="1600"/>
              <a:buFont typeface="Roboto"/>
              <a:buChar char="●"/>
            </a:pPr>
            <a:r>
              <a:rPr lang="no" sz="1600" b="1">
                <a:solidFill>
                  <a:schemeClr val="dk2"/>
                </a:solidFill>
                <a:latin typeface="Roboto"/>
                <a:ea typeface="Roboto"/>
                <a:cs typeface="Roboto"/>
                <a:sym typeface="Roboto"/>
              </a:rPr>
              <a:t>Implementasjon</a:t>
            </a:r>
            <a:endParaRPr sz="1600" b="1">
              <a:solidFill>
                <a:schemeClr val="dk2"/>
              </a:solidFill>
              <a:latin typeface="Roboto"/>
              <a:ea typeface="Roboto"/>
              <a:cs typeface="Roboto"/>
              <a:sym typeface="Roboto"/>
            </a:endParaRPr>
          </a:p>
          <a:p>
            <a:pPr marL="457200" lvl="0" indent="-330200" algn="l" rtl="0">
              <a:spcBef>
                <a:spcPts val="0"/>
              </a:spcBef>
              <a:spcAft>
                <a:spcPts val="0"/>
              </a:spcAft>
              <a:buClr>
                <a:schemeClr val="dk2"/>
              </a:buClr>
              <a:buSzPts val="1600"/>
              <a:buFont typeface="Roboto"/>
              <a:buChar char="●"/>
            </a:pPr>
            <a:r>
              <a:rPr lang="no" sz="1600" b="1">
                <a:solidFill>
                  <a:schemeClr val="dk2"/>
                </a:solidFill>
                <a:latin typeface="Roboto"/>
                <a:ea typeface="Roboto"/>
                <a:cs typeface="Roboto"/>
                <a:sym typeface="Roboto"/>
              </a:rPr>
              <a:t>Reliabilitet</a:t>
            </a:r>
            <a:endParaRPr sz="1600" b="1">
              <a:solidFill>
                <a:schemeClr val="dk2"/>
              </a:solidFill>
              <a:latin typeface="Roboto"/>
              <a:ea typeface="Roboto"/>
              <a:cs typeface="Roboto"/>
              <a:sym typeface="Roboto"/>
            </a:endParaRPr>
          </a:p>
          <a:p>
            <a:pPr marL="457200" lvl="0" indent="-330200" algn="l" rtl="0">
              <a:spcBef>
                <a:spcPts val="0"/>
              </a:spcBef>
              <a:spcAft>
                <a:spcPts val="0"/>
              </a:spcAft>
              <a:buClr>
                <a:schemeClr val="dk2"/>
              </a:buClr>
              <a:buSzPts val="1600"/>
              <a:buFont typeface="Roboto"/>
              <a:buChar char="●"/>
            </a:pPr>
            <a:r>
              <a:rPr lang="no" sz="1600" b="1">
                <a:solidFill>
                  <a:schemeClr val="dk2"/>
                </a:solidFill>
                <a:latin typeface="Roboto"/>
                <a:ea typeface="Roboto"/>
                <a:cs typeface="Roboto"/>
                <a:sym typeface="Roboto"/>
              </a:rPr>
              <a:t>Responstid</a:t>
            </a:r>
            <a:endParaRPr sz="1600" b="1">
              <a:solidFill>
                <a:schemeClr val="dk2"/>
              </a:solidFill>
              <a:latin typeface="Roboto"/>
              <a:ea typeface="Roboto"/>
              <a:cs typeface="Roboto"/>
              <a:sym typeface="Roboto"/>
            </a:endParaRPr>
          </a:p>
          <a:p>
            <a:pPr marL="457200" lvl="0" indent="-330200" algn="l" rtl="0">
              <a:spcBef>
                <a:spcPts val="0"/>
              </a:spcBef>
              <a:spcAft>
                <a:spcPts val="0"/>
              </a:spcAft>
              <a:buClr>
                <a:schemeClr val="dk2"/>
              </a:buClr>
              <a:buSzPts val="1600"/>
              <a:buFont typeface="Roboto"/>
              <a:buChar char="●"/>
            </a:pPr>
            <a:r>
              <a:rPr lang="no" sz="1600" b="1">
                <a:solidFill>
                  <a:schemeClr val="dk2"/>
                </a:solidFill>
                <a:latin typeface="Roboto"/>
                <a:ea typeface="Roboto"/>
                <a:cs typeface="Roboto"/>
                <a:sym typeface="Roboto"/>
              </a:rPr>
              <a:t>Sikkerhet</a:t>
            </a:r>
            <a:endParaRPr sz="1600" b="1">
              <a:solidFill>
                <a:schemeClr val="dk2"/>
              </a:solidFill>
              <a:latin typeface="Roboto"/>
              <a:ea typeface="Roboto"/>
              <a:cs typeface="Roboto"/>
              <a:sym typeface="Roboto"/>
            </a:endParaRPr>
          </a:p>
          <a:p>
            <a:pPr marL="0" lvl="0" indent="0" algn="l" rtl="0">
              <a:spcBef>
                <a:spcPts val="0"/>
              </a:spcBef>
              <a:spcAft>
                <a:spcPts val="0"/>
              </a:spcAft>
              <a:buNone/>
            </a:pPr>
            <a:endParaRPr sz="1600" b="1">
              <a:solidFill>
                <a:schemeClr val="dk2"/>
              </a:solidFill>
              <a:latin typeface="Roboto"/>
              <a:ea typeface="Roboto"/>
              <a:cs typeface="Roboto"/>
              <a:sym typeface="Roboto"/>
            </a:endParaRPr>
          </a:p>
          <a:p>
            <a:pPr marL="0" lvl="0" indent="0" algn="l" rtl="0">
              <a:spcBef>
                <a:spcPts val="0"/>
              </a:spcBef>
              <a:spcAft>
                <a:spcPts val="0"/>
              </a:spcAft>
              <a:buNone/>
            </a:pPr>
            <a:r>
              <a:rPr lang="no" sz="1600" b="1">
                <a:solidFill>
                  <a:schemeClr val="dk2"/>
                </a:solidFill>
                <a:latin typeface="Roboto"/>
                <a:ea typeface="Roboto"/>
                <a:cs typeface="Roboto"/>
                <a:sym typeface="Roboto"/>
              </a:rPr>
              <a:t>Mer kritiske → Møter man ikke disse kan det føre til at hele systemet ikke fungerer.</a:t>
            </a:r>
            <a:endParaRPr sz="1600" b="1">
              <a:solidFill>
                <a:schemeClr val="dk2"/>
              </a:solidFill>
              <a:latin typeface="Roboto"/>
              <a:ea typeface="Roboto"/>
              <a:cs typeface="Roboto"/>
              <a:sym typeface="Roboto"/>
            </a:endParaRPr>
          </a:p>
          <a:p>
            <a:pPr marL="0" lvl="0" indent="0" algn="l" rtl="0">
              <a:spcBef>
                <a:spcPts val="0"/>
              </a:spcBef>
              <a:spcAft>
                <a:spcPts val="0"/>
              </a:spcAft>
              <a:buNone/>
            </a:pPr>
            <a:endParaRPr b="1">
              <a:solidFill>
                <a:srgbClr val="FFFFFF"/>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1"/>
        <p:cNvGrpSpPr/>
        <p:nvPr/>
      </p:nvGrpSpPr>
      <p:grpSpPr>
        <a:xfrm>
          <a:off x="0" y="0"/>
          <a:ext cx="0" cy="0"/>
          <a:chOff x="0" y="0"/>
          <a:chExt cx="0" cy="0"/>
        </a:xfrm>
      </p:grpSpPr>
      <p:sp>
        <p:nvSpPr>
          <p:cNvPr id="122" name="Google Shape;122;p25"/>
          <p:cNvSpPr txBox="1">
            <a:spLocks noGrp="1"/>
          </p:cNvSpPr>
          <p:nvPr>
            <p:ph type="ctrTitle"/>
          </p:nvPr>
        </p:nvSpPr>
        <p:spPr>
          <a:xfrm>
            <a:off x="311700" y="371750"/>
            <a:ext cx="8520600" cy="105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Ikke-funksjonelle krav</a:t>
            </a:r>
            <a:endParaRPr b="1">
              <a:solidFill>
                <a:srgbClr val="76A5AF"/>
              </a:solidFill>
              <a:latin typeface="Roboto"/>
              <a:ea typeface="Roboto"/>
              <a:cs typeface="Roboto"/>
              <a:sym typeface="Roboto"/>
            </a:endParaRPr>
          </a:p>
          <a:p>
            <a:pPr marL="0" lvl="0" indent="0" algn="l" rtl="0">
              <a:spcBef>
                <a:spcPts val="0"/>
              </a:spcBef>
              <a:spcAft>
                <a:spcPts val="0"/>
              </a:spcAft>
              <a:buNone/>
            </a:pPr>
            <a:endParaRPr sz="1600" b="1">
              <a:solidFill>
                <a:srgbClr val="FFFFFF"/>
              </a:solidFill>
              <a:latin typeface="Roboto"/>
              <a:ea typeface="Roboto"/>
              <a:cs typeface="Roboto"/>
              <a:sym typeface="Roboto"/>
            </a:endParaRPr>
          </a:p>
          <a:p>
            <a:pPr marL="0" lvl="0" indent="0" algn="l" rtl="0">
              <a:spcBef>
                <a:spcPts val="0"/>
              </a:spcBef>
              <a:spcAft>
                <a:spcPts val="0"/>
              </a:spcAft>
              <a:buNone/>
            </a:pPr>
            <a:endParaRPr b="1">
              <a:solidFill>
                <a:srgbClr val="FFFFFF"/>
              </a:solidFill>
              <a:latin typeface="Roboto"/>
              <a:ea typeface="Roboto"/>
              <a:cs typeface="Roboto"/>
              <a:sym typeface="Roboto"/>
            </a:endParaRPr>
          </a:p>
        </p:txBody>
      </p:sp>
      <p:sp>
        <p:nvSpPr>
          <p:cNvPr id="123" name="Google Shape;123;p25"/>
          <p:cNvSpPr txBox="1"/>
          <p:nvPr/>
        </p:nvSpPr>
        <p:spPr>
          <a:xfrm>
            <a:off x="497425" y="1423550"/>
            <a:ext cx="7672800" cy="3392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1900" b="1">
                <a:solidFill>
                  <a:srgbClr val="DD7E6B"/>
                </a:solidFill>
                <a:latin typeface="Roboto"/>
                <a:ea typeface="Roboto"/>
                <a:cs typeface="Roboto"/>
                <a:sym typeface="Roboto"/>
              </a:rPr>
              <a:t>Produktkrav:</a:t>
            </a:r>
            <a:r>
              <a:rPr lang="no" sz="1900" b="1">
                <a:solidFill>
                  <a:srgbClr val="666666"/>
                </a:solidFill>
                <a:latin typeface="Roboto"/>
                <a:ea typeface="Roboto"/>
                <a:cs typeface="Roboto"/>
                <a:sym typeface="Roboto"/>
              </a:rPr>
              <a:t> </a:t>
            </a:r>
            <a:r>
              <a:rPr lang="no" sz="1350" b="1">
                <a:solidFill>
                  <a:srgbClr val="666666"/>
                </a:solidFill>
                <a:latin typeface="Roboto"/>
                <a:ea typeface="Roboto"/>
                <a:cs typeface="Roboto"/>
                <a:sym typeface="Roboto"/>
              </a:rPr>
              <a:t>Brukskvalitet/brukervennlighet, ytelse og effektivitet samt lagringsplass, pålitelighet og lagring av data.</a:t>
            </a:r>
            <a:endParaRPr sz="1350" b="1">
              <a:solidFill>
                <a:srgbClr val="666666"/>
              </a:solidFill>
              <a:latin typeface="Roboto"/>
              <a:ea typeface="Roboto"/>
              <a:cs typeface="Roboto"/>
              <a:sym typeface="Roboto"/>
            </a:endParaRPr>
          </a:p>
          <a:p>
            <a:pPr marL="0" lvl="0" indent="0" algn="l" rtl="0">
              <a:lnSpc>
                <a:spcPct val="115000"/>
              </a:lnSpc>
              <a:spcBef>
                <a:spcPts val="0"/>
              </a:spcBef>
              <a:spcAft>
                <a:spcPts val="0"/>
              </a:spcAft>
              <a:buNone/>
            </a:pPr>
            <a:r>
              <a:rPr lang="no" sz="1350" b="1" i="1">
                <a:solidFill>
                  <a:srgbClr val="666666"/>
                </a:solidFill>
                <a:latin typeface="Roboto"/>
                <a:ea typeface="Roboto"/>
                <a:cs typeface="Roboto"/>
                <a:sym typeface="Roboto"/>
              </a:rPr>
              <a:t>Eks: Systemet skal kun bruke 5 MB lagringsplass på bilder.</a:t>
            </a:r>
            <a:endParaRPr sz="1350" b="1" i="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050">
              <a:solidFill>
                <a:srgbClr val="666666"/>
              </a:solidFill>
              <a:latin typeface="Roboto"/>
              <a:ea typeface="Roboto"/>
              <a:cs typeface="Roboto"/>
              <a:sym typeface="Roboto"/>
            </a:endParaRPr>
          </a:p>
          <a:p>
            <a:pPr marL="0" lvl="0" indent="0" algn="l" rtl="0">
              <a:lnSpc>
                <a:spcPct val="115000"/>
              </a:lnSpc>
              <a:spcBef>
                <a:spcPts val="0"/>
              </a:spcBef>
              <a:spcAft>
                <a:spcPts val="0"/>
              </a:spcAft>
              <a:buNone/>
            </a:pPr>
            <a:r>
              <a:rPr lang="no" sz="1800" b="1">
                <a:solidFill>
                  <a:srgbClr val="DD7E6B"/>
                </a:solidFill>
                <a:latin typeface="Roboto"/>
                <a:ea typeface="Roboto"/>
                <a:cs typeface="Roboto"/>
                <a:sym typeface="Roboto"/>
              </a:rPr>
              <a:t>Organisatoriske krav: </a:t>
            </a:r>
            <a:r>
              <a:rPr lang="no" b="1">
                <a:solidFill>
                  <a:srgbClr val="666666"/>
                </a:solidFill>
                <a:latin typeface="Roboto"/>
                <a:ea typeface="Roboto"/>
                <a:cs typeface="Roboto"/>
                <a:sym typeface="Roboto"/>
              </a:rPr>
              <a:t>kostnader &amp; ressurser, leveransetidspunkt &amp; prosess; utviklingsmodeller, programmeringsspråk, verktøy og komponenter samt generelle standarder og regler.</a:t>
            </a:r>
            <a:endParaRPr b="1">
              <a:solidFill>
                <a:srgbClr val="666666"/>
              </a:solidFill>
              <a:latin typeface="Roboto"/>
              <a:ea typeface="Roboto"/>
              <a:cs typeface="Roboto"/>
              <a:sym typeface="Roboto"/>
            </a:endParaRPr>
          </a:p>
          <a:p>
            <a:pPr marL="0" lvl="0" indent="0" algn="l" rtl="0">
              <a:lnSpc>
                <a:spcPct val="115000"/>
              </a:lnSpc>
              <a:spcBef>
                <a:spcPts val="0"/>
              </a:spcBef>
              <a:spcAft>
                <a:spcPts val="0"/>
              </a:spcAft>
              <a:buNone/>
            </a:pPr>
            <a:r>
              <a:rPr lang="no" b="1" i="1">
                <a:solidFill>
                  <a:srgbClr val="666666"/>
                </a:solidFill>
                <a:latin typeface="Roboto"/>
                <a:ea typeface="Roboto"/>
                <a:cs typeface="Roboto"/>
                <a:sym typeface="Roboto"/>
              </a:rPr>
              <a:t>Eks: Systemets ulike funksjoner skal testes hver andre måned. </a:t>
            </a:r>
            <a:endParaRPr b="1" i="1">
              <a:solidFill>
                <a:srgbClr val="666666"/>
              </a:solidFill>
              <a:latin typeface="Roboto"/>
              <a:ea typeface="Roboto"/>
              <a:cs typeface="Roboto"/>
              <a:sym typeface="Roboto"/>
            </a:endParaRPr>
          </a:p>
          <a:p>
            <a:pPr marL="0" lvl="0" indent="0" algn="l" rtl="0">
              <a:lnSpc>
                <a:spcPct val="115000"/>
              </a:lnSpc>
              <a:spcBef>
                <a:spcPts val="0"/>
              </a:spcBef>
              <a:spcAft>
                <a:spcPts val="0"/>
              </a:spcAft>
              <a:buNone/>
            </a:pPr>
            <a:r>
              <a:rPr lang="no" b="1" i="1">
                <a:solidFill>
                  <a:srgbClr val="666666"/>
                </a:solidFill>
                <a:latin typeface="Roboto"/>
                <a:ea typeface="Roboto"/>
                <a:cs typeface="Roboto"/>
                <a:sym typeface="Roboto"/>
              </a:rPr>
              <a:t>	Systemets kodehåndtering skal gjøres i GitHub.</a:t>
            </a:r>
            <a:endParaRPr b="1" i="1">
              <a:solidFill>
                <a:srgbClr val="666666"/>
              </a:solidFill>
              <a:latin typeface="Roboto"/>
              <a:ea typeface="Roboto"/>
              <a:cs typeface="Roboto"/>
              <a:sym typeface="Roboto"/>
            </a:endParaRPr>
          </a:p>
          <a:p>
            <a:pPr marL="457200" lvl="0" indent="0" algn="l" rtl="0">
              <a:lnSpc>
                <a:spcPct val="115000"/>
              </a:lnSpc>
              <a:spcBef>
                <a:spcPts val="0"/>
              </a:spcBef>
              <a:spcAft>
                <a:spcPts val="0"/>
              </a:spcAft>
              <a:buClr>
                <a:schemeClr val="dk1"/>
              </a:buClr>
              <a:buSzPts val="1100"/>
              <a:buFont typeface="Arial"/>
              <a:buNone/>
            </a:pPr>
            <a:endParaRPr sz="1050">
              <a:solidFill>
                <a:srgbClr val="666666"/>
              </a:solidFill>
              <a:latin typeface="Roboto"/>
              <a:ea typeface="Roboto"/>
              <a:cs typeface="Roboto"/>
              <a:sym typeface="Roboto"/>
            </a:endParaRPr>
          </a:p>
          <a:p>
            <a:pPr marL="0" lvl="0" indent="0" algn="l" rtl="0">
              <a:lnSpc>
                <a:spcPct val="115000"/>
              </a:lnSpc>
              <a:spcBef>
                <a:spcPts val="0"/>
              </a:spcBef>
              <a:spcAft>
                <a:spcPts val="0"/>
              </a:spcAft>
              <a:buNone/>
            </a:pPr>
            <a:r>
              <a:rPr lang="no" sz="1800" b="1">
                <a:solidFill>
                  <a:srgbClr val="DD7E6B"/>
                </a:solidFill>
                <a:latin typeface="Roboto"/>
                <a:ea typeface="Roboto"/>
                <a:cs typeface="Roboto"/>
                <a:sym typeface="Roboto"/>
              </a:rPr>
              <a:t>Eksterne krav:</a:t>
            </a:r>
            <a:r>
              <a:rPr lang="no" sz="1800" b="1">
                <a:solidFill>
                  <a:srgbClr val="666666"/>
                </a:solidFill>
                <a:latin typeface="Roboto"/>
                <a:ea typeface="Roboto"/>
                <a:cs typeface="Roboto"/>
                <a:sym typeface="Roboto"/>
              </a:rPr>
              <a:t> </a:t>
            </a:r>
            <a:r>
              <a:rPr lang="no" b="1">
                <a:solidFill>
                  <a:srgbClr val="666666"/>
                </a:solidFill>
                <a:latin typeface="Roboto"/>
                <a:ea typeface="Roboto"/>
                <a:cs typeface="Roboto"/>
                <a:sym typeface="Roboto"/>
              </a:rPr>
              <a:t>lovverk, begrensninger &amp; etiske problemstillinger.</a:t>
            </a:r>
            <a:endParaRPr b="1">
              <a:solidFill>
                <a:srgbClr val="666666"/>
              </a:solidFill>
              <a:latin typeface="Roboto"/>
              <a:ea typeface="Roboto"/>
              <a:cs typeface="Roboto"/>
              <a:sym typeface="Roboto"/>
            </a:endParaRPr>
          </a:p>
          <a:p>
            <a:pPr marL="0" lvl="0" indent="0" algn="l" rtl="0">
              <a:lnSpc>
                <a:spcPct val="115000"/>
              </a:lnSpc>
              <a:spcBef>
                <a:spcPts val="0"/>
              </a:spcBef>
              <a:spcAft>
                <a:spcPts val="0"/>
              </a:spcAft>
              <a:buNone/>
            </a:pPr>
            <a:r>
              <a:rPr lang="no" b="1" i="1">
                <a:solidFill>
                  <a:srgbClr val="666666"/>
                </a:solidFill>
                <a:latin typeface="Roboto"/>
                <a:ea typeface="Roboto"/>
                <a:cs typeface="Roboto"/>
                <a:sym typeface="Roboto"/>
              </a:rPr>
              <a:t>Eks: Systemet skal tilfredsstille 39 av 61 WCAG-retningslinjer. </a:t>
            </a:r>
            <a:endParaRPr b="1" i="1">
              <a:solidFill>
                <a:srgbClr val="666666"/>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7"/>
        <p:cNvGrpSpPr/>
        <p:nvPr/>
      </p:nvGrpSpPr>
      <p:grpSpPr>
        <a:xfrm>
          <a:off x="0" y="0"/>
          <a:ext cx="0" cy="0"/>
          <a:chOff x="0" y="0"/>
          <a:chExt cx="0" cy="0"/>
        </a:xfrm>
      </p:grpSpPr>
      <p:sp>
        <p:nvSpPr>
          <p:cNvPr id="128" name="Google Shape;128;p26"/>
          <p:cNvSpPr txBox="1">
            <a:spLocks noGrp="1"/>
          </p:cNvSpPr>
          <p:nvPr>
            <p:ph type="ctrTitle"/>
          </p:nvPr>
        </p:nvSpPr>
        <p:spPr>
          <a:xfrm>
            <a:off x="311700" y="815925"/>
            <a:ext cx="8520600" cy="219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Ruter som eksempel</a:t>
            </a:r>
            <a:endParaRPr b="1" dirty="0">
              <a:solidFill>
                <a:srgbClr val="00B05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600" b="1" dirty="0">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600" b="1" dirty="0">
              <a:solidFill>
                <a:srgbClr val="666666"/>
              </a:solidFill>
              <a:latin typeface="Roboto"/>
              <a:ea typeface="Roboto"/>
              <a:cs typeface="Roboto"/>
              <a:sym typeface="Roboto"/>
            </a:endParaRPr>
          </a:p>
          <a:p>
            <a:pPr marL="0" lvl="0" indent="0" algn="l" rtl="0">
              <a:spcBef>
                <a:spcPts val="0"/>
              </a:spcBef>
              <a:spcAft>
                <a:spcPts val="0"/>
              </a:spcAft>
              <a:buNone/>
            </a:pPr>
            <a:r>
              <a:rPr lang="no" sz="1600" b="1" dirty="0">
                <a:solidFill>
                  <a:srgbClr val="666666"/>
                </a:solidFill>
                <a:latin typeface="Roboto"/>
                <a:ea typeface="Roboto"/>
                <a:cs typeface="Roboto"/>
                <a:sym typeface="Roboto"/>
              </a:rPr>
              <a:t>En ny kunde skal kunne betale for en billett på under tre minutter</a:t>
            </a:r>
            <a:endParaRPr sz="1600" b="1" dirty="0">
              <a:solidFill>
                <a:srgbClr val="666666"/>
              </a:solidFill>
              <a:latin typeface="Roboto"/>
              <a:ea typeface="Roboto"/>
              <a:cs typeface="Roboto"/>
              <a:sym typeface="Roboto"/>
            </a:endParaRPr>
          </a:p>
          <a:p>
            <a:pPr marL="0" lvl="0" indent="0" algn="l" rtl="0">
              <a:spcBef>
                <a:spcPts val="0"/>
              </a:spcBef>
              <a:spcAft>
                <a:spcPts val="0"/>
              </a:spcAft>
              <a:buNone/>
            </a:pPr>
            <a:r>
              <a:rPr lang="no" sz="1600" b="1" dirty="0">
                <a:solidFill>
                  <a:srgbClr val="666666"/>
                </a:solidFill>
                <a:latin typeface="Roboto"/>
                <a:ea typeface="Roboto"/>
                <a:cs typeface="Roboto"/>
                <a:sym typeface="Roboto"/>
              </a:rPr>
              <a:t>Systemet skal kunne håndtere 10.000 brukere samtidig </a:t>
            </a:r>
            <a:endParaRPr sz="1600" b="1" dirty="0">
              <a:solidFill>
                <a:srgbClr val="666666"/>
              </a:solidFill>
              <a:latin typeface="Roboto"/>
              <a:ea typeface="Roboto"/>
              <a:cs typeface="Roboto"/>
              <a:sym typeface="Roboto"/>
            </a:endParaRPr>
          </a:p>
          <a:p>
            <a:pPr marL="0" lvl="0" indent="0" algn="l" rtl="0">
              <a:spcBef>
                <a:spcPts val="0"/>
              </a:spcBef>
              <a:spcAft>
                <a:spcPts val="0"/>
              </a:spcAft>
              <a:buNone/>
            </a:pPr>
            <a:r>
              <a:rPr lang="no" sz="1600" b="1" dirty="0">
                <a:solidFill>
                  <a:srgbClr val="666666"/>
                </a:solidFill>
                <a:latin typeface="Roboto"/>
                <a:ea typeface="Roboto"/>
                <a:cs typeface="Roboto"/>
                <a:sym typeface="Roboto"/>
              </a:rPr>
              <a:t>Systemet skal utvikles i  programmeringsspråk Java </a:t>
            </a:r>
            <a:endParaRPr sz="1600" b="1" dirty="0">
              <a:solidFill>
                <a:srgbClr val="666666"/>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8"/>
          <p:cNvSpPr txBox="1">
            <a:spLocks noGrp="1"/>
          </p:cNvSpPr>
          <p:nvPr>
            <p:ph type="ctrTitle"/>
          </p:nvPr>
        </p:nvSpPr>
        <p:spPr>
          <a:xfrm>
            <a:off x="311700" y="580500"/>
            <a:ext cx="8520600" cy="77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Kravhåndteringsprosessen</a:t>
            </a:r>
            <a:endParaRPr b="1" dirty="0">
              <a:solidFill>
                <a:srgbClr val="00B050"/>
              </a:solidFill>
              <a:latin typeface="Roboto"/>
              <a:ea typeface="Roboto"/>
              <a:cs typeface="Roboto"/>
              <a:sym typeface="Roboto"/>
            </a:endParaRPr>
          </a:p>
        </p:txBody>
      </p:sp>
      <p:sp>
        <p:nvSpPr>
          <p:cNvPr id="140" name="Google Shape;140;p28"/>
          <p:cNvSpPr txBox="1"/>
          <p:nvPr/>
        </p:nvSpPr>
        <p:spPr>
          <a:xfrm>
            <a:off x="362075" y="1460550"/>
            <a:ext cx="72645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dirty="0"/>
              <a:t>Steg 1: Forstudie/målanalyse </a:t>
            </a:r>
            <a:endParaRPr b="1" dirty="0"/>
          </a:p>
          <a:p>
            <a:pPr marL="0" lvl="0" indent="457200" algn="l" rtl="0">
              <a:spcBef>
                <a:spcPts val="0"/>
              </a:spcBef>
              <a:spcAft>
                <a:spcPts val="0"/>
              </a:spcAft>
              <a:buNone/>
            </a:pPr>
            <a:r>
              <a:rPr lang="no" dirty="0"/>
              <a:t>- Kost/nytte-analyser | Risikoanalyser | Gevinstrealisering </a:t>
            </a:r>
            <a:endParaRPr dirty="0"/>
          </a:p>
          <a:p>
            <a:pPr marL="0" lvl="0" indent="457200" algn="l" rtl="0">
              <a:spcBef>
                <a:spcPts val="0"/>
              </a:spcBef>
              <a:spcAft>
                <a:spcPts val="0"/>
              </a:spcAft>
              <a:buNone/>
            </a:pPr>
            <a:endParaRPr dirty="0"/>
          </a:p>
          <a:p>
            <a:pPr marL="0" lvl="0" indent="0" algn="l" rtl="0">
              <a:spcBef>
                <a:spcPts val="0"/>
              </a:spcBef>
              <a:spcAft>
                <a:spcPts val="0"/>
              </a:spcAft>
              <a:buNone/>
            </a:pPr>
            <a:r>
              <a:rPr lang="no" dirty="0"/>
              <a:t>Steg 2: Kravinnsamling og kravanalyse </a:t>
            </a:r>
            <a:endParaRPr dirty="0"/>
          </a:p>
          <a:p>
            <a:pPr marL="0" lvl="0" indent="457200" algn="l" rtl="0">
              <a:spcBef>
                <a:spcPts val="0"/>
              </a:spcBef>
              <a:spcAft>
                <a:spcPts val="0"/>
              </a:spcAft>
              <a:buNone/>
            </a:pPr>
            <a:r>
              <a:rPr lang="no" dirty="0"/>
              <a:t>- Hva ønsker interessentene seg? Hva har de behov for? </a:t>
            </a:r>
            <a:endParaRPr dirty="0"/>
          </a:p>
          <a:p>
            <a:pPr marL="0" lvl="0" indent="457200" algn="l" rtl="0">
              <a:spcBef>
                <a:spcPts val="0"/>
              </a:spcBef>
              <a:spcAft>
                <a:spcPts val="0"/>
              </a:spcAft>
              <a:buNone/>
            </a:pPr>
            <a:r>
              <a:rPr lang="no" dirty="0"/>
              <a:t>- Prioritering av kravene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no" dirty="0"/>
              <a:t>Steg 3: Kravspesifisering </a:t>
            </a:r>
            <a:endParaRPr dirty="0"/>
          </a:p>
          <a:p>
            <a:pPr marL="0" lvl="0" indent="457200" algn="l" rtl="0">
              <a:spcBef>
                <a:spcPts val="0"/>
              </a:spcBef>
              <a:spcAft>
                <a:spcPts val="0"/>
              </a:spcAft>
              <a:buNone/>
            </a:pPr>
            <a:r>
              <a:rPr lang="no" dirty="0"/>
              <a:t>- Utgangspunkt for anbud og kontrakt (mellom kunde og leverandør) </a:t>
            </a:r>
            <a:endParaRPr dirty="0"/>
          </a:p>
          <a:p>
            <a:pPr marL="457200" lvl="0" indent="0" algn="l" rtl="0">
              <a:spcBef>
                <a:spcPts val="0"/>
              </a:spcBef>
              <a:spcAft>
                <a:spcPts val="0"/>
              </a:spcAft>
              <a:buNone/>
            </a:pPr>
            <a:r>
              <a:rPr lang="no" dirty="0"/>
              <a:t>- Utgangspunkt for design, implementasjon og testing </a:t>
            </a:r>
            <a:endParaRPr dirty="0"/>
          </a:p>
          <a:p>
            <a:pPr marL="457200" lvl="0" indent="0" algn="l" rtl="0">
              <a:spcBef>
                <a:spcPts val="0"/>
              </a:spcBef>
              <a:spcAft>
                <a:spcPts val="0"/>
              </a:spcAft>
              <a:buNone/>
            </a:pPr>
            <a:r>
              <a:rPr lang="no" dirty="0"/>
              <a:t>- Utgangspunkt for estimater (tid og kostnad)</a:t>
            </a:r>
            <a:endParaRPr dirty="0"/>
          </a:p>
          <a:p>
            <a:pPr marL="457200" lvl="0" indent="0" algn="l" rtl="0">
              <a:spcBef>
                <a:spcPts val="0"/>
              </a:spcBef>
              <a:spcAft>
                <a:spcPts val="0"/>
              </a:spcAft>
              <a:buNone/>
            </a:pPr>
            <a:endParaRPr dirty="0"/>
          </a:p>
          <a:p>
            <a:pPr marL="0" lvl="0" indent="0" algn="l" rtl="0">
              <a:spcBef>
                <a:spcPts val="0"/>
              </a:spcBef>
              <a:spcAft>
                <a:spcPts val="0"/>
              </a:spcAft>
              <a:buNone/>
            </a:pPr>
            <a:r>
              <a:rPr lang="no" dirty="0"/>
              <a:t>Steg 4: Validering av kravspec</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no" dirty="0"/>
              <a:t>Steg 5: Håndtering av kravendringer</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
        <p:cNvGrpSpPr/>
        <p:nvPr/>
      </p:nvGrpSpPr>
      <p:grpSpPr>
        <a:xfrm>
          <a:off x="0" y="0"/>
          <a:ext cx="0" cy="0"/>
          <a:chOff x="0" y="0"/>
          <a:chExt cx="0" cy="0"/>
        </a:xfrm>
      </p:grpSpPr>
      <p:sp>
        <p:nvSpPr>
          <p:cNvPr id="145" name="Google Shape;145;p29"/>
          <p:cNvSpPr txBox="1">
            <a:spLocks noGrp="1"/>
          </p:cNvSpPr>
          <p:nvPr>
            <p:ph type="ctrTitle"/>
          </p:nvPr>
        </p:nvSpPr>
        <p:spPr>
          <a:xfrm>
            <a:off x="311700" y="949825"/>
            <a:ext cx="8520600" cy="2810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Roboto"/>
              <a:ea typeface="Roboto"/>
              <a:cs typeface="Roboto"/>
              <a:sym typeface="Roboto"/>
            </a:endParaRPr>
          </a:p>
          <a:p>
            <a:pPr marL="0" lvl="0" indent="0" algn="l" rtl="0">
              <a:spcBef>
                <a:spcPts val="0"/>
              </a:spcBef>
              <a:spcAft>
                <a:spcPts val="0"/>
              </a:spcAft>
              <a:buNone/>
            </a:pPr>
            <a:r>
              <a:rPr lang="no" b="1">
                <a:solidFill>
                  <a:srgbClr val="76A5AF"/>
                </a:solidFill>
                <a:latin typeface="Roboto"/>
                <a:ea typeface="Roboto"/>
                <a:cs typeface="Roboto"/>
                <a:sym typeface="Roboto"/>
              </a:rPr>
              <a:t>Forstudie:</a:t>
            </a:r>
            <a:endParaRPr b="1">
              <a:solidFill>
                <a:srgbClr val="76A5AF"/>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Hvem er aktør?</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Hvilke funksjoner ønsker aktør?</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Politiske, økonomiske eller alternative aktørers krav?</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Ressursbruk: tid, kostnader, arbeidskraft.</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Klassifisering, prioritering, dokumentasjon </a:t>
            </a:r>
            <a:endParaRPr sz="1800" b="1">
              <a:solidFill>
                <a:srgbClr val="666666"/>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0"/>
          <p:cNvSpPr txBox="1">
            <a:spLocks noGrp="1"/>
          </p:cNvSpPr>
          <p:nvPr>
            <p:ph type="ctrTitle"/>
          </p:nvPr>
        </p:nvSpPr>
        <p:spPr>
          <a:xfrm>
            <a:off x="311700" y="580500"/>
            <a:ext cx="8520600" cy="77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Kravhåndteringsprosessen</a:t>
            </a:r>
            <a:endParaRPr b="1" dirty="0">
              <a:solidFill>
                <a:srgbClr val="00B050"/>
              </a:solidFill>
              <a:latin typeface="Roboto"/>
              <a:ea typeface="Roboto"/>
              <a:cs typeface="Roboto"/>
              <a:sym typeface="Roboto"/>
            </a:endParaRPr>
          </a:p>
        </p:txBody>
      </p:sp>
      <p:sp>
        <p:nvSpPr>
          <p:cNvPr id="151" name="Google Shape;151;p30"/>
          <p:cNvSpPr txBox="1"/>
          <p:nvPr/>
        </p:nvSpPr>
        <p:spPr>
          <a:xfrm>
            <a:off x="362075" y="1460550"/>
            <a:ext cx="72645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a:t>Steg 1: Forstudie/målanalyse </a:t>
            </a:r>
            <a:endParaRPr/>
          </a:p>
          <a:p>
            <a:pPr marL="0" lvl="0" indent="457200" algn="l" rtl="0">
              <a:spcBef>
                <a:spcPts val="0"/>
              </a:spcBef>
              <a:spcAft>
                <a:spcPts val="0"/>
              </a:spcAft>
              <a:buNone/>
            </a:pPr>
            <a:r>
              <a:rPr lang="no"/>
              <a:t>- Kost/nytte-analyser | Risikoanalyser | Gevinstrealisering </a:t>
            </a:r>
            <a:endParaRPr/>
          </a:p>
          <a:p>
            <a:pPr marL="0" lvl="0" indent="457200" algn="l" rtl="0">
              <a:spcBef>
                <a:spcPts val="0"/>
              </a:spcBef>
              <a:spcAft>
                <a:spcPts val="0"/>
              </a:spcAft>
              <a:buNone/>
            </a:pPr>
            <a:endParaRPr/>
          </a:p>
          <a:p>
            <a:pPr marL="0" lvl="0" indent="0" algn="l" rtl="0">
              <a:spcBef>
                <a:spcPts val="0"/>
              </a:spcBef>
              <a:spcAft>
                <a:spcPts val="0"/>
              </a:spcAft>
              <a:buNone/>
            </a:pPr>
            <a:r>
              <a:rPr lang="no" b="1"/>
              <a:t>Steg 2: Kravinnsamling og kravanalyse </a:t>
            </a:r>
            <a:endParaRPr b="1"/>
          </a:p>
          <a:p>
            <a:pPr marL="0" lvl="0" indent="457200" algn="l" rtl="0">
              <a:spcBef>
                <a:spcPts val="0"/>
              </a:spcBef>
              <a:spcAft>
                <a:spcPts val="0"/>
              </a:spcAft>
              <a:buNone/>
            </a:pPr>
            <a:r>
              <a:rPr lang="no"/>
              <a:t>- Hva ønsker interessentene seg? Hva har de behov for? </a:t>
            </a:r>
            <a:endParaRPr/>
          </a:p>
          <a:p>
            <a:pPr marL="0" lvl="0" indent="457200" algn="l" rtl="0">
              <a:spcBef>
                <a:spcPts val="0"/>
              </a:spcBef>
              <a:spcAft>
                <a:spcPts val="0"/>
              </a:spcAft>
              <a:buNone/>
            </a:pPr>
            <a:r>
              <a:rPr lang="no"/>
              <a:t>- Prioritering av kravene </a:t>
            </a:r>
            <a:endParaRPr/>
          </a:p>
          <a:p>
            <a:pPr marL="0" lvl="0" indent="0" algn="l" rtl="0">
              <a:spcBef>
                <a:spcPts val="0"/>
              </a:spcBef>
              <a:spcAft>
                <a:spcPts val="0"/>
              </a:spcAft>
              <a:buNone/>
            </a:pPr>
            <a:endParaRPr/>
          </a:p>
          <a:p>
            <a:pPr marL="0" lvl="0" indent="0" algn="l" rtl="0">
              <a:spcBef>
                <a:spcPts val="0"/>
              </a:spcBef>
              <a:spcAft>
                <a:spcPts val="0"/>
              </a:spcAft>
              <a:buNone/>
            </a:pPr>
            <a:r>
              <a:rPr lang="no" b="1"/>
              <a:t>Steg 3: Kravspesifisering </a:t>
            </a:r>
            <a:endParaRPr b="1"/>
          </a:p>
          <a:p>
            <a:pPr marL="0" lvl="0" indent="457200" algn="l" rtl="0">
              <a:spcBef>
                <a:spcPts val="0"/>
              </a:spcBef>
              <a:spcAft>
                <a:spcPts val="0"/>
              </a:spcAft>
              <a:buNone/>
            </a:pPr>
            <a:r>
              <a:rPr lang="no"/>
              <a:t>- Utgangspunkt for anbud og kontrakt (mellom kunde og leverandør) </a:t>
            </a:r>
            <a:endParaRPr/>
          </a:p>
          <a:p>
            <a:pPr marL="457200" lvl="0" indent="0" algn="l" rtl="0">
              <a:spcBef>
                <a:spcPts val="0"/>
              </a:spcBef>
              <a:spcAft>
                <a:spcPts val="0"/>
              </a:spcAft>
              <a:buNone/>
            </a:pPr>
            <a:r>
              <a:rPr lang="no"/>
              <a:t>- Utgangspunkt for design, implementasjon og testing </a:t>
            </a:r>
            <a:endParaRPr/>
          </a:p>
          <a:p>
            <a:pPr marL="457200" lvl="0" indent="0" algn="l" rtl="0">
              <a:spcBef>
                <a:spcPts val="0"/>
              </a:spcBef>
              <a:spcAft>
                <a:spcPts val="0"/>
              </a:spcAft>
              <a:buNone/>
            </a:pPr>
            <a:r>
              <a:rPr lang="no"/>
              <a:t>- Utgangspunkt for estimater (tid og kostnad)</a:t>
            </a:r>
            <a:endParaRPr/>
          </a:p>
          <a:p>
            <a:pPr marL="457200" lvl="0" indent="0" algn="l" rtl="0">
              <a:spcBef>
                <a:spcPts val="0"/>
              </a:spcBef>
              <a:spcAft>
                <a:spcPts val="0"/>
              </a:spcAft>
              <a:buNone/>
            </a:pPr>
            <a:endParaRPr/>
          </a:p>
          <a:p>
            <a:pPr marL="0" lvl="0" indent="0" algn="l" rtl="0">
              <a:spcBef>
                <a:spcPts val="0"/>
              </a:spcBef>
              <a:spcAft>
                <a:spcPts val="0"/>
              </a:spcAft>
              <a:buNone/>
            </a:pPr>
            <a:r>
              <a:rPr lang="no"/>
              <a:t>Steg 4: Validering av kravspec</a:t>
            </a:r>
            <a:endParaRPr/>
          </a:p>
          <a:p>
            <a:pPr marL="0" lvl="0" indent="0" algn="l" rtl="0">
              <a:spcBef>
                <a:spcPts val="0"/>
              </a:spcBef>
              <a:spcAft>
                <a:spcPts val="0"/>
              </a:spcAft>
              <a:buNone/>
            </a:pPr>
            <a:endParaRPr/>
          </a:p>
          <a:p>
            <a:pPr marL="0" lvl="0" indent="0" algn="l" rtl="0">
              <a:spcBef>
                <a:spcPts val="0"/>
              </a:spcBef>
              <a:spcAft>
                <a:spcPts val="0"/>
              </a:spcAft>
              <a:buNone/>
            </a:pPr>
            <a:r>
              <a:rPr lang="no"/>
              <a:t>Steg 5: Håndtering av kravendringer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1"/>
          <p:cNvSpPr txBox="1">
            <a:spLocks noGrp="1"/>
          </p:cNvSpPr>
          <p:nvPr>
            <p:ph type="ctrTitle"/>
          </p:nvPr>
        </p:nvSpPr>
        <p:spPr>
          <a:xfrm>
            <a:off x="311700" y="949825"/>
            <a:ext cx="8520600" cy="2810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Roboto"/>
              <a:ea typeface="Roboto"/>
              <a:cs typeface="Roboto"/>
              <a:sym typeface="Roboto"/>
            </a:endParaRPr>
          </a:p>
          <a:p>
            <a:pPr marL="0" lvl="0" indent="0" algn="l" rtl="0">
              <a:spcBef>
                <a:spcPts val="0"/>
              </a:spcBef>
              <a:spcAft>
                <a:spcPts val="0"/>
              </a:spcAft>
              <a:buNone/>
            </a:pPr>
            <a:r>
              <a:rPr lang="no" b="1">
                <a:solidFill>
                  <a:srgbClr val="76A5AF"/>
                </a:solidFill>
                <a:latin typeface="Roboto"/>
                <a:ea typeface="Roboto"/>
                <a:cs typeface="Roboto"/>
                <a:sym typeface="Roboto"/>
              </a:rPr>
              <a:t>Kravspesifikasjon:</a:t>
            </a:r>
            <a:endParaRPr sz="1800" b="1">
              <a:solidFill>
                <a:srgbClr val="76A5AF"/>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Skaper felles forståelse av systemet.</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Skaper enighet om hva som skal leveres.</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Er grunnlag for kontrakt som viser hva leverandør og kunde blir enige om.</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Forhindrer eventuelle konflikter som kan oppstå på bakgrunn av uklare forventninger.</a:t>
            </a:r>
            <a:endParaRPr sz="1800" b="1">
              <a:solidFill>
                <a:srgbClr val="666666"/>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2"/>
          <p:cNvSpPr txBox="1">
            <a:spLocks noGrp="1"/>
          </p:cNvSpPr>
          <p:nvPr>
            <p:ph type="ctrTitle"/>
          </p:nvPr>
        </p:nvSpPr>
        <p:spPr>
          <a:xfrm>
            <a:off x="311700" y="580500"/>
            <a:ext cx="8520600" cy="77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Kravhåndteringsprosessen</a:t>
            </a:r>
            <a:endParaRPr b="1" dirty="0">
              <a:solidFill>
                <a:srgbClr val="00B050"/>
              </a:solidFill>
              <a:latin typeface="Roboto"/>
              <a:ea typeface="Roboto"/>
              <a:cs typeface="Roboto"/>
              <a:sym typeface="Roboto"/>
            </a:endParaRPr>
          </a:p>
        </p:txBody>
      </p:sp>
      <p:sp>
        <p:nvSpPr>
          <p:cNvPr id="162" name="Google Shape;162;p32"/>
          <p:cNvSpPr txBox="1"/>
          <p:nvPr/>
        </p:nvSpPr>
        <p:spPr>
          <a:xfrm>
            <a:off x="362075" y="1460550"/>
            <a:ext cx="72645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dirty="0"/>
              <a:t>Steg 1: Forstudie/målanalyse </a:t>
            </a:r>
            <a:endParaRPr dirty="0"/>
          </a:p>
          <a:p>
            <a:pPr marL="0" lvl="0" indent="457200" algn="l" rtl="0">
              <a:spcBef>
                <a:spcPts val="0"/>
              </a:spcBef>
              <a:spcAft>
                <a:spcPts val="0"/>
              </a:spcAft>
              <a:buNone/>
            </a:pPr>
            <a:r>
              <a:rPr lang="no" dirty="0"/>
              <a:t>- Kost/nytte-analyser | Risikoanalyser | Gevinstrealisering </a:t>
            </a:r>
            <a:endParaRPr dirty="0"/>
          </a:p>
          <a:p>
            <a:pPr marL="0" lvl="0" indent="457200" algn="l" rtl="0">
              <a:spcBef>
                <a:spcPts val="0"/>
              </a:spcBef>
              <a:spcAft>
                <a:spcPts val="0"/>
              </a:spcAft>
              <a:buNone/>
            </a:pPr>
            <a:endParaRPr dirty="0"/>
          </a:p>
          <a:p>
            <a:pPr marL="0" lvl="0" indent="0" algn="l" rtl="0">
              <a:spcBef>
                <a:spcPts val="0"/>
              </a:spcBef>
              <a:spcAft>
                <a:spcPts val="0"/>
              </a:spcAft>
              <a:buNone/>
            </a:pPr>
            <a:r>
              <a:rPr lang="no" dirty="0"/>
              <a:t>Steg 2: Kravinnsamling og kravanalyse </a:t>
            </a:r>
            <a:endParaRPr dirty="0"/>
          </a:p>
          <a:p>
            <a:pPr marL="0" lvl="0" indent="457200" algn="l" rtl="0">
              <a:spcBef>
                <a:spcPts val="0"/>
              </a:spcBef>
              <a:spcAft>
                <a:spcPts val="0"/>
              </a:spcAft>
              <a:buNone/>
            </a:pPr>
            <a:r>
              <a:rPr lang="no" dirty="0"/>
              <a:t>- Hva ønsker interessentene seg? Hva har de behov for? </a:t>
            </a:r>
            <a:endParaRPr dirty="0"/>
          </a:p>
          <a:p>
            <a:pPr marL="0" lvl="0" indent="457200" algn="l" rtl="0">
              <a:spcBef>
                <a:spcPts val="0"/>
              </a:spcBef>
              <a:spcAft>
                <a:spcPts val="0"/>
              </a:spcAft>
              <a:buNone/>
            </a:pPr>
            <a:r>
              <a:rPr lang="no" dirty="0"/>
              <a:t>- Prioritering av kravene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no" dirty="0"/>
              <a:t>Steg 3: Kravspesifisering </a:t>
            </a:r>
            <a:endParaRPr dirty="0"/>
          </a:p>
          <a:p>
            <a:pPr marL="0" lvl="0" indent="457200" algn="l" rtl="0">
              <a:spcBef>
                <a:spcPts val="0"/>
              </a:spcBef>
              <a:spcAft>
                <a:spcPts val="0"/>
              </a:spcAft>
              <a:buNone/>
            </a:pPr>
            <a:r>
              <a:rPr lang="no" dirty="0"/>
              <a:t>- Utgangspunkt for anbud og kontrakt (mellom kunde og leverandør) </a:t>
            </a:r>
            <a:endParaRPr dirty="0"/>
          </a:p>
          <a:p>
            <a:pPr marL="457200" lvl="0" indent="0" algn="l" rtl="0">
              <a:spcBef>
                <a:spcPts val="0"/>
              </a:spcBef>
              <a:spcAft>
                <a:spcPts val="0"/>
              </a:spcAft>
              <a:buNone/>
            </a:pPr>
            <a:r>
              <a:rPr lang="no" dirty="0"/>
              <a:t>- Utgangspunkt for design, implementasjon og testing </a:t>
            </a:r>
            <a:endParaRPr dirty="0"/>
          </a:p>
          <a:p>
            <a:pPr marL="457200" lvl="0" indent="0" algn="l" rtl="0">
              <a:spcBef>
                <a:spcPts val="0"/>
              </a:spcBef>
              <a:spcAft>
                <a:spcPts val="0"/>
              </a:spcAft>
              <a:buNone/>
            </a:pPr>
            <a:r>
              <a:rPr lang="no" dirty="0"/>
              <a:t>- Utgangspunkt for estimater (tid og kostnad)</a:t>
            </a:r>
            <a:endParaRPr dirty="0"/>
          </a:p>
          <a:p>
            <a:pPr marL="457200" lvl="0" indent="0" algn="l" rtl="0">
              <a:spcBef>
                <a:spcPts val="0"/>
              </a:spcBef>
              <a:spcAft>
                <a:spcPts val="0"/>
              </a:spcAft>
              <a:buNone/>
            </a:pPr>
            <a:endParaRPr dirty="0"/>
          </a:p>
          <a:p>
            <a:pPr marL="0" lvl="0" indent="0" algn="l" rtl="0">
              <a:spcBef>
                <a:spcPts val="0"/>
              </a:spcBef>
              <a:spcAft>
                <a:spcPts val="0"/>
              </a:spcAft>
              <a:buNone/>
            </a:pPr>
            <a:r>
              <a:rPr lang="no" b="1" dirty="0"/>
              <a:t>Steg 4: Validering av kravspec</a:t>
            </a:r>
            <a:endParaRPr b="1" dirty="0"/>
          </a:p>
          <a:p>
            <a:pPr marL="0" lvl="0" indent="0" algn="l" rtl="0">
              <a:spcBef>
                <a:spcPts val="0"/>
              </a:spcBef>
              <a:spcAft>
                <a:spcPts val="0"/>
              </a:spcAft>
              <a:buNone/>
            </a:pPr>
            <a:endParaRPr b="1" dirty="0"/>
          </a:p>
          <a:p>
            <a:pPr marL="0" lvl="0" indent="0" algn="l" rtl="0">
              <a:spcBef>
                <a:spcPts val="0"/>
              </a:spcBef>
              <a:spcAft>
                <a:spcPts val="0"/>
              </a:spcAft>
              <a:buNone/>
            </a:pPr>
            <a:r>
              <a:rPr lang="no" dirty="0"/>
              <a:t>Steg 5: Håndtering av kravendringer</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6"/>
        <p:cNvGrpSpPr/>
        <p:nvPr/>
      </p:nvGrpSpPr>
      <p:grpSpPr>
        <a:xfrm>
          <a:off x="0" y="0"/>
          <a:ext cx="0" cy="0"/>
          <a:chOff x="0" y="0"/>
          <a:chExt cx="0" cy="0"/>
        </a:xfrm>
      </p:grpSpPr>
      <p:sp>
        <p:nvSpPr>
          <p:cNvPr id="167" name="Google Shape;167;p33"/>
          <p:cNvSpPr txBox="1">
            <a:spLocks noGrp="1"/>
          </p:cNvSpPr>
          <p:nvPr>
            <p:ph type="ctrTitle"/>
          </p:nvPr>
        </p:nvSpPr>
        <p:spPr>
          <a:xfrm>
            <a:off x="311700" y="949825"/>
            <a:ext cx="8520600" cy="2810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b="1">
              <a:solidFill>
                <a:srgbClr val="FFFFFF"/>
              </a:solidFill>
              <a:latin typeface="Roboto"/>
              <a:ea typeface="Roboto"/>
              <a:cs typeface="Roboto"/>
              <a:sym typeface="Roboto"/>
            </a:endParaRPr>
          </a:p>
          <a:p>
            <a:pPr marL="0" lvl="0" indent="0" algn="l" rtl="0">
              <a:spcBef>
                <a:spcPts val="0"/>
              </a:spcBef>
              <a:spcAft>
                <a:spcPts val="0"/>
              </a:spcAft>
              <a:buNone/>
            </a:pPr>
            <a:endParaRPr b="1">
              <a:solidFill>
                <a:srgbClr val="FFFFFF"/>
              </a:solidFill>
              <a:latin typeface="Roboto"/>
              <a:ea typeface="Roboto"/>
              <a:cs typeface="Roboto"/>
              <a:sym typeface="Roboto"/>
            </a:endParaRPr>
          </a:p>
          <a:p>
            <a:pPr marL="0" lvl="0" indent="0" algn="l" rtl="0">
              <a:spcBef>
                <a:spcPts val="0"/>
              </a:spcBef>
              <a:spcAft>
                <a:spcPts val="0"/>
              </a:spcAft>
              <a:buNone/>
            </a:pPr>
            <a:r>
              <a:rPr lang="no" b="1">
                <a:solidFill>
                  <a:srgbClr val="76A5AF"/>
                </a:solidFill>
                <a:latin typeface="Roboto"/>
                <a:ea typeface="Roboto"/>
                <a:cs typeface="Roboto"/>
                <a:sym typeface="Roboto"/>
              </a:rPr>
              <a:t>Validering av kravspec:</a:t>
            </a:r>
            <a:endParaRPr b="1">
              <a:solidFill>
                <a:srgbClr val="76A5AF"/>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Møter vi aktørers faktiske behov?</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Finne eventuelle problem/mangler med kravspesifikasjonen.</a:t>
            </a:r>
            <a:endParaRPr sz="1800" b="1">
              <a:solidFill>
                <a:srgbClr val="666666"/>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4"/>
          <p:cNvSpPr txBox="1">
            <a:spLocks noGrp="1"/>
          </p:cNvSpPr>
          <p:nvPr>
            <p:ph type="ctrTitle"/>
          </p:nvPr>
        </p:nvSpPr>
        <p:spPr>
          <a:xfrm>
            <a:off x="311700" y="580500"/>
            <a:ext cx="8520600" cy="77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Kravhåndteringsprosessen</a:t>
            </a:r>
            <a:endParaRPr b="1" dirty="0">
              <a:solidFill>
                <a:srgbClr val="00B050"/>
              </a:solidFill>
              <a:latin typeface="Roboto"/>
              <a:ea typeface="Roboto"/>
              <a:cs typeface="Roboto"/>
              <a:sym typeface="Roboto"/>
            </a:endParaRPr>
          </a:p>
        </p:txBody>
      </p:sp>
      <p:sp>
        <p:nvSpPr>
          <p:cNvPr id="173" name="Google Shape;173;p34"/>
          <p:cNvSpPr txBox="1"/>
          <p:nvPr/>
        </p:nvSpPr>
        <p:spPr>
          <a:xfrm>
            <a:off x="362075" y="1460550"/>
            <a:ext cx="72645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dirty="0"/>
              <a:t>Steg 1: Forstudie/målanalyse </a:t>
            </a:r>
            <a:endParaRPr dirty="0"/>
          </a:p>
          <a:p>
            <a:pPr marL="0" lvl="0" indent="457200" algn="l" rtl="0">
              <a:spcBef>
                <a:spcPts val="0"/>
              </a:spcBef>
              <a:spcAft>
                <a:spcPts val="0"/>
              </a:spcAft>
              <a:buNone/>
            </a:pPr>
            <a:r>
              <a:rPr lang="no" dirty="0"/>
              <a:t>- Kost/nytte-analyser | Risikoanalyser | Gevinstrealisering </a:t>
            </a:r>
            <a:endParaRPr dirty="0"/>
          </a:p>
          <a:p>
            <a:pPr marL="0" lvl="0" indent="457200" algn="l" rtl="0">
              <a:spcBef>
                <a:spcPts val="0"/>
              </a:spcBef>
              <a:spcAft>
                <a:spcPts val="0"/>
              </a:spcAft>
              <a:buNone/>
            </a:pPr>
            <a:endParaRPr dirty="0"/>
          </a:p>
          <a:p>
            <a:pPr marL="0" lvl="0" indent="0" algn="l" rtl="0">
              <a:spcBef>
                <a:spcPts val="0"/>
              </a:spcBef>
              <a:spcAft>
                <a:spcPts val="0"/>
              </a:spcAft>
              <a:buNone/>
            </a:pPr>
            <a:r>
              <a:rPr lang="no" dirty="0"/>
              <a:t>Steg 2: Kravinnsamling og kravanalyse </a:t>
            </a:r>
            <a:endParaRPr dirty="0"/>
          </a:p>
          <a:p>
            <a:pPr marL="0" lvl="0" indent="457200" algn="l" rtl="0">
              <a:spcBef>
                <a:spcPts val="0"/>
              </a:spcBef>
              <a:spcAft>
                <a:spcPts val="0"/>
              </a:spcAft>
              <a:buNone/>
            </a:pPr>
            <a:r>
              <a:rPr lang="no" dirty="0"/>
              <a:t>- Hva ønsker interessentene seg? Hva har de behov for? </a:t>
            </a:r>
            <a:endParaRPr dirty="0"/>
          </a:p>
          <a:p>
            <a:pPr marL="0" lvl="0" indent="457200" algn="l" rtl="0">
              <a:spcBef>
                <a:spcPts val="0"/>
              </a:spcBef>
              <a:spcAft>
                <a:spcPts val="0"/>
              </a:spcAft>
              <a:buNone/>
            </a:pPr>
            <a:r>
              <a:rPr lang="no" dirty="0"/>
              <a:t>- Prioritering av kravene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no" dirty="0"/>
              <a:t>Steg 3: Kravspesifisering </a:t>
            </a:r>
            <a:endParaRPr dirty="0"/>
          </a:p>
          <a:p>
            <a:pPr marL="0" lvl="0" indent="457200" algn="l" rtl="0">
              <a:spcBef>
                <a:spcPts val="0"/>
              </a:spcBef>
              <a:spcAft>
                <a:spcPts val="0"/>
              </a:spcAft>
              <a:buNone/>
            </a:pPr>
            <a:r>
              <a:rPr lang="no" dirty="0"/>
              <a:t>- Utgangspunkt for anbud og kontrakt (mellom kunde og leverandør) </a:t>
            </a:r>
            <a:endParaRPr dirty="0"/>
          </a:p>
          <a:p>
            <a:pPr marL="457200" lvl="0" indent="0" algn="l" rtl="0">
              <a:spcBef>
                <a:spcPts val="0"/>
              </a:spcBef>
              <a:spcAft>
                <a:spcPts val="0"/>
              </a:spcAft>
              <a:buNone/>
            </a:pPr>
            <a:r>
              <a:rPr lang="no" dirty="0"/>
              <a:t>- Utgangspunkt for design, implementasjon og testing </a:t>
            </a:r>
            <a:endParaRPr dirty="0"/>
          </a:p>
          <a:p>
            <a:pPr marL="457200" lvl="0" indent="0" algn="l" rtl="0">
              <a:spcBef>
                <a:spcPts val="0"/>
              </a:spcBef>
              <a:spcAft>
                <a:spcPts val="0"/>
              </a:spcAft>
              <a:buNone/>
            </a:pPr>
            <a:r>
              <a:rPr lang="no" dirty="0"/>
              <a:t>- Utgangspunkt for estimater (tid og kostnad)</a:t>
            </a:r>
            <a:endParaRPr dirty="0"/>
          </a:p>
          <a:p>
            <a:pPr marL="457200" lvl="0" indent="0" algn="l" rtl="0">
              <a:spcBef>
                <a:spcPts val="0"/>
              </a:spcBef>
              <a:spcAft>
                <a:spcPts val="0"/>
              </a:spcAft>
              <a:buNone/>
            </a:pPr>
            <a:endParaRPr dirty="0"/>
          </a:p>
          <a:p>
            <a:pPr marL="0" lvl="0" indent="0" algn="l" rtl="0">
              <a:spcBef>
                <a:spcPts val="0"/>
              </a:spcBef>
              <a:spcAft>
                <a:spcPts val="0"/>
              </a:spcAft>
              <a:buNone/>
            </a:pPr>
            <a:r>
              <a:rPr lang="no" dirty="0"/>
              <a:t>Steg 4: Validering av kravspec</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no" b="1" dirty="0"/>
              <a:t>Steg 5: Håndtering av kravendringer</a:t>
            </a:r>
            <a:endParaRPr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7"/>
        <p:cNvGrpSpPr/>
        <p:nvPr/>
      </p:nvGrpSpPr>
      <p:grpSpPr>
        <a:xfrm>
          <a:off x="0" y="0"/>
          <a:ext cx="0" cy="0"/>
          <a:chOff x="0" y="0"/>
          <a:chExt cx="0" cy="0"/>
        </a:xfrm>
      </p:grpSpPr>
      <p:sp>
        <p:nvSpPr>
          <p:cNvPr id="178" name="Google Shape;178;p35"/>
          <p:cNvSpPr txBox="1">
            <a:spLocks noGrp="1"/>
          </p:cNvSpPr>
          <p:nvPr>
            <p:ph type="ctrTitle"/>
          </p:nvPr>
        </p:nvSpPr>
        <p:spPr>
          <a:xfrm>
            <a:off x="311700" y="949825"/>
            <a:ext cx="8520600" cy="2810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b="1">
              <a:solidFill>
                <a:srgbClr val="666666"/>
              </a:solidFill>
              <a:latin typeface="Roboto"/>
              <a:ea typeface="Roboto"/>
              <a:cs typeface="Roboto"/>
              <a:sym typeface="Roboto"/>
            </a:endParaRPr>
          </a:p>
          <a:p>
            <a:pPr marL="0" lvl="0" indent="0" algn="l" rtl="0">
              <a:spcBef>
                <a:spcPts val="0"/>
              </a:spcBef>
              <a:spcAft>
                <a:spcPts val="0"/>
              </a:spcAft>
              <a:buNone/>
            </a:pPr>
            <a:r>
              <a:rPr lang="no" b="1">
                <a:solidFill>
                  <a:srgbClr val="76A5AF"/>
                </a:solidFill>
                <a:latin typeface="Roboto"/>
                <a:ea typeface="Roboto"/>
                <a:cs typeface="Roboto"/>
                <a:sym typeface="Roboto"/>
              </a:rPr>
              <a:t>Kravendringer:</a:t>
            </a:r>
            <a:endParaRPr b="1">
              <a:solidFill>
                <a:srgbClr val="76A5AF"/>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Når forståelsen av et problem endrer seg.</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Plan for kravhåndtering</a:t>
            </a:r>
            <a:endParaRPr sz="1800" b="1">
              <a:solidFill>
                <a:srgbClr val="66666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800" b="1">
                <a:solidFill>
                  <a:srgbClr val="666666"/>
                </a:solidFill>
                <a:latin typeface="Roboto"/>
                <a:ea typeface="Roboto"/>
                <a:cs typeface="Roboto"/>
                <a:sym typeface="Roboto"/>
              </a:rPr>
              <a:t>Håndtering av kravendringer</a:t>
            </a:r>
            <a:endParaRPr sz="1800" b="1">
              <a:solidFill>
                <a:srgbClr val="666666"/>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sp>
        <p:nvSpPr>
          <p:cNvPr id="189" name="Google Shape;189;p37"/>
          <p:cNvSpPr txBox="1">
            <a:spLocks noGrp="1"/>
          </p:cNvSpPr>
          <p:nvPr>
            <p:ph type="ctrTitle"/>
          </p:nvPr>
        </p:nvSpPr>
        <p:spPr>
          <a:xfrm>
            <a:off x="311700" y="949825"/>
            <a:ext cx="8520600" cy="2810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b="1" dirty="0">
              <a:solidFill>
                <a:srgbClr val="FFFFFF"/>
              </a:solidFill>
              <a:latin typeface="Roboto"/>
              <a:ea typeface="Roboto"/>
              <a:cs typeface="Roboto"/>
              <a:sym typeface="Roboto"/>
            </a:endParaRPr>
          </a:p>
          <a:p>
            <a:pPr marL="0" lvl="0" indent="0" algn="l" rtl="0">
              <a:spcBef>
                <a:spcPts val="0"/>
              </a:spcBef>
              <a:spcAft>
                <a:spcPts val="0"/>
              </a:spcAft>
              <a:buNone/>
            </a:pPr>
            <a:r>
              <a:rPr lang="no" b="1" dirty="0">
                <a:solidFill>
                  <a:srgbClr val="00B050"/>
                </a:solidFill>
                <a:latin typeface="Roboto"/>
                <a:ea typeface="Roboto"/>
                <a:cs typeface="Roboto"/>
                <a:sym typeface="Roboto"/>
              </a:rPr>
              <a:t>Ukesoppgaver/eksamensoppgaver 3A, B og C 2023</a:t>
            </a:r>
            <a:endParaRPr b="1" dirty="0">
              <a:solidFill>
                <a:srgbClr val="00B050"/>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800" b="1" dirty="0">
              <a:solidFill>
                <a:srgbClr val="FFFFFF"/>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3"/>
        <p:cNvGrpSpPr/>
        <p:nvPr/>
      </p:nvGrpSpPr>
      <p:grpSpPr>
        <a:xfrm>
          <a:off x="0" y="0"/>
          <a:ext cx="0" cy="0"/>
          <a:chOff x="0" y="0"/>
          <a:chExt cx="0" cy="0"/>
        </a:xfrm>
      </p:grpSpPr>
      <p:sp>
        <p:nvSpPr>
          <p:cNvPr id="194" name="Google Shape;194;p38"/>
          <p:cNvSpPr txBox="1">
            <a:spLocks noGrp="1"/>
          </p:cNvSpPr>
          <p:nvPr>
            <p:ph type="title"/>
          </p:nvPr>
        </p:nvSpPr>
        <p:spPr>
          <a:xfrm>
            <a:off x="311700" y="2698475"/>
            <a:ext cx="8520600" cy="103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5200" b="1" dirty="0">
                <a:solidFill>
                  <a:srgbClr val="00B050"/>
                </a:solidFill>
                <a:latin typeface="Roboto"/>
                <a:ea typeface="Roboto"/>
                <a:cs typeface="Roboto"/>
                <a:sym typeface="Roboto"/>
              </a:rPr>
              <a:t>UKESOPPGAVER</a:t>
            </a:r>
            <a:endParaRPr sz="5200" b="1" dirty="0">
              <a:solidFill>
                <a:srgbClr val="00B050"/>
              </a:solidFill>
              <a:latin typeface="Roboto"/>
              <a:ea typeface="Roboto"/>
              <a:cs typeface="Roboto"/>
              <a:sym typeface="Roboto"/>
            </a:endParaRPr>
          </a:p>
          <a:p>
            <a:pPr marL="0" lvl="0" indent="0" algn="l" rtl="0">
              <a:spcBef>
                <a:spcPts val="0"/>
              </a:spcBef>
              <a:spcAft>
                <a:spcPts val="0"/>
              </a:spcAft>
              <a:buNone/>
            </a:pPr>
            <a:r>
              <a:rPr lang="no" sz="3900" b="1" dirty="0">
                <a:solidFill>
                  <a:srgbClr val="00B050"/>
                </a:solidFill>
                <a:latin typeface="Roboto"/>
                <a:ea typeface="Roboto"/>
                <a:cs typeface="Roboto"/>
                <a:sym typeface="Roboto"/>
              </a:rPr>
              <a:t>Fasit</a:t>
            </a:r>
            <a:endParaRPr sz="3900" b="1" dirty="0">
              <a:solidFill>
                <a:srgbClr val="00B050"/>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9"/>
          <p:cNvSpPr txBox="1"/>
          <p:nvPr/>
        </p:nvSpPr>
        <p:spPr>
          <a:xfrm>
            <a:off x="182850" y="392049"/>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1</a:t>
            </a:r>
            <a:endParaRPr sz="2800" b="1" dirty="0">
              <a:solidFill>
                <a:srgbClr val="00B050"/>
              </a:solidFill>
              <a:latin typeface="Roboto"/>
              <a:ea typeface="Roboto"/>
              <a:cs typeface="Roboto"/>
              <a:sym typeface="Roboto"/>
            </a:endParaRPr>
          </a:p>
        </p:txBody>
      </p:sp>
      <p:sp>
        <p:nvSpPr>
          <p:cNvPr id="200" name="Google Shape;200;p39"/>
          <p:cNvSpPr txBox="1"/>
          <p:nvPr/>
        </p:nvSpPr>
        <p:spPr>
          <a:xfrm>
            <a:off x="311700" y="1084600"/>
            <a:ext cx="83952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Et system utvikles i henhold til en presis og detaljert kravspesifikasjon skrevet av kunden. Det er først under testing at kunden begynner å ane at det var mangler ved kravspesifikasjonen. Systemet tas i bruk og brukerne oppdager at systemet er ubrukelig fordi det ikke løser deres problem.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no">
                <a:solidFill>
                  <a:schemeClr val="dk1"/>
                </a:solidFill>
              </a:rPr>
              <a:t>Diskuter hva som kunne vært gjort for å hindre eller redusere dette problemet</a:t>
            </a:r>
            <a:endParaRPr b="1"/>
          </a:p>
        </p:txBody>
      </p:sp>
      <p:sp>
        <p:nvSpPr>
          <p:cNvPr id="201" name="Google Shape;201;p39"/>
          <p:cNvSpPr txBox="1"/>
          <p:nvPr/>
        </p:nvSpPr>
        <p:spPr>
          <a:xfrm>
            <a:off x="315150" y="2346700"/>
            <a:ext cx="8388300" cy="298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Dette kan forhindres ved at </a:t>
            </a:r>
            <a:r>
              <a:rPr lang="no" b="1">
                <a:solidFill>
                  <a:schemeClr val="dk1"/>
                </a:solidFill>
              </a:rPr>
              <a:t>brukeren </a:t>
            </a:r>
            <a:r>
              <a:rPr lang="no">
                <a:solidFill>
                  <a:schemeClr val="dk1"/>
                </a:solidFill>
              </a:rPr>
              <a:t>får teste systemet </a:t>
            </a:r>
            <a:r>
              <a:rPr lang="no" b="1">
                <a:solidFill>
                  <a:schemeClr val="dk1"/>
                </a:solidFill>
              </a:rPr>
              <a:t>underveis </a:t>
            </a:r>
            <a:r>
              <a:rPr lang="no">
                <a:solidFill>
                  <a:schemeClr val="dk1"/>
                </a:solidFill>
              </a:rPr>
              <a:t>i systemutviklingsprosessen, får være med å </a:t>
            </a:r>
            <a:r>
              <a:rPr lang="no" b="1">
                <a:solidFill>
                  <a:schemeClr val="dk1"/>
                </a:solidFill>
              </a:rPr>
              <a:t>validere</a:t>
            </a:r>
            <a:r>
              <a:rPr lang="no">
                <a:solidFill>
                  <a:schemeClr val="dk1"/>
                </a:solidFill>
              </a:rPr>
              <a:t> kravspesifikasjonen; både før og underveis i prosjektet og at man justerer systemutviklingsprosessen etter potensielle endrede krav. Skal man hindre det </a:t>
            </a:r>
            <a:r>
              <a:rPr lang="no" b="1">
                <a:solidFill>
                  <a:schemeClr val="dk1"/>
                </a:solidFill>
              </a:rPr>
              <a:t>helt </a:t>
            </a:r>
            <a:r>
              <a:rPr lang="no">
                <a:solidFill>
                  <a:schemeClr val="dk1"/>
                </a:solidFill>
              </a:rPr>
              <a:t>må kunden ta </a:t>
            </a:r>
            <a:r>
              <a:rPr lang="no" b="1">
                <a:solidFill>
                  <a:schemeClr val="dk1"/>
                </a:solidFill>
              </a:rPr>
              <a:t>stor</a:t>
            </a:r>
            <a:r>
              <a:rPr lang="no">
                <a:solidFill>
                  <a:schemeClr val="dk1"/>
                </a:solidFill>
              </a:rPr>
              <a:t> del av systemutviklingsprosessen, eller man må ha en</a:t>
            </a:r>
            <a:r>
              <a:rPr lang="no" b="1">
                <a:solidFill>
                  <a:schemeClr val="dk1"/>
                </a:solidFill>
              </a:rPr>
              <a:t> tydelig </a:t>
            </a:r>
            <a:r>
              <a:rPr lang="no">
                <a:solidFill>
                  <a:schemeClr val="dk1"/>
                </a:solidFill>
              </a:rPr>
              <a:t>kommunikasjon og validering av hva som skal lages. </a:t>
            </a:r>
            <a:endParaRPr>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Levere </a:t>
            </a:r>
            <a:r>
              <a:rPr lang="no" b="1">
                <a:solidFill>
                  <a:schemeClr val="dk1"/>
                </a:solidFill>
              </a:rPr>
              <a:t>inkrementelt</a:t>
            </a:r>
            <a:endParaRPr b="1">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La bruker prøve tidligere versjoner, gjerne i naturlige omgivelser</a:t>
            </a:r>
            <a:endParaRPr>
              <a:solidFill>
                <a:schemeClr val="dk1"/>
              </a:solidFill>
            </a:endParaRPr>
          </a:p>
          <a:p>
            <a:pPr marL="914400" lvl="1" indent="-317500" algn="l" rtl="0">
              <a:spcBef>
                <a:spcPts val="0"/>
              </a:spcBef>
              <a:spcAft>
                <a:spcPts val="0"/>
              </a:spcAft>
              <a:buClr>
                <a:schemeClr val="dk1"/>
              </a:buClr>
              <a:buSzPts val="1400"/>
              <a:buChar char="○"/>
            </a:pPr>
            <a:r>
              <a:rPr lang="no">
                <a:solidFill>
                  <a:schemeClr val="dk1"/>
                </a:solidFill>
              </a:rPr>
              <a:t>Utviklere får bekreftet/avkreftet hvorvidt de er på rett vei</a:t>
            </a:r>
            <a:endParaRPr>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Involvere kunden i større grad </a:t>
            </a:r>
            <a:endParaRPr>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Forstå hvilke problemer kunden egentlig trenger å få løst </a:t>
            </a:r>
            <a:endParaRPr>
              <a:solidFill>
                <a:schemeClr val="dk1"/>
              </a:solidFill>
            </a:endParaRPr>
          </a:p>
          <a:p>
            <a:pPr marL="914400" lvl="1" indent="-317500" algn="l" rtl="0">
              <a:spcBef>
                <a:spcPts val="0"/>
              </a:spcBef>
              <a:spcAft>
                <a:spcPts val="0"/>
              </a:spcAft>
              <a:buClr>
                <a:schemeClr val="dk1"/>
              </a:buClr>
              <a:buSzPts val="1400"/>
              <a:buChar char="○"/>
            </a:pPr>
            <a:r>
              <a:rPr lang="no">
                <a:solidFill>
                  <a:schemeClr val="dk1"/>
                </a:solidFill>
              </a:rPr>
              <a:t>Vet kunden hva de vil ha?</a:t>
            </a:r>
            <a:endParaRPr>
              <a:solidFill>
                <a:schemeClr val="dk1"/>
              </a:solidFill>
            </a:endParaRPr>
          </a:p>
          <a:p>
            <a:pPr marL="914400" lvl="1" indent="-317500" algn="l" rtl="0">
              <a:spcBef>
                <a:spcPts val="0"/>
              </a:spcBef>
              <a:spcAft>
                <a:spcPts val="0"/>
              </a:spcAft>
              <a:buClr>
                <a:schemeClr val="dk1"/>
              </a:buClr>
              <a:buSzPts val="1400"/>
              <a:buChar char="○"/>
            </a:pPr>
            <a:r>
              <a:rPr lang="no">
                <a:solidFill>
                  <a:schemeClr val="dk1"/>
                </a:solidFill>
              </a:rPr>
              <a:t>Har utviklerne faktisk laget dette?</a:t>
            </a:r>
            <a:endParaRPr b="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fade">
                                      <p:cBhvr>
                                        <p:cTn id="7" dur="1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40"/>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2A</a:t>
            </a:r>
            <a:endParaRPr sz="2800" b="1" dirty="0">
              <a:solidFill>
                <a:srgbClr val="00B050"/>
              </a:solidFill>
              <a:latin typeface="Roboto"/>
              <a:ea typeface="Roboto"/>
              <a:cs typeface="Roboto"/>
              <a:sym typeface="Roboto"/>
            </a:endParaRPr>
          </a:p>
        </p:txBody>
      </p:sp>
      <p:sp>
        <p:nvSpPr>
          <p:cNvPr id="207" name="Google Shape;207;p40"/>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Hva er en kravspesifikasjon?</a:t>
            </a:r>
            <a:endParaRPr b="1"/>
          </a:p>
        </p:txBody>
      </p:sp>
      <p:sp>
        <p:nvSpPr>
          <p:cNvPr id="208" name="Google Shape;208;p40"/>
          <p:cNvSpPr txBox="1"/>
          <p:nvPr/>
        </p:nvSpPr>
        <p:spPr>
          <a:xfrm>
            <a:off x="320600" y="1658750"/>
            <a:ext cx="8377500" cy="2813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1: </a:t>
            </a:r>
            <a:r>
              <a:rPr lang="no">
                <a:solidFill>
                  <a:schemeClr val="dk1"/>
                </a:solidFill>
              </a:rPr>
              <a:t>Et </a:t>
            </a:r>
            <a:r>
              <a:rPr lang="no" b="1">
                <a:solidFill>
                  <a:schemeClr val="dk1"/>
                </a:solidFill>
              </a:rPr>
              <a:t>dokument </a:t>
            </a:r>
            <a:r>
              <a:rPr lang="no">
                <a:solidFill>
                  <a:schemeClr val="dk1"/>
                </a:solidFill>
              </a:rPr>
              <a:t>som spesifiserer kravene til et system:</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Spesifiserer </a:t>
            </a:r>
            <a:r>
              <a:rPr lang="no">
                <a:solidFill>
                  <a:schemeClr val="dk1"/>
                </a:solidFill>
              </a:rPr>
              <a:t>system- og brukerkrav</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Deler mellom funksjonelle krav og ikke-funksjonelle krav</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Definerer </a:t>
            </a:r>
            <a:r>
              <a:rPr lang="no" b="1">
                <a:solidFill>
                  <a:schemeClr val="dk1"/>
                </a:solidFill>
              </a:rPr>
              <a:t>hva </a:t>
            </a:r>
            <a:r>
              <a:rPr lang="no">
                <a:solidFill>
                  <a:schemeClr val="dk1"/>
                </a:solidFill>
              </a:rPr>
              <a:t>som skal lages - ikke </a:t>
            </a:r>
            <a:r>
              <a:rPr lang="no" b="1">
                <a:solidFill>
                  <a:schemeClr val="dk1"/>
                </a:solidFill>
              </a:rPr>
              <a:t>hvordan</a:t>
            </a:r>
            <a:r>
              <a:rPr lang="no">
                <a:solidFill>
                  <a:schemeClr val="dk1"/>
                </a:solidFill>
              </a:rPr>
              <a:t> oppgaven skal løses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Er ofte en del av kontrakten for systemutviklingsprosjektet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Informasjonen i dokumentet vil avhenge av type system og utviklingsprosjekt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Finnes ulike standarder for å skrive kravspesifikasjon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Viktig at kravene som beskrives her ikke er </a:t>
            </a:r>
            <a:r>
              <a:rPr lang="no" b="1">
                <a:solidFill>
                  <a:schemeClr val="dk1"/>
                </a:solidFill>
              </a:rPr>
              <a:t>tvetydige</a:t>
            </a:r>
            <a:r>
              <a:rPr lang="no">
                <a:solidFill>
                  <a:schemeClr val="dk1"/>
                </a:solidFill>
              </a:rPr>
              <a:t> da det kan føre til at kunde og utvikler tolker dem forskjellig → </a:t>
            </a:r>
            <a:r>
              <a:rPr lang="no" b="1">
                <a:solidFill>
                  <a:schemeClr val="dk1"/>
                </a:solidFill>
              </a:rPr>
              <a:t>konflikt</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8"/>
                                        </p:tgtEl>
                                        <p:attrNameLst>
                                          <p:attrName>style.visibility</p:attrName>
                                        </p:attrNameLst>
                                      </p:cBhvr>
                                      <p:to>
                                        <p:strVal val="visible"/>
                                      </p:to>
                                    </p:set>
                                    <p:animEffect transition="in" filter="fade">
                                      <p:cBhvr>
                                        <p:cTn id="7" dur="10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41"/>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2A</a:t>
            </a:r>
            <a:endParaRPr sz="2800" b="1" dirty="0">
              <a:solidFill>
                <a:srgbClr val="00B050"/>
              </a:solidFill>
              <a:latin typeface="Roboto"/>
              <a:ea typeface="Roboto"/>
              <a:cs typeface="Roboto"/>
              <a:sym typeface="Roboto"/>
            </a:endParaRPr>
          </a:p>
        </p:txBody>
      </p:sp>
      <p:sp>
        <p:nvSpPr>
          <p:cNvPr id="214" name="Google Shape;214;p41"/>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Hva er en kravspesifikasjon?</a:t>
            </a:r>
            <a:endParaRPr b="1"/>
          </a:p>
        </p:txBody>
      </p:sp>
      <p:sp>
        <p:nvSpPr>
          <p:cNvPr id="215" name="Google Shape;215;p41"/>
          <p:cNvSpPr txBox="1"/>
          <p:nvPr/>
        </p:nvSpPr>
        <p:spPr>
          <a:xfrm>
            <a:off x="320550" y="1672675"/>
            <a:ext cx="8377500" cy="330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2: </a:t>
            </a:r>
            <a:endParaRPr b="1">
              <a:solidFill>
                <a:schemeClr val="dk1"/>
              </a:solidFill>
            </a:endParaRPr>
          </a:p>
          <a:p>
            <a:pPr marL="0" lvl="0" indent="0" algn="l" rtl="0">
              <a:spcBef>
                <a:spcPts val="0"/>
              </a:spcBef>
              <a:spcAft>
                <a:spcPts val="0"/>
              </a:spcAft>
              <a:buClr>
                <a:schemeClr val="dk1"/>
              </a:buClr>
              <a:buSzPts val="1100"/>
              <a:buFont typeface="Arial"/>
              <a:buNone/>
            </a:pPr>
            <a:r>
              <a:rPr lang="no">
                <a:solidFill>
                  <a:schemeClr val="dk1"/>
                </a:solidFill>
              </a:rPr>
              <a:t>Vi deler i to underkategorier av funksjonelle og ikke-funksjonelle krav: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Brukerkrav:</a:t>
            </a:r>
            <a:endParaRPr b="1">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Krav uttrykt i </a:t>
            </a:r>
            <a:r>
              <a:rPr lang="no" b="1">
                <a:solidFill>
                  <a:schemeClr val="dk1"/>
                </a:solidFill>
              </a:rPr>
              <a:t>naturlig </a:t>
            </a:r>
            <a:r>
              <a:rPr lang="no">
                <a:solidFill>
                  <a:schemeClr val="dk1"/>
                </a:solidFill>
              </a:rPr>
              <a:t>språk eller diagrammer som viser ønskede tjenester (funksjoner) til systemet og føringer som gjelder (kvalitetsegenskaper)</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Skal forstås greit av kunden</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Må </a:t>
            </a:r>
            <a:r>
              <a:rPr lang="no" b="1">
                <a:solidFill>
                  <a:schemeClr val="dk1"/>
                </a:solidFill>
              </a:rPr>
              <a:t>ikke </a:t>
            </a:r>
            <a:r>
              <a:rPr lang="no">
                <a:solidFill>
                  <a:schemeClr val="dk1"/>
                </a:solidFill>
              </a:rPr>
              <a:t>ha en </a:t>
            </a:r>
            <a:r>
              <a:rPr lang="no" b="1">
                <a:solidFill>
                  <a:schemeClr val="dk1"/>
                </a:solidFill>
              </a:rPr>
              <a:t>teknisk bakgrunn</a:t>
            </a:r>
            <a:r>
              <a:rPr lang="no">
                <a:solidFill>
                  <a:schemeClr val="dk1"/>
                </a:solidFill>
              </a:rPr>
              <a:t> for å forstå dem</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Systemkrav:</a:t>
            </a:r>
            <a:endParaRPr b="1">
              <a:solidFill>
                <a:schemeClr val="dk1"/>
              </a:solidFill>
            </a:endParaRPr>
          </a:p>
          <a:p>
            <a:pPr marL="914400" lvl="1" indent="-317500" algn="l" rtl="0">
              <a:lnSpc>
                <a:spcPct val="115000"/>
              </a:lnSpc>
              <a:spcBef>
                <a:spcPts val="0"/>
              </a:spcBef>
              <a:spcAft>
                <a:spcPts val="0"/>
              </a:spcAft>
              <a:buClr>
                <a:schemeClr val="dk1"/>
              </a:buClr>
              <a:buSzPts val="1400"/>
              <a:buChar char="○"/>
            </a:pPr>
            <a:r>
              <a:rPr lang="no" b="1">
                <a:solidFill>
                  <a:schemeClr val="dk1"/>
                </a:solidFill>
              </a:rPr>
              <a:t>Strukturert</a:t>
            </a:r>
            <a:r>
              <a:rPr lang="no">
                <a:solidFill>
                  <a:schemeClr val="dk1"/>
                </a:solidFill>
              </a:rPr>
              <a:t>, detaljert beskrivelse av systemets funksjoner og føringer som gjelder (kvalitetsegenskaper)</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Definerer </a:t>
            </a:r>
            <a:r>
              <a:rPr lang="no" b="1">
                <a:solidFill>
                  <a:schemeClr val="dk1"/>
                </a:solidFill>
              </a:rPr>
              <a:t>hva</a:t>
            </a:r>
            <a:r>
              <a:rPr lang="no">
                <a:solidFill>
                  <a:schemeClr val="dk1"/>
                </a:solidFill>
              </a:rPr>
              <a:t> som skal </a:t>
            </a:r>
            <a:r>
              <a:rPr lang="no" b="1">
                <a:solidFill>
                  <a:schemeClr val="dk1"/>
                </a:solidFill>
              </a:rPr>
              <a:t>implementeres</a:t>
            </a:r>
            <a:endParaRPr b="1">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Utgangspunkt for kontrakt mellom kunde (oppdragsgiver) og utviklerorganisasjon</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fade">
                                      <p:cBhvr>
                                        <p:cTn id="7" dur="10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42"/>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2B</a:t>
            </a:r>
            <a:endParaRPr sz="2800" b="1" dirty="0">
              <a:solidFill>
                <a:srgbClr val="00B050"/>
              </a:solidFill>
              <a:latin typeface="Roboto"/>
              <a:ea typeface="Roboto"/>
              <a:cs typeface="Roboto"/>
              <a:sym typeface="Roboto"/>
            </a:endParaRPr>
          </a:p>
        </p:txBody>
      </p:sp>
      <p:sp>
        <p:nvSpPr>
          <p:cNvPr id="221" name="Google Shape;221;p42"/>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Hvorfor er det nødvendig å lage en kravspesifikasjon?</a:t>
            </a:r>
            <a:endParaRPr b="1"/>
          </a:p>
        </p:txBody>
      </p:sp>
      <p:sp>
        <p:nvSpPr>
          <p:cNvPr id="222" name="Google Shape;222;p42"/>
          <p:cNvSpPr txBox="1"/>
          <p:nvPr/>
        </p:nvSpPr>
        <p:spPr>
          <a:xfrm>
            <a:off x="320550" y="1614925"/>
            <a:ext cx="8377500" cy="3093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For å lage et system som </a:t>
            </a:r>
            <a:r>
              <a:rPr lang="no" b="1">
                <a:solidFill>
                  <a:schemeClr val="dk1"/>
                </a:solidFill>
              </a:rPr>
              <a:t>møter</a:t>
            </a:r>
            <a:r>
              <a:rPr lang="no">
                <a:solidFill>
                  <a:schemeClr val="dk1"/>
                </a:solidFill>
              </a:rPr>
              <a:t> brukernes </a:t>
            </a:r>
            <a:r>
              <a:rPr lang="no" b="1">
                <a:solidFill>
                  <a:schemeClr val="dk1"/>
                </a:solidFill>
              </a:rPr>
              <a:t>krav og behov</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En kravspesifikasjon er også:</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Basis</a:t>
            </a:r>
            <a:r>
              <a:rPr lang="no">
                <a:solidFill>
                  <a:schemeClr val="dk1"/>
                </a:solidFill>
              </a:rPr>
              <a:t> for anbud</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Her vil det være rom for fortolkninger</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Ulike tilbydere kan ha ulike måter å løse kundens behov på</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 Basis for kontrakt/design og implementasjon av systemet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En god kravspesifikasjon…: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Skaper </a:t>
            </a:r>
            <a:r>
              <a:rPr lang="no" b="1">
                <a:solidFill>
                  <a:schemeClr val="dk1"/>
                </a:solidFill>
              </a:rPr>
              <a:t>felles forståelse</a:t>
            </a:r>
            <a:r>
              <a:rPr lang="no">
                <a:solidFill>
                  <a:schemeClr val="dk1"/>
                </a:solidFill>
              </a:rPr>
              <a:t> av systemet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Skaper </a:t>
            </a:r>
            <a:r>
              <a:rPr lang="no" b="1">
                <a:solidFill>
                  <a:schemeClr val="dk1"/>
                </a:solidFill>
              </a:rPr>
              <a:t>enighet </a:t>
            </a:r>
            <a:r>
              <a:rPr lang="no">
                <a:solidFill>
                  <a:schemeClr val="dk1"/>
                </a:solidFill>
              </a:rPr>
              <a:t>om hva som skal leveres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Er grunnlag for kontrakt som viser hva leverandør og kunde blir enige om</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Forhindrer</a:t>
            </a:r>
            <a:r>
              <a:rPr lang="no">
                <a:solidFill>
                  <a:schemeClr val="dk1"/>
                </a:solidFill>
              </a:rPr>
              <a:t> eventuelle </a:t>
            </a:r>
            <a:r>
              <a:rPr lang="no" b="1">
                <a:solidFill>
                  <a:schemeClr val="dk1"/>
                </a:solidFill>
              </a:rPr>
              <a:t>konflikter</a:t>
            </a:r>
            <a:r>
              <a:rPr lang="no">
                <a:solidFill>
                  <a:schemeClr val="dk1"/>
                </a:solidFill>
              </a:rPr>
              <a:t> som kan oppstå på bakgrunn av uklare forventninger</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fade">
                                      <p:cBhvr>
                                        <p:cTn id="7" dur="10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43"/>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3</a:t>
            </a:r>
            <a:endParaRPr sz="2800" b="1" dirty="0">
              <a:solidFill>
                <a:srgbClr val="00B050"/>
              </a:solidFill>
              <a:latin typeface="Roboto"/>
              <a:ea typeface="Roboto"/>
              <a:cs typeface="Roboto"/>
              <a:sym typeface="Roboto"/>
            </a:endParaRPr>
          </a:p>
        </p:txBody>
      </p:sp>
      <p:sp>
        <p:nvSpPr>
          <p:cNvPr id="228" name="Google Shape;228;p43"/>
          <p:cNvSpPr txBox="1"/>
          <p:nvPr/>
        </p:nvSpPr>
        <p:spPr>
          <a:xfrm>
            <a:off x="311700" y="1084600"/>
            <a:ext cx="8395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Gi en definisjon av begrepet “interessent”.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no">
                <a:solidFill>
                  <a:schemeClr val="dk1"/>
                </a:solidFill>
              </a:rPr>
              <a:t>List opp noen interessenter for en app som finner restauranter i nærheten av der du befinner deg.</a:t>
            </a:r>
            <a:endParaRPr b="1"/>
          </a:p>
        </p:txBody>
      </p:sp>
      <p:sp>
        <p:nvSpPr>
          <p:cNvPr id="229" name="Google Shape;229;p43"/>
          <p:cNvSpPr txBox="1"/>
          <p:nvPr/>
        </p:nvSpPr>
        <p:spPr>
          <a:xfrm>
            <a:off x="306650" y="2160550"/>
            <a:ext cx="8419200" cy="256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1: </a:t>
            </a:r>
            <a:r>
              <a:rPr lang="no">
                <a:solidFill>
                  <a:schemeClr val="dk1"/>
                </a:solidFill>
              </a:rPr>
              <a:t>En interessent er en </a:t>
            </a:r>
            <a:r>
              <a:rPr lang="no" b="1">
                <a:solidFill>
                  <a:schemeClr val="dk1"/>
                </a:solidFill>
              </a:rPr>
              <a:t>person/gruppe/organisasjon</a:t>
            </a:r>
            <a:r>
              <a:rPr lang="no">
                <a:solidFill>
                  <a:schemeClr val="dk1"/>
                </a:solidFill>
              </a:rPr>
              <a:t> som deltar i, eller som har interesse av systemet: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Blir </a:t>
            </a:r>
            <a:r>
              <a:rPr lang="no" b="1">
                <a:solidFill>
                  <a:schemeClr val="dk1"/>
                </a:solidFill>
              </a:rPr>
              <a:t>påvirket</a:t>
            </a:r>
            <a:r>
              <a:rPr lang="no">
                <a:solidFill>
                  <a:schemeClr val="dk1"/>
                </a:solidFill>
              </a:rPr>
              <a:t> av eller </a:t>
            </a:r>
            <a:r>
              <a:rPr lang="no" b="1">
                <a:solidFill>
                  <a:schemeClr val="dk1"/>
                </a:solidFill>
              </a:rPr>
              <a:t>påvirker</a:t>
            </a:r>
            <a:r>
              <a:rPr lang="no">
                <a:solidFill>
                  <a:schemeClr val="dk1"/>
                </a:solidFill>
              </a:rPr>
              <a:t> systemets utvikling og bruk</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Både direkte og indirekte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Interessenter både påvirker og påvirkes av </a:t>
            </a:r>
            <a:r>
              <a:rPr lang="no" b="1">
                <a:solidFill>
                  <a:schemeClr val="dk1"/>
                </a:solidFill>
              </a:rPr>
              <a:t>kravspesifikasjonen</a:t>
            </a:r>
            <a:endParaRPr b="1">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Eksempler er oppdragsgivere, brukergrupper, ledere, utviklere, vedlikeholdere, systemeiere og forvaltere, pluss andre som fagforeninger, lovgivere osv.</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Konkurrenter er også interessenter</a:t>
            </a:r>
            <a:endParaRPr>
              <a:solidFill>
                <a:schemeClr val="dk1"/>
              </a:solidFill>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fade">
                                      <p:cBhvr>
                                        <p:cTn id="7" dur="10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44"/>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3</a:t>
            </a:r>
            <a:endParaRPr sz="2800" b="1" dirty="0">
              <a:solidFill>
                <a:srgbClr val="00B050"/>
              </a:solidFill>
              <a:latin typeface="Roboto"/>
              <a:ea typeface="Roboto"/>
              <a:cs typeface="Roboto"/>
              <a:sym typeface="Roboto"/>
            </a:endParaRPr>
          </a:p>
        </p:txBody>
      </p:sp>
      <p:sp>
        <p:nvSpPr>
          <p:cNvPr id="235" name="Google Shape;235;p44"/>
          <p:cNvSpPr txBox="1"/>
          <p:nvPr/>
        </p:nvSpPr>
        <p:spPr>
          <a:xfrm>
            <a:off x="311700" y="1084600"/>
            <a:ext cx="8395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dirty="0"/>
              <a:t>Spørsmål: </a:t>
            </a:r>
            <a:r>
              <a:rPr lang="no" dirty="0">
                <a:solidFill>
                  <a:schemeClr val="dk1"/>
                </a:solidFill>
              </a:rPr>
              <a:t>Gi en definisjon av begrepet “interessent”. </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no" dirty="0">
                <a:solidFill>
                  <a:schemeClr val="dk1"/>
                </a:solidFill>
              </a:rPr>
              <a:t>List opp noen interessenter for en app som finner restauranter i nærheten av der du befinner deg.</a:t>
            </a:r>
            <a:endParaRPr b="1" dirty="0"/>
          </a:p>
        </p:txBody>
      </p:sp>
      <p:sp>
        <p:nvSpPr>
          <p:cNvPr id="236" name="Google Shape;236;p44"/>
          <p:cNvSpPr txBox="1"/>
          <p:nvPr/>
        </p:nvSpPr>
        <p:spPr>
          <a:xfrm>
            <a:off x="362425" y="2118725"/>
            <a:ext cx="8265900" cy="207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2: </a:t>
            </a:r>
            <a:r>
              <a:rPr lang="no">
                <a:solidFill>
                  <a:schemeClr val="dk1"/>
                </a:solidFill>
              </a:rPr>
              <a:t>Man snakker gjerne om fire hovedkategorier: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Kunde: </a:t>
            </a:r>
            <a:r>
              <a:rPr lang="no">
                <a:solidFill>
                  <a:schemeClr val="dk1"/>
                </a:solidFill>
              </a:rPr>
              <a:t>kjøper/bestiller produkt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Bruker: </a:t>
            </a:r>
            <a:r>
              <a:rPr lang="no">
                <a:solidFill>
                  <a:schemeClr val="dk1"/>
                </a:solidFill>
              </a:rPr>
              <a:t>sluttbruker av systemet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Leverandør: </a:t>
            </a:r>
            <a:r>
              <a:rPr lang="no">
                <a:solidFill>
                  <a:schemeClr val="dk1"/>
                </a:solidFill>
              </a:rPr>
              <a:t>de som utvikler systemet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Andre: </a:t>
            </a:r>
            <a:r>
              <a:rPr lang="no">
                <a:solidFill>
                  <a:schemeClr val="dk1"/>
                </a:solidFill>
              </a:rPr>
              <a:t>øvrige</a:t>
            </a:r>
            <a:endParaRPr sz="1700">
              <a:solidFill>
                <a:schemeClr val="dk1"/>
              </a:solidFill>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10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5"/>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3</a:t>
            </a:r>
            <a:endParaRPr sz="2800" b="1" dirty="0">
              <a:solidFill>
                <a:srgbClr val="00B050"/>
              </a:solidFill>
              <a:latin typeface="Roboto"/>
              <a:ea typeface="Roboto"/>
              <a:cs typeface="Roboto"/>
              <a:sym typeface="Roboto"/>
            </a:endParaRPr>
          </a:p>
        </p:txBody>
      </p:sp>
      <p:sp>
        <p:nvSpPr>
          <p:cNvPr id="242" name="Google Shape;242;p45"/>
          <p:cNvSpPr txBox="1"/>
          <p:nvPr/>
        </p:nvSpPr>
        <p:spPr>
          <a:xfrm>
            <a:off x="311700" y="1084600"/>
            <a:ext cx="8395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Gi en definisjon av begrepet “interessent”.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no">
                <a:solidFill>
                  <a:schemeClr val="dk1"/>
                </a:solidFill>
              </a:rPr>
              <a:t>List opp noen interessenter for en app som finner restauranter i nærheten av der du befinner deg.</a:t>
            </a:r>
            <a:endParaRPr b="1"/>
          </a:p>
        </p:txBody>
      </p:sp>
      <p:sp>
        <p:nvSpPr>
          <p:cNvPr id="243" name="Google Shape;243;p45"/>
          <p:cNvSpPr txBox="1"/>
          <p:nvPr/>
        </p:nvSpPr>
        <p:spPr>
          <a:xfrm>
            <a:off x="320600" y="2132675"/>
            <a:ext cx="8405100" cy="255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3: </a:t>
            </a:r>
            <a:r>
              <a:rPr lang="no">
                <a:solidFill>
                  <a:schemeClr val="dk1"/>
                </a:solidFill>
              </a:rPr>
              <a:t>List opp noen interessenter</a:t>
            </a:r>
            <a:endParaRPr>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Restauranteier: ønsker mange kunder</a:t>
            </a:r>
            <a:endParaRPr>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Ansatte: ønsker en trygg arbeidsplass og tips</a:t>
            </a:r>
            <a:endParaRPr>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Utviklere: ønsker gode tekniske løsninger og gode referanser</a:t>
            </a:r>
            <a:endParaRPr>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Kunder: ønsker å finne frem til en restaurant (ønsker brukervennlighet)</a:t>
            </a:r>
            <a:endParaRPr>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Lovverk: ønsker ivaretakelse av f.eks. personvern</a:t>
            </a:r>
            <a:endParaRPr>
              <a:solidFill>
                <a:schemeClr val="dk1"/>
              </a:solidFill>
            </a:endParaRPr>
          </a:p>
          <a:p>
            <a:pPr marL="457200" lvl="0" indent="-317500" algn="l" rtl="0">
              <a:spcBef>
                <a:spcPts val="0"/>
              </a:spcBef>
              <a:spcAft>
                <a:spcPts val="0"/>
              </a:spcAft>
              <a:buClr>
                <a:schemeClr val="dk1"/>
              </a:buClr>
              <a:buSzPts val="1400"/>
              <a:buChar char="●"/>
            </a:pPr>
            <a:r>
              <a:rPr lang="no">
                <a:solidFill>
                  <a:schemeClr val="dk1"/>
                </a:solidFill>
              </a:rPr>
              <a:t>Konkurrenter: ønsker å være en attraktiv app og trekke flest mulige brukere</a:t>
            </a:r>
            <a:endParaRPr>
              <a:solidFill>
                <a:schemeClr val="dk1"/>
              </a:solidFill>
            </a:endParaRPr>
          </a:p>
          <a:p>
            <a:pPr marL="914400" lvl="1" indent="-317500" algn="l" rtl="0">
              <a:spcBef>
                <a:spcPts val="0"/>
              </a:spcBef>
              <a:spcAft>
                <a:spcPts val="0"/>
              </a:spcAft>
              <a:buClr>
                <a:schemeClr val="dk1"/>
              </a:buClr>
              <a:buSzPts val="1400"/>
              <a:buChar char="○"/>
            </a:pPr>
            <a:r>
              <a:rPr lang="no">
                <a:solidFill>
                  <a:schemeClr val="dk1"/>
                </a:solidFill>
              </a:rPr>
              <a:t>Google maps (restaurant funksjonen)</a:t>
            </a:r>
            <a:endParaRPr>
              <a:solidFill>
                <a:schemeClr val="dk1"/>
              </a:solidFill>
            </a:endParaRPr>
          </a:p>
          <a:p>
            <a:pPr marL="914400" lvl="1" indent="-317500" algn="l" rtl="0">
              <a:spcBef>
                <a:spcPts val="0"/>
              </a:spcBef>
              <a:spcAft>
                <a:spcPts val="0"/>
              </a:spcAft>
              <a:buClr>
                <a:schemeClr val="dk1"/>
              </a:buClr>
              <a:buSzPts val="1400"/>
              <a:buChar char="○"/>
            </a:pPr>
            <a:r>
              <a:rPr lang="no">
                <a:solidFill>
                  <a:schemeClr val="dk1"/>
                </a:solidFill>
              </a:rPr>
              <a:t>Yelp</a:t>
            </a:r>
            <a:endParaRPr>
              <a:solidFill>
                <a:schemeClr val="dk1"/>
              </a:solidFill>
            </a:endParaRPr>
          </a:p>
          <a:p>
            <a:pPr marL="914400" lvl="1" indent="-317500" algn="l" rtl="0">
              <a:spcBef>
                <a:spcPts val="0"/>
              </a:spcBef>
              <a:spcAft>
                <a:spcPts val="0"/>
              </a:spcAft>
              <a:buClr>
                <a:schemeClr val="dk1"/>
              </a:buClr>
              <a:buSzPts val="1400"/>
              <a:buChar char="○"/>
            </a:pPr>
            <a:r>
              <a:rPr lang="no">
                <a:solidFill>
                  <a:schemeClr val="dk1"/>
                </a:solidFill>
              </a:rPr>
              <a:t>TheFork</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10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6"/>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4A</a:t>
            </a:r>
            <a:endParaRPr sz="2800" b="1" dirty="0">
              <a:solidFill>
                <a:srgbClr val="00B050"/>
              </a:solidFill>
              <a:latin typeface="Roboto"/>
              <a:ea typeface="Roboto"/>
              <a:cs typeface="Roboto"/>
              <a:sym typeface="Roboto"/>
            </a:endParaRPr>
          </a:p>
        </p:txBody>
      </p:sp>
      <p:sp>
        <p:nvSpPr>
          <p:cNvPr id="249" name="Google Shape;249;p46"/>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Hva er funksjonelle og ikke-funksjonelle krav? </a:t>
            </a:r>
            <a:endParaRPr b="1"/>
          </a:p>
        </p:txBody>
      </p:sp>
      <p:sp>
        <p:nvSpPr>
          <p:cNvPr id="250" name="Google Shape;250;p46"/>
          <p:cNvSpPr txBox="1"/>
          <p:nvPr/>
        </p:nvSpPr>
        <p:spPr>
          <a:xfrm>
            <a:off x="348475" y="1784200"/>
            <a:ext cx="8363400" cy="324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1: Funksjonelle krav </a:t>
            </a:r>
            <a:r>
              <a:rPr lang="no">
                <a:solidFill>
                  <a:schemeClr val="dk1"/>
                </a:solidFill>
              </a:rPr>
              <a:t>beskriver hva systemet skal gjøre (men kan også</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beskrive hva systemet ikke skal gjøre):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Hvilke</a:t>
            </a:r>
            <a:r>
              <a:rPr lang="no">
                <a:solidFill>
                  <a:schemeClr val="dk1"/>
                </a:solidFill>
              </a:rPr>
              <a:t> tjenester/funksjoner skal systemet tilby?</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Hvordan</a:t>
            </a:r>
            <a:r>
              <a:rPr lang="no">
                <a:solidFill>
                  <a:schemeClr val="dk1"/>
                </a:solidFill>
              </a:rPr>
              <a:t> skal det reagere på ulike typer input?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Avhenger av hvilket system som skal utvikles, systemets brukere og de som er ansvarlige for å beskrive kravene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Varierer fra generelle krav til hva systemet skal gjøre, til mer spesifikke krav som reflekterer arbeidsmetoder eller en organisasjons allerede eksisterende system</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Skrives gjerne på formen “Systemet skal../Systemet bør (nice to have)...”.</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animEffect transition="in" filter="fade">
                                      <p:cBhvr>
                                        <p:cTn id="7" dur="1000"/>
                                        <p:tgtEl>
                                          <p:spTgt spid="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7"/>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4A</a:t>
            </a:r>
            <a:endParaRPr sz="2800" b="1" dirty="0">
              <a:solidFill>
                <a:srgbClr val="00B050"/>
              </a:solidFill>
              <a:latin typeface="Roboto"/>
              <a:ea typeface="Roboto"/>
              <a:cs typeface="Roboto"/>
              <a:sym typeface="Roboto"/>
            </a:endParaRPr>
          </a:p>
        </p:txBody>
      </p:sp>
      <p:sp>
        <p:nvSpPr>
          <p:cNvPr id="256" name="Google Shape;256;p47"/>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Hva er funksjonelle og ikke-funksjonelle krav? </a:t>
            </a:r>
            <a:endParaRPr b="1"/>
          </a:p>
        </p:txBody>
      </p:sp>
      <p:sp>
        <p:nvSpPr>
          <p:cNvPr id="257" name="Google Shape;257;p47"/>
          <p:cNvSpPr txBox="1"/>
          <p:nvPr/>
        </p:nvSpPr>
        <p:spPr>
          <a:xfrm>
            <a:off x="320600" y="1686625"/>
            <a:ext cx="8520600" cy="346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2: Ikke-funksjonelle krav</a:t>
            </a:r>
            <a:r>
              <a:rPr lang="no">
                <a:solidFill>
                  <a:schemeClr val="dk1"/>
                </a:solidFill>
              </a:rPr>
              <a:t> definerer hvordan systemet skal innfri de funksjonelle kravene og hvordan systemutviklingsprosessen skal utføres. Sier noe om hvilke</a:t>
            </a:r>
            <a:r>
              <a:rPr lang="no" b="1">
                <a:solidFill>
                  <a:schemeClr val="dk1"/>
                </a:solidFill>
              </a:rPr>
              <a:t> kvalitetsattributter </a:t>
            </a:r>
            <a:r>
              <a:rPr lang="no">
                <a:solidFill>
                  <a:schemeClr val="dk1"/>
                </a:solidFill>
              </a:rPr>
              <a:t>systemet skal ha, noe om </a:t>
            </a:r>
            <a:r>
              <a:rPr lang="no" b="1">
                <a:solidFill>
                  <a:schemeClr val="dk1"/>
                </a:solidFill>
              </a:rPr>
              <a:t>egenskaper</a:t>
            </a:r>
            <a:r>
              <a:rPr lang="no">
                <a:solidFill>
                  <a:schemeClr val="dk1"/>
                </a:solidFill>
              </a:rPr>
              <a:t> → hvordan skal systemet oppføre seg?. Må være </a:t>
            </a:r>
            <a:r>
              <a:rPr lang="no" b="1">
                <a:solidFill>
                  <a:schemeClr val="dk1"/>
                </a:solidFill>
              </a:rPr>
              <a:t>målbare</a:t>
            </a:r>
            <a:r>
              <a:rPr lang="no">
                <a:solidFill>
                  <a:schemeClr val="dk1"/>
                </a:solidFill>
              </a:rPr>
              <a:t>, og kan beskrives som </a:t>
            </a:r>
            <a:r>
              <a:rPr lang="no" i="1">
                <a:solidFill>
                  <a:schemeClr val="dk1"/>
                </a:solidFill>
              </a:rPr>
              <a:t>kvalitetsønsker:</a:t>
            </a:r>
            <a:r>
              <a:rPr lang="no">
                <a:solidFill>
                  <a:schemeClr val="dk1"/>
                </a:solidFill>
              </a:rPr>
              <a:t> krav til systemet som ikke handler om funksjonalitet, men kvalitet og systemegenskaper som </a:t>
            </a:r>
            <a:r>
              <a:rPr lang="no" b="1">
                <a:solidFill>
                  <a:schemeClr val="dk1"/>
                </a:solidFill>
              </a:rPr>
              <a:t>pålitelighet</a:t>
            </a:r>
            <a:r>
              <a:rPr lang="no">
                <a:solidFill>
                  <a:schemeClr val="dk1"/>
                </a:solidFill>
              </a:rPr>
              <a:t>, </a:t>
            </a:r>
            <a:r>
              <a:rPr lang="no" b="1">
                <a:solidFill>
                  <a:schemeClr val="dk1"/>
                </a:solidFill>
              </a:rPr>
              <a:t>effektivitet</a:t>
            </a:r>
            <a:r>
              <a:rPr lang="no">
                <a:solidFill>
                  <a:schemeClr val="dk1"/>
                </a:solidFill>
              </a:rPr>
              <a:t> og </a:t>
            </a:r>
            <a:r>
              <a:rPr lang="no" b="1">
                <a:solidFill>
                  <a:schemeClr val="dk1"/>
                </a:solidFill>
              </a:rPr>
              <a:t>brukskvalitet. </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Man deler de ikke-funksjonelle kravene inn i:</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Produktkrav: </a:t>
            </a:r>
            <a:r>
              <a:rPr lang="no">
                <a:solidFill>
                  <a:schemeClr val="dk1"/>
                </a:solidFill>
              </a:rPr>
              <a:t>beskriver brukskvalitet/brukervennlighet, ytelse og effektivitet samt lagringsplass, pålitelighet og lagring av data</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Organisasjonskrav: </a:t>
            </a:r>
            <a:r>
              <a:rPr lang="no">
                <a:solidFill>
                  <a:schemeClr val="dk1"/>
                </a:solidFill>
              </a:rPr>
              <a:t>omhandler gjerne kostnader og ressurser, leveransetidspunkt, prosess- og utviklingsmodeller, programmeringsspråk, verktøy og komponenter samt generelle standarder og regler.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Eksterne krav:</a:t>
            </a:r>
            <a:r>
              <a:rPr lang="no">
                <a:solidFill>
                  <a:schemeClr val="dk1"/>
                </a:solidFill>
              </a:rPr>
              <a:t> andre krav knyttet til for eksempel personvern, sikkerhet eller etiske problemstillinger</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7"/>
                                        </p:tgtEl>
                                        <p:attrNameLst>
                                          <p:attrName>style.visibility</p:attrName>
                                        </p:attrNameLst>
                                      </p:cBhvr>
                                      <p:to>
                                        <p:strVal val="visible"/>
                                      </p:to>
                                    </p:set>
                                    <p:animEffect transition="in" filter="fade">
                                      <p:cBhvr>
                                        <p:cTn id="7" dur="10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8"/>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4B</a:t>
            </a:r>
            <a:endParaRPr sz="2800" b="1" dirty="0">
              <a:solidFill>
                <a:srgbClr val="00B050"/>
              </a:solidFill>
              <a:latin typeface="Roboto"/>
              <a:ea typeface="Roboto"/>
              <a:cs typeface="Roboto"/>
              <a:sym typeface="Roboto"/>
            </a:endParaRPr>
          </a:p>
        </p:txBody>
      </p:sp>
      <p:sp>
        <p:nvSpPr>
          <p:cNvPr id="263" name="Google Shape;263;p48"/>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Skriv fem funksjonelle krav til appen beskrevet under oppgave 3 (Resturant appen)</a:t>
            </a:r>
            <a:endParaRPr>
              <a:solidFill>
                <a:schemeClr val="dk1"/>
              </a:solidFill>
            </a:endParaRPr>
          </a:p>
          <a:p>
            <a:pPr marL="0" lvl="0" indent="0" algn="l" rtl="0">
              <a:spcBef>
                <a:spcPts val="0"/>
              </a:spcBef>
              <a:spcAft>
                <a:spcPts val="0"/>
              </a:spcAft>
              <a:buNone/>
            </a:pPr>
            <a:endParaRPr b="1"/>
          </a:p>
        </p:txBody>
      </p:sp>
      <p:sp>
        <p:nvSpPr>
          <p:cNvPr id="264" name="Google Shape;264;p48"/>
          <p:cNvSpPr txBox="1"/>
          <p:nvPr/>
        </p:nvSpPr>
        <p:spPr>
          <a:xfrm>
            <a:off x="320550" y="1700200"/>
            <a:ext cx="8377500" cy="228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skal inneholde funksjonalitet for å legge til en restaurant</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skal inneholde funksjonalitet for å legge til en vurdering av en restaurant</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skal inneholde funksjonalitet for å vise restauranter i nærheten av brukeren</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skal inneholde funksjonalitet for å legge til en meny for en restaurant</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skal inneholde funksjonalitet for å legge til kategori for en restaurant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fade">
                                      <p:cBhvr>
                                        <p:cTn id="7" dur="10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9"/>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4C</a:t>
            </a:r>
            <a:endParaRPr sz="2800" b="1" dirty="0">
              <a:solidFill>
                <a:srgbClr val="00B050"/>
              </a:solidFill>
              <a:latin typeface="Roboto"/>
              <a:ea typeface="Roboto"/>
              <a:cs typeface="Roboto"/>
              <a:sym typeface="Roboto"/>
            </a:endParaRPr>
          </a:p>
        </p:txBody>
      </p:sp>
      <p:sp>
        <p:nvSpPr>
          <p:cNvPr id="270" name="Google Shape;270;p49"/>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Skriv fem ikke-funksjonelle krav til den samme appen (Restaurant appen)</a:t>
            </a:r>
            <a:endParaRPr b="1"/>
          </a:p>
        </p:txBody>
      </p:sp>
      <p:sp>
        <p:nvSpPr>
          <p:cNvPr id="271" name="Google Shape;271;p49"/>
          <p:cNvSpPr txBox="1"/>
          <p:nvPr/>
        </p:nvSpPr>
        <p:spPr>
          <a:xfrm>
            <a:off x="348475" y="1658750"/>
            <a:ext cx="8795400" cy="210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må være raskt - det skal ikke ta mer enn 2 sekunder å laste inn en side</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må være brukervennlig - en ny kunde skal finne en restaurant på under ett minutt</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må være plattformuavhengig - det skal fungere på alle mobile plattformer (android, ios osv)</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skal kunne håndtere mange brukere samtidig - 50 000 samtidige brukere.</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All systemdokumentasjon skal være forståelig - engelsk skal brukes som et felles språk for dokumentasjon</a:t>
            </a:r>
            <a:endParaRPr b="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1"/>
                                        </p:tgtEl>
                                        <p:attrNameLst>
                                          <p:attrName>style.visibility</p:attrName>
                                        </p:attrNameLst>
                                      </p:cBhvr>
                                      <p:to>
                                        <p:strVal val="visible"/>
                                      </p:to>
                                    </p:set>
                                    <p:animEffect transition="in" filter="fade">
                                      <p:cBhvr>
                                        <p:cTn id="7" dur="10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50"/>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4D</a:t>
            </a:r>
            <a:endParaRPr sz="2800" b="1" dirty="0">
              <a:solidFill>
                <a:srgbClr val="00B050"/>
              </a:solidFill>
              <a:latin typeface="Roboto"/>
              <a:ea typeface="Roboto"/>
              <a:cs typeface="Roboto"/>
              <a:sym typeface="Roboto"/>
            </a:endParaRPr>
          </a:p>
        </p:txBody>
      </p:sp>
      <p:sp>
        <p:nvSpPr>
          <p:cNvPr id="277" name="Google Shape;277;p50"/>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Beskriv hvordan du kan evaluere de ikke-funksjonelle kravene.</a:t>
            </a:r>
            <a:endParaRPr/>
          </a:p>
          <a:p>
            <a:pPr marL="0" lvl="0" indent="0" algn="l" rtl="0">
              <a:spcBef>
                <a:spcPts val="0"/>
              </a:spcBef>
              <a:spcAft>
                <a:spcPts val="0"/>
              </a:spcAft>
              <a:buNone/>
            </a:pPr>
            <a:endParaRPr b="1"/>
          </a:p>
        </p:txBody>
      </p:sp>
      <p:sp>
        <p:nvSpPr>
          <p:cNvPr id="278" name="Google Shape;278;p50"/>
          <p:cNvSpPr txBox="1"/>
          <p:nvPr/>
        </p:nvSpPr>
        <p:spPr>
          <a:xfrm>
            <a:off x="418175" y="1630875"/>
            <a:ext cx="8586300" cy="2813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1: </a:t>
            </a:r>
            <a:r>
              <a:rPr lang="no">
                <a:solidFill>
                  <a:schemeClr val="dk1"/>
                </a:solidFill>
              </a:rPr>
              <a:t>Forutsetninger for å evaluere ikke-funksjonelle krav:</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Kravene må være </a:t>
            </a:r>
            <a:r>
              <a:rPr lang="no" b="1">
                <a:solidFill>
                  <a:schemeClr val="dk1"/>
                </a:solidFill>
              </a:rPr>
              <a:t>målbare</a:t>
            </a:r>
            <a:r>
              <a:rPr lang="no">
                <a:solidFill>
                  <a:schemeClr val="dk1"/>
                </a:solidFill>
              </a:rPr>
              <a:t> → unngå at utviklere tolker kravene på egen måte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Definer krav som er direkte målbare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Eksempel på krav: Et system skal kunne håndtere </a:t>
            </a:r>
            <a:r>
              <a:rPr lang="no" b="1">
                <a:solidFill>
                  <a:schemeClr val="dk1"/>
                </a:solidFill>
              </a:rPr>
              <a:t>200.000</a:t>
            </a:r>
            <a:r>
              <a:rPr lang="no">
                <a:solidFill>
                  <a:schemeClr val="dk1"/>
                </a:solidFill>
              </a:rPr>
              <a:t> brukere samtidig</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Derfor: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Når det er generelle krav, spesifiser konkrete </a:t>
            </a:r>
            <a:r>
              <a:rPr lang="no" b="1">
                <a:solidFill>
                  <a:schemeClr val="dk1"/>
                </a:solidFill>
              </a:rPr>
              <a:t>metrikker </a:t>
            </a:r>
            <a:r>
              <a:rPr lang="no">
                <a:solidFill>
                  <a:schemeClr val="dk1"/>
                </a:solidFill>
              </a:rPr>
              <a:t>i evalueringen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Eksempel på krav: Systemet skal være raskt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Metrikk:</a:t>
            </a:r>
            <a:r>
              <a:rPr lang="no">
                <a:solidFill>
                  <a:schemeClr val="dk1"/>
                </a:solidFill>
              </a:rPr>
              <a:t> En ny side skal laste inn på under </a:t>
            </a:r>
            <a:r>
              <a:rPr lang="no" b="1">
                <a:solidFill>
                  <a:schemeClr val="dk1"/>
                </a:solidFill>
              </a:rPr>
              <a:t>tre sekunder</a:t>
            </a:r>
            <a:r>
              <a:rPr lang="no">
                <a:solidFill>
                  <a:schemeClr val="dk1"/>
                </a:solidFill>
              </a:rPr>
              <a:t> (tid)</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8"/>
                                        </p:tgtEl>
                                        <p:attrNameLst>
                                          <p:attrName>style.visibility</p:attrName>
                                        </p:attrNameLst>
                                      </p:cBhvr>
                                      <p:to>
                                        <p:strVal val="visible"/>
                                      </p:to>
                                    </p:set>
                                    <p:animEffect transition="in" filter="fade">
                                      <p:cBhvr>
                                        <p:cTn id="7" dur="10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51"/>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4D</a:t>
            </a:r>
            <a:endParaRPr sz="2800" b="1" dirty="0">
              <a:solidFill>
                <a:srgbClr val="00B050"/>
              </a:solidFill>
              <a:latin typeface="Roboto"/>
              <a:ea typeface="Roboto"/>
              <a:cs typeface="Roboto"/>
              <a:sym typeface="Roboto"/>
            </a:endParaRPr>
          </a:p>
        </p:txBody>
      </p:sp>
      <p:sp>
        <p:nvSpPr>
          <p:cNvPr id="284" name="Google Shape;284;p51"/>
          <p:cNvSpPr txBox="1"/>
          <p:nvPr/>
        </p:nvSpPr>
        <p:spPr>
          <a:xfrm>
            <a:off x="311700" y="1084600"/>
            <a:ext cx="8395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Beskriv hvordan du kan evaluere de ikke-funksjonelle kravene.</a:t>
            </a:r>
            <a:endParaRPr/>
          </a:p>
          <a:p>
            <a:pPr marL="0" lvl="0" indent="0" algn="l" rtl="0">
              <a:spcBef>
                <a:spcPts val="0"/>
              </a:spcBef>
              <a:spcAft>
                <a:spcPts val="0"/>
              </a:spcAft>
              <a:buNone/>
            </a:pPr>
            <a:endParaRPr/>
          </a:p>
          <a:p>
            <a:pPr marL="0" lvl="0" indent="0" algn="l" rtl="0">
              <a:spcBef>
                <a:spcPts val="0"/>
              </a:spcBef>
              <a:spcAft>
                <a:spcPts val="0"/>
              </a:spcAft>
              <a:buNone/>
            </a:pPr>
            <a:endParaRPr b="1"/>
          </a:p>
        </p:txBody>
      </p:sp>
      <p:sp>
        <p:nvSpPr>
          <p:cNvPr id="285" name="Google Shape;285;p51"/>
          <p:cNvSpPr txBox="1"/>
          <p:nvPr/>
        </p:nvSpPr>
        <p:spPr>
          <a:xfrm>
            <a:off x="446050" y="1575100"/>
            <a:ext cx="8460900" cy="330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2: </a:t>
            </a:r>
            <a:endParaRPr b="1">
              <a:solidFill>
                <a:schemeClr val="dk1"/>
              </a:solidFill>
            </a:endParaRPr>
          </a:p>
          <a:p>
            <a:pPr marL="0" lvl="0" indent="0" algn="l" rtl="0">
              <a:spcBef>
                <a:spcPts val="0"/>
              </a:spcBef>
              <a:spcAft>
                <a:spcPts val="0"/>
              </a:spcAft>
              <a:buClr>
                <a:schemeClr val="dk1"/>
              </a:buClr>
              <a:buSzPts val="1100"/>
              <a:buFont typeface="Arial"/>
              <a:buNone/>
            </a:pPr>
            <a:r>
              <a:rPr lang="no">
                <a:solidFill>
                  <a:schemeClr val="dk1"/>
                </a:solidFill>
              </a:rPr>
              <a:t>1. Systemet må være raskt - det skal ikke ta mer enn 2 sekunder å laste inn en side</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b="1">
                <a:solidFill>
                  <a:schemeClr val="dk1"/>
                </a:solidFill>
              </a:rPr>
              <a:t>Test: flere tester ved å måle tid, også under ulike dekningsforhold</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2. Systemet må være brukervennlig - en ny bruker skal finne en restaurant på under ett minutt</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b="1">
                <a:solidFill>
                  <a:schemeClr val="dk1"/>
                </a:solidFill>
              </a:rPr>
              <a:t>Test: brukertest der man undersøker ulike forhold</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3. Systemet må være plattformuavhengig- det skal fungere på alle mobile plattformer (android, ios, osv.)</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b="1">
                <a:solidFill>
                  <a:schemeClr val="dk1"/>
                </a:solidFill>
              </a:rPr>
              <a:t>Test: test systemet på ulike mobile plattformer</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4. Systemet skal kunne håndtere mange brukere samtidig - 50 000 brukere samtidig</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b="1">
                <a:solidFill>
                  <a:schemeClr val="dk1"/>
                </a:solidFill>
              </a:rPr>
              <a:t>Test: stresstest - hvor mye tåler systemet? Når nås bristepunktet?</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5. All systemdokumentasjon skal være forståelig - engelsk skal brukes som er felles språk på dokumentasjonen.</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b="1">
                <a:solidFill>
                  <a:schemeClr val="dk1"/>
                </a:solidFill>
              </a:rPr>
              <a:t>Test: ja/nei-spørsmål, sjekkes direkte.</a:t>
            </a:r>
            <a:endParaRPr b="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5"/>
                                        </p:tgtEl>
                                        <p:attrNameLst>
                                          <p:attrName>style.visibility</p:attrName>
                                        </p:attrNameLst>
                                      </p:cBhvr>
                                      <p:to>
                                        <p:strVal val="visible"/>
                                      </p:to>
                                    </p:set>
                                    <p:animEffect transition="in" filter="fade">
                                      <p:cBhvr>
                                        <p:cTn id="7" dur="10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52"/>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5</a:t>
            </a:r>
            <a:endParaRPr sz="2800" b="1" dirty="0">
              <a:solidFill>
                <a:srgbClr val="00B050"/>
              </a:solidFill>
              <a:latin typeface="Roboto"/>
              <a:ea typeface="Roboto"/>
              <a:cs typeface="Roboto"/>
              <a:sym typeface="Roboto"/>
            </a:endParaRPr>
          </a:p>
        </p:txBody>
      </p:sp>
      <p:sp>
        <p:nvSpPr>
          <p:cNvPr id="291" name="Google Shape;291;p52"/>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Hva vil det si å validere et system og hvorfor er dette viktig?</a:t>
            </a:r>
            <a:endParaRPr>
              <a:solidFill>
                <a:schemeClr val="dk1"/>
              </a:solidFill>
            </a:endParaRPr>
          </a:p>
          <a:p>
            <a:pPr marL="0" lvl="0" indent="0" algn="l" rtl="0">
              <a:spcBef>
                <a:spcPts val="0"/>
              </a:spcBef>
              <a:spcAft>
                <a:spcPts val="0"/>
              </a:spcAft>
              <a:buNone/>
            </a:pPr>
            <a:endParaRPr b="1"/>
          </a:p>
        </p:txBody>
      </p:sp>
      <p:sp>
        <p:nvSpPr>
          <p:cNvPr id="292" name="Google Shape;292;p52"/>
          <p:cNvSpPr txBox="1"/>
          <p:nvPr/>
        </p:nvSpPr>
        <p:spPr>
          <a:xfrm>
            <a:off x="323100" y="1575100"/>
            <a:ext cx="8497800" cy="330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Når man validerer et system så sjekker man hvorvidt systemet </a:t>
            </a:r>
            <a:r>
              <a:rPr lang="no" b="1">
                <a:solidFill>
                  <a:schemeClr val="dk1"/>
                </a:solidFill>
              </a:rPr>
              <a:t>faktisk</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møter</a:t>
            </a:r>
            <a:r>
              <a:rPr lang="no">
                <a:solidFill>
                  <a:schemeClr val="dk1"/>
                </a:solidFill>
              </a:rPr>
              <a:t> brukernes behov.</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Er systemet man har laget systemet man faktisk trenger? Dette er viktig å </a:t>
            </a:r>
            <a:r>
              <a:rPr lang="no" b="1">
                <a:solidFill>
                  <a:schemeClr val="dk1"/>
                </a:solidFill>
              </a:rPr>
              <a:t>avklare</a:t>
            </a:r>
            <a:r>
              <a:rPr lang="no">
                <a:solidFill>
                  <a:schemeClr val="dk1"/>
                </a:solidFill>
              </a:rPr>
              <a:t> hele veien så man ikke sløser med ressurser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Det er viktig at dette blir gjort </a:t>
            </a:r>
            <a:r>
              <a:rPr lang="no" b="1">
                <a:solidFill>
                  <a:schemeClr val="dk1"/>
                </a:solidFill>
              </a:rPr>
              <a:t>kontinuerlig</a:t>
            </a:r>
            <a:r>
              <a:rPr lang="no">
                <a:solidFill>
                  <a:schemeClr val="dk1"/>
                </a:solidFill>
              </a:rPr>
              <a:t> gjennom systemutviklingsprosessen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Skiller seg fra verifisering: </a:t>
            </a:r>
            <a:r>
              <a:rPr lang="no" b="1">
                <a:solidFill>
                  <a:schemeClr val="dk1"/>
                </a:solidFill>
              </a:rPr>
              <a:t>verifisering</a:t>
            </a:r>
            <a:r>
              <a:rPr lang="no">
                <a:solidFill>
                  <a:schemeClr val="dk1"/>
                </a:solidFill>
              </a:rPr>
              <a:t> sjekker om man har bygget x riktig, </a:t>
            </a:r>
            <a:r>
              <a:rPr lang="no" b="1">
                <a:solidFill>
                  <a:schemeClr val="dk1"/>
                </a:solidFill>
              </a:rPr>
              <a:t>validering</a:t>
            </a:r>
            <a:r>
              <a:rPr lang="no">
                <a:solidFill>
                  <a:schemeClr val="dk1"/>
                </a:solidFill>
              </a:rPr>
              <a:t> sjekker om det er riktig å bygge x.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Man kan validere mot en kravspesifikasjon (samt validere en kravspesifikasjon):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Beskriver kravspesifikasjonen systemet kunden ønsker?</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Viktig fordi det koster svært mye å endre et system når det er ferdig</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Et system kan være godt laget, men </a:t>
            </a:r>
            <a:r>
              <a:rPr lang="no" b="1">
                <a:solidFill>
                  <a:schemeClr val="dk1"/>
                </a:solidFill>
              </a:rPr>
              <a:t>ubrukelig</a:t>
            </a:r>
            <a:r>
              <a:rPr lang="no">
                <a:solidFill>
                  <a:schemeClr val="dk1"/>
                </a:solidFill>
              </a:rPr>
              <a:t> for kunden om det ikke løser kundens behov</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2"/>
                                        </p:tgtEl>
                                        <p:attrNameLst>
                                          <p:attrName>style.visibility</p:attrName>
                                        </p:attrNameLst>
                                      </p:cBhvr>
                                      <p:to>
                                        <p:strVal val="visible"/>
                                      </p:to>
                                    </p:set>
                                    <p:animEffect transition="in" filter="fade">
                                      <p:cBhvr>
                                        <p:cTn id="7" dur="1000"/>
                                        <p:tgtEl>
                                          <p:spTgt spid="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3"/>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6A</a:t>
            </a:r>
            <a:endParaRPr sz="2800" b="1" dirty="0">
              <a:solidFill>
                <a:srgbClr val="00B050"/>
              </a:solidFill>
              <a:latin typeface="Roboto"/>
              <a:ea typeface="Roboto"/>
              <a:cs typeface="Roboto"/>
              <a:sym typeface="Roboto"/>
            </a:endParaRPr>
          </a:p>
        </p:txBody>
      </p:sp>
      <p:sp>
        <p:nvSpPr>
          <p:cNvPr id="298" name="Google Shape;298;p53"/>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I smidig utvikling benytter man gjerne brukerhistorier. Hva er en brukerhistorie? </a:t>
            </a:r>
            <a:endParaRPr b="1"/>
          </a:p>
        </p:txBody>
      </p:sp>
      <p:sp>
        <p:nvSpPr>
          <p:cNvPr id="299" name="Google Shape;299;p53"/>
          <p:cNvSpPr txBox="1"/>
          <p:nvPr/>
        </p:nvSpPr>
        <p:spPr>
          <a:xfrm>
            <a:off x="334525" y="1658750"/>
            <a:ext cx="8391300" cy="3029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endParaRPr b="1">
              <a:solidFill>
                <a:schemeClr val="dk1"/>
              </a:solidFill>
            </a:endParaRPr>
          </a:p>
          <a:p>
            <a:pPr marL="0" lvl="0" indent="0" algn="l" rtl="0">
              <a:spcBef>
                <a:spcPts val="0"/>
              </a:spcBef>
              <a:spcAft>
                <a:spcPts val="0"/>
              </a:spcAft>
              <a:buClr>
                <a:schemeClr val="dk1"/>
              </a:buClr>
              <a:buSzPts val="1100"/>
              <a:buFont typeface="Arial"/>
              <a:buNone/>
            </a:pPr>
            <a:r>
              <a:rPr lang="no">
                <a:solidFill>
                  <a:schemeClr val="dk1"/>
                </a:solidFill>
              </a:rPr>
              <a:t>En brukerhistorie er en </a:t>
            </a:r>
            <a:r>
              <a:rPr lang="no" b="1">
                <a:solidFill>
                  <a:schemeClr val="dk1"/>
                </a:solidFill>
              </a:rPr>
              <a:t>kort</a:t>
            </a:r>
            <a:r>
              <a:rPr lang="no">
                <a:solidFill>
                  <a:schemeClr val="dk1"/>
                </a:solidFill>
              </a:rPr>
              <a:t> beskrivelse av en </a:t>
            </a:r>
            <a:r>
              <a:rPr lang="no" b="1">
                <a:solidFill>
                  <a:schemeClr val="dk1"/>
                </a:solidFill>
              </a:rPr>
              <a:t>bruker</a:t>
            </a:r>
            <a:r>
              <a:rPr lang="no">
                <a:solidFill>
                  <a:schemeClr val="dk1"/>
                </a:solidFill>
              </a:rPr>
              <a:t> i en </a:t>
            </a:r>
            <a:r>
              <a:rPr lang="no" b="1">
                <a:solidFill>
                  <a:schemeClr val="dk1"/>
                </a:solidFill>
              </a:rPr>
              <a:t>brukskontekst</a:t>
            </a:r>
            <a:r>
              <a:rPr lang="no">
                <a:solidFill>
                  <a:schemeClr val="dk1"/>
                </a:solidFill>
              </a:rPr>
              <a:t>, med hensikt om å klargjøre kravene til et system.</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Brukerhistorier beskriver </a:t>
            </a:r>
            <a:r>
              <a:rPr lang="no" b="1">
                <a:solidFill>
                  <a:schemeClr val="dk1"/>
                </a:solidFill>
              </a:rPr>
              <a:t>hva</a:t>
            </a:r>
            <a:r>
              <a:rPr lang="no">
                <a:solidFill>
                  <a:schemeClr val="dk1"/>
                </a:solidFill>
              </a:rPr>
              <a:t> brukeren ønsker å få ut av systemet og består av ulike elementer: brukerens </a:t>
            </a:r>
            <a:r>
              <a:rPr lang="no" b="1">
                <a:solidFill>
                  <a:schemeClr val="dk1"/>
                </a:solidFill>
              </a:rPr>
              <a:t>rolle</a:t>
            </a:r>
            <a:r>
              <a:rPr lang="no">
                <a:solidFill>
                  <a:schemeClr val="dk1"/>
                </a:solidFill>
              </a:rPr>
              <a:t>, ønsket </a:t>
            </a:r>
            <a:r>
              <a:rPr lang="no" b="1">
                <a:solidFill>
                  <a:schemeClr val="dk1"/>
                </a:solidFill>
              </a:rPr>
              <a:t>funksjon</a:t>
            </a:r>
            <a:r>
              <a:rPr lang="no">
                <a:solidFill>
                  <a:schemeClr val="dk1"/>
                </a:solidFill>
              </a:rPr>
              <a:t> og </a:t>
            </a:r>
            <a:r>
              <a:rPr lang="no" b="1">
                <a:solidFill>
                  <a:schemeClr val="dk1"/>
                </a:solidFill>
              </a:rPr>
              <a:t>nytteverdi</a:t>
            </a:r>
            <a:r>
              <a:rPr lang="no">
                <a:solidFill>
                  <a:schemeClr val="dk1"/>
                </a:solidFill>
              </a:rPr>
              <a:t> av funksjonen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Mal: Som [ROLLE] ønsker jeg [FUNKSJON] for å oppnå [NYTTEVERDI]</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Eksempel: Som en bruker ønsker jeg å vurdere en restaurant for at jeg og andre kan få nytte av disse tilbakemeldingene</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9"/>
                                        </p:tgtEl>
                                        <p:attrNameLst>
                                          <p:attrName>style.visibility</p:attrName>
                                        </p:attrNameLst>
                                      </p:cBhvr>
                                      <p:to>
                                        <p:strVal val="visible"/>
                                      </p:to>
                                    </p:set>
                                    <p:animEffect transition="in" filter="fade">
                                      <p:cBhvr>
                                        <p:cTn id="7" dur="10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54"/>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6B</a:t>
            </a:r>
            <a:endParaRPr sz="2800" b="1" dirty="0">
              <a:solidFill>
                <a:srgbClr val="00B050"/>
              </a:solidFill>
              <a:latin typeface="Roboto"/>
              <a:ea typeface="Roboto"/>
              <a:cs typeface="Roboto"/>
              <a:sym typeface="Roboto"/>
            </a:endParaRPr>
          </a:p>
        </p:txBody>
      </p:sp>
      <p:sp>
        <p:nvSpPr>
          <p:cNvPr id="305" name="Google Shape;305;p54"/>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Nevn noen fordeler ved å bruke denne teknikken til å beskrive krav.</a:t>
            </a:r>
            <a:endParaRPr b="1"/>
          </a:p>
        </p:txBody>
      </p:sp>
      <p:sp>
        <p:nvSpPr>
          <p:cNvPr id="306" name="Google Shape;306;p54"/>
          <p:cNvSpPr txBox="1"/>
          <p:nvPr/>
        </p:nvSpPr>
        <p:spPr>
          <a:xfrm>
            <a:off x="418175" y="1644800"/>
            <a:ext cx="8395200" cy="225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Det er en </a:t>
            </a:r>
            <a:r>
              <a:rPr lang="no" b="1">
                <a:solidFill>
                  <a:schemeClr val="dk1"/>
                </a:solidFill>
              </a:rPr>
              <a:t>enkel</a:t>
            </a:r>
            <a:r>
              <a:rPr lang="no">
                <a:solidFill>
                  <a:schemeClr val="dk1"/>
                </a:solidFill>
              </a:rPr>
              <a:t> måte å </a:t>
            </a:r>
            <a:r>
              <a:rPr lang="no" b="1">
                <a:solidFill>
                  <a:schemeClr val="dk1"/>
                </a:solidFill>
              </a:rPr>
              <a:t>kommunisere</a:t>
            </a:r>
            <a:r>
              <a:rPr lang="no">
                <a:solidFill>
                  <a:schemeClr val="dk1"/>
                </a:solidFill>
              </a:rPr>
              <a:t> konteksten systemet skal tas bruk i, og hva brukeren faktisk har behov for.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Man forstår </a:t>
            </a:r>
            <a:r>
              <a:rPr lang="no" b="1">
                <a:solidFill>
                  <a:schemeClr val="dk1"/>
                </a:solidFill>
              </a:rPr>
              <a:t>raskt</a:t>
            </a:r>
            <a:r>
              <a:rPr lang="no">
                <a:solidFill>
                  <a:schemeClr val="dk1"/>
                </a:solidFill>
              </a:rPr>
              <a:t> hvorfor det er nødvendig å implementere funksjoner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Det er </a:t>
            </a:r>
            <a:r>
              <a:rPr lang="no" b="1">
                <a:solidFill>
                  <a:schemeClr val="dk1"/>
                </a:solidFill>
              </a:rPr>
              <a:t>lettere</a:t>
            </a:r>
            <a:r>
              <a:rPr lang="no">
                <a:solidFill>
                  <a:schemeClr val="dk1"/>
                </a:solidFill>
              </a:rPr>
              <a:t> å se hvem kravet er tiltenkt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Man trenger </a:t>
            </a:r>
            <a:r>
              <a:rPr lang="no" b="1">
                <a:solidFill>
                  <a:schemeClr val="dk1"/>
                </a:solidFill>
              </a:rPr>
              <a:t>ikke</a:t>
            </a:r>
            <a:r>
              <a:rPr lang="no">
                <a:solidFill>
                  <a:schemeClr val="dk1"/>
                </a:solidFill>
              </a:rPr>
              <a:t> teknisk kompetanse for å forstå kravet → </a:t>
            </a:r>
            <a:r>
              <a:rPr lang="no" b="1">
                <a:solidFill>
                  <a:schemeClr val="dk1"/>
                </a:solidFill>
              </a:rPr>
              <a:t>skjuler</a:t>
            </a:r>
            <a:r>
              <a:rPr lang="no">
                <a:solidFill>
                  <a:schemeClr val="dk1"/>
                </a:solidFill>
              </a:rPr>
              <a:t> kompleksitet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Kravene uttrykkes på en kort og konsis måte </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fade">
                                      <p:cBhvr>
                                        <p:cTn id="7" dur="10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5"/>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6C</a:t>
            </a:r>
            <a:endParaRPr sz="2800" b="1" dirty="0">
              <a:solidFill>
                <a:srgbClr val="00B050"/>
              </a:solidFill>
              <a:latin typeface="Roboto"/>
              <a:ea typeface="Roboto"/>
              <a:cs typeface="Roboto"/>
              <a:sym typeface="Roboto"/>
            </a:endParaRPr>
          </a:p>
        </p:txBody>
      </p:sp>
      <p:sp>
        <p:nvSpPr>
          <p:cNvPr id="312" name="Google Shape;312;p55"/>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Drøft utfordringer ved å benytte brukerhistorier beskrevet på lapper på en tavle i store, smidige utviklingsprosjekter. </a:t>
            </a:r>
            <a:endParaRPr b="1"/>
          </a:p>
        </p:txBody>
      </p:sp>
      <p:sp>
        <p:nvSpPr>
          <p:cNvPr id="313" name="Google Shape;313;p55"/>
          <p:cNvSpPr txBox="1"/>
          <p:nvPr/>
        </p:nvSpPr>
        <p:spPr>
          <a:xfrm>
            <a:off x="320600" y="1937525"/>
            <a:ext cx="8405100" cy="330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Det kan fort bli </a:t>
            </a:r>
            <a:r>
              <a:rPr lang="no" b="1">
                <a:solidFill>
                  <a:schemeClr val="dk1"/>
                </a:solidFill>
              </a:rPr>
              <a:t>uoversiktlig</a:t>
            </a:r>
            <a:r>
              <a:rPr lang="no">
                <a:solidFill>
                  <a:schemeClr val="dk1"/>
                </a:solidFill>
              </a:rPr>
              <a:t> og dermed vanskelig å prioritere de viktigste oppgavene først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Det kan lett bli </a:t>
            </a:r>
            <a:r>
              <a:rPr lang="no" b="1">
                <a:solidFill>
                  <a:schemeClr val="dk1"/>
                </a:solidFill>
              </a:rPr>
              <a:t>kaos</a:t>
            </a:r>
            <a:r>
              <a:rPr lang="no">
                <a:solidFill>
                  <a:schemeClr val="dk1"/>
                </a:solidFill>
              </a:rPr>
              <a:t> med mange lapper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Lappene kan </a:t>
            </a:r>
            <a:r>
              <a:rPr lang="no" b="1">
                <a:solidFill>
                  <a:schemeClr val="dk1"/>
                </a:solidFill>
              </a:rPr>
              <a:t>forsvinne</a:t>
            </a:r>
            <a:endParaRPr b="1">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Man er avhengig av å være tilstede for å se hva som står der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Kan miste den </a:t>
            </a:r>
            <a:r>
              <a:rPr lang="no" b="1">
                <a:solidFill>
                  <a:schemeClr val="dk1"/>
                </a:solidFill>
              </a:rPr>
              <a:t>helhetlige</a:t>
            </a:r>
            <a:r>
              <a:rPr lang="no">
                <a:solidFill>
                  <a:schemeClr val="dk1"/>
                </a:solidFill>
              </a:rPr>
              <a:t> forståelsen av det som skal lages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Kan tolkes på flere måter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Skjuler kompleksitet → Kan føre til at funksjonen kan være vanskeligere å implementere enn antatt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Skjuler underliggende krav → Hva er den faktiske betydningen av brukerhistorien?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NB! Det finnes elektroniske løsninger for dette</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3"/>
                                        </p:tgtEl>
                                        <p:attrNameLst>
                                          <p:attrName>style.visibility</p:attrName>
                                        </p:attrNameLst>
                                      </p:cBhvr>
                                      <p:to>
                                        <p:strVal val="visible"/>
                                      </p:to>
                                    </p:set>
                                    <p:animEffect transition="in" filter="fade">
                                      <p:cBhvr>
                                        <p:cTn id="7" dur="1000"/>
                                        <p:tgtEl>
                                          <p:spTgt spid="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56"/>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6D</a:t>
            </a:r>
            <a:endParaRPr sz="2800" b="1" dirty="0">
              <a:solidFill>
                <a:srgbClr val="00B050"/>
              </a:solidFill>
              <a:latin typeface="Roboto"/>
              <a:ea typeface="Roboto"/>
              <a:cs typeface="Roboto"/>
              <a:sym typeface="Roboto"/>
            </a:endParaRPr>
          </a:p>
        </p:txBody>
      </p:sp>
      <p:sp>
        <p:nvSpPr>
          <p:cNvPr id="319" name="Google Shape;319;p56"/>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Skriv noen brukerhistorier for appen beskrevet under oppgave 3. </a:t>
            </a:r>
            <a:endParaRPr b="1"/>
          </a:p>
        </p:txBody>
      </p:sp>
      <p:sp>
        <p:nvSpPr>
          <p:cNvPr id="320" name="Google Shape;320;p56"/>
          <p:cNvSpPr txBox="1"/>
          <p:nvPr/>
        </p:nvSpPr>
        <p:spPr>
          <a:xfrm>
            <a:off x="348475" y="1742375"/>
            <a:ext cx="8279700" cy="253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endParaRPr b="1">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«Som </a:t>
            </a:r>
            <a:r>
              <a:rPr lang="no" b="1">
                <a:solidFill>
                  <a:schemeClr val="dk1"/>
                </a:solidFill>
              </a:rPr>
              <a:t>kunde</a:t>
            </a:r>
            <a:r>
              <a:rPr lang="no">
                <a:solidFill>
                  <a:schemeClr val="dk1"/>
                </a:solidFill>
              </a:rPr>
              <a:t> ønsker jeg å kunne </a:t>
            </a:r>
            <a:r>
              <a:rPr lang="no" b="1">
                <a:solidFill>
                  <a:schemeClr val="dk1"/>
                </a:solidFill>
              </a:rPr>
              <a:t>se</a:t>
            </a:r>
            <a:r>
              <a:rPr lang="no">
                <a:solidFill>
                  <a:schemeClr val="dk1"/>
                </a:solidFill>
              </a:rPr>
              <a:t> hva andre har kommentert på restauranter, slik at det blir </a:t>
            </a:r>
            <a:r>
              <a:rPr lang="no" b="1">
                <a:solidFill>
                  <a:schemeClr val="dk1"/>
                </a:solidFill>
              </a:rPr>
              <a:t>lettere</a:t>
            </a:r>
            <a:r>
              <a:rPr lang="no">
                <a:solidFill>
                  <a:schemeClr val="dk1"/>
                </a:solidFill>
              </a:rPr>
              <a:t> å ta et godt valg.»</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«Som </a:t>
            </a:r>
            <a:r>
              <a:rPr lang="no" b="1">
                <a:solidFill>
                  <a:schemeClr val="dk1"/>
                </a:solidFill>
              </a:rPr>
              <a:t>kunde</a:t>
            </a:r>
            <a:r>
              <a:rPr lang="no">
                <a:solidFill>
                  <a:schemeClr val="dk1"/>
                </a:solidFill>
              </a:rPr>
              <a:t> ønsker jeg å kunne </a:t>
            </a:r>
            <a:r>
              <a:rPr lang="no" b="1">
                <a:solidFill>
                  <a:schemeClr val="dk1"/>
                </a:solidFill>
              </a:rPr>
              <a:t>sortere</a:t>
            </a:r>
            <a:r>
              <a:rPr lang="no">
                <a:solidFill>
                  <a:schemeClr val="dk1"/>
                </a:solidFill>
              </a:rPr>
              <a:t> restauranter etter kategori, slik at jeg kan </a:t>
            </a:r>
            <a:r>
              <a:rPr lang="no" b="1">
                <a:solidFill>
                  <a:schemeClr val="dk1"/>
                </a:solidFill>
              </a:rPr>
              <a:t>finne</a:t>
            </a:r>
            <a:r>
              <a:rPr lang="no">
                <a:solidFill>
                  <a:schemeClr val="dk1"/>
                </a:solidFill>
              </a:rPr>
              <a:t> en restaurant som tilbyr mat jeg liker/tåler.»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«Som </a:t>
            </a:r>
            <a:r>
              <a:rPr lang="no" b="1">
                <a:solidFill>
                  <a:schemeClr val="dk1"/>
                </a:solidFill>
              </a:rPr>
              <a:t>restauranteier</a:t>
            </a:r>
            <a:r>
              <a:rPr lang="no">
                <a:solidFill>
                  <a:schemeClr val="dk1"/>
                </a:solidFill>
              </a:rPr>
              <a:t> ønsker jeg at appen skal kunne </a:t>
            </a:r>
            <a:r>
              <a:rPr lang="no" b="1">
                <a:solidFill>
                  <a:schemeClr val="dk1"/>
                </a:solidFill>
              </a:rPr>
              <a:t>vise</a:t>
            </a:r>
            <a:r>
              <a:rPr lang="no">
                <a:solidFill>
                  <a:schemeClr val="dk1"/>
                </a:solidFill>
              </a:rPr>
              <a:t> menyen til restauranten, slik at kunden får et godt </a:t>
            </a:r>
            <a:r>
              <a:rPr lang="no" b="1">
                <a:solidFill>
                  <a:schemeClr val="dk1"/>
                </a:solidFill>
              </a:rPr>
              <a:t>inntrykk</a:t>
            </a:r>
            <a:r>
              <a:rPr lang="no">
                <a:solidFill>
                  <a:schemeClr val="dk1"/>
                </a:solidFill>
              </a:rPr>
              <a:t> av hva vi tilbyr.»</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0"/>
                                        </p:tgtEl>
                                        <p:attrNameLst>
                                          <p:attrName>style.visibility</p:attrName>
                                        </p:attrNameLst>
                                      </p:cBhvr>
                                      <p:to>
                                        <p:strVal val="visible"/>
                                      </p:to>
                                    </p:set>
                                    <p:animEffect transition="in" filter="fade">
                                      <p:cBhvr>
                                        <p:cTn id="7" dur="1000"/>
                                        <p:tgtEl>
                                          <p:spTgt spid="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7"/>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7A</a:t>
            </a:r>
            <a:endParaRPr sz="2800" b="1" dirty="0">
              <a:solidFill>
                <a:srgbClr val="00B050"/>
              </a:solidFill>
              <a:latin typeface="Roboto"/>
              <a:ea typeface="Roboto"/>
              <a:cs typeface="Roboto"/>
              <a:sym typeface="Roboto"/>
            </a:endParaRPr>
          </a:p>
        </p:txBody>
      </p:sp>
      <p:sp>
        <p:nvSpPr>
          <p:cNvPr id="326" name="Google Shape;326;p57"/>
          <p:cNvSpPr txBox="1"/>
          <p:nvPr/>
        </p:nvSpPr>
        <p:spPr>
          <a:xfrm>
            <a:off x="311700" y="1084600"/>
            <a:ext cx="83952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I systemutviklingsprosjekter med tett kundemedvirkning er det en fare for at kunden blir påvirket av utviklingsteamet og adopterer deres perspektiv. Da kan brukernes behov bli tillagt for liten vekt.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no">
                <a:solidFill>
                  <a:schemeClr val="dk1"/>
                </a:solidFill>
              </a:rPr>
              <a:t>Foreslå tre måter å redusere dette problemet på. </a:t>
            </a:r>
            <a:endParaRPr b="1"/>
          </a:p>
        </p:txBody>
      </p:sp>
      <p:sp>
        <p:nvSpPr>
          <p:cNvPr id="327" name="Google Shape;327;p57"/>
          <p:cNvSpPr txBox="1"/>
          <p:nvPr/>
        </p:nvSpPr>
        <p:spPr>
          <a:xfrm>
            <a:off x="334525" y="2522975"/>
            <a:ext cx="8363400" cy="228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Unngå at kunden blir påvirket av utviklerne og blir en del av teamet: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Involvere kunden </a:t>
            </a:r>
            <a:r>
              <a:rPr lang="no" b="1">
                <a:solidFill>
                  <a:schemeClr val="dk1"/>
                </a:solidFill>
              </a:rPr>
              <a:t>kun</a:t>
            </a:r>
            <a:r>
              <a:rPr lang="no">
                <a:solidFill>
                  <a:schemeClr val="dk1"/>
                </a:solidFill>
              </a:rPr>
              <a:t> der det er nødvendig</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Ha </a:t>
            </a:r>
            <a:r>
              <a:rPr lang="no" b="1">
                <a:solidFill>
                  <a:schemeClr val="dk1"/>
                </a:solidFill>
              </a:rPr>
              <a:t>ulike</a:t>
            </a:r>
            <a:r>
              <a:rPr lang="no">
                <a:solidFill>
                  <a:schemeClr val="dk1"/>
                </a:solidFill>
              </a:rPr>
              <a:t> representanter for kunden som deltar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Inkluder brukerne mer i utviklingsprosessen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Hold tekniske diskusjoner til et </a:t>
            </a:r>
            <a:r>
              <a:rPr lang="no" b="1">
                <a:solidFill>
                  <a:schemeClr val="dk1"/>
                </a:solidFill>
              </a:rPr>
              <a:t>minimum</a:t>
            </a:r>
            <a:endParaRPr b="1">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Prototyp</a:t>
            </a:r>
            <a:r>
              <a:rPr lang="no">
                <a:solidFill>
                  <a:schemeClr val="dk1"/>
                </a:solidFill>
              </a:rPr>
              <a:t> regelmessig og evaluer – slik vil du se om utviklingen følger brukerkrav og behov.</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7"/>
                                        </p:tgtEl>
                                        <p:attrNameLst>
                                          <p:attrName>style.visibility</p:attrName>
                                        </p:attrNameLst>
                                      </p:cBhvr>
                                      <p:to>
                                        <p:strVal val="visible"/>
                                      </p:to>
                                    </p:set>
                                    <p:animEffect transition="in" filter="fade">
                                      <p:cBhvr>
                                        <p:cTn id="7" dur="1000"/>
                                        <p:tgtEl>
                                          <p:spTgt spid="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8"/>
          <p:cNvSpPr txBox="1"/>
          <p:nvPr/>
        </p:nvSpPr>
        <p:spPr>
          <a:xfrm>
            <a:off x="249000" y="451533"/>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7B</a:t>
            </a:r>
            <a:endParaRPr sz="2800" b="1" dirty="0">
              <a:solidFill>
                <a:srgbClr val="00B050"/>
              </a:solidFill>
              <a:latin typeface="Roboto"/>
              <a:ea typeface="Roboto"/>
              <a:cs typeface="Roboto"/>
              <a:sym typeface="Roboto"/>
            </a:endParaRPr>
          </a:p>
        </p:txBody>
      </p:sp>
      <p:sp>
        <p:nvSpPr>
          <p:cNvPr id="333" name="Google Shape;333;p58"/>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a:t>
            </a:r>
            <a:r>
              <a:rPr lang="no">
                <a:solidFill>
                  <a:schemeClr val="dk1"/>
                </a:solidFill>
              </a:rPr>
              <a:t> Diskuter fordeler og ulemper med kundeinvolvering.</a:t>
            </a:r>
            <a:endParaRPr b="1"/>
          </a:p>
        </p:txBody>
      </p:sp>
      <p:sp>
        <p:nvSpPr>
          <p:cNvPr id="334" name="Google Shape;334;p58"/>
          <p:cNvSpPr txBox="1"/>
          <p:nvPr/>
        </p:nvSpPr>
        <p:spPr>
          <a:xfrm>
            <a:off x="348475" y="1784200"/>
            <a:ext cx="8363400" cy="2813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FORDELER: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Raske</a:t>
            </a:r>
            <a:r>
              <a:rPr lang="no">
                <a:solidFill>
                  <a:schemeClr val="dk1"/>
                </a:solidFill>
              </a:rPr>
              <a:t> tilbakemeldinger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Involverer en person med god </a:t>
            </a:r>
            <a:r>
              <a:rPr lang="no" b="1">
                <a:solidFill>
                  <a:schemeClr val="dk1"/>
                </a:solidFill>
              </a:rPr>
              <a:t>domeneforståelse</a:t>
            </a:r>
            <a:endParaRPr b="1">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Sørger for at systemet </a:t>
            </a:r>
            <a:r>
              <a:rPr lang="no" b="1">
                <a:solidFill>
                  <a:schemeClr val="dk1"/>
                </a:solidFill>
              </a:rPr>
              <a:t>opprettholder</a:t>
            </a:r>
            <a:r>
              <a:rPr lang="no">
                <a:solidFill>
                  <a:schemeClr val="dk1"/>
                </a:solidFill>
              </a:rPr>
              <a:t> brukernes behov</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ULEMPER: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Krever </a:t>
            </a:r>
            <a:r>
              <a:rPr lang="no" b="1">
                <a:solidFill>
                  <a:schemeClr val="dk1"/>
                </a:solidFill>
              </a:rPr>
              <a:t>mye</a:t>
            </a:r>
            <a:r>
              <a:rPr lang="no">
                <a:solidFill>
                  <a:schemeClr val="dk1"/>
                </a:solidFill>
              </a:rPr>
              <a:t> tid og ressurser av kunde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Krever at kunde er </a:t>
            </a:r>
            <a:r>
              <a:rPr lang="no" b="1">
                <a:solidFill>
                  <a:schemeClr val="dk1"/>
                </a:solidFill>
              </a:rPr>
              <a:t>tilgjengelig</a:t>
            </a:r>
            <a:endParaRPr b="1">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Kan resultere i at man mister fokus fra hva man faktisk skal utvikle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4"/>
                                        </p:tgtEl>
                                        <p:attrNameLst>
                                          <p:attrName>style.visibility</p:attrName>
                                        </p:attrNameLst>
                                      </p:cBhvr>
                                      <p:to>
                                        <p:strVal val="visible"/>
                                      </p:to>
                                    </p:set>
                                    <p:animEffect transition="in" filter="fade">
                                      <p:cBhvr>
                                        <p:cTn id="7" dur="1000"/>
                                        <p:tgtEl>
                                          <p:spTgt spid="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9"/>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dirty="0">
                <a:solidFill>
                  <a:srgbClr val="00B050"/>
                </a:solidFill>
                <a:latin typeface="Roboto"/>
                <a:ea typeface="Roboto"/>
                <a:cs typeface="Roboto"/>
                <a:sym typeface="Roboto"/>
              </a:rPr>
              <a:t>Spørsmål 8</a:t>
            </a:r>
            <a:endParaRPr sz="2800" b="1" dirty="0">
              <a:solidFill>
                <a:srgbClr val="00B050"/>
              </a:solidFill>
              <a:latin typeface="Roboto"/>
              <a:ea typeface="Roboto"/>
              <a:cs typeface="Roboto"/>
              <a:sym typeface="Roboto"/>
            </a:endParaRPr>
          </a:p>
        </p:txBody>
      </p:sp>
      <p:sp>
        <p:nvSpPr>
          <p:cNvPr id="340" name="Google Shape;340;p59"/>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solidFill>
                  <a:schemeClr val="dk1"/>
                </a:solidFill>
              </a:rPr>
              <a:t>Forklar hvorfor det er nødvendig med to kravaktiviteter i prosessen for gjenbruksbasert systemutvikling (angitt i figur 2.3 i pensumboken).</a:t>
            </a:r>
            <a:endParaRPr b="1"/>
          </a:p>
        </p:txBody>
      </p:sp>
      <p:sp>
        <p:nvSpPr>
          <p:cNvPr id="341" name="Google Shape;341;p59"/>
          <p:cNvSpPr txBox="1"/>
          <p:nvPr/>
        </p:nvSpPr>
        <p:spPr>
          <a:xfrm>
            <a:off x="306650" y="1993275"/>
            <a:ext cx="8520600" cy="328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Gjenbruksbasert systemutvikling (def): Eksisterende programvare brukes på nytt i nye systemer. Eksempler: </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Komponentbasert utvikling: Benytter seg av komponenter fra ulike pakker</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Tjenesteorientert utvikling: Benytter seg av tjenester som finnes på nett/i skyene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TO KRAVAKTIVITETER:</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1. Standard kravinnsamling: bestemmer hva som skal lages og hvordan det skal gjøres.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2. Etter å ha undersøkt hva som finnes på markedet modifiserer man kravspesifikasjonen med utgangspunkt i den eksisterende programvare. For ønsket funksjonalitet vil ofte variere fra det som allerede finnes.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a:solidFill>
                <a:srgbClr val="434343"/>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1"/>
                                        </p:tgtEl>
                                        <p:attrNameLst>
                                          <p:attrName>style.visibility</p:attrName>
                                        </p:attrNameLst>
                                      </p:cBhvr>
                                      <p:to>
                                        <p:strVal val="visible"/>
                                      </p:to>
                                    </p:set>
                                    <p:animEffect transition="in" filter="fade">
                                      <p:cBhvr>
                                        <p:cTn id="7" dur="10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60"/>
          <p:cNvPicPr preferRelativeResize="0"/>
          <p:nvPr/>
        </p:nvPicPr>
        <p:blipFill>
          <a:blip r:embed="rId3">
            <a:alphaModFix/>
          </a:blip>
          <a:stretch>
            <a:fillRect/>
          </a:stretch>
        </p:blipFill>
        <p:spPr>
          <a:xfrm rot="-5400000">
            <a:off x="3216575" y="-1900863"/>
            <a:ext cx="2710850" cy="86770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3707</Words>
  <Application>Microsoft Office PowerPoint</Application>
  <PresentationFormat>Skjermfremvisning (16:9)</PresentationFormat>
  <Paragraphs>432</Paragraphs>
  <Slides>45</Slides>
  <Notes>45</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45</vt:i4>
      </vt:variant>
    </vt:vector>
  </HeadingPairs>
  <TitlesOfParts>
    <vt:vector size="51" baseType="lpstr">
      <vt:lpstr>Times New Roman</vt:lpstr>
      <vt:lpstr>Roboto</vt:lpstr>
      <vt:lpstr>Raleway</vt:lpstr>
      <vt:lpstr>Arial</vt:lpstr>
      <vt:lpstr>Courier New</vt:lpstr>
      <vt:lpstr>Simple Light</vt:lpstr>
      <vt:lpstr>UKE 9 - Håndtering av krav</vt:lpstr>
      <vt:lpstr>Hva skal vi i dag?</vt:lpstr>
      <vt:lpstr>Gruppearbeid - gode linker:  For samarbeid: Zoom, Teams, MetroRetro, Google Drive.  For tegning av UML: https://www.draw.io &amp; https://www.lucidchart.com/pages/ </vt:lpstr>
      <vt:lpstr>Læringsmål - forklart:</vt:lpstr>
      <vt:lpstr>VIDEO: Planleggingsmøte med umulig utgangspunkt og hvor krav endres hele tiden </vt:lpstr>
      <vt:lpstr>Krav Hvorfor?</vt:lpstr>
      <vt:lpstr>Kravene bør være...</vt:lpstr>
      <vt:lpstr>Krav Hva er krav?</vt:lpstr>
      <vt:lpstr>Funksjonelle krav Hva systemet skal gjøre.   Funksjonelt brukerkrav: Systemet skal tilby bruker å laste opp bilder.  Funksjonelt systemkrav: Systemet bør tillate brukere å laste opp både bilder i jpg og png   Skrives ofte slik: “Systemet skal…../systemet bør (nice to have)....” </vt:lpstr>
      <vt:lpstr>Ruter som eksempel   Systemet skal kunne vise en oversikt over en brukes betalte billetter Systemet bør tilby hurtigkjøp av tidligere valgte billetter Systemet skal gi en beskjed når det er under 24 timer til en billett løper ut Systemet skal fjerne bankkort hvis brukeren taster feil pin tre ganger Systemet skal tilby funksjonalitet for valg av billettype </vt:lpstr>
      <vt:lpstr>Ikke-funksjonelle krav Krav som ikke direkte beskriver funksjonene som leveres til sluttbruker, men karakteristikker med systemet som helhet; Hvordan skal det fungere?  Sier noe om kvalitetsattributter systemet skal ha Sier noe om egenskaper - hvordan systemet skal oppføre seg Bør være  målbare (mulighet for å teste dem)  Sier noe om: Implementasjon Reliabilitet Responstid Sikkerhet  Mer kritiske → Møter man ikke disse kan det føre til at hele systemet ikke fungerer. </vt:lpstr>
      <vt:lpstr>Ikke-funksjonelle krav  </vt:lpstr>
      <vt:lpstr>Ruter som eksempel   En ny kunde skal kunne betale for en billett på under tre minutter Systemet skal kunne håndtere 10.000 brukere samtidig  Systemet skal utvikles i  programmeringsspråk Java </vt:lpstr>
      <vt:lpstr>Kravhåndteringsprosessen</vt:lpstr>
      <vt:lpstr>  Forstudie: Hvem er aktør? Hvilke funksjoner ønsker aktør? Politiske, økonomiske eller alternative aktørers krav? Ressursbruk: tid, kostnader, arbeidskraft. Klassifisering, prioritering, dokumentasjon </vt:lpstr>
      <vt:lpstr>Kravhåndteringsprosessen</vt:lpstr>
      <vt:lpstr>  Kravspesifikasjon: Skaper felles forståelse av systemet. Skaper enighet om hva som skal leveres. Er grunnlag for kontrakt som viser hva leverandør og kunde blir enige om. Forhindrer eventuelle konflikter som kan oppstå på bakgrunn av uklare forventninger.</vt:lpstr>
      <vt:lpstr>Kravhåndteringsprosessen</vt:lpstr>
      <vt:lpstr>  Validering av kravspec: Møter vi aktørers faktiske behov? Finne eventuelle problem/mangler med kravspesifikasjonen.</vt:lpstr>
      <vt:lpstr>Kravhåndteringsprosessen</vt:lpstr>
      <vt:lpstr> Kravendringer: Når forståelsen av et problem endrer seg. Plan for kravhåndtering Håndtering av kravendringer</vt:lpstr>
      <vt:lpstr> Ukesoppgaver/eksamensoppgaver 3A, B og C 2023 </vt:lpstr>
      <vt:lpstr>UKESOPPGAVER Fasit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Bruker</dc:creator>
  <cp:lastModifiedBy>Daniel Lucas Roullo Nymo</cp:lastModifiedBy>
  <cp:revision>2</cp:revision>
  <dcterms:modified xsi:type="dcterms:W3CDTF">2025-03-26T13:00:17Z</dcterms:modified>
</cp:coreProperties>
</file>