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4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embeddedFontLst>
    <p:embeddedFont>
      <p:font typeface="Raleway" pitchFamily="2" charset="0"/>
      <p:regular r:id="rId47"/>
      <p:bold r:id="rId48"/>
      <p:italic r:id="rId49"/>
      <p:boldItalic r:id="rId50"/>
    </p:embeddedFont>
    <p:embeddedFont>
      <p:font typeface="Roboto" panose="02000000000000000000" pitchFamily="2" charset="0"/>
      <p:regular r:id="rId51"/>
      <p:bold r:id="rId52"/>
      <p:italic r:id="rId53"/>
      <p:boldItalic r:id="rId54"/>
    </p:embeddedFont>
    <p:embeddedFont>
      <p:font typeface="Trebuchet MS" panose="020B0603020202020204" pitchFamily="34" charset="0"/>
      <p:regular r:id="rId55"/>
      <p:bold r:id="rId56"/>
      <p:italic r:id="rId57"/>
      <p:boldItalic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mma Tvinnereim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6534E35-70BA-4EB5-8275-4315E613A727}">
  <a:tblStyle styleId="{56534E35-70BA-4EB5-8275-4315E613A72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5" Type="http://schemas.openxmlformats.org/officeDocument/2006/relationships/slide" Target="slides/slide3.xml"/><Relationship Id="rId61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8" Type="http://schemas.openxmlformats.org/officeDocument/2006/relationships/slide" Target="slides/slide6.xml"/><Relationship Id="rId51" Type="http://schemas.openxmlformats.org/officeDocument/2006/relationships/font" Target="fonts/font5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59" Type="http://schemas.openxmlformats.org/officeDocument/2006/relationships/commentAuthors" Target="commentAuthor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8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6.fntdata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5-02T07:55:23.736" idx="1">
    <p:pos x="6000" y="0"/>
    <p:text>Noe som dere ser fra å rette oblig 4 som burde ha en gjennomgang?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5-02T07:58:20.777" idx="2">
    <p:pos x="6000" y="0"/>
    <p:text>Noen synes den siste oppgaven i oblig 5 høres veldig avansert ut, men det er egentlig "bare" å lage tabellen med ulike typer risikoer så kan være fint å forklare det til studentene :)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tatilsynet.no/rettigheter-og-plikter/virksomhetenes-plikter/innebygd-personvern/programvareutvikling-med-innebygd-personvern/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ab991a5a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cab991a5a6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24fc94972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g124fc94972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24fc94972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24fc949725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d40de6161e_0_5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d40de6161e_0_5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d40de6161e_0_5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d40de6161e_0_5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d40de6161e_0_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d40de6161e_0_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24fc949725_0_4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24fc949725_0_4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1b3a04581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1b3a04581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24fc949725_0_4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24fc949725_0_4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1b3a045815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1b3a045815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1b3a045815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1b3a045815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1b3a04581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1b3a04581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24fc949725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24fc949725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2217091a0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2217091a0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2540b6b50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2540b6b50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Slides fra uke 5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24fc949725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24fc949725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24fc949725_0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24fc949725_0_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Kort forklart: </a:t>
            </a:r>
            <a:r>
              <a:rPr lang="no" sz="1200">
                <a:solidFill>
                  <a:schemeClr val="dk1"/>
                </a:solidFill>
              </a:rPr>
              <a:t>Informasjon er ikke tilgjengelig for uautoriserte individer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24fc949725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24fc949725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Kort forklart: </a:t>
            </a:r>
            <a:r>
              <a:rPr lang="no" sz="1200">
                <a:solidFill>
                  <a:schemeClr val="dk1"/>
                </a:solidFill>
              </a:rPr>
              <a:t>Uautoriserte skal ikke kunne endre eller slette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24fc949725_0_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124fc949725_0_2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Kort forklart: </a:t>
            </a:r>
            <a:r>
              <a:rPr lang="no" sz="1200">
                <a:solidFill>
                  <a:schemeClr val="dk1"/>
                </a:solidFill>
              </a:rPr>
              <a:t>Informasjon skal være tilgjengelig og anvendbare ved forespørsel av en autorisert entitet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cab991a5a6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cab991a5a6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En oppsummerende slide for hva som kommer videre i PP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1b3a04581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1b3a04581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cab991a5a6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cab991a5a6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d40de6161e_0_5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d40de6161e_0_5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Se forelesningen for mer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cab991a5a6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cab991a5a6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eksempler på hva de tekniske tiltakene er, skrevet av mine ord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cab991a5a6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cab991a5a6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50">
                <a:solidFill>
                  <a:srgbClr val="202122"/>
                </a:solidFill>
                <a:highlight>
                  <a:srgbClr val="FFFFFF"/>
                </a:highlight>
              </a:rPr>
              <a:t>Redundans bygges ofte inn i systemer som krever høy pålitelighet. I datasystemer kan to eller flere datamaskiner jobbe parallelt med samme oppgaver og speile hverandre, slik at dersom en av dem skulle gå ned så kan den andre ta over.</a:t>
            </a:r>
            <a:endParaRPr sz="105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cab991a5a6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cab991a5a6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124fc949725_0_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124fc949725_0_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cab991a5a6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cab991a5a6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Modellen ligger ute på </a:t>
            </a:r>
            <a:r>
              <a:rPr lang="no" u="sng">
                <a:solidFill>
                  <a:schemeClr val="hlink"/>
                </a:solidFill>
                <a:hlinkClick r:id="rId3"/>
              </a:rPr>
              <a:t>datatilsynets sider 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cab991a5a6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cab991a5a6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Bruk PP fra forelesningen for forklaring ;)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124fc949725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124fc949725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24fc949725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124fc949725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124fc949725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124fc949725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d40de6161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d40de6161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d40de6161e_0_4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d40de6161e_0_4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d40de6161e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d40de6161e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d40de6161e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d40de6161e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d40de6161e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d40de6161e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d40de6161e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d40de6161e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d40de6161e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d40de6161e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d40de6161e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d40de6161e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d40de6161e_0_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d40de6161e_0_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cab991a5a6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cab991a5a6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Basic informasjonssikkerhet hvis noen er interesserte ;)</a:t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124fc949725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124fc949725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dokument/NL/lov/2018-06-15-38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aveibeenpwned.com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k.no/norge/slik-fungerer-losepengeviruset-som-rammet-hydro-1.14481782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k.no/norge/stortinget-utsett-for-nytt-dataangrep-1.15411279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ctrTitle"/>
          </p:nvPr>
        </p:nvSpPr>
        <p:spPr>
          <a:xfrm>
            <a:off x="311708" y="9002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UKE 13 - Krav om informasjonssikkerhet </a:t>
            </a:r>
            <a:endParaRPr>
              <a:solidFill>
                <a:srgbClr val="DD7E6B"/>
              </a:solidFill>
            </a:endParaRPr>
          </a:p>
        </p:txBody>
      </p:sp>
      <p:sp>
        <p:nvSpPr>
          <p:cNvPr id="100" name="Google Shape;100;p25"/>
          <p:cNvSpPr txBox="1">
            <a:spLocks noGrp="1"/>
          </p:cNvSpPr>
          <p:nvPr>
            <p:ph type="subTitle" idx="1"/>
          </p:nvPr>
        </p:nvSpPr>
        <p:spPr>
          <a:xfrm>
            <a:off x="311700" y="30610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IN1030 - Gruppe 1</a:t>
            </a:r>
            <a:endParaRPr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>
            <a:spLocks noGrp="1"/>
          </p:cNvSpPr>
          <p:nvPr>
            <p:ph type="title"/>
          </p:nvPr>
        </p:nvSpPr>
        <p:spPr>
          <a:xfrm>
            <a:off x="464100" y="1413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Hva skal vi i dag?</a:t>
            </a:r>
            <a:endParaRPr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1"/>
          </p:nvPr>
        </p:nvSpPr>
        <p:spPr>
          <a:xfrm>
            <a:off x="464100" y="2057900"/>
            <a:ext cx="8520600" cy="23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Repetisjon UML-diagram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Introduksjon til informasjonssikkerhet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K.I.T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Tiltak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Risiko og trusler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Ukesoppgaver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7" name="Google Shape;107;p26"/>
          <p:cNvSpPr/>
          <p:nvPr/>
        </p:nvSpPr>
        <p:spPr>
          <a:xfrm rot="-2226699">
            <a:off x="7226187" y="-1506662"/>
            <a:ext cx="2915126" cy="5553828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7"/>
          <p:cNvSpPr txBox="1">
            <a:spLocks noGrp="1"/>
          </p:cNvSpPr>
          <p:nvPr>
            <p:ph type="title"/>
          </p:nvPr>
        </p:nvSpPr>
        <p:spPr>
          <a:xfrm>
            <a:off x="311700" y="195772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o" sz="7200" b="1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Repetisjon</a:t>
            </a:r>
            <a:endParaRPr sz="7200" b="1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8"/>
          <p:cNvSpPr txBox="1"/>
          <p:nvPr/>
        </p:nvSpPr>
        <p:spPr>
          <a:xfrm>
            <a:off x="283400" y="12830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Hva er forskjellen på aktører og interessenter?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8" name="Google Shape;118;p28"/>
          <p:cNvSpPr txBox="1"/>
          <p:nvPr/>
        </p:nvSpPr>
        <p:spPr>
          <a:xfrm>
            <a:off x="311700" y="1855775"/>
            <a:ext cx="83952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o"/>
              <a:t>Aktører: de som bruker/brukes av systemet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individer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systemer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o"/>
              <a:t>Interessenter: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de som påvirker/påvirkes av systemet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individer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grupper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organisasjoner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institusjoner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9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Brukerhistorier → Use-case diagram</a:t>
            </a:r>
            <a:endParaRPr sz="2800"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4" name="Google Shape;12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0200" y="952288"/>
            <a:ext cx="3999425" cy="3238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9"/>
          <p:cNvSpPr txBox="1"/>
          <p:nvPr/>
        </p:nvSpPr>
        <p:spPr>
          <a:xfrm>
            <a:off x="101000" y="1080000"/>
            <a:ext cx="4969200" cy="40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Som kunde ønsker jeg å kjøpe billett slik at jeg kan gå på kino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Som eier ønsker jeg å kunne se statistikk over hvor mange billetter som er solgt slik at jeg kan planlegge visninger fremover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Som kundeklubbmedlem ønsker jeg en oversikt over mine poeng for at jeg kan se om jeg har nok til å kjøpe en kinobillett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Som kundeklubbmedlem ønsker jeg å kunne tjene poeng, slik at jeg kan bruke disse til å betale for billetter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Som kunde ønsker jeg å registrere bruker for å bli medlem av kundeklubben, slik at jeg kan tjene poeng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0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Tekstlig beskrivelse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131;p30"/>
          <p:cNvSpPr txBox="1"/>
          <p:nvPr/>
        </p:nvSpPr>
        <p:spPr>
          <a:xfrm>
            <a:off x="311700" y="1028700"/>
            <a:ext cx="5955300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Navn: </a:t>
            </a:r>
            <a:r>
              <a:rPr lang="no"/>
              <a:t>Kjøpe billett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Aktører: </a:t>
            </a:r>
            <a:r>
              <a:rPr lang="no"/>
              <a:t>Kunde, betalingstjeneste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Prebetingelse: </a:t>
            </a:r>
            <a:r>
              <a:rPr lang="no"/>
              <a:t>Ingen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Postbetingelse:</a:t>
            </a:r>
            <a:r>
              <a:rPr lang="no"/>
              <a:t> Billett er kjøpt og PDF genereres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Hovedflyt: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1. Kunde velger en forestilling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2. Systemet viser ledige seter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3. Kunde velger sete blant de ledige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4. Setet holdes av til kunde i 10 minutter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5. Kunde sendes videre til betalingsløsning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6. Kunde velger kort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7. Betaling gjennomføres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8. Bekreftelse på betaling sendes til kunde og registreres i systemet.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9. Billett genereres (PDF)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30"/>
          <p:cNvSpPr txBox="1"/>
          <p:nvPr/>
        </p:nvSpPr>
        <p:spPr>
          <a:xfrm>
            <a:off x="5994475" y="1802000"/>
            <a:ext cx="3038700" cy="32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Alternativ flyt: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4.1 Kunde bruker mer enn 10 minutter på å fullføre kjøp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4.2 Kjøpe avsluttes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4.3 Returnerer til steg 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6.1 Kunde velger poeng som betalingsløsning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6.2 Kunde logger inn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6.3 Returnerer til steg 7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7.1 Betaling kan ikke gjennomføres 7.2 Returnerer til steg 2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1"/>
          <p:cNvSpPr txBox="1"/>
          <p:nvPr/>
        </p:nvSpPr>
        <p:spPr>
          <a:xfrm>
            <a:off x="704075" y="1054625"/>
            <a:ext cx="22770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Use Case-diagram:</a:t>
            </a:r>
            <a:endParaRPr sz="1800"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7100" y="1736325"/>
            <a:ext cx="2383551" cy="2383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7972" y="793913"/>
            <a:ext cx="2895950" cy="355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31"/>
          <p:cNvSpPr txBox="1"/>
          <p:nvPr/>
        </p:nvSpPr>
        <p:spPr>
          <a:xfrm>
            <a:off x="5989575" y="1168175"/>
            <a:ext cx="21921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Aktivitetsdiagram:</a:t>
            </a:r>
            <a:endParaRPr sz="1800"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2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0E0E3"/>
              </a:solidFill>
            </a:endParaRPr>
          </a:p>
        </p:txBody>
      </p:sp>
      <p:sp>
        <p:nvSpPr>
          <p:cNvPr id="146" name="Google Shape;146;p32"/>
          <p:cNvSpPr txBox="1">
            <a:spLocks noGrp="1"/>
          </p:cNvSpPr>
          <p:nvPr>
            <p:ph type="title"/>
          </p:nvPr>
        </p:nvSpPr>
        <p:spPr>
          <a:xfrm>
            <a:off x="311700" y="2092050"/>
            <a:ext cx="8520600" cy="9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Spørsmål?</a:t>
            </a:r>
            <a:endParaRPr sz="6000" b="1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3"/>
          <p:cNvSpPr txBox="1">
            <a:spLocks noGrp="1"/>
          </p:cNvSpPr>
          <p:nvPr>
            <p:ph type="title"/>
          </p:nvPr>
        </p:nvSpPr>
        <p:spPr>
          <a:xfrm>
            <a:off x="311700" y="195772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o" sz="6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Oblig 5</a:t>
            </a:r>
            <a:endParaRPr sz="6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4"/>
          <p:cNvSpPr txBox="1">
            <a:spLocks noGrp="1"/>
          </p:cNvSpPr>
          <p:nvPr>
            <p:ph type="ctrTitle"/>
          </p:nvPr>
        </p:nvSpPr>
        <p:spPr>
          <a:xfrm>
            <a:off x="311700" y="1203925"/>
            <a:ext cx="8520600" cy="150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o" sz="4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Risikohåndtering</a:t>
            </a:r>
            <a:endParaRPr sz="30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34"/>
          <p:cNvSpPr txBox="1"/>
          <p:nvPr/>
        </p:nvSpPr>
        <p:spPr>
          <a:xfrm>
            <a:off x="583275" y="2172925"/>
            <a:ext cx="6168300" cy="19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Knagger å henge risiko på (Hovedtyper):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oboto"/>
              <a:buChar char="-"/>
            </a:pP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Prosjektrisiko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oboto"/>
              <a:buChar char="-"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tidsplan og/eller ressurser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oboto"/>
              <a:buChar char="-"/>
            </a:pP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Produktrisiko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oboto"/>
              <a:buChar char="-"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kvaliteten eller programvaren som utvikles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oboto"/>
              <a:buChar char="-"/>
            </a:pP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Forretningsrisiko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oboto"/>
              <a:buChar char="-"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organisasjonen som utvikler/eier programvaren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Vurderinger for risikoanalyse: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Sannsynlighet: </a:t>
            </a:r>
            <a:r>
              <a:rPr lang="no" i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svært lav - lav - moderat - høy - svært høy</a:t>
            </a:r>
            <a:endParaRPr i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Konsekvens: </a:t>
            </a:r>
            <a:r>
              <a:rPr lang="no" i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ubetydelig - mindre alvorlig - alvorlig - katastrofal</a:t>
            </a:r>
            <a:endParaRPr i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34"/>
          <p:cNvSpPr txBox="1"/>
          <p:nvPr/>
        </p:nvSpPr>
        <p:spPr>
          <a:xfrm>
            <a:off x="7386275" y="4832200"/>
            <a:ext cx="1726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800">
                <a:solidFill>
                  <a:srgbClr val="DD7E6B"/>
                </a:solidFill>
              </a:rPr>
              <a:t>Relevant til oblig 5, oppg. 5</a:t>
            </a:r>
            <a:endParaRPr sz="800">
              <a:solidFill>
                <a:srgbClr val="DD7E6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" name="Google Shape;163;p35"/>
          <p:cNvGraphicFramePr/>
          <p:nvPr/>
        </p:nvGraphicFramePr>
        <p:xfrm>
          <a:off x="349275" y="1421500"/>
          <a:ext cx="8097600" cy="2116640"/>
        </p:xfrm>
        <a:graphic>
          <a:graphicData uri="http://schemas.openxmlformats.org/drawingml/2006/table">
            <a:tbl>
              <a:tblPr>
                <a:noFill/>
                <a:tableStyleId>{56534E35-70BA-4EB5-8275-4315E613A727}</a:tableStyleId>
              </a:tblPr>
              <a:tblGrid>
                <a:gridCol w="202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/>
                        <a:t>Risiko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/>
                        <a:t>Sannsynlighet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/>
                        <a:t>Konsekvens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/>
                        <a:t>Tiltak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/>
                        <a:t>Ansatte blir syke 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/>
                        <a:t>Høy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/>
                        <a:t>Alvorlig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/>
                        <a:t>Ha tilgang til vikarbyrå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/>
                        <a:t>Intern konflikt  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/>
                        <a:t>Svært høy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/>
                        <a:t>Katastrofal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/>
                        <a:t>Teambuilding</a:t>
                      </a:r>
                      <a:endParaRPr sz="12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/>
                        <a:t>HMS-oppfølging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4" name="Google Shape;164;p35"/>
          <p:cNvSpPr txBox="1"/>
          <p:nvPr/>
        </p:nvSpPr>
        <p:spPr>
          <a:xfrm>
            <a:off x="7386275" y="4832200"/>
            <a:ext cx="1726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800">
                <a:solidFill>
                  <a:srgbClr val="DD7E6B"/>
                </a:solidFill>
              </a:rPr>
              <a:t>Relevant til oblig 5, oppg. 5</a:t>
            </a:r>
            <a:endParaRPr sz="8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6"/>
          <p:cNvSpPr txBox="1">
            <a:spLocks noGrp="1"/>
          </p:cNvSpPr>
          <p:nvPr>
            <p:ph type="title"/>
          </p:nvPr>
        </p:nvSpPr>
        <p:spPr>
          <a:xfrm>
            <a:off x="311700" y="195772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o" sz="6000" b="1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Informasjonssikkerhet</a:t>
            </a:r>
            <a:endParaRPr sz="6000" b="1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7"/>
          <p:cNvSpPr txBox="1">
            <a:spLocks noGrp="1"/>
          </p:cNvSpPr>
          <p:nvPr>
            <p:ph type="title"/>
          </p:nvPr>
        </p:nvSpPr>
        <p:spPr>
          <a:xfrm>
            <a:off x="781763" y="964025"/>
            <a:ext cx="8520600" cy="11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5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Informasjonssikkerhet</a:t>
            </a:r>
            <a:endParaRPr sz="2500"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37"/>
          <p:cNvSpPr txBox="1"/>
          <p:nvPr/>
        </p:nvSpPr>
        <p:spPr>
          <a:xfrm>
            <a:off x="262025" y="2017650"/>
            <a:ext cx="80091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500" b="1" i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Beskyttelse av informasjonens konfidensialitet, integritet og tilgjengelighet. I tillegg kan andre egenskaper, f.eks. autensitet, sporbarhet, uavviselighet og pålitelighet omfattes (ISO 27000:2016)</a:t>
            </a:r>
            <a:endParaRPr sz="1500" b="1" i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 i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8"/>
          <p:cNvSpPr txBox="1">
            <a:spLocks noGrp="1"/>
          </p:cNvSpPr>
          <p:nvPr>
            <p:ph type="title"/>
          </p:nvPr>
        </p:nvSpPr>
        <p:spPr>
          <a:xfrm>
            <a:off x="311688" y="612600"/>
            <a:ext cx="8520600" cy="11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5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Informasjonssikkerhet</a:t>
            </a:r>
            <a:endParaRPr sz="2500"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" name="Google Shape;181;p38"/>
          <p:cNvSpPr txBox="1"/>
          <p:nvPr/>
        </p:nvSpPr>
        <p:spPr>
          <a:xfrm>
            <a:off x="311700" y="1420400"/>
            <a:ext cx="69060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● Informasjonssikkerhet = beskytte </a:t>
            </a: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informasjonsressurser</a:t>
            </a: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mot skade. 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● Informasjonsressurser: 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○ Data, programvare, konfigureringer, utstyr og infrastruktur 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● Dekker tilsiktet og utilstiktet skade 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○ Trusselagenter → mennesker eller naturlige hendelser 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○ Mennesker kan gjøre skade tilsiktet/utilsiktet 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38"/>
          <p:cNvSpPr txBox="1">
            <a:spLocks noGrp="1"/>
          </p:cNvSpPr>
          <p:nvPr>
            <p:ph type="title"/>
          </p:nvPr>
        </p:nvSpPr>
        <p:spPr>
          <a:xfrm>
            <a:off x="207863" y="30602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Hvorfor?</a:t>
            </a:r>
            <a:endParaRPr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3" name="Google Shape;183;p38"/>
          <p:cNvSpPr txBox="1">
            <a:spLocks noGrp="1"/>
          </p:cNvSpPr>
          <p:nvPr>
            <p:ph type="body" idx="1"/>
          </p:nvPr>
        </p:nvSpPr>
        <p:spPr>
          <a:xfrm>
            <a:off x="286438" y="3547825"/>
            <a:ext cx="8520600" cy="186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o" sz="1400"/>
              <a:t>Som vi allerede har snakket om…</a:t>
            </a:r>
            <a:endParaRPr sz="140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juridiske/lovbestemte krav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GDPR </a:t>
            </a:r>
            <a:endParaRPr/>
          </a:p>
          <a:p>
            <a:pPr marL="1828800" lvl="3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o"/>
              <a:t>Beskyttelse av persondata</a:t>
            </a:r>
            <a:endParaRPr/>
          </a:p>
          <a:p>
            <a:pPr marL="1828800" lvl="3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o"/>
              <a:t>innebygd personvern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no" sz="3000" b="1" u="sng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Personopplysningsloven:</a:t>
            </a:r>
            <a:r>
              <a:rPr lang="no" sz="30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(og GDPR)</a:t>
            </a:r>
            <a:endParaRPr sz="30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no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I 2018:  så kom «General Data Protection Regulation» (GDPR), som ble tatt inn i Personopplysningsloven.</a:t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</a:pPr>
            <a:r>
              <a:rPr lang="no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det legges større ansvar på at virksomhetene selv ivaretar personvernet når de behandler personopplysninger, mindre ansvar til Datatilsynet</a:t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</a:pPr>
            <a:r>
              <a:rPr lang="no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Kravene til utvikling og vedlikehold av internkontroll skjerpes. </a:t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</a:pPr>
            <a:r>
              <a:rPr lang="no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Forordningen har større fokus på informasjonssikkerhet og avvikshåndtering. </a:t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</a:pPr>
            <a:r>
              <a:rPr lang="no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Nytt i forordningen er kravet om at informasjonssystemer skal designes med «innebygd personvern».</a:t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0"/>
          <p:cNvSpPr txBox="1">
            <a:spLocks noGrp="1"/>
          </p:cNvSpPr>
          <p:nvPr>
            <p:ph type="title"/>
          </p:nvPr>
        </p:nvSpPr>
        <p:spPr>
          <a:xfrm>
            <a:off x="0" y="1999800"/>
            <a:ext cx="9144000" cy="11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o" sz="5020" b="1">
                <a:solidFill>
                  <a:srgbClr val="76A5AF"/>
                </a:solidFill>
              </a:rPr>
              <a:t>Sikkerhetsmål K.I.T. </a:t>
            </a:r>
            <a:endParaRPr sz="5020" b="1">
              <a:solidFill>
                <a:srgbClr val="76A5A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1"/>
          <p:cNvSpPr txBox="1"/>
          <p:nvPr/>
        </p:nvSpPr>
        <p:spPr>
          <a:xfrm>
            <a:off x="160125" y="900675"/>
            <a:ext cx="7336200" cy="34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5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Konfidensialitet</a:t>
            </a:r>
            <a:r>
              <a:rPr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latin typeface="Roboto"/>
                <a:ea typeface="Roboto"/>
                <a:cs typeface="Roboto"/>
                <a:sym typeface="Roboto"/>
              </a:rPr>
              <a:t>At informasjon ikke blir gjort tilgjengelig eller vist til uautoriserte individer, entiteter eller prosesser. 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latin typeface="Roboto"/>
                <a:ea typeface="Roboto"/>
                <a:cs typeface="Roboto"/>
                <a:sym typeface="Roboto"/>
              </a:rPr>
              <a:t>Trusler: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no">
                <a:latin typeface="Roboto"/>
                <a:ea typeface="Roboto"/>
                <a:cs typeface="Roboto"/>
                <a:sym typeface="Roboto"/>
              </a:rPr>
              <a:t>Datatyveri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no">
                <a:latin typeface="Roboto"/>
                <a:ea typeface="Roboto"/>
                <a:cs typeface="Roboto"/>
                <a:sym typeface="Roboto"/>
              </a:rPr>
              <a:t>Datalekkasje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no" sz="18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Have I been pwnd ?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p41"/>
          <p:cNvSpPr txBox="1"/>
          <p:nvPr/>
        </p:nvSpPr>
        <p:spPr>
          <a:xfrm>
            <a:off x="3310900" y="3176900"/>
            <a:ext cx="46914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Eksempler på sikkerhetstiltak: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Kryptering 	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Autentisering og tilgangskontroll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Anonymisering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Skallsikring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Bevissthet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2"/>
          <p:cNvSpPr txBox="1"/>
          <p:nvPr/>
        </p:nvSpPr>
        <p:spPr>
          <a:xfrm>
            <a:off x="227975" y="843600"/>
            <a:ext cx="7539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5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Integritet</a:t>
            </a:r>
            <a:endParaRPr>
              <a:solidFill>
                <a:srgbClr val="76A5AF"/>
              </a:solidFill>
            </a:endParaRPr>
          </a:p>
        </p:txBody>
      </p:sp>
      <p:sp>
        <p:nvSpPr>
          <p:cNvPr id="206" name="Google Shape;206;p42"/>
          <p:cNvSpPr txBox="1"/>
          <p:nvPr/>
        </p:nvSpPr>
        <p:spPr>
          <a:xfrm>
            <a:off x="227975" y="1737350"/>
            <a:ext cx="82191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latin typeface="Roboto"/>
                <a:ea typeface="Roboto"/>
                <a:cs typeface="Roboto"/>
                <a:sym typeface="Roboto"/>
              </a:rPr>
              <a:t>Dataintegritet: å sikre at data ikke blir endret/slettet på en uautorisert måte 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latin typeface="Roboto"/>
                <a:ea typeface="Roboto"/>
                <a:cs typeface="Roboto"/>
                <a:sym typeface="Roboto"/>
              </a:rPr>
              <a:t>Systemintegritet: å opprettholde korrekthet og kompletthet av dataressurser 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latin typeface="Roboto"/>
                <a:ea typeface="Roboto"/>
                <a:cs typeface="Roboto"/>
                <a:sym typeface="Roboto"/>
              </a:rPr>
              <a:t>Trusler: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latin typeface="Roboto"/>
                <a:ea typeface="Roboto"/>
                <a:cs typeface="Roboto"/>
                <a:sym typeface="Roboto"/>
              </a:rPr>
              <a:t>Ødelagte data og miskonfigurerte systemer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400"/>
              <a:buFont typeface="Roboto"/>
              <a:buChar char="-"/>
            </a:pPr>
            <a:r>
              <a:rPr lang="no" sz="11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Hydro &amp; Løsepengeviruset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42"/>
          <p:cNvSpPr txBox="1"/>
          <p:nvPr/>
        </p:nvSpPr>
        <p:spPr>
          <a:xfrm>
            <a:off x="4508200" y="2736700"/>
            <a:ext cx="42693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Eksempler på sikkerhetstiltak: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Kryptografisk integritetssjekk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Konfigurasjonsstyring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Endringsledelse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Tilgangskontroll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Skallsikring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Sertifisert programvare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Bevissthet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3"/>
          <p:cNvSpPr txBox="1"/>
          <p:nvPr/>
        </p:nvSpPr>
        <p:spPr>
          <a:xfrm>
            <a:off x="4572000" y="2742800"/>
            <a:ext cx="3445200" cy="19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Eksempler på sikkerhetstiltak: 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Redundans av ressurser 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Backup 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Hendelsesrespons og beredskap 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Failover-konfigurasjon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43"/>
          <p:cNvSpPr txBox="1"/>
          <p:nvPr/>
        </p:nvSpPr>
        <p:spPr>
          <a:xfrm>
            <a:off x="362350" y="855825"/>
            <a:ext cx="7539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5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Tilgjengelighet</a:t>
            </a:r>
            <a:endParaRPr>
              <a:solidFill>
                <a:srgbClr val="76A5AF"/>
              </a:solidFill>
            </a:endParaRPr>
          </a:p>
        </p:txBody>
      </p:sp>
      <p:sp>
        <p:nvSpPr>
          <p:cNvPr id="214" name="Google Shape;214;p43"/>
          <p:cNvSpPr txBox="1"/>
          <p:nvPr/>
        </p:nvSpPr>
        <p:spPr>
          <a:xfrm>
            <a:off x="256575" y="1624900"/>
            <a:ext cx="8222100" cy="25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Å sikre at data og tjenester er tilgjengelige og anvendbare ved forespørsel fra en autorisert entitet </a:t>
            </a:r>
            <a:endParaRPr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Trusler: 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Tjenestenekt 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Hindring av autorisert tilgang til ressurser 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Forsinkelse av tidskritiske funksjoner 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0C343D"/>
                </a:solidFill>
              </a:rPr>
              <a:t>Sikkerhetsmål - opprettholde:</a:t>
            </a:r>
            <a:endParaRPr b="1">
              <a:solidFill>
                <a:srgbClr val="0C343D"/>
              </a:solidFill>
            </a:endParaRPr>
          </a:p>
        </p:txBody>
      </p:sp>
      <p:sp>
        <p:nvSpPr>
          <p:cNvPr id="220" name="Google Shape;220;p4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520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Konfidensialitet: </a:t>
            </a:r>
            <a:r>
              <a:rPr lang="no"/>
              <a:t>jeg skal</a:t>
            </a:r>
            <a:r>
              <a:rPr lang="no" b="1">
                <a:solidFill>
                  <a:srgbClr val="FF0000"/>
                </a:solidFill>
              </a:rPr>
              <a:t> </a:t>
            </a:r>
            <a:r>
              <a:rPr lang="no" b="1">
                <a:solidFill>
                  <a:srgbClr val="76A5AF"/>
                </a:solidFill>
              </a:rPr>
              <a:t>ikke se</a:t>
            </a:r>
            <a:r>
              <a:rPr lang="no" b="1">
                <a:solidFill>
                  <a:srgbClr val="1155CC"/>
                </a:solidFill>
              </a:rPr>
              <a:t> </a:t>
            </a:r>
            <a:r>
              <a:rPr lang="no"/>
              <a:t>data jeg ikke skal kunne se.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o" b="1"/>
              <a:t>Integritet:</a:t>
            </a:r>
            <a:r>
              <a:rPr lang="no"/>
              <a:t> jeg skal </a:t>
            </a:r>
            <a:r>
              <a:rPr lang="no" b="1">
                <a:solidFill>
                  <a:srgbClr val="76A5AF"/>
                </a:solidFill>
              </a:rPr>
              <a:t>ikke endre</a:t>
            </a:r>
            <a:r>
              <a:rPr lang="no">
                <a:solidFill>
                  <a:srgbClr val="CC0000"/>
                </a:solidFill>
              </a:rPr>
              <a:t> </a:t>
            </a:r>
            <a:r>
              <a:rPr lang="no"/>
              <a:t>data jeg ikke skal kunne endre.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o" b="1"/>
              <a:t>Tilgjengelighet:</a:t>
            </a:r>
            <a:r>
              <a:rPr lang="no"/>
              <a:t> jeg </a:t>
            </a:r>
            <a:r>
              <a:rPr lang="no" b="1">
                <a:solidFill>
                  <a:srgbClr val="DD7E6B"/>
                </a:solidFill>
              </a:rPr>
              <a:t>skal kunne gjøre det jeg vil</a:t>
            </a:r>
            <a:r>
              <a:rPr lang="no"/>
              <a:t> med data jeg skal kunne gjøre det jeg vil med.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21" name="Google Shape;22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2426" y="1520912"/>
            <a:ext cx="2482752" cy="1886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5"/>
          <p:cNvSpPr txBox="1">
            <a:spLocks noGrp="1"/>
          </p:cNvSpPr>
          <p:nvPr>
            <p:ph type="title"/>
          </p:nvPr>
        </p:nvSpPr>
        <p:spPr>
          <a:xfrm>
            <a:off x="0" y="1999800"/>
            <a:ext cx="9144000" cy="11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o" sz="5020" b="1">
                <a:solidFill>
                  <a:srgbClr val="DD7E6B"/>
                </a:solidFill>
              </a:rPr>
              <a:t>Tiltak</a:t>
            </a:r>
            <a:endParaRPr sz="5020" b="1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6"/>
          <p:cNvSpPr txBox="1"/>
          <p:nvPr/>
        </p:nvSpPr>
        <p:spPr>
          <a:xfrm rot="1115">
            <a:off x="5777300" y="2240475"/>
            <a:ext cx="1850400" cy="124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Opplæring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Bakgrunnssjekk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Internkontroll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46"/>
          <p:cNvSpPr txBox="1">
            <a:spLocks noGrp="1"/>
          </p:cNvSpPr>
          <p:nvPr>
            <p:ph type="title"/>
          </p:nvPr>
        </p:nvSpPr>
        <p:spPr>
          <a:xfrm>
            <a:off x="311700" y="270400"/>
            <a:ext cx="85206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8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Tiltakskategorier</a:t>
            </a:r>
            <a:endParaRPr sz="48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" name="Google Shape;233;p46"/>
          <p:cNvSpPr txBox="1"/>
          <p:nvPr/>
        </p:nvSpPr>
        <p:spPr>
          <a:xfrm>
            <a:off x="1496900" y="1656513"/>
            <a:ext cx="1669800" cy="45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Fysiske tiltak</a:t>
            </a:r>
            <a:endParaRPr/>
          </a:p>
        </p:txBody>
      </p:sp>
      <p:sp>
        <p:nvSpPr>
          <p:cNvPr id="234" name="Google Shape;234;p46"/>
          <p:cNvSpPr txBox="1"/>
          <p:nvPr/>
        </p:nvSpPr>
        <p:spPr>
          <a:xfrm>
            <a:off x="5777301" y="1656500"/>
            <a:ext cx="1850400" cy="45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Administrative tiltak</a:t>
            </a:r>
            <a:endParaRPr/>
          </a:p>
        </p:txBody>
      </p:sp>
      <p:sp>
        <p:nvSpPr>
          <p:cNvPr id="235" name="Google Shape;235;p46"/>
          <p:cNvSpPr txBox="1"/>
          <p:nvPr/>
        </p:nvSpPr>
        <p:spPr>
          <a:xfrm>
            <a:off x="3637100" y="1656513"/>
            <a:ext cx="1669800" cy="45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Tekniske tiltak</a:t>
            </a:r>
            <a:endParaRPr/>
          </a:p>
        </p:txBody>
      </p:sp>
      <p:sp>
        <p:nvSpPr>
          <p:cNvPr id="236" name="Google Shape;236;p46"/>
          <p:cNvSpPr txBox="1"/>
          <p:nvPr/>
        </p:nvSpPr>
        <p:spPr>
          <a:xfrm rot="618">
            <a:off x="1496900" y="2240338"/>
            <a:ext cx="1669800" cy="103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Låse inn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Overvåke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Adgangskontroll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Strømførsel</a:t>
            </a:r>
            <a:endParaRPr/>
          </a:p>
        </p:txBody>
      </p:sp>
      <p:sp>
        <p:nvSpPr>
          <p:cNvPr id="237" name="Google Shape;237;p46"/>
          <p:cNvSpPr txBox="1"/>
          <p:nvPr/>
        </p:nvSpPr>
        <p:spPr>
          <a:xfrm>
            <a:off x="3637100" y="2240188"/>
            <a:ext cx="1669800" cy="84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Autentisering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Kryptering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Autorisering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46"/>
          <p:cNvSpPr txBox="1"/>
          <p:nvPr/>
        </p:nvSpPr>
        <p:spPr>
          <a:xfrm rot="673">
            <a:off x="495025" y="3806875"/>
            <a:ext cx="1531800" cy="41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PREVENTIVE</a:t>
            </a:r>
            <a:endParaRPr/>
          </a:p>
        </p:txBody>
      </p:sp>
      <p:sp>
        <p:nvSpPr>
          <p:cNvPr id="239" name="Google Shape;239;p46"/>
          <p:cNvSpPr txBox="1"/>
          <p:nvPr/>
        </p:nvSpPr>
        <p:spPr>
          <a:xfrm rot="673">
            <a:off x="2694475" y="3806875"/>
            <a:ext cx="1531800" cy="41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DETEKTIVE</a:t>
            </a:r>
            <a:endParaRPr/>
          </a:p>
        </p:txBody>
      </p:sp>
      <p:sp>
        <p:nvSpPr>
          <p:cNvPr id="240" name="Google Shape;240;p46"/>
          <p:cNvSpPr txBox="1"/>
          <p:nvPr/>
        </p:nvSpPr>
        <p:spPr>
          <a:xfrm rot="618">
            <a:off x="4893925" y="3806875"/>
            <a:ext cx="1669800" cy="41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KORRIGERENDE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Sikkerhetstiltak - de ulike fasene</a:t>
            </a:r>
            <a:endParaRPr>
              <a:solidFill>
                <a:srgbClr val="DD7E6B"/>
              </a:solidFill>
            </a:endParaRPr>
          </a:p>
        </p:txBody>
      </p:sp>
      <p:sp>
        <p:nvSpPr>
          <p:cNvPr id="246" name="Google Shape;246;p4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 sz="1400" b="1">
                <a:solidFill>
                  <a:schemeClr val="dk1"/>
                </a:solidFill>
              </a:rPr>
              <a:t>Preventive</a:t>
            </a:r>
            <a:endParaRPr sz="1400" b="1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>
                <a:solidFill>
                  <a:schemeClr val="dk1"/>
                </a:solidFill>
              </a:rPr>
              <a:t>Forhindre og avskrekke angrep/forsøk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>
                <a:solidFill>
                  <a:schemeClr val="dk1"/>
                </a:solidFill>
              </a:rPr>
              <a:t>Teknisk tiltak: Kryptere filer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>
                <a:solidFill>
                  <a:schemeClr val="dk1"/>
                </a:solidFill>
              </a:rPr>
              <a:t>Fysiske tiltak: låse inn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>
                <a:solidFill>
                  <a:schemeClr val="dk1"/>
                </a:solidFill>
              </a:rPr>
              <a:t>Administrativt: bakgrunnssjekk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 sz="1400" b="1">
                <a:solidFill>
                  <a:schemeClr val="dk1"/>
                </a:solidFill>
              </a:rPr>
              <a:t>Detektive</a:t>
            </a:r>
            <a:endParaRPr sz="1400" b="1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>
                <a:solidFill>
                  <a:schemeClr val="dk1"/>
                </a:solidFill>
              </a:rPr>
              <a:t>Varsler angrep som blir forsøkt gjort eller som allerede har skjedd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>
                <a:solidFill>
                  <a:schemeClr val="dk1"/>
                </a:solidFill>
              </a:rPr>
              <a:t>Inntreningsdeteksjon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>
                <a:solidFill>
                  <a:schemeClr val="dk1"/>
                </a:solidFill>
              </a:rPr>
              <a:t>Administrerende tiltak: internkontroll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 sz="1400" b="1">
                <a:solidFill>
                  <a:schemeClr val="dk1"/>
                </a:solidFill>
              </a:rPr>
              <a:t>Korrigerende</a:t>
            </a:r>
            <a:endParaRPr sz="1400" b="1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>
                <a:solidFill>
                  <a:schemeClr val="dk1"/>
                </a:solidFill>
              </a:rPr>
              <a:t>Gjenopprette skader på dataressurser etter angrep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>
                <a:solidFill>
                  <a:schemeClr val="dk1"/>
                </a:solidFill>
              </a:rPr>
              <a:t>Hente backup av data</a:t>
            </a:r>
            <a:endParaRPr sz="2800" b="1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109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5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Tekniske tiltak</a:t>
            </a:r>
            <a:endParaRPr sz="5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2" name="Google Shape;252;p48"/>
          <p:cNvSpPr txBox="1">
            <a:spLocks noGrp="1"/>
          </p:cNvSpPr>
          <p:nvPr>
            <p:ph type="body" idx="1"/>
          </p:nvPr>
        </p:nvSpPr>
        <p:spPr>
          <a:xfrm>
            <a:off x="311700" y="1508100"/>
            <a:ext cx="8520600" cy="21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1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Autentiserer: </a:t>
            </a: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er bruker bruker?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o" sz="31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Autoriserer: </a:t>
            </a: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utdeling av rettigheter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no" sz="31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Krypterer: </a:t>
            </a: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hold data hemmelig</a:t>
            </a:r>
            <a:endParaRPr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9"/>
          <p:cNvSpPr txBox="1"/>
          <p:nvPr/>
        </p:nvSpPr>
        <p:spPr>
          <a:xfrm rot="1289">
            <a:off x="5532025" y="2238063"/>
            <a:ext cx="3199200" cy="109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Sikkerhetskopier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Redundante system (flere enheter)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Gode rutiner for hendelseshåndtering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og gjenoppretting</a:t>
            </a:r>
            <a:endParaRPr/>
          </a:p>
        </p:txBody>
      </p:sp>
      <p:sp>
        <p:nvSpPr>
          <p:cNvPr id="258" name="Google Shape;258;p49"/>
          <p:cNvSpPr txBox="1">
            <a:spLocks noGrp="1"/>
          </p:cNvSpPr>
          <p:nvPr>
            <p:ph type="title"/>
          </p:nvPr>
        </p:nvSpPr>
        <p:spPr>
          <a:xfrm>
            <a:off x="311700" y="291875"/>
            <a:ext cx="8520600" cy="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9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Hva gjør vi da?</a:t>
            </a:r>
            <a:endParaRPr sz="49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9" name="Google Shape;259;p49"/>
          <p:cNvSpPr txBox="1"/>
          <p:nvPr/>
        </p:nvSpPr>
        <p:spPr>
          <a:xfrm>
            <a:off x="412775" y="1672088"/>
            <a:ext cx="1669800" cy="45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Konfidensialitet</a:t>
            </a:r>
            <a:endParaRPr/>
          </a:p>
        </p:txBody>
      </p:sp>
      <p:sp>
        <p:nvSpPr>
          <p:cNvPr id="260" name="Google Shape;260;p49"/>
          <p:cNvSpPr txBox="1"/>
          <p:nvPr/>
        </p:nvSpPr>
        <p:spPr>
          <a:xfrm>
            <a:off x="5532013" y="1672088"/>
            <a:ext cx="1669800" cy="45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Tilgjengelighet</a:t>
            </a:r>
            <a:endParaRPr/>
          </a:p>
        </p:txBody>
      </p:sp>
      <p:sp>
        <p:nvSpPr>
          <p:cNvPr id="261" name="Google Shape;261;p49"/>
          <p:cNvSpPr txBox="1"/>
          <p:nvPr/>
        </p:nvSpPr>
        <p:spPr>
          <a:xfrm>
            <a:off x="2552975" y="1672088"/>
            <a:ext cx="1669800" cy="45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Integritet</a:t>
            </a:r>
            <a:endParaRPr/>
          </a:p>
        </p:txBody>
      </p:sp>
      <p:sp>
        <p:nvSpPr>
          <p:cNvPr id="262" name="Google Shape;262;p49"/>
          <p:cNvSpPr txBox="1"/>
          <p:nvPr/>
        </p:nvSpPr>
        <p:spPr>
          <a:xfrm rot="618">
            <a:off x="412775" y="2237629"/>
            <a:ext cx="1669800" cy="109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highlight>
                  <a:srgbClr val="FFFFFF"/>
                </a:highlight>
              </a:rPr>
              <a:t>Tilgangskontroll</a:t>
            </a:r>
            <a:endParaRPr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Skallsikring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Kryptering</a:t>
            </a:r>
            <a:endParaRPr/>
          </a:p>
        </p:txBody>
      </p:sp>
      <p:sp>
        <p:nvSpPr>
          <p:cNvPr id="263" name="Google Shape;263;p49"/>
          <p:cNvSpPr txBox="1"/>
          <p:nvPr/>
        </p:nvSpPr>
        <p:spPr>
          <a:xfrm>
            <a:off x="2552975" y="2237475"/>
            <a:ext cx="2548800" cy="1094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Tilgangskontroll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Endringskontroll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Kryptografiske algoritmer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Skallsikring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50"/>
          <p:cNvSpPr txBox="1"/>
          <p:nvPr/>
        </p:nvSpPr>
        <p:spPr>
          <a:xfrm rot="1289">
            <a:off x="5714325" y="1623600"/>
            <a:ext cx="3199200" cy="842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Retten til privatliv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Retten til å bli glemt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Retten til innsyn</a:t>
            </a:r>
            <a:endParaRPr/>
          </a:p>
        </p:txBody>
      </p:sp>
      <p:sp>
        <p:nvSpPr>
          <p:cNvPr id="269" name="Google Shape;269;p50"/>
          <p:cNvSpPr txBox="1">
            <a:spLocks noGrp="1"/>
          </p:cNvSpPr>
          <p:nvPr>
            <p:ph type="title"/>
          </p:nvPr>
        </p:nvSpPr>
        <p:spPr>
          <a:xfrm>
            <a:off x="311700" y="206850"/>
            <a:ext cx="8520600" cy="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4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Flere begrep og hvordan vi kan sikre det</a:t>
            </a:r>
            <a:endParaRPr sz="34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0" name="Google Shape;270;p50"/>
          <p:cNvSpPr txBox="1">
            <a:spLocks noGrp="1"/>
          </p:cNvSpPr>
          <p:nvPr>
            <p:ph type="body" idx="1"/>
          </p:nvPr>
        </p:nvSpPr>
        <p:spPr>
          <a:xfrm>
            <a:off x="892150" y="4182900"/>
            <a:ext cx="6890400" cy="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Autentisering 		Autorisasjon		   Kryptering </a:t>
            </a:r>
            <a:endParaRPr sz="24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48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1" name="Google Shape;271;p50"/>
          <p:cNvSpPr txBox="1"/>
          <p:nvPr/>
        </p:nvSpPr>
        <p:spPr>
          <a:xfrm>
            <a:off x="551675" y="1140288"/>
            <a:ext cx="1394400" cy="45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Sporbarhet</a:t>
            </a:r>
            <a:endParaRPr/>
          </a:p>
        </p:txBody>
      </p:sp>
      <p:sp>
        <p:nvSpPr>
          <p:cNvPr id="272" name="Google Shape;272;p50"/>
          <p:cNvSpPr txBox="1"/>
          <p:nvPr/>
        </p:nvSpPr>
        <p:spPr>
          <a:xfrm>
            <a:off x="5714313" y="1140300"/>
            <a:ext cx="1669800" cy="45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Personvern</a:t>
            </a:r>
            <a:endParaRPr/>
          </a:p>
        </p:txBody>
      </p:sp>
      <p:sp>
        <p:nvSpPr>
          <p:cNvPr id="273" name="Google Shape;273;p50"/>
          <p:cNvSpPr txBox="1"/>
          <p:nvPr/>
        </p:nvSpPr>
        <p:spPr>
          <a:xfrm>
            <a:off x="2479600" y="1140288"/>
            <a:ext cx="1669800" cy="45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Uavviselighet</a:t>
            </a:r>
            <a:endParaRPr/>
          </a:p>
        </p:txBody>
      </p:sp>
      <p:cxnSp>
        <p:nvCxnSpPr>
          <p:cNvPr id="274" name="Google Shape;274;p50"/>
          <p:cNvCxnSpPr>
            <a:stCxn id="275" idx="2"/>
          </p:cNvCxnSpPr>
          <p:nvPr/>
        </p:nvCxnSpPr>
        <p:spPr>
          <a:xfrm>
            <a:off x="1248875" y="2449800"/>
            <a:ext cx="454200" cy="16773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75" name="Google Shape;275;p50"/>
          <p:cNvSpPr txBox="1"/>
          <p:nvPr/>
        </p:nvSpPr>
        <p:spPr>
          <a:xfrm rot="740">
            <a:off x="551675" y="1606200"/>
            <a:ext cx="1394400" cy="84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Knytte en  identitet til en hendelse</a:t>
            </a:r>
            <a:endParaRPr/>
          </a:p>
        </p:txBody>
      </p:sp>
      <p:cxnSp>
        <p:nvCxnSpPr>
          <p:cNvPr id="276" name="Google Shape;276;p50"/>
          <p:cNvCxnSpPr>
            <a:stCxn id="277" idx="2"/>
          </p:cNvCxnSpPr>
          <p:nvPr/>
        </p:nvCxnSpPr>
        <p:spPr>
          <a:xfrm flipH="1">
            <a:off x="1852600" y="2453550"/>
            <a:ext cx="2115300" cy="16773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77" name="Google Shape;277;p50"/>
          <p:cNvSpPr txBox="1"/>
          <p:nvPr/>
        </p:nvSpPr>
        <p:spPr>
          <a:xfrm>
            <a:off x="2479600" y="1609650"/>
            <a:ext cx="2976600" cy="84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Hindre mulighet for fornektelse av at en melding/data er sendt eller mottatt</a:t>
            </a:r>
            <a:endParaRPr/>
          </a:p>
        </p:txBody>
      </p:sp>
      <p:cxnSp>
        <p:nvCxnSpPr>
          <p:cNvPr id="278" name="Google Shape;278;p50"/>
          <p:cNvCxnSpPr>
            <a:stCxn id="268" idx="2"/>
          </p:cNvCxnSpPr>
          <p:nvPr/>
        </p:nvCxnSpPr>
        <p:spPr>
          <a:xfrm flipH="1">
            <a:off x="2048925" y="2466300"/>
            <a:ext cx="5265000" cy="16611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79" name="Google Shape;279;p50"/>
          <p:cNvCxnSpPr>
            <a:stCxn id="268" idx="2"/>
          </p:cNvCxnSpPr>
          <p:nvPr/>
        </p:nvCxnSpPr>
        <p:spPr>
          <a:xfrm flipH="1">
            <a:off x="6885525" y="2466300"/>
            <a:ext cx="428400" cy="15483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80" name="Google Shape;280;p50"/>
          <p:cNvCxnSpPr>
            <a:stCxn id="268" idx="2"/>
            <a:endCxn id="270" idx="0"/>
          </p:cNvCxnSpPr>
          <p:nvPr/>
        </p:nvCxnSpPr>
        <p:spPr>
          <a:xfrm flipH="1">
            <a:off x="4337325" y="2466300"/>
            <a:ext cx="2976600" cy="17166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81" name="Google Shape;281;p50"/>
          <p:cNvCxnSpPr>
            <a:stCxn id="275" idx="2"/>
            <a:endCxn id="270" idx="0"/>
          </p:cNvCxnSpPr>
          <p:nvPr/>
        </p:nvCxnSpPr>
        <p:spPr>
          <a:xfrm>
            <a:off x="1248875" y="2449800"/>
            <a:ext cx="3088500" cy="17331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o" sz="7200" b="1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Datatilsynet:</a:t>
            </a:r>
            <a:endParaRPr sz="7200" b="1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o" sz="7200" b="1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Guide</a:t>
            </a:r>
            <a:endParaRPr sz="7200" b="1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2"/>
          <p:cNvSpPr txBox="1">
            <a:spLocks noGrp="1"/>
          </p:cNvSpPr>
          <p:nvPr>
            <p:ph type="title"/>
          </p:nvPr>
        </p:nvSpPr>
        <p:spPr>
          <a:xfrm>
            <a:off x="311700" y="2780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Innebygd personvern og informasjonssikkerhet:</a:t>
            </a:r>
            <a:endParaRPr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92" name="Google Shape;292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3500" y="1648175"/>
            <a:ext cx="3597000" cy="2923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52"/>
          <p:cNvSpPr txBox="1"/>
          <p:nvPr/>
        </p:nvSpPr>
        <p:spPr>
          <a:xfrm>
            <a:off x="4099025" y="850775"/>
            <a:ext cx="3969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dk1"/>
                </a:solidFill>
              </a:rPr>
              <a:t>De som bygger IT systemer må ha kompetanse</a:t>
            </a:r>
            <a:endParaRPr sz="1200"/>
          </a:p>
        </p:txBody>
      </p:sp>
      <p:sp>
        <p:nvSpPr>
          <p:cNvPr id="294" name="Google Shape;294;p52"/>
          <p:cNvSpPr/>
          <p:nvPr/>
        </p:nvSpPr>
        <p:spPr>
          <a:xfrm>
            <a:off x="4748200" y="1187050"/>
            <a:ext cx="129825" cy="315300"/>
          </a:xfrm>
          <a:custGeom>
            <a:avLst/>
            <a:gdLst/>
            <a:ahLst/>
            <a:cxnLst/>
            <a:rect l="l" t="t" r="r" b="b"/>
            <a:pathLst>
              <a:path w="5193" h="12612" extrusionOk="0">
                <a:moveTo>
                  <a:pt x="5193" y="0"/>
                </a:moveTo>
                <a:cubicBezTo>
                  <a:pt x="1979" y="3216"/>
                  <a:pt x="0" y="8066"/>
                  <a:pt x="0" y="12612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95" name="Google Shape;295;p52"/>
          <p:cNvSpPr/>
          <p:nvPr/>
        </p:nvSpPr>
        <p:spPr>
          <a:xfrm>
            <a:off x="4560725" y="1389075"/>
            <a:ext cx="463675" cy="196650"/>
          </a:xfrm>
          <a:custGeom>
            <a:avLst/>
            <a:gdLst/>
            <a:ahLst/>
            <a:cxnLst/>
            <a:rect l="l" t="t" r="r" b="b"/>
            <a:pathLst>
              <a:path w="18547" h="7866" extrusionOk="0">
                <a:moveTo>
                  <a:pt x="0" y="0"/>
                </a:moveTo>
                <a:cubicBezTo>
                  <a:pt x="1756" y="2635"/>
                  <a:pt x="2931" y="6418"/>
                  <a:pt x="5935" y="7419"/>
                </a:cubicBezTo>
                <a:cubicBezTo>
                  <a:pt x="10164" y="8829"/>
                  <a:pt x="15395" y="6119"/>
                  <a:pt x="18547" y="2967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96" name="Google Shape;296;p52"/>
          <p:cNvSpPr txBox="1"/>
          <p:nvPr/>
        </p:nvSpPr>
        <p:spPr>
          <a:xfrm>
            <a:off x="6198600" y="1389075"/>
            <a:ext cx="2633700" cy="8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Må definere personopplysninger som skal lagres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52"/>
          <p:cNvSpPr/>
          <p:nvPr/>
        </p:nvSpPr>
        <p:spPr>
          <a:xfrm>
            <a:off x="5823975" y="1724925"/>
            <a:ext cx="408050" cy="204025"/>
          </a:xfrm>
          <a:custGeom>
            <a:avLst/>
            <a:gdLst/>
            <a:ahLst/>
            <a:cxnLst/>
            <a:rect l="l" t="t" r="r" b="b"/>
            <a:pathLst>
              <a:path w="16322" h="8161" extrusionOk="0">
                <a:moveTo>
                  <a:pt x="16322" y="0"/>
                </a:moveTo>
                <a:cubicBezTo>
                  <a:pt x="10551" y="1924"/>
                  <a:pt x="4301" y="3860"/>
                  <a:pt x="0" y="8161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98" name="Google Shape;298;p52"/>
          <p:cNvSpPr/>
          <p:nvPr/>
        </p:nvSpPr>
        <p:spPr>
          <a:xfrm>
            <a:off x="5636475" y="1760025"/>
            <a:ext cx="389500" cy="273000"/>
          </a:xfrm>
          <a:custGeom>
            <a:avLst/>
            <a:gdLst/>
            <a:ahLst/>
            <a:cxnLst/>
            <a:rect l="l" t="t" r="r" b="b"/>
            <a:pathLst>
              <a:path w="15580" h="10920" extrusionOk="0">
                <a:moveTo>
                  <a:pt x="0" y="0"/>
                </a:moveTo>
                <a:cubicBezTo>
                  <a:pt x="1064" y="3191"/>
                  <a:pt x="589" y="7266"/>
                  <a:pt x="2968" y="9645"/>
                </a:cubicBezTo>
                <a:cubicBezTo>
                  <a:pt x="5248" y="11925"/>
                  <a:pt x="9389" y="10386"/>
                  <a:pt x="12613" y="10386"/>
                </a:cubicBezTo>
                <a:cubicBezTo>
                  <a:pt x="13719" y="10386"/>
                  <a:pt x="15580" y="10009"/>
                  <a:pt x="15580" y="8903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99" name="Google Shape;299;p52"/>
          <p:cNvSpPr txBox="1"/>
          <p:nvPr/>
        </p:nvSpPr>
        <p:spPr>
          <a:xfrm>
            <a:off x="6039150" y="3958975"/>
            <a:ext cx="2952600" cy="6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Vurdere sårbarheter i biblioteker/verktøy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52"/>
          <p:cNvSpPr/>
          <p:nvPr/>
        </p:nvSpPr>
        <p:spPr>
          <a:xfrm>
            <a:off x="5657050" y="4377250"/>
            <a:ext cx="612050" cy="139625"/>
          </a:xfrm>
          <a:custGeom>
            <a:avLst/>
            <a:gdLst/>
            <a:ahLst/>
            <a:cxnLst/>
            <a:rect l="l" t="t" r="r" b="b"/>
            <a:pathLst>
              <a:path w="24482" h="5585" extrusionOk="0">
                <a:moveTo>
                  <a:pt x="24482" y="0"/>
                </a:moveTo>
                <a:cubicBezTo>
                  <a:pt x="19949" y="6804"/>
                  <a:pt x="5777" y="7269"/>
                  <a:pt x="0" y="1484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01" name="Google Shape;301;p52"/>
          <p:cNvSpPr/>
          <p:nvPr/>
        </p:nvSpPr>
        <p:spPr>
          <a:xfrm>
            <a:off x="5516969" y="4291338"/>
            <a:ext cx="344100" cy="234275"/>
          </a:xfrm>
          <a:custGeom>
            <a:avLst/>
            <a:gdLst/>
            <a:ahLst/>
            <a:cxnLst/>
            <a:rect l="l" t="t" r="r" b="b"/>
            <a:pathLst>
              <a:path w="13764" h="9371" extrusionOk="0">
                <a:moveTo>
                  <a:pt x="409" y="9371"/>
                </a:moveTo>
                <a:cubicBezTo>
                  <a:pt x="409" y="6639"/>
                  <a:pt x="-781" y="3142"/>
                  <a:pt x="1151" y="1210"/>
                </a:cubicBezTo>
                <a:cubicBezTo>
                  <a:pt x="4129" y="-1768"/>
                  <a:pt x="9552" y="1952"/>
                  <a:pt x="13764" y="1952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02" name="Google Shape;302;p52"/>
          <p:cNvSpPr txBox="1"/>
          <p:nvPr/>
        </p:nvSpPr>
        <p:spPr>
          <a:xfrm>
            <a:off x="0" y="2709175"/>
            <a:ext cx="2952600" cy="12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Har vi en plan for å fjerne sårbarheten?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Hvis det skjer har vi en plan for varsling?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Plikt til å varsle datatilsynet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Gi beskjed til pressen </a:t>
            </a: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à</a:t>
            </a:r>
            <a:r>
              <a:rPr lang="no" sz="1200">
                <a:solidFill>
                  <a:schemeClr val="dk1"/>
                </a:solidFill>
              </a:rPr>
              <a:t> økt tillit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52"/>
          <p:cNvSpPr/>
          <p:nvPr/>
        </p:nvSpPr>
        <p:spPr>
          <a:xfrm>
            <a:off x="2114425" y="3709525"/>
            <a:ext cx="760475" cy="74200"/>
          </a:xfrm>
          <a:custGeom>
            <a:avLst/>
            <a:gdLst/>
            <a:ahLst/>
            <a:cxnLst/>
            <a:rect l="l" t="t" r="r" b="b"/>
            <a:pathLst>
              <a:path w="30419" h="2968" extrusionOk="0">
                <a:moveTo>
                  <a:pt x="0" y="0"/>
                </a:moveTo>
                <a:cubicBezTo>
                  <a:pt x="9884" y="2471"/>
                  <a:pt x="20231" y="2968"/>
                  <a:pt x="30419" y="2968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04" name="Google Shape;304;p52"/>
          <p:cNvSpPr/>
          <p:nvPr/>
        </p:nvSpPr>
        <p:spPr>
          <a:xfrm>
            <a:off x="2780150" y="3484950"/>
            <a:ext cx="301725" cy="463700"/>
          </a:xfrm>
          <a:custGeom>
            <a:avLst/>
            <a:gdLst/>
            <a:ahLst/>
            <a:cxnLst/>
            <a:rect l="l" t="t" r="r" b="b"/>
            <a:pathLst>
              <a:path w="12069" h="18548" extrusionOk="0">
                <a:moveTo>
                  <a:pt x="0" y="0"/>
                </a:moveTo>
                <a:cubicBezTo>
                  <a:pt x="1438" y="4313"/>
                  <a:pt x="5862" y="7122"/>
                  <a:pt x="9644" y="9645"/>
                </a:cubicBezTo>
                <a:cubicBezTo>
                  <a:pt x="10386" y="10140"/>
                  <a:pt x="12269" y="10331"/>
                  <a:pt x="11870" y="11129"/>
                </a:cubicBezTo>
                <a:cubicBezTo>
                  <a:pt x="10580" y="13708"/>
                  <a:pt x="7419" y="15664"/>
                  <a:pt x="7419" y="18548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05" name="Google Shape;305;p52"/>
          <p:cNvSpPr txBox="1"/>
          <p:nvPr/>
        </p:nvSpPr>
        <p:spPr>
          <a:xfrm>
            <a:off x="204050" y="1220075"/>
            <a:ext cx="3060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Forvalte systemet: skjer det noe - hold seg til planen</a:t>
            </a:r>
            <a:endParaRPr sz="1200"/>
          </a:p>
        </p:txBody>
      </p:sp>
      <p:sp>
        <p:nvSpPr>
          <p:cNvPr id="306" name="Google Shape;306;p52"/>
          <p:cNvSpPr/>
          <p:nvPr/>
        </p:nvSpPr>
        <p:spPr>
          <a:xfrm>
            <a:off x="2559575" y="1650750"/>
            <a:ext cx="537875" cy="259650"/>
          </a:xfrm>
          <a:custGeom>
            <a:avLst/>
            <a:gdLst/>
            <a:ahLst/>
            <a:cxnLst/>
            <a:rect l="l" t="t" r="r" b="b"/>
            <a:pathLst>
              <a:path w="21515" h="10386" extrusionOk="0">
                <a:moveTo>
                  <a:pt x="0" y="0"/>
                </a:moveTo>
                <a:cubicBezTo>
                  <a:pt x="6626" y="4417"/>
                  <a:pt x="15888" y="4751"/>
                  <a:pt x="21515" y="10386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07" name="Google Shape;307;p52"/>
          <p:cNvSpPr/>
          <p:nvPr/>
        </p:nvSpPr>
        <p:spPr>
          <a:xfrm>
            <a:off x="2984175" y="1760025"/>
            <a:ext cx="308700" cy="268000"/>
          </a:xfrm>
          <a:custGeom>
            <a:avLst/>
            <a:gdLst/>
            <a:ahLst/>
            <a:cxnLst/>
            <a:rect l="l" t="t" r="r" b="b"/>
            <a:pathLst>
              <a:path w="12348" h="10720" extrusionOk="0">
                <a:moveTo>
                  <a:pt x="6677" y="0"/>
                </a:moveTo>
                <a:cubicBezTo>
                  <a:pt x="6739" y="155"/>
                  <a:pt x="12348" y="8425"/>
                  <a:pt x="11870" y="8903"/>
                </a:cubicBezTo>
                <a:cubicBezTo>
                  <a:pt x="9050" y="11723"/>
                  <a:pt x="3987" y="10386"/>
                  <a:pt x="0" y="10386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08" name="Google Shape;308;p52"/>
          <p:cNvSpPr txBox="1"/>
          <p:nvPr/>
        </p:nvSpPr>
        <p:spPr>
          <a:xfrm>
            <a:off x="6370500" y="2752375"/>
            <a:ext cx="2503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Personvernkrav og sikkerhetskrav gjenspeiles i designet</a:t>
            </a:r>
            <a:endParaRPr sz="1200"/>
          </a:p>
        </p:txBody>
      </p:sp>
      <p:sp>
        <p:nvSpPr>
          <p:cNvPr id="309" name="Google Shape;309;p52"/>
          <p:cNvSpPr/>
          <p:nvPr/>
        </p:nvSpPr>
        <p:spPr>
          <a:xfrm>
            <a:off x="6269100" y="3357125"/>
            <a:ext cx="500800" cy="166925"/>
          </a:xfrm>
          <a:custGeom>
            <a:avLst/>
            <a:gdLst/>
            <a:ahLst/>
            <a:cxnLst/>
            <a:rect l="l" t="t" r="r" b="b"/>
            <a:pathLst>
              <a:path w="20032" h="6677" extrusionOk="0">
                <a:moveTo>
                  <a:pt x="20032" y="0"/>
                </a:moveTo>
                <a:cubicBezTo>
                  <a:pt x="16128" y="5856"/>
                  <a:pt x="6295" y="3529"/>
                  <a:pt x="0" y="6677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10" name="Google Shape;310;p52"/>
          <p:cNvSpPr/>
          <p:nvPr/>
        </p:nvSpPr>
        <p:spPr>
          <a:xfrm>
            <a:off x="6142026" y="3412775"/>
            <a:ext cx="145625" cy="333850"/>
          </a:xfrm>
          <a:custGeom>
            <a:avLst/>
            <a:gdLst/>
            <a:ahLst/>
            <a:cxnLst/>
            <a:rect l="l" t="t" r="r" b="b"/>
            <a:pathLst>
              <a:path w="5825" h="13354" extrusionOk="0">
                <a:moveTo>
                  <a:pt x="5083" y="0"/>
                </a:moveTo>
                <a:cubicBezTo>
                  <a:pt x="3821" y="3791"/>
                  <a:pt x="-1585" y="7804"/>
                  <a:pt x="632" y="11128"/>
                </a:cubicBezTo>
                <a:cubicBezTo>
                  <a:pt x="1677" y="12695"/>
                  <a:pt x="4141" y="12511"/>
                  <a:pt x="5825" y="13354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11" name="Google Shape;311;p52"/>
          <p:cNvSpPr txBox="1"/>
          <p:nvPr/>
        </p:nvSpPr>
        <p:spPr>
          <a:xfrm>
            <a:off x="959863" y="4377250"/>
            <a:ext cx="3069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Er krav implementert?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Er kravene riktig implementer?</a:t>
            </a:r>
            <a:endParaRPr sz="1200"/>
          </a:p>
        </p:txBody>
      </p:sp>
      <p:sp>
        <p:nvSpPr>
          <p:cNvPr id="312" name="Google Shape;312;p52"/>
          <p:cNvSpPr/>
          <p:nvPr/>
        </p:nvSpPr>
        <p:spPr>
          <a:xfrm>
            <a:off x="3412775" y="4544175"/>
            <a:ext cx="537875" cy="278225"/>
          </a:xfrm>
          <a:custGeom>
            <a:avLst/>
            <a:gdLst/>
            <a:ahLst/>
            <a:cxnLst/>
            <a:rect l="l" t="t" r="r" b="b"/>
            <a:pathLst>
              <a:path w="21515" h="11129" extrusionOk="0">
                <a:moveTo>
                  <a:pt x="0" y="11129"/>
                </a:moveTo>
                <a:cubicBezTo>
                  <a:pt x="7917" y="9545"/>
                  <a:pt x="15806" y="5709"/>
                  <a:pt x="21515" y="0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13" name="Google Shape;313;p52"/>
          <p:cNvSpPr/>
          <p:nvPr/>
        </p:nvSpPr>
        <p:spPr>
          <a:xfrm>
            <a:off x="3800250" y="4456331"/>
            <a:ext cx="389525" cy="236225"/>
          </a:xfrm>
          <a:custGeom>
            <a:avLst/>
            <a:gdLst/>
            <a:ahLst/>
            <a:cxnLst/>
            <a:rect l="l" t="t" r="r" b="b"/>
            <a:pathLst>
              <a:path w="15581" h="9449" extrusionOk="0">
                <a:moveTo>
                  <a:pt x="0" y="547"/>
                </a:moveTo>
                <a:cubicBezTo>
                  <a:pt x="3462" y="547"/>
                  <a:pt x="7102" y="-547"/>
                  <a:pt x="10387" y="547"/>
                </a:cubicBezTo>
                <a:cubicBezTo>
                  <a:pt x="13647" y="1632"/>
                  <a:pt x="14044" y="6377"/>
                  <a:pt x="15581" y="9449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3"/>
          <p:cNvSpPr txBox="1"/>
          <p:nvPr/>
        </p:nvSpPr>
        <p:spPr>
          <a:xfrm>
            <a:off x="458700" y="347300"/>
            <a:ext cx="2415600" cy="41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Trussel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Trusselaktør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700" b="1">
                <a:solidFill>
                  <a:srgbClr val="DD7E6B"/>
                </a:solidFill>
              </a:rPr>
              <a:t>Sårbarhet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Trusselscenario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Trusselmodellering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700" b="1">
                <a:solidFill>
                  <a:srgbClr val="DD7E6B"/>
                </a:solidFill>
              </a:rPr>
              <a:t>Sporbarhet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Uavviselighet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Internkontroll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700" b="1">
                <a:solidFill>
                  <a:srgbClr val="DD7E6B"/>
                </a:solidFill>
              </a:rPr>
              <a:t>Styring</a:t>
            </a:r>
            <a:endParaRPr sz="1700" b="1">
              <a:solidFill>
                <a:srgbClr val="DD7E6B"/>
              </a:solidFill>
            </a:endParaRPr>
          </a:p>
          <a:p>
            <a:pPr marL="45720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700" b="1">
              <a:solidFill>
                <a:srgbClr val="DD7E6B"/>
              </a:solidFill>
            </a:endParaRPr>
          </a:p>
          <a:p>
            <a:pPr marL="546100" marR="546100" lvl="0" indent="0" algn="l" rtl="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None/>
            </a:pPr>
            <a:endParaRPr sz="1200">
              <a:solidFill>
                <a:srgbClr val="DD7E6B"/>
              </a:solidFill>
            </a:endParaRPr>
          </a:p>
        </p:txBody>
      </p:sp>
      <p:sp>
        <p:nvSpPr>
          <p:cNvPr id="319" name="Google Shape;319;p53"/>
          <p:cNvSpPr txBox="1"/>
          <p:nvPr/>
        </p:nvSpPr>
        <p:spPr>
          <a:xfrm>
            <a:off x="6072000" y="347300"/>
            <a:ext cx="2667300" cy="46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Fysiske tiltak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Administrative tiltak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Tekniske tiltak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Preventive tiltak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Detektive tiltak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Korrigerende tiltak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700" b="1">
                <a:solidFill>
                  <a:srgbClr val="DD7E6B"/>
                </a:solidFill>
              </a:rPr>
              <a:t>Autentisering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700" b="1">
                <a:solidFill>
                  <a:srgbClr val="DD7E6B"/>
                </a:solidFill>
              </a:rPr>
              <a:t>Autorisering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Kryptering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Skallsikring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Tilgangskontroll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700" b="1">
                <a:solidFill>
                  <a:srgbClr val="DD7E6B"/>
                </a:solidFill>
              </a:rPr>
              <a:t>Sikkerhetskopier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None/>
            </a:pPr>
            <a:endParaRPr>
              <a:solidFill>
                <a:srgbClr val="DD7E6B"/>
              </a:solidFill>
            </a:endParaRPr>
          </a:p>
        </p:txBody>
      </p:sp>
      <p:sp>
        <p:nvSpPr>
          <p:cNvPr id="320" name="Google Shape;320;p53"/>
          <p:cNvSpPr txBox="1"/>
          <p:nvPr/>
        </p:nvSpPr>
        <p:spPr>
          <a:xfrm>
            <a:off x="3072000" y="347300"/>
            <a:ext cx="3000000" cy="39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Risikovurdering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Risiko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Verdi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Konsekvens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Personvern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Konfidensialitet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Integritet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DD7E6B"/>
                </a:solidFill>
              </a:rPr>
              <a:t>Tilgjengelighet</a:t>
            </a:r>
            <a:endParaRPr sz="1700" b="1">
              <a:solidFill>
                <a:srgbClr val="DD7E6B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None/>
            </a:pPr>
            <a:endParaRPr sz="1700" b="1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4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0E0E3"/>
              </a:solidFill>
            </a:endParaRPr>
          </a:p>
        </p:txBody>
      </p:sp>
      <p:sp>
        <p:nvSpPr>
          <p:cNvPr id="326" name="Google Shape;326;p54"/>
          <p:cNvSpPr txBox="1">
            <a:spLocks noGrp="1"/>
          </p:cNvSpPr>
          <p:nvPr>
            <p:ph type="title"/>
          </p:nvPr>
        </p:nvSpPr>
        <p:spPr>
          <a:xfrm>
            <a:off x="311700" y="2092050"/>
            <a:ext cx="8520600" cy="9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Spørsmål?</a:t>
            </a:r>
            <a:endParaRPr sz="6000" b="1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5"/>
          <p:cNvSpPr txBox="1">
            <a:spLocks noGrp="1"/>
          </p:cNvSpPr>
          <p:nvPr>
            <p:ph type="ctrTitle"/>
          </p:nvPr>
        </p:nvSpPr>
        <p:spPr>
          <a:xfrm>
            <a:off x="311700" y="949825"/>
            <a:ext cx="8520600" cy="28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Ukesoppgaver</a:t>
            </a:r>
            <a:endParaRPr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6"/>
          <p:cNvSpPr txBox="1">
            <a:spLocks noGrp="1"/>
          </p:cNvSpPr>
          <p:nvPr>
            <p:ph type="title"/>
          </p:nvPr>
        </p:nvSpPr>
        <p:spPr>
          <a:xfrm>
            <a:off x="311700" y="2698475"/>
            <a:ext cx="8520600" cy="10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52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UKESOPPGAVER</a:t>
            </a:r>
            <a:endParaRPr sz="5200"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9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Fasit</a:t>
            </a:r>
            <a:endParaRPr sz="3900"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7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1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2" name="Google Shape;342;p57"/>
          <p:cNvSpPr txBox="1"/>
          <p:nvPr/>
        </p:nvSpPr>
        <p:spPr>
          <a:xfrm>
            <a:off x="311700" y="1084600"/>
            <a:ext cx="8395200" cy="17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 A: </a:t>
            </a:r>
            <a:r>
              <a:rPr lang="no">
                <a:solidFill>
                  <a:schemeClr val="dk1"/>
                </a:solidFill>
              </a:rPr>
              <a:t>Forklar generelt hva informasjonssikkerhet er.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Spørsmål B:</a:t>
            </a:r>
            <a:r>
              <a:rPr lang="no">
                <a:solidFill>
                  <a:schemeClr val="dk1"/>
                </a:solidFill>
              </a:rPr>
              <a:t> Hvilke 3 generelle informasjonssikkerhetsmål har vi? Nevn et eksempler på trusler mot hvert sikkerhetsmål, samt hvordan trusselen kan forhindres med sikkerhetstiltak.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43" name="Google Shape;343;p57"/>
          <p:cNvSpPr txBox="1"/>
          <p:nvPr/>
        </p:nvSpPr>
        <p:spPr>
          <a:xfrm>
            <a:off x="311700" y="1477500"/>
            <a:ext cx="8623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 A: </a:t>
            </a:r>
            <a:r>
              <a:rPr lang="no">
                <a:solidFill>
                  <a:schemeClr val="dk1"/>
                </a:solidFill>
              </a:rPr>
              <a:t>Generelt kan informasjonssikkerhet tolkes som beskyttelse av informasjonsressurser/verdier mot skade.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57"/>
          <p:cNvSpPr txBox="1"/>
          <p:nvPr/>
        </p:nvSpPr>
        <p:spPr>
          <a:xfrm>
            <a:off x="313650" y="2941125"/>
            <a:ext cx="8391300" cy="18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 B: </a:t>
            </a:r>
            <a:r>
              <a:rPr lang="no">
                <a:solidFill>
                  <a:schemeClr val="dk1"/>
                </a:solidFill>
              </a:rPr>
              <a:t>Spesifikt betyr informasjonssikkerhet å opprettholde sikkerhetsmålene konfidensialitet, integritet og tilgjengelighet (KIT) av informasjonsressurser.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Konfidensialitet: Trussel er f.eks. tyveri av data. Tiltak er f.eks. tilgangskontroll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Integritet: Trussel er f.eks. korrupte data. Tiltak er f.eks. data-autentisering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Tilgjengelighet: Trussel er f.eks. kryptovirus. Tiltak er f.eks. back-up. </a:t>
            </a:r>
            <a:endParaRPr>
              <a:solidFill>
                <a:schemeClr val="dk1"/>
              </a:solidFill>
            </a:endParaRPr>
          </a:p>
          <a:p>
            <a:pPr marL="6858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8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1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0" name="Google Shape;350;p58"/>
          <p:cNvSpPr txBox="1"/>
          <p:nvPr/>
        </p:nvSpPr>
        <p:spPr>
          <a:xfrm>
            <a:off x="311700" y="1084600"/>
            <a:ext cx="8395200" cy="20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 C: </a:t>
            </a:r>
            <a:r>
              <a:rPr lang="no">
                <a:solidFill>
                  <a:schemeClr val="dk1"/>
                </a:solidFill>
              </a:rPr>
              <a:t>Hva er forskjellen mellom tilgangsautorisering og tilgangskontroll?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Spørsmål D:</a:t>
            </a:r>
            <a:r>
              <a:rPr lang="no">
                <a:solidFill>
                  <a:schemeClr val="dk1"/>
                </a:solidFill>
              </a:rPr>
              <a:t> Hva er 3 hovedkilder for krav til informasjonssikkerhet?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51" name="Google Shape;351;p58"/>
          <p:cNvSpPr txBox="1"/>
          <p:nvPr/>
        </p:nvSpPr>
        <p:spPr>
          <a:xfrm>
            <a:off x="311700" y="3090100"/>
            <a:ext cx="8293800" cy="18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 D: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Hovedkilder for krav til informasjonssikkerhet er: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Krav om adekvat sikkerhet i forretningsprosesser i henhold til vanlig praksis.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Krav om å begrense sikkerhetsrisiko i et foretak til et akseptabelt nivå.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Juridiske, lovbestemte, regulatoriske og kontraktsmessige krav til informasjonssikkerhet.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58"/>
          <p:cNvSpPr txBox="1"/>
          <p:nvPr/>
        </p:nvSpPr>
        <p:spPr>
          <a:xfrm>
            <a:off x="311700" y="1549900"/>
            <a:ext cx="83952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 C: </a:t>
            </a:r>
            <a:r>
              <a:rPr lang="no">
                <a:solidFill>
                  <a:schemeClr val="dk1"/>
                </a:solidFill>
              </a:rPr>
              <a:t>Tilgangsautorisering er å spesifisere brukeres tilgangsrettigheter til ressurser, mens tilgangskontroll er når systemer håndhever brukeres tilgang til ressurser i henhold til deres tilgangsrettigheter.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9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1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8" name="Google Shape;358;p59"/>
          <p:cNvSpPr txBox="1"/>
          <p:nvPr/>
        </p:nvSpPr>
        <p:spPr>
          <a:xfrm>
            <a:off x="311700" y="1084600"/>
            <a:ext cx="839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>
                <a:solidFill>
                  <a:schemeClr val="dk1"/>
                </a:solidFill>
              </a:rPr>
              <a:t>Nevn 3 hovedkategorier av sikkerhetstiltak, med et eksempel fra hver.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359" name="Google Shape;359;p59"/>
          <p:cNvSpPr txBox="1"/>
          <p:nvPr/>
        </p:nvSpPr>
        <p:spPr>
          <a:xfrm>
            <a:off x="306650" y="1700550"/>
            <a:ext cx="8391300" cy="15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Hovedkategorier av sikkerhetstiltak: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Fysiske sikkerhetstiltak: f.eks. lås på døra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Tekniske sikkerhetstiltak: f.eks. kryptering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Organisatoriske/Administrative tiltak: f.eks. bevissthetsopplæring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60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2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5" name="Google Shape;365;p60"/>
          <p:cNvSpPr txBox="1"/>
          <p:nvPr/>
        </p:nvSpPr>
        <p:spPr>
          <a:xfrm>
            <a:off x="311700" y="1084600"/>
            <a:ext cx="8395200" cy="25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Stortinget ble utsatt for dataangrep 5.mars 2021.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Les om dataangrepet i artikkelen på NRK som du finner i</a:t>
            </a:r>
            <a:r>
              <a:rPr lang="no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no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denne linken.</a:t>
            </a:r>
            <a:endParaRPr u="sng">
              <a:solidFill>
                <a:srgbClr val="1155CC"/>
              </a:solidFill>
            </a:endParaRPr>
          </a:p>
          <a:p>
            <a:pPr marL="6858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a) 	I angrepet på Stortinget, definer følgende:</a:t>
            </a:r>
            <a:endParaRPr>
              <a:solidFill>
                <a:schemeClr val="dk1"/>
              </a:solidFill>
            </a:endParaRPr>
          </a:p>
          <a:p>
            <a:pPr marL="11430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-   	Verdier</a:t>
            </a:r>
            <a:endParaRPr>
              <a:solidFill>
                <a:schemeClr val="dk1"/>
              </a:solidFill>
            </a:endParaRPr>
          </a:p>
          <a:p>
            <a:pPr marL="11430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-   	Sårbarhet(er)</a:t>
            </a:r>
            <a:endParaRPr>
              <a:solidFill>
                <a:schemeClr val="dk1"/>
              </a:solidFill>
            </a:endParaRPr>
          </a:p>
          <a:p>
            <a:pPr marL="11430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-   	Trusselaktør</a:t>
            </a:r>
            <a:endParaRPr>
              <a:solidFill>
                <a:schemeClr val="dk1"/>
              </a:solidFill>
            </a:endParaRPr>
          </a:p>
          <a:p>
            <a:pPr marL="11430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-   	Trusselmotivasjon</a:t>
            </a:r>
            <a:endParaRPr>
              <a:solidFill>
                <a:schemeClr val="dk1"/>
              </a:solidFill>
            </a:endParaRPr>
          </a:p>
          <a:p>
            <a:pPr marL="11430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-   	Sannsynlighet</a:t>
            </a:r>
            <a:endParaRPr>
              <a:solidFill>
                <a:schemeClr val="dk1"/>
              </a:solidFill>
            </a:endParaRPr>
          </a:p>
          <a:p>
            <a:pPr marL="11430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-   	Konsekvens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366" name="Google Shape;366;p60"/>
          <p:cNvSpPr txBox="1"/>
          <p:nvPr/>
        </p:nvSpPr>
        <p:spPr>
          <a:xfrm>
            <a:off x="3481200" y="2651175"/>
            <a:ext cx="5351100" cy="25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 A: </a:t>
            </a:r>
            <a:r>
              <a:rPr lang="no">
                <a:solidFill>
                  <a:schemeClr val="dk1"/>
                </a:solidFill>
              </a:rPr>
              <a:t>Angrepet på Stortinget kan beskrives med følgende eksempler av karakteristika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Verdier er f.eks. eposter til stortingsrepresentantene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Sårbarheten lå visstnok i Microsoft Exchange-serveren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Trusselaktøren er ikke attribuert, men Russland og Kina er blitt utpekt tidligere.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Motivasjon er f.eks. spionasje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Konsekvens er f.eks. svekket demokrati gjennom at vårt demokratiske system blir skadet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61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2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2" name="Google Shape;372;p61"/>
          <p:cNvSpPr txBox="1"/>
          <p:nvPr/>
        </p:nvSpPr>
        <p:spPr>
          <a:xfrm>
            <a:off x="235500" y="1796425"/>
            <a:ext cx="9053400" cy="13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Svar B: </a:t>
            </a:r>
            <a:r>
              <a:rPr lang="no">
                <a:solidFill>
                  <a:schemeClr val="dk1"/>
                </a:solidFill>
              </a:rPr>
              <a:t>Risikoen kan f.eks. beskrives som at en fremmed makt utnytter sårbarhet i Exchange som medfører at stortingsrepresentanters eposter blir stjålet.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</p:txBody>
      </p:sp>
      <p:sp>
        <p:nvSpPr>
          <p:cNvPr id="373" name="Google Shape;373;p61"/>
          <p:cNvSpPr txBox="1"/>
          <p:nvPr/>
        </p:nvSpPr>
        <p:spPr>
          <a:xfrm>
            <a:off x="311700" y="2492350"/>
            <a:ext cx="85206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Spørsmål C: </a:t>
            </a:r>
            <a:r>
              <a:rPr lang="no">
                <a:solidFill>
                  <a:schemeClr val="dk1"/>
                </a:solidFill>
              </a:rPr>
              <a:t>Foreslå 3 sikkerhetstiltak for å redusere nivået på denne risikoen.</a:t>
            </a: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61"/>
          <p:cNvSpPr txBox="1"/>
          <p:nvPr/>
        </p:nvSpPr>
        <p:spPr>
          <a:xfrm>
            <a:off x="189525" y="1148425"/>
            <a:ext cx="64875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Spørsmål B:</a:t>
            </a:r>
            <a:r>
              <a:rPr lang="no">
                <a:solidFill>
                  <a:schemeClr val="dk1"/>
                </a:solidFill>
              </a:rPr>
              <a:t> Definer risikoen for angrepet basert på opplysningene du har fra oppgave 2a.</a:t>
            </a:r>
            <a:endParaRPr/>
          </a:p>
        </p:txBody>
      </p:sp>
      <p:sp>
        <p:nvSpPr>
          <p:cNvPr id="375" name="Google Shape;375;p61"/>
          <p:cNvSpPr txBox="1"/>
          <p:nvPr/>
        </p:nvSpPr>
        <p:spPr>
          <a:xfrm>
            <a:off x="311700" y="3138250"/>
            <a:ext cx="7337400" cy="18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 C: </a:t>
            </a:r>
            <a:r>
              <a:rPr lang="no">
                <a:solidFill>
                  <a:schemeClr val="dk1"/>
                </a:solidFill>
              </a:rPr>
              <a:t>Eksempler på sannsynlighetsreduserende sikkerhetstiltak er.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Lagre eposter kryptert på serveren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Flytte epost-tjeneren til skyen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Sterkere beskyttelse av epost-tjeneren med mer avanserte brannmurer og IDS(IntrusionDetectionSystem).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Sterk 2-faktorautentisering av stortingsrepresentantene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62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3A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1" name="Google Shape;381;p62"/>
          <p:cNvSpPr txBox="1"/>
          <p:nvPr/>
        </p:nvSpPr>
        <p:spPr>
          <a:xfrm>
            <a:off x="311700" y="1084600"/>
            <a:ext cx="839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 : </a:t>
            </a:r>
            <a:r>
              <a:rPr lang="no">
                <a:solidFill>
                  <a:schemeClr val="dk1"/>
                </a:solidFill>
              </a:rPr>
              <a:t>Nevn 5 aktører beskrevet i Personopplysningsloven (GDPR) med kort beskrivelse av  rolle/ansvarsområder.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382" name="Google Shape;382;p62"/>
          <p:cNvSpPr txBox="1"/>
          <p:nvPr/>
        </p:nvSpPr>
        <p:spPr>
          <a:xfrm>
            <a:off x="397200" y="1830325"/>
            <a:ext cx="8349600" cy="30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Personopplysningsloven beskriver bl.a. følgende aktører: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 b="1">
                <a:solidFill>
                  <a:schemeClr val="dk1"/>
                </a:solidFill>
              </a:rPr>
              <a:t>Den registrerte:</a:t>
            </a:r>
            <a:r>
              <a:rPr lang="no">
                <a:solidFill>
                  <a:schemeClr val="dk1"/>
                </a:solidFill>
              </a:rPr>
              <a:t> Fysiske personer som på en eller annen måte kan spores fra informasjon lagret om dem (personopplysninger)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 b="1">
                <a:solidFill>
                  <a:schemeClr val="dk1"/>
                </a:solidFill>
              </a:rPr>
              <a:t>Den behandlingsansvarlige:</a:t>
            </a:r>
            <a:r>
              <a:rPr lang="no">
                <a:solidFill>
                  <a:schemeClr val="dk1"/>
                </a:solidFill>
              </a:rPr>
              <a:t> Entitet med overordnet ansvar for at behandling av personopplysninger foregår lovmessig.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 b="1">
                <a:solidFill>
                  <a:schemeClr val="dk1"/>
                </a:solidFill>
              </a:rPr>
              <a:t>Databehandleren:</a:t>
            </a:r>
            <a:r>
              <a:rPr lang="no">
                <a:solidFill>
                  <a:schemeClr val="dk1"/>
                </a:solidFill>
              </a:rPr>
              <a:t> Entitet som prosesserer data på vegne av den behandlingsansvarlige.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 b="1">
                <a:solidFill>
                  <a:schemeClr val="dk1"/>
                </a:solidFill>
              </a:rPr>
              <a:t>Datatilsynet:</a:t>
            </a:r>
            <a:r>
              <a:rPr lang="no">
                <a:solidFill>
                  <a:schemeClr val="dk1"/>
                </a:solidFill>
              </a:rPr>
              <a:t> Direktorat med oppgave å håndheve Personopplysningsloven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 b="1">
                <a:solidFill>
                  <a:schemeClr val="dk1"/>
                </a:solidFill>
              </a:rPr>
              <a:t>Personvernombud:</a:t>
            </a:r>
            <a:r>
              <a:rPr lang="no">
                <a:solidFill>
                  <a:schemeClr val="dk1"/>
                </a:solidFill>
              </a:rPr>
              <a:t>  En ansatt utnevnt av behandlingsansvarlige eller av databehandleren til rollen som personvernombud for å gi råd om forpliktelser i henhold til Personopplysningsloven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63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3B &amp; C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8" name="Google Shape;388;p63"/>
          <p:cNvSpPr txBox="1"/>
          <p:nvPr/>
        </p:nvSpPr>
        <p:spPr>
          <a:xfrm>
            <a:off x="311700" y="932200"/>
            <a:ext cx="839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 B: </a:t>
            </a:r>
            <a:r>
              <a:rPr lang="no">
                <a:solidFill>
                  <a:schemeClr val="dk1"/>
                </a:solidFill>
              </a:rPr>
              <a:t>Nevn relevante trusselaktører og hvordan de kan skade personopplysningsvern.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389" name="Google Shape;389;p63"/>
          <p:cNvSpPr txBox="1"/>
          <p:nvPr/>
        </p:nvSpPr>
        <p:spPr>
          <a:xfrm>
            <a:off x="383250" y="1407825"/>
            <a:ext cx="8649300" cy="28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Trusselaktører er f.eks.: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Hackere som er ute etter å stjele personopplysninger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Den behandlingsansvarlige, som samler inn, lagrer og behandler sensitive personopplysninger på ulovlig vis, f.eks. uten samtykke, på usaklig grunnlag eller ved å ikke slette data som ikke lenger trengs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Databehandleren som f.eks. bryter databehandleravtalen og selger eller videresender personopplysninger til tredjeparter.</a:t>
            </a:r>
            <a:endParaRPr>
              <a:solidFill>
                <a:schemeClr val="dk1"/>
              </a:solidFill>
            </a:endParaRPr>
          </a:p>
          <a:p>
            <a:pPr marL="6858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Spørsmål C: </a:t>
            </a:r>
            <a:r>
              <a:rPr lang="no">
                <a:solidFill>
                  <a:schemeClr val="dk1"/>
                </a:solidFill>
              </a:rPr>
              <a:t>For DPIA (Data Protection Impact Assessment), hvilke trusselaktører er hovedsakelig kilde til personvernkonsekvenser som vurderes?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63"/>
          <p:cNvSpPr txBox="1"/>
          <p:nvPr/>
        </p:nvSpPr>
        <p:spPr>
          <a:xfrm>
            <a:off x="383250" y="4056275"/>
            <a:ext cx="85206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For DPIA er det særlig den behandlingsansvarlige og databehandleren som er kilder til personvernkonsekvens, ved at de samler inn, lagrer og behandler personopplysninger på urettmessig måte.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64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4A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6" name="Google Shape;396;p64"/>
          <p:cNvSpPr txBox="1"/>
          <p:nvPr/>
        </p:nvSpPr>
        <p:spPr>
          <a:xfrm>
            <a:off x="311700" y="1084600"/>
            <a:ext cx="8395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>
                <a:solidFill>
                  <a:schemeClr val="dk1"/>
                </a:solidFill>
              </a:rPr>
              <a:t>Nevn hvilke 7 faser Datatilsynet definerer for å oppnå innebygd personvern og informasjonssikkerhet, med eksempler på hva man gjøre for å støtte personvern og/eller informasjonssikkerhet i hver fase.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397" name="Google Shape;397;p64"/>
          <p:cNvSpPr txBox="1"/>
          <p:nvPr/>
        </p:nvSpPr>
        <p:spPr>
          <a:xfrm>
            <a:off x="404225" y="1993275"/>
            <a:ext cx="8210100" cy="30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Datatilsynets veileder spesifiserer følgende 7 faser: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Opplæring: de involverte må ha basiskunnskap om personvern og informasjonssikkerhet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Krav: f.eks. definere type personopplysninger som skal samles inn og behandles, og hvor lenge det skal lagres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Design: f.eks. gjøre trusselmodellering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Koding: f.eks. sørge for at sårbarheter er fjernet eller tilstrekkelig redusert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Test: f.eks. verifisere at trusselscenarier som ble avdekket i designfasen er håndtert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Produksjonssetting: f.eks. utarbeide plan for hendelseshåndtering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Forvaltning: f.eks. håndtere hendelser og avvik etter planen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65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4B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3" name="Google Shape;403;p65"/>
          <p:cNvSpPr txBox="1"/>
          <p:nvPr/>
        </p:nvSpPr>
        <p:spPr>
          <a:xfrm>
            <a:off x="311700" y="1084600"/>
            <a:ext cx="83952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>
                <a:solidFill>
                  <a:schemeClr val="dk1"/>
                </a:solidFill>
              </a:rPr>
              <a:t>Teamet du er en del av skal utvikle et system for oppmøteregistrering av leirdeltakere. Deltakerne må registreres med fullt navn, fødselsdato, allergier, pårørendes tlfnr og betalingsinformasjon. Det er 4 leirledere som registrerer deltakerne. Ranger de 7 fasene etter muligheten for å oppnå adekvat personvern og informasjonssikkerhet. Gi eksempler.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</p:txBody>
      </p:sp>
      <p:sp>
        <p:nvSpPr>
          <p:cNvPr id="404" name="Google Shape;404;p65"/>
          <p:cNvSpPr txBox="1"/>
          <p:nvPr/>
        </p:nvSpPr>
        <p:spPr>
          <a:xfrm>
            <a:off x="367650" y="2406800"/>
            <a:ext cx="82833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Alle de 7 fasene er opplagt viktige. Det er kanskje spesielt viktig å vurdere krav og spesifikasjoner, og vurdere om disse er adekvate i henhold til Personopplysningsloven. Dernest er design- og koding-fasene svært viktig for å utvikle et robust system med god struktur og færrest mulig sårbarheter.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0" y="0"/>
            <a:ext cx="5205176" cy="5205176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66"/>
          <p:cNvSpPr txBox="1"/>
          <p:nvPr/>
        </p:nvSpPr>
        <p:spPr>
          <a:xfrm>
            <a:off x="104125" y="4176100"/>
            <a:ext cx="4779600" cy="4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1B1B1B"/>
                </a:solidFill>
                <a:highlight>
                  <a:srgbClr val="F6F7F8"/>
                </a:highlight>
                <a:latin typeface="Roboto"/>
                <a:ea typeface="Roboto"/>
                <a:cs typeface="Roboto"/>
                <a:sym typeface="Roboto"/>
              </a:rPr>
              <a:t>Official website of the Department of Homeland Security</a:t>
            </a:r>
            <a:endParaRPr/>
          </a:p>
        </p:txBody>
      </p:sp>
      <p:cxnSp>
        <p:nvCxnSpPr>
          <p:cNvPr id="411" name="Google Shape;411;p66"/>
          <p:cNvCxnSpPr>
            <a:endCxn id="410" idx="2"/>
          </p:cNvCxnSpPr>
          <p:nvPr/>
        </p:nvCxnSpPr>
        <p:spPr>
          <a:xfrm>
            <a:off x="2000125" y="4487500"/>
            <a:ext cx="493800" cy="125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67"/>
          <p:cNvSpPr txBox="1">
            <a:spLocks noGrp="1"/>
          </p:cNvSpPr>
          <p:nvPr>
            <p:ph type="ctrTitle"/>
          </p:nvPr>
        </p:nvSpPr>
        <p:spPr>
          <a:xfrm>
            <a:off x="311700" y="1828600"/>
            <a:ext cx="8520600" cy="104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lyhope@uio.no</a:t>
            </a:r>
            <a:endParaRPr b="1" dirty="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2200</Words>
  <Application>Microsoft Office PowerPoint</Application>
  <PresentationFormat>On-screen Show (16:9)</PresentationFormat>
  <Paragraphs>383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Raleway</vt:lpstr>
      <vt:lpstr>Roboto</vt:lpstr>
      <vt:lpstr>Times New Roman</vt:lpstr>
      <vt:lpstr>Courier New</vt:lpstr>
      <vt:lpstr>Arial</vt:lpstr>
      <vt:lpstr>Trebuchet MS</vt:lpstr>
      <vt:lpstr>Simple Light</vt:lpstr>
      <vt:lpstr>Simple Light</vt:lpstr>
      <vt:lpstr>UKE 13 - Krav om informasjonssikkerhet </vt:lpstr>
      <vt:lpstr>Hva skal vi i dag?</vt:lpstr>
      <vt:lpstr>Repetisjon</vt:lpstr>
      <vt:lpstr>PowerPoint Presentation</vt:lpstr>
      <vt:lpstr>PowerPoint Presentation</vt:lpstr>
      <vt:lpstr>PowerPoint Presentation</vt:lpstr>
      <vt:lpstr>PowerPoint Presentation</vt:lpstr>
      <vt:lpstr>Spørsmål?</vt:lpstr>
      <vt:lpstr>Oblig 5</vt:lpstr>
      <vt:lpstr>Risikohåndtering</vt:lpstr>
      <vt:lpstr>PowerPoint Presentation</vt:lpstr>
      <vt:lpstr>Informasjonssikkerhet</vt:lpstr>
      <vt:lpstr>Informasjonssikkerhet</vt:lpstr>
      <vt:lpstr>Informasjonssikkerhet</vt:lpstr>
      <vt:lpstr>Personopplysningsloven: (og GDPR) </vt:lpstr>
      <vt:lpstr>Sikkerhetsmål K.I.T. </vt:lpstr>
      <vt:lpstr>PowerPoint Presentation</vt:lpstr>
      <vt:lpstr>PowerPoint Presentation</vt:lpstr>
      <vt:lpstr>PowerPoint Presentation</vt:lpstr>
      <vt:lpstr>Sikkerhetsmål - opprettholde:</vt:lpstr>
      <vt:lpstr>Tiltak</vt:lpstr>
      <vt:lpstr>Tiltakskategorier</vt:lpstr>
      <vt:lpstr>Sikkerhetstiltak - de ulike fasene</vt:lpstr>
      <vt:lpstr>Tekniske tiltak</vt:lpstr>
      <vt:lpstr>Hva gjør vi da?</vt:lpstr>
      <vt:lpstr>Flere begrep og hvordan vi kan sikre det</vt:lpstr>
      <vt:lpstr>Datatilsynet: Guide</vt:lpstr>
      <vt:lpstr>Innebygd personvern og informasjonssikkerhet:</vt:lpstr>
      <vt:lpstr>PowerPoint Presentation</vt:lpstr>
      <vt:lpstr>Spørsmål?</vt:lpstr>
      <vt:lpstr> Ukesoppgaver </vt:lpstr>
      <vt:lpstr>UKESOPPGAVER Fasit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lyhope@uio.no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Lyra Valentina Iris Hope</cp:lastModifiedBy>
  <cp:revision>1</cp:revision>
  <dcterms:modified xsi:type="dcterms:W3CDTF">2025-05-06T08:11:03Z</dcterms:modified>
</cp:coreProperties>
</file>