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5143500" cx="9144000"/>
  <p:notesSz cx="6858000" cy="9144000"/>
  <p:embeddedFontLst>
    <p:embeddedFont>
      <p:font typeface="Raleway"/>
      <p:regular r:id="rId29"/>
      <p:bold r:id="rId30"/>
      <p:italic r:id="rId31"/>
      <p:boldItalic r:id="rId32"/>
    </p:embeddedFont>
    <p:embeddedFont>
      <p:font typeface="Roboto"/>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Raleway-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aleway-italic.fntdata"/><Relationship Id="rId30" Type="http://schemas.openxmlformats.org/officeDocument/2006/relationships/font" Target="fonts/Raleway-bold.fntdata"/><Relationship Id="rId11" Type="http://schemas.openxmlformats.org/officeDocument/2006/relationships/slide" Target="slides/slide6.xml"/><Relationship Id="rId33" Type="http://schemas.openxmlformats.org/officeDocument/2006/relationships/font" Target="fonts/Roboto-regular.fntdata"/><Relationship Id="rId10" Type="http://schemas.openxmlformats.org/officeDocument/2006/relationships/slide" Target="slides/slide5.xml"/><Relationship Id="rId32" Type="http://schemas.openxmlformats.org/officeDocument/2006/relationships/font" Target="fonts/Raleway-boldItalic.fntdata"/><Relationship Id="rId13" Type="http://schemas.openxmlformats.org/officeDocument/2006/relationships/slide" Target="slides/slide8.xml"/><Relationship Id="rId35" Type="http://schemas.openxmlformats.org/officeDocument/2006/relationships/font" Target="fonts/Roboto-italic.fntdata"/><Relationship Id="rId12" Type="http://schemas.openxmlformats.org/officeDocument/2006/relationships/slide" Target="slides/slide7.xml"/><Relationship Id="rId34" Type="http://schemas.openxmlformats.org/officeDocument/2006/relationships/font" Target="fonts/Roboto-bold.fntdata"/><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font" Target="fonts/Roboto-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aaaec9fde9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gaaaec9fde9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no"/>
              <a:t>Læringsmål: </a:t>
            </a:r>
            <a:r>
              <a:rPr lang="no">
                <a:solidFill>
                  <a:schemeClr val="dk1"/>
                </a:solidFill>
              </a:rPr>
              <a:t> - Samspill og interessenter: du skal kunne drøfte samspillet mellom teknologi og individer, organisasjon og samfunn.</a:t>
            </a:r>
            <a:endParaRPr b="1">
              <a:solidFill>
                <a:schemeClr val="dk1"/>
              </a:solidFill>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aaaec9fde9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gaaaec9fde9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32ccb0eb33e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32ccb0eb33e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aaaec9fde9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 name="Google Shape;72;gaaaec9fde9_0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ae3ccd9c70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ae3ccd9c70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10ffe3389f6_0_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10ffe3389f6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aaaec9fde9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2" name="Google Shape;92;gaaaec9fde9_0_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ae3ccd9c70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ae3ccd9c70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no">
                <a:solidFill>
                  <a:schemeClr val="dk1"/>
                </a:solidFill>
              </a:rPr>
              <a:t>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b3581a7991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b3581a7991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i="1"/>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204cc9d6ab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204cc9d6a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rPr lang="no"/>
              <a:t>Kan være smart å ha en forventningsavklaring med studentene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aaaec9fde9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4" name="Google Shape;154;gaaaec9fde9_0_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2ccb0eb33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2ccb0eb33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2ccb0eb33e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32ccb0eb33e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2ccb0eb33e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32ccb0eb33e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2ccb0eb33e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2ccb0eb33e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2ccb0eb33e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2ccb0eb33e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2ccb0eb33e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2ccb0eb33e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2ccb0eb33e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2ccb0eb33e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2ccb0eb33e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32ccb0eb33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2ccb0eb33e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9" name="Google Shape;209;g32ccb0eb33e_0_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b3581a7991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b3581a7991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45720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b3581a799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b3581a799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28600" lvl="0" marL="45720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1fa88abb24e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1fa88abb24e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no"/>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s://bibsys-k.alma.exlibrisgroup.com/leganto/readinglist/lists/15874524110002204?institute=47BIBSYS_UBO&amp;auth=SAML" TargetMode="External"/><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hyperlink" Target="https://www.nrk.no/dokumentar/xl/tenk-om-2010-og-2020-kunne-snakke-sammen-1.14826983" TargetMode="External"/><Relationship Id="rId4" Type="http://schemas.openxmlformats.org/officeDocument/2006/relationships/hyperlink" Target="https://www.nrk.no/dokumentar/xl/tenk-om-2010-og-2020-kunne-snakke-sammen-1.14826983" TargetMode="External"/><Relationship Id="rId5" Type="http://schemas.openxmlformats.org/officeDocument/2006/relationships/hyperlink" Target="https://www.nrk.no/dokumentar/xl/ble-manipulert-etter-nrk-spionering-pa-hans-digitale-liv-1.14759796" TargetMode="External"/><Relationship Id="rId6" Type="http://schemas.openxmlformats.org/officeDocument/2006/relationships/hyperlink" Target="https://www.nrk.no/dokumentar/xl/ble-manipulert-etter-nrk-spionering-pa-hans-digitale-liv-1.14759796" TargetMode="External"/><Relationship Id="rId7" Type="http://schemas.openxmlformats.org/officeDocument/2006/relationships/hyperlink" Target="https://nrkbeta.no/2019/11/20/jeg-sendte-mitt-dna-til-usa-na-angrer-jeg/" TargetMode="External"/><Relationship Id="rId8" Type="http://schemas.openxmlformats.org/officeDocument/2006/relationships/hyperlink" Target="https://nrkbeta.no/2019/11/20/jeg-sendte-mitt-dna-til-usa-na-angrer-jeg/"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1453650"/>
            <a:ext cx="8520600" cy="16266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200"/>
              <a:buNone/>
            </a:pPr>
            <a:r>
              <a:rPr b="1" lang="no" sz="6000">
                <a:solidFill>
                  <a:srgbClr val="DD7E6B"/>
                </a:solidFill>
                <a:latin typeface="Raleway"/>
                <a:ea typeface="Raleway"/>
                <a:cs typeface="Raleway"/>
                <a:sym typeface="Raleway"/>
              </a:rPr>
              <a:t>UKE 2 </a:t>
            </a:r>
            <a:endParaRPr b="1" sz="6000">
              <a:solidFill>
                <a:srgbClr val="DD7E6B"/>
              </a:solidFill>
              <a:latin typeface="Raleway"/>
              <a:ea typeface="Raleway"/>
              <a:cs typeface="Raleway"/>
              <a:sym typeface="Raleway"/>
            </a:endParaRPr>
          </a:p>
          <a:p>
            <a:pPr indent="0" lvl="0" marL="0" rtl="0" algn="ctr">
              <a:lnSpc>
                <a:spcPct val="100000"/>
              </a:lnSpc>
              <a:spcBef>
                <a:spcPts val="0"/>
              </a:spcBef>
              <a:spcAft>
                <a:spcPts val="0"/>
              </a:spcAft>
              <a:buSzPts val="5200"/>
              <a:buNone/>
            </a:pPr>
            <a:r>
              <a:rPr b="1" lang="no" sz="3700">
                <a:solidFill>
                  <a:srgbClr val="DD7E6B"/>
                </a:solidFill>
                <a:latin typeface="Raleway"/>
                <a:ea typeface="Raleway"/>
                <a:cs typeface="Raleway"/>
                <a:sym typeface="Raleway"/>
              </a:rPr>
              <a:t>Samspill med teknologi</a:t>
            </a:r>
            <a:endParaRPr b="1" sz="3700">
              <a:solidFill>
                <a:srgbClr val="DD7E6B"/>
              </a:solidFill>
              <a:latin typeface="Raleway"/>
              <a:ea typeface="Raleway"/>
              <a:cs typeface="Raleway"/>
              <a:sym typeface="Raleway"/>
            </a:endParaRPr>
          </a:p>
          <a:p>
            <a:pPr indent="0" lvl="0" marL="0" rtl="0" algn="l">
              <a:lnSpc>
                <a:spcPct val="115000"/>
              </a:lnSpc>
              <a:spcBef>
                <a:spcPts val="0"/>
              </a:spcBef>
              <a:spcAft>
                <a:spcPts val="0"/>
              </a:spcAft>
              <a:buSzPts val="1100"/>
              <a:buNone/>
            </a:pPr>
            <a:r>
              <a:rPr lang="no" sz="1100"/>
              <a:t>Læringsmål 1 - Samspill og interessenter: du skal kunne drøfte samspillet mellom teknologi og individer, organisasjon og samfunn.</a:t>
            </a:r>
            <a:endParaRPr b="1" sz="3700">
              <a:solidFill>
                <a:srgbClr val="DD7E6B"/>
              </a:solidFill>
              <a:latin typeface="Raleway"/>
              <a:ea typeface="Raleway"/>
              <a:cs typeface="Raleway"/>
              <a:sym typeface="Raleway"/>
            </a:endParaRPr>
          </a:p>
        </p:txBody>
      </p:sp>
      <p:sp>
        <p:nvSpPr>
          <p:cNvPr id="55" name="Google Shape;55;p13"/>
          <p:cNvSpPr txBox="1"/>
          <p:nvPr>
            <p:ph idx="1" type="subTitle"/>
          </p:nvPr>
        </p:nvSpPr>
        <p:spPr>
          <a:xfrm>
            <a:off x="311700" y="3326375"/>
            <a:ext cx="8520600" cy="792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no">
                <a:solidFill>
                  <a:srgbClr val="595959"/>
                </a:solidFill>
                <a:latin typeface="Raleway"/>
                <a:ea typeface="Raleway"/>
                <a:cs typeface="Raleway"/>
                <a:sym typeface="Raleway"/>
              </a:rPr>
              <a:t>IN1030 Gruppe 9</a:t>
            </a:r>
            <a:endParaRPr>
              <a:solidFill>
                <a:srgbClr val="595959"/>
              </a:solidFill>
              <a:latin typeface="Raleway"/>
              <a:ea typeface="Raleway"/>
              <a:cs typeface="Raleway"/>
              <a:sym typeface="Raleway"/>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464100" y="141350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no">
                <a:solidFill>
                  <a:srgbClr val="76A5AF"/>
                </a:solidFill>
                <a:latin typeface="Raleway"/>
                <a:ea typeface="Raleway"/>
                <a:cs typeface="Raleway"/>
                <a:sym typeface="Raleway"/>
              </a:rPr>
              <a:t>Hva skal vi i dag?</a:t>
            </a:r>
            <a:endParaRPr b="1">
              <a:solidFill>
                <a:srgbClr val="76A5AF"/>
              </a:solidFill>
              <a:latin typeface="Raleway"/>
              <a:ea typeface="Raleway"/>
              <a:cs typeface="Raleway"/>
              <a:sym typeface="Raleway"/>
            </a:endParaRPr>
          </a:p>
        </p:txBody>
      </p:sp>
      <p:sp>
        <p:nvSpPr>
          <p:cNvPr id="61" name="Google Shape;61;p14"/>
          <p:cNvSpPr txBox="1"/>
          <p:nvPr>
            <p:ph idx="1" type="body"/>
          </p:nvPr>
        </p:nvSpPr>
        <p:spPr>
          <a:xfrm>
            <a:off x="464100" y="2057900"/>
            <a:ext cx="8520600" cy="23064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rgbClr val="000000"/>
              </a:buClr>
              <a:buSzPts val="1800"/>
              <a:buFont typeface="Raleway"/>
              <a:buChar char="●"/>
            </a:pPr>
            <a:r>
              <a:rPr b="1" lang="no">
                <a:solidFill>
                  <a:srgbClr val="000000"/>
                </a:solidFill>
                <a:latin typeface="Raleway"/>
                <a:ea typeface="Raleway"/>
                <a:cs typeface="Raleway"/>
                <a:sym typeface="Raleway"/>
              </a:rPr>
              <a:t>Kort rep av interessenter</a:t>
            </a:r>
            <a:endParaRPr b="1">
              <a:solidFill>
                <a:srgbClr val="000000"/>
              </a:solidFill>
              <a:latin typeface="Raleway"/>
              <a:ea typeface="Raleway"/>
              <a:cs typeface="Raleway"/>
              <a:sym typeface="Raleway"/>
            </a:endParaRPr>
          </a:p>
          <a:p>
            <a:pPr indent="-342900" lvl="0" marL="457200" rtl="0" algn="l">
              <a:lnSpc>
                <a:spcPct val="115000"/>
              </a:lnSpc>
              <a:spcBef>
                <a:spcPts val="0"/>
              </a:spcBef>
              <a:spcAft>
                <a:spcPts val="0"/>
              </a:spcAft>
              <a:buClr>
                <a:srgbClr val="000000"/>
              </a:buClr>
              <a:buSzPts val="1800"/>
              <a:buFont typeface="Raleway"/>
              <a:buChar char="●"/>
            </a:pPr>
            <a:r>
              <a:rPr b="1" lang="no">
                <a:solidFill>
                  <a:srgbClr val="000000"/>
                </a:solidFill>
                <a:latin typeface="Raleway"/>
                <a:ea typeface="Raleway"/>
                <a:cs typeface="Raleway"/>
                <a:sym typeface="Raleway"/>
              </a:rPr>
              <a:t>Rike bilder</a:t>
            </a:r>
            <a:endParaRPr b="1">
              <a:solidFill>
                <a:srgbClr val="000000"/>
              </a:solidFill>
              <a:latin typeface="Raleway"/>
              <a:ea typeface="Raleway"/>
              <a:cs typeface="Raleway"/>
              <a:sym typeface="Raleway"/>
            </a:endParaRPr>
          </a:p>
          <a:p>
            <a:pPr indent="-342900" lvl="0" marL="457200" rtl="0" algn="l">
              <a:lnSpc>
                <a:spcPct val="115000"/>
              </a:lnSpc>
              <a:spcBef>
                <a:spcPts val="0"/>
              </a:spcBef>
              <a:spcAft>
                <a:spcPts val="0"/>
              </a:spcAft>
              <a:buClr>
                <a:srgbClr val="000000"/>
              </a:buClr>
              <a:buSzPts val="1800"/>
              <a:buFont typeface="Raleway"/>
              <a:buChar char="●"/>
            </a:pPr>
            <a:r>
              <a:rPr b="1" lang="no">
                <a:solidFill>
                  <a:srgbClr val="000000"/>
                </a:solidFill>
                <a:latin typeface="Raleway"/>
                <a:ea typeface="Raleway"/>
                <a:cs typeface="Raleway"/>
                <a:sym typeface="Raleway"/>
              </a:rPr>
              <a:t>Diskutere samspillet mellom mennesket og teknologi</a:t>
            </a:r>
            <a:endParaRPr b="1">
              <a:solidFill>
                <a:srgbClr val="000000"/>
              </a:solidFill>
              <a:latin typeface="Raleway"/>
              <a:ea typeface="Raleway"/>
              <a:cs typeface="Raleway"/>
              <a:sym typeface="Raleway"/>
            </a:endParaRPr>
          </a:p>
          <a:p>
            <a:pPr indent="-342900" lvl="0" marL="457200" rtl="0" algn="l">
              <a:lnSpc>
                <a:spcPct val="115000"/>
              </a:lnSpc>
              <a:spcBef>
                <a:spcPts val="0"/>
              </a:spcBef>
              <a:spcAft>
                <a:spcPts val="0"/>
              </a:spcAft>
              <a:buClr>
                <a:srgbClr val="000000"/>
              </a:buClr>
              <a:buSzPts val="1800"/>
              <a:buFont typeface="Raleway"/>
              <a:buChar char="●"/>
            </a:pPr>
            <a:r>
              <a:rPr b="1" lang="no">
                <a:solidFill>
                  <a:srgbClr val="000000"/>
                </a:solidFill>
                <a:latin typeface="Raleway"/>
                <a:ea typeface="Raleway"/>
                <a:cs typeface="Raleway"/>
                <a:sym typeface="Raleway"/>
              </a:rPr>
              <a:t>Eksamensoppgave</a:t>
            </a:r>
            <a:endParaRPr b="1">
              <a:solidFill>
                <a:srgbClr val="000000"/>
              </a:solidFill>
              <a:latin typeface="Raleway"/>
              <a:ea typeface="Raleway"/>
              <a:cs typeface="Raleway"/>
              <a:sym typeface="Raleway"/>
            </a:endParaRPr>
          </a:p>
          <a:p>
            <a:pPr indent="-342900" lvl="0" marL="457200" rtl="0" algn="l">
              <a:lnSpc>
                <a:spcPct val="115000"/>
              </a:lnSpc>
              <a:spcBef>
                <a:spcPts val="0"/>
              </a:spcBef>
              <a:spcAft>
                <a:spcPts val="0"/>
              </a:spcAft>
              <a:buClr>
                <a:srgbClr val="000000"/>
              </a:buClr>
              <a:buSzPts val="1800"/>
              <a:buFont typeface="Raleway"/>
              <a:buChar char="●"/>
            </a:pPr>
            <a:r>
              <a:rPr b="1" lang="no">
                <a:solidFill>
                  <a:srgbClr val="000000"/>
                </a:solidFill>
                <a:latin typeface="Raleway"/>
                <a:ea typeface="Raleway"/>
                <a:cs typeface="Raleway"/>
                <a:sym typeface="Raleway"/>
              </a:rPr>
              <a:t>Oblig 1</a:t>
            </a:r>
            <a:endParaRPr b="1">
              <a:solidFill>
                <a:srgbClr val="000000"/>
              </a:solidFill>
              <a:latin typeface="Raleway"/>
              <a:ea typeface="Raleway"/>
              <a:cs typeface="Raleway"/>
              <a:sym typeface="Raleway"/>
            </a:endParaRPr>
          </a:p>
        </p:txBody>
      </p:sp>
      <p:sp>
        <p:nvSpPr>
          <p:cNvPr id="62" name="Google Shape;62;p14"/>
          <p:cNvSpPr/>
          <p:nvPr/>
        </p:nvSpPr>
        <p:spPr>
          <a:xfrm rot="-2226699">
            <a:off x="7226187" y="-1506662"/>
            <a:ext cx="2915126" cy="5553828"/>
          </a:xfrm>
          <a:prstGeom prst="rect">
            <a:avLst/>
          </a:prstGeom>
          <a:solidFill>
            <a:srgbClr val="E6B8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men først!</a:t>
            </a:r>
            <a:endParaRPr/>
          </a:p>
        </p:txBody>
      </p:sp>
      <p:sp>
        <p:nvSpPr>
          <p:cNvPr id="68" name="Google Shape;68;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Snakk med sidemann om hvordan det går med oblig:)</a:t>
            </a:r>
            <a:endParaRPr/>
          </a:p>
          <a:p>
            <a:pPr indent="-342900" lvl="0" marL="457200" rtl="0" algn="l">
              <a:spcBef>
                <a:spcPts val="1600"/>
              </a:spcBef>
              <a:spcAft>
                <a:spcPts val="0"/>
              </a:spcAft>
              <a:buSzPts val="1800"/>
              <a:buChar char="-"/>
            </a:pPr>
            <a:r>
              <a:rPr lang="no"/>
              <a:t>Er det noe dere synes er spesielt vanskelig eller forvirrende?</a:t>
            </a:r>
            <a:endParaRPr/>
          </a:p>
          <a:p>
            <a:pPr indent="-342900" lvl="0" marL="457200" rtl="0" algn="l">
              <a:spcBef>
                <a:spcPts val="0"/>
              </a:spcBef>
              <a:spcAft>
                <a:spcPts val="0"/>
              </a:spcAft>
              <a:buSzPts val="1800"/>
              <a:buChar char="-"/>
            </a:pPr>
            <a:r>
              <a:rPr lang="no"/>
              <a:t>Hva har vært lærerikt?</a:t>
            </a:r>
            <a:endParaRPr/>
          </a:p>
        </p:txBody>
      </p:sp>
      <p:pic>
        <p:nvPicPr>
          <p:cNvPr id="69" name="Google Shape;69;p15"/>
          <p:cNvPicPr preferRelativeResize="0"/>
          <p:nvPr/>
        </p:nvPicPr>
        <p:blipFill>
          <a:blip r:embed="rId3">
            <a:alphaModFix/>
          </a:blip>
          <a:stretch>
            <a:fillRect/>
          </a:stretch>
        </p:blipFill>
        <p:spPr>
          <a:xfrm>
            <a:off x="5354747" y="2399550"/>
            <a:ext cx="3239724" cy="2487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type="title"/>
          </p:nvPr>
        </p:nvSpPr>
        <p:spPr>
          <a:xfrm>
            <a:off x="311700" y="8242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no" sz="3000">
                <a:solidFill>
                  <a:srgbClr val="76A5AF"/>
                </a:solidFill>
                <a:latin typeface="Raleway"/>
                <a:ea typeface="Raleway"/>
                <a:cs typeface="Raleway"/>
                <a:sym typeface="Raleway"/>
              </a:rPr>
              <a:t>Interessent - repetisjon</a:t>
            </a:r>
            <a:endParaRPr b="1" sz="3000">
              <a:solidFill>
                <a:srgbClr val="76A5AF"/>
              </a:solidFill>
              <a:latin typeface="Raleway"/>
              <a:ea typeface="Raleway"/>
              <a:cs typeface="Raleway"/>
              <a:sym typeface="Raleway"/>
            </a:endParaRPr>
          </a:p>
        </p:txBody>
      </p:sp>
      <p:sp>
        <p:nvSpPr>
          <p:cNvPr id="75" name="Google Shape;75;p16"/>
          <p:cNvSpPr txBox="1"/>
          <p:nvPr>
            <p:ph idx="1" type="body"/>
          </p:nvPr>
        </p:nvSpPr>
        <p:spPr>
          <a:xfrm>
            <a:off x="311700" y="1458150"/>
            <a:ext cx="8520600" cy="22272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rgbClr val="000000"/>
              </a:buClr>
              <a:buSzPts val="1800"/>
              <a:buFont typeface="Raleway"/>
              <a:buChar char="●"/>
            </a:pPr>
            <a:r>
              <a:rPr lang="no">
                <a:solidFill>
                  <a:srgbClr val="000000"/>
                </a:solidFill>
                <a:latin typeface="Raleway"/>
                <a:ea typeface="Raleway"/>
                <a:cs typeface="Raleway"/>
                <a:sym typeface="Raleway"/>
              </a:rPr>
              <a:t>En </a:t>
            </a:r>
            <a:r>
              <a:rPr b="1" lang="no">
                <a:solidFill>
                  <a:srgbClr val="000000"/>
                </a:solidFill>
                <a:latin typeface="Raleway"/>
                <a:ea typeface="Raleway"/>
                <a:cs typeface="Raleway"/>
                <a:sym typeface="Raleway"/>
              </a:rPr>
              <a:t>interessent</a:t>
            </a:r>
            <a:r>
              <a:rPr lang="no">
                <a:solidFill>
                  <a:srgbClr val="000000"/>
                </a:solidFill>
                <a:latin typeface="Raleway"/>
                <a:ea typeface="Raleway"/>
                <a:cs typeface="Raleway"/>
                <a:sym typeface="Raleway"/>
              </a:rPr>
              <a:t> kan være en </a:t>
            </a:r>
            <a:r>
              <a:rPr b="1" lang="no">
                <a:solidFill>
                  <a:srgbClr val="000000"/>
                </a:solidFill>
                <a:latin typeface="Raleway"/>
                <a:ea typeface="Raleway"/>
                <a:cs typeface="Raleway"/>
                <a:sym typeface="Raleway"/>
              </a:rPr>
              <a:t>person, gruppe, organisasjon </a:t>
            </a:r>
            <a:r>
              <a:rPr lang="no">
                <a:solidFill>
                  <a:srgbClr val="000000"/>
                </a:solidFill>
                <a:latin typeface="Raleway"/>
                <a:ea typeface="Raleway"/>
                <a:cs typeface="Raleway"/>
                <a:sym typeface="Raleway"/>
              </a:rPr>
              <a:t>eller </a:t>
            </a:r>
            <a:r>
              <a:rPr b="1" lang="no">
                <a:solidFill>
                  <a:srgbClr val="000000"/>
                </a:solidFill>
                <a:latin typeface="Raleway"/>
                <a:ea typeface="Raleway"/>
                <a:cs typeface="Raleway"/>
                <a:sym typeface="Raleway"/>
              </a:rPr>
              <a:t>institusjon</a:t>
            </a:r>
            <a:r>
              <a:rPr lang="no">
                <a:solidFill>
                  <a:srgbClr val="000000"/>
                </a:solidFill>
                <a:latin typeface="Raleway"/>
                <a:ea typeface="Raleway"/>
                <a:cs typeface="Raleway"/>
                <a:sym typeface="Raleway"/>
              </a:rPr>
              <a:t>.</a:t>
            </a:r>
            <a:endParaRPr>
              <a:solidFill>
                <a:srgbClr val="000000"/>
              </a:solidFill>
              <a:latin typeface="Raleway"/>
              <a:ea typeface="Raleway"/>
              <a:cs typeface="Raleway"/>
              <a:sym typeface="Raleway"/>
            </a:endParaRPr>
          </a:p>
          <a:p>
            <a:pPr indent="-342900" lvl="0" marL="457200" rtl="0" algn="l">
              <a:lnSpc>
                <a:spcPct val="115000"/>
              </a:lnSpc>
              <a:spcBef>
                <a:spcPts val="0"/>
              </a:spcBef>
              <a:spcAft>
                <a:spcPts val="0"/>
              </a:spcAft>
              <a:buClr>
                <a:srgbClr val="000000"/>
              </a:buClr>
              <a:buSzPts val="1800"/>
              <a:buFont typeface="Raleway"/>
              <a:buChar char="●"/>
            </a:pPr>
            <a:r>
              <a:rPr lang="no">
                <a:solidFill>
                  <a:srgbClr val="000000"/>
                </a:solidFill>
                <a:latin typeface="Raleway"/>
                <a:ea typeface="Raleway"/>
                <a:cs typeface="Raleway"/>
                <a:sym typeface="Raleway"/>
              </a:rPr>
              <a:t>For en interessent har </a:t>
            </a:r>
            <a:r>
              <a:rPr b="1" lang="no">
                <a:solidFill>
                  <a:srgbClr val="000000"/>
                </a:solidFill>
                <a:latin typeface="Raleway"/>
                <a:ea typeface="Raleway"/>
                <a:cs typeface="Raleway"/>
                <a:sym typeface="Raleway"/>
              </a:rPr>
              <a:t>utformingen </a:t>
            </a:r>
            <a:r>
              <a:rPr lang="no">
                <a:solidFill>
                  <a:srgbClr val="000000"/>
                </a:solidFill>
                <a:latin typeface="Raleway"/>
                <a:ea typeface="Raleway"/>
                <a:cs typeface="Raleway"/>
                <a:sym typeface="Raleway"/>
              </a:rPr>
              <a:t>av en løsning eller </a:t>
            </a:r>
            <a:r>
              <a:rPr b="1" lang="no">
                <a:solidFill>
                  <a:srgbClr val="000000"/>
                </a:solidFill>
                <a:latin typeface="Raleway"/>
                <a:ea typeface="Raleway"/>
                <a:cs typeface="Raleway"/>
                <a:sym typeface="Raleway"/>
              </a:rPr>
              <a:t>utfallet </a:t>
            </a:r>
            <a:r>
              <a:rPr lang="no">
                <a:solidFill>
                  <a:srgbClr val="000000"/>
                </a:solidFill>
                <a:latin typeface="Raleway"/>
                <a:ea typeface="Raleway"/>
                <a:cs typeface="Raleway"/>
                <a:sym typeface="Raleway"/>
              </a:rPr>
              <a:t>av en hendelse </a:t>
            </a:r>
            <a:r>
              <a:rPr b="1" lang="no">
                <a:solidFill>
                  <a:srgbClr val="000000"/>
                </a:solidFill>
                <a:latin typeface="Raleway"/>
                <a:ea typeface="Raleway"/>
                <a:cs typeface="Raleway"/>
                <a:sym typeface="Raleway"/>
              </a:rPr>
              <a:t>betydning. </a:t>
            </a:r>
            <a:endParaRPr b="1">
              <a:solidFill>
                <a:srgbClr val="000000"/>
              </a:solidFill>
              <a:latin typeface="Raleway"/>
              <a:ea typeface="Raleway"/>
              <a:cs typeface="Raleway"/>
              <a:sym typeface="Raleway"/>
            </a:endParaRPr>
          </a:p>
          <a:p>
            <a:pPr indent="-342900" lvl="0" marL="457200" rtl="0" algn="l">
              <a:lnSpc>
                <a:spcPct val="115000"/>
              </a:lnSpc>
              <a:spcBef>
                <a:spcPts val="0"/>
              </a:spcBef>
              <a:spcAft>
                <a:spcPts val="0"/>
              </a:spcAft>
              <a:buClr>
                <a:srgbClr val="000000"/>
              </a:buClr>
              <a:buSzPts val="1800"/>
              <a:buFont typeface="Raleway"/>
              <a:buChar char="●"/>
            </a:pPr>
            <a:r>
              <a:rPr lang="no">
                <a:solidFill>
                  <a:srgbClr val="000000"/>
                </a:solidFill>
                <a:latin typeface="Raleway"/>
                <a:ea typeface="Raleway"/>
                <a:cs typeface="Raleway"/>
                <a:sym typeface="Raleway"/>
              </a:rPr>
              <a:t>De har derfor et </a:t>
            </a:r>
            <a:r>
              <a:rPr b="1" lang="no">
                <a:solidFill>
                  <a:srgbClr val="000000"/>
                </a:solidFill>
                <a:latin typeface="Raleway"/>
                <a:ea typeface="Raleway"/>
                <a:cs typeface="Raleway"/>
                <a:sym typeface="Raleway"/>
              </a:rPr>
              <a:t>uttalt </a:t>
            </a:r>
            <a:r>
              <a:rPr lang="no">
                <a:solidFill>
                  <a:srgbClr val="000000"/>
                </a:solidFill>
                <a:latin typeface="Raleway"/>
                <a:ea typeface="Raleway"/>
                <a:cs typeface="Raleway"/>
                <a:sym typeface="Raleway"/>
              </a:rPr>
              <a:t>eller </a:t>
            </a:r>
            <a:r>
              <a:rPr b="1" lang="no">
                <a:solidFill>
                  <a:srgbClr val="000000"/>
                </a:solidFill>
                <a:latin typeface="Raleway"/>
                <a:ea typeface="Raleway"/>
                <a:cs typeface="Raleway"/>
                <a:sym typeface="Raleway"/>
              </a:rPr>
              <a:t>u-uttalt </a:t>
            </a:r>
            <a:r>
              <a:rPr lang="no">
                <a:solidFill>
                  <a:srgbClr val="000000"/>
                </a:solidFill>
                <a:latin typeface="Raleway"/>
                <a:ea typeface="Raleway"/>
                <a:cs typeface="Raleway"/>
                <a:sym typeface="Raleway"/>
              </a:rPr>
              <a:t>ønske om eller behov for å påvirke </a:t>
            </a:r>
            <a:r>
              <a:rPr b="1" lang="no">
                <a:solidFill>
                  <a:srgbClr val="000000"/>
                </a:solidFill>
                <a:latin typeface="Raleway"/>
                <a:ea typeface="Raleway"/>
                <a:cs typeface="Raleway"/>
                <a:sym typeface="Raleway"/>
              </a:rPr>
              <a:t>utformingen </a:t>
            </a:r>
            <a:r>
              <a:rPr lang="no">
                <a:solidFill>
                  <a:srgbClr val="000000"/>
                </a:solidFill>
                <a:latin typeface="Raleway"/>
                <a:ea typeface="Raleway"/>
                <a:cs typeface="Raleway"/>
                <a:sym typeface="Raleway"/>
              </a:rPr>
              <a:t>eller </a:t>
            </a:r>
            <a:r>
              <a:rPr b="1" lang="no">
                <a:solidFill>
                  <a:srgbClr val="000000"/>
                </a:solidFill>
                <a:latin typeface="Raleway"/>
                <a:ea typeface="Raleway"/>
                <a:cs typeface="Raleway"/>
                <a:sym typeface="Raleway"/>
              </a:rPr>
              <a:t>utfallet.</a:t>
            </a:r>
            <a:endParaRPr b="1">
              <a:solidFill>
                <a:srgbClr val="000000"/>
              </a:solidFill>
              <a:latin typeface="Raleway"/>
              <a:ea typeface="Raleway"/>
              <a:cs typeface="Raleway"/>
              <a:sym typeface="Raleway"/>
            </a:endParaRPr>
          </a:p>
          <a:p>
            <a:pPr indent="-342900" lvl="0" marL="457200" rtl="0" algn="l">
              <a:lnSpc>
                <a:spcPct val="115000"/>
              </a:lnSpc>
              <a:spcBef>
                <a:spcPts val="0"/>
              </a:spcBef>
              <a:spcAft>
                <a:spcPts val="0"/>
              </a:spcAft>
              <a:buClr>
                <a:srgbClr val="000000"/>
              </a:buClr>
              <a:buSzPts val="1800"/>
              <a:buFont typeface="Raleway"/>
              <a:buChar char="●"/>
            </a:pPr>
            <a:r>
              <a:rPr lang="no">
                <a:solidFill>
                  <a:srgbClr val="000000"/>
                </a:solidFill>
                <a:latin typeface="Raleway"/>
                <a:ea typeface="Raleway"/>
                <a:cs typeface="Raleway"/>
                <a:sym typeface="Raleway"/>
              </a:rPr>
              <a:t>Interessentenes ønske kan være</a:t>
            </a:r>
            <a:r>
              <a:rPr b="1" lang="no">
                <a:solidFill>
                  <a:srgbClr val="000000"/>
                </a:solidFill>
                <a:latin typeface="Raleway"/>
                <a:ea typeface="Raleway"/>
                <a:cs typeface="Raleway"/>
                <a:sym typeface="Raleway"/>
              </a:rPr>
              <a:t> sammenfallende, delvis motstridende </a:t>
            </a:r>
            <a:r>
              <a:rPr lang="no">
                <a:solidFill>
                  <a:srgbClr val="000000"/>
                </a:solidFill>
                <a:latin typeface="Raleway"/>
                <a:ea typeface="Raleway"/>
                <a:cs typeface="Raleway"/>
                <a:sym typeface="Raleway"/>
              </a:rPr>
              <a:t>eller stå i et klart </a:t>
            </a:r>
            <a:r>
              <a:rPr b="1" lang="no">
                <a:solidFill>
                  <a:srgbClr val="000000"/>
                </a:solidFill>
                <a:latin typeface="Raleway"/>
                <a:ea typeface="Raleway"/>
                <a:cs typeface="Raleway"/>
                <a:sym typeface="Raleway"/>
              </a:rPr>
              <a:t>motsetningsforhold. </a:t>
            </a:r>
            <a:endParaRPr b="1">
              <a:solidFill>
                <a:srgbClr val="000000"/>
              </a:solidFill>
              <a:latin typeface="Raleway"/>
              <a:ea typeface="Raleway"/>
              <a:cs typeface="Raleway"/>
              <a:sym typeface="Raleway"/>
            </a:endParaRPr>
          </a:p>
          <a:p>
            <a:pPr indent="0" lvl="0" marL="0" rtl="0" algn="l">
              <a:lnSpc>
                <a:spcPct val="115000"/>
              </a:lnSpc>
              <a:spcBef>
                <a:spcPts val="0"/>
              </a:spcBef>
              <a:spcAft>
                <a:spcPts val="0"/>
              </a:spcAft>
              <a:buNone/>
            </a:pPr>
            <a:r>
              <a:t/>
            </a:r>
            <a:endParaRPr b="1">
              <a:solidFill>
                <a:srgbClr val="000000"/>
              </a:solidFill>
              <a:latin typeface="Raleway"/>
              <a:ea typeface="Raleway"/>
              <a:cs typeface="Raleway"/>
              <a:sym typeface="Raleway"/>
            </a:endParaRPr>
          </a:p>
        </p:txBody>
      </p:sp>
      <p:sp>
        <p:nvSpPr>
          <p:cNvPr id="76" name="Google Shape;76;p16"/>
          <p:cNvSpPr txBox="1"/>
          <p:nvPr/>
        </p:nvSpPr>
        <p:spPr>
          <a:xfrm>
            <a:off x="6801125" y="4780500"/>
            <a:ext cx="2343000" cy="3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1200">
                <a:solidFill>
                  <a:srgbClr val="DD7E6B"/>
                </a:solidFill>
              </a:rPr>
              <a:t>Relevant til Oblig 1, oppgave 1</a:t>
            </a:r>
            <a:endParaRPr sz="1200">
              <a:solidFill>
                <a:srgbClr val="DD7E6B"/>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7"/>
          <p:cNvSpPr txBox="1"/>
          <p:nvPr>
            <p:ph idx="1" type="body"/>
          </p:nvPr>
        </p:nvSpPr>
        <p:spPr>
          <a:xfrm>
            <a:off x="311700" y="1520400"/>
            <a:ext cx="8520600" cy="26370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Font typeface="Raleway"/>
              <a:buChar char="●"/>
            </a:pPr>
            <a:r>
              <a:rPr lang="no">
                <a:solidFill>
                  <a:schemeClr val="dk1"/>
                </a:solidFill>
                <a:latin typeface="Raleway"/>
                <a:ea typeface="Raleway"/>
                <a:cs typeface="Raleway"/>
                <a:sym typeface="Raleway"/>
              </a:rPr>
              <a:t>Egenskaper:</a:t>
            </a:r>
            <a:endParaRPr>
              <a:solidFill>
                <a:schemeClr val="dk1"/>
              </a:solidFill>
              <a:latin typeface="Raleway"/>
              <a:ea typeface="Raleway"/>
              <a:cs typeface="Raleway"/>
              <a:sym typeface="Raleway"/>
            </a:endParaRPr>
          </a:p>
          <a:p>
            <a:pPr indent="-317500" lvl="1" marL="914400" rtl="0" algn="l">
              <a:spcBef>
                <a:spcPts val="0"/>
              </a:spcBef>
              <a:spcAft>
                <a:spcPts val="0"/>
              </a:spcAft>
              <a:buClr>
                <a:schemeClr val="dk1"/>
              </a:buClr>
              <a:buSzPts val="1400"/>
              <a:buFont typeface="Raleway"/>
              <a:buChar char="○"/>
            </a:pPr>
            <a:r>
              <a:rPr lang="no">
                <a:solidFill>
                  <a:schemeClr val="dk1"/>
                </a:solidFill>
                <a:latin typeface="Raleway"/>
                <a:ea typeface="Raleway"/>
                <a:cs typeface="Raleway"/>
                <a:sym typeface="Raleway"/>
              </a:rPr>
              <a:t>Interesse (Concern)</a:t>
            </a:r>
            <a:endParaRPr>
              <a:solidFill>
                <a:schemeClr val="dk1"/>
              </a:solidFill>
              <a:latin typeface="Raleway"/>
              <a:ea typeface="Raleway"/>
              <a:cs typeface="Raleway"/>
              <a:sym typeface="Raleway"/>
            </a:endParaRPr>
          </a:p>
          <a:p>
            <a:pPr indent="-317500" lvl="1" marL="914400" rtl="0" algn="l">
              <a:spcBef>
                <a:spcPts val="0"/>
              </a:spcBef>
              <a:spcAft>
                <a:spcPts val="0"/>
              </a:spcAft>
              <a:buClr>
                <a:schemeClr val="dk1"/>
              </a:buClr>
              <a:buSzPts val="1400"/>
              <a:buFont typeface="Raleway"/>
              <a:buChar char="○"/>
            </a:pPr>
            <a:r>
              <a:rPr lang="no">
                <a:solidFill>
                  <a:schemeClr val="dk1"/>
                </a:solidFill>
                <a:latin typeface="Raleway"/>
                <a:ea typeface="Raleway"/>
                <a:cs typeface="Raleway"/>
                <a:sym typeface="Raleway"/>
              </a:rPr>
              <a:t>Relasjon mellom systemet og interessent </a:t>
            </a:r>
            <a:r>
              <a:rPr lang="no">
                <a:solidFill>
                  <a:schemeClr val="dk1"/>
                </a:solidFill>
                <a:latin typeface="Raleway"/>
                <a:ea typeface="Raleway"/>
                <a:cs typeface="Raleway"/>
                <a:sym typeface="Raleway"/>
              </a:rPr>
              <a:t>(Evt. konflikter)</a:t>
            </a:r>
            <a:endParaRPr>
              <a:solidFill>
                <a:schemeClr val="dk1"/>
              </a:solidFill>
              <a:latin typeface="Raleway"/>
              <a:ea typeface="Raleway"/>
              <a:cs typeface="Raleway"/>
              <a:sym typeface="Raleway"/>
            </a:endParaRPr>
          </a:p>
          <a:p>
            <a:pPr indent="-317500" lvl="1" marL="914400" rtl="0" algn="l">
              <a:spcBef>
                <a:spcPts val="0"/>
              </a:spcBef>
              <a:spcAft>
                <a:spcPts val="0"/>
              </a:spcAft>
              <a:buClr>
                <a:schemeClr val="dk1"/>
              </a:buClr>
              <a:buSzPts val="1400"/>
              <a:buFont typeface="Raleway"/>
              <a:buChar char="○"/>
            </a:pPr>
            <a:r>
              <a:rPr lang="no">
                <a:solidFill>
                  <a:schemeClr val="dk1"/>
                </a:solidFill>
                <a:latin typeface="Raleway"/>
                <a:ea typeface="Raleway"/>
                <a:cs typeface="Raleway"/>
                <a:sym typeface="Raleway"/>
              </a:rPr>
              <a:t>Relasjon mellom interessentene (Evt. konflikter mellom interessentene)</a:t>
            </a:r>
            <a:endParaRPr>
              <a:solidFill>
                <a:schemeClr val="dk1"/>
              </a:solidFill>
              <a:latin typeface="Raleway"/>
              <a:ea typeface="Raleway"/>
              <a:cs typeface="Raleway"/>
              <a:sym typeface="Raleway"/>
            </a:endParaRPr>
          </a:p>
          <a:p>
            <a:pPr indent="-342900" lvl="0" marL="457200" rtl="0" algn="l">
              <a:spcBef>
                <a:spcPts val="0"/>
              </a:spcBef>
              <a:spcAft>
                <a:spcPts val="0"/>
              </a:spcAft>
              <a:buClr>
                <a:schemeClr val="dk1"/>
              </a:buClr>
              <a:buSzPts val="1800"/>
              <a:buFont typeface="Raleway"/>
              <a:buChar char="●"/>
            </a:pPr>
            <a:r>
              <a:rPr lang="no">
                <a:solidFill>
                  <a:schemeClr val="dk1"/>
                </a:solidFill>
                <a:latin typeface="Raleway"/>
                <a:ea typeface="Raleway"/>
                <a:cs typeface="Raleway"/>
                <a:sym typeface="Raleway"/>
              </a:rPr>
              <a:t>Interessent vs. Aktør</a:t>
            </a:r>
            <a:endParaRPr>
              <a:solidFill>
                <a:schemeClr val="dk1"/>
              </a:solidFill>
              <a:latin typeface="Raleway"/>
              <a:ea typeface="Raleway"/>
              <a:cs typeface="Raleway"/>
              <a:sym typeface="Raleway"/>
            </a:endParaRPr>
          </a:p>
          <a:p>
            <a:pPr indent="-342900" lvl="0" marL="457200" rtl="0" algn="l">
              <a:spcBef>
                <a:spcPts val="0"/>
              </a:spcBef>
              <a:spcAft>
                <a:spcPts val="0"/>
              </a:spcAft>
              <a:buClr>
                <a:schemeClr val="dk1"/>
              </a:buClr>
              <a:buSzPts val="1800"/>
              <a:buFont typeface="Raleway"/>
              <a:buChar char="●"/>
            </a:pPr>
            <a:r>
              <a:rPr lang="no">
                <a:solidFill>
                  <a:schemeClr val="dk1"/>
                </a:solidFill>
                <a:latin typeface="Raleway"/>
                <a:ea typeface="Raleway"/>
                <a:cs typeface="Raleway"/>
                <a:sym typeface="Raleway"/>
              </a:rPr>
              <a:t>Interessent vs. Interesse</a:t>
            </a:r>
            <a:endParaRPr>
              <a:solidFill>
                <a:schemeClr val="dk1"/>
              </a:solidFill>
              <a:latin typeface="Raleway"/>
              <a:ea typeface="Raleway"/>
              <a:cs typeface="Raleway"/>
              <a:sym typeface="Raleway"/>
            </a:endParaRPr>
          </a:p>
          <a:p>
            <a:pPr indent="0" lvl="0" marL="0" rtl="0" algn="l">
              <a:spcBef>
                <a:spcPts val="0"/>
              </a:spcBef>
              <a:spcAft>
                <a:spcPts val="1600"/>
              </a:spcAft>
              <a:buNone/>
            </a:pPr>
            <a:r>
              <a:t/>
            </a:r>
            <a:endParaRPr/>
          </a:p>
        </p:txBody>
      </p:sp>
      <p:sp>
        <p:nvSpPr>
          <p:cNvPr id="82" name="Google Shape;82;p17"/>
          <p:cNvSpPr txBox="1"/>
          <p:nvPr>
            <p:ph type="title"/>
          </p:nvPr>
        </p:nvSpPr>
        <p:spPr>
          <a:xfrm>
            <a:off x="311700" y="7556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no" sz="3000">
                <a:solidFill>
                  <a:srgbClr val="76A5AF"/>
                </a:solidFill>
                <a:latin typeface="Raleway"/>
                <a:ea typeface="Raleway"/>
                <a:cs typeface="Raleway"/>
                <a:sym typeface="Raleway"/>
              </a:rPr>
              <a:t>Interessent - repetisjon</a:t>
            </a:r>
            <a:endParaRPr b="1" sz="3000">
              <a:solidFill>
                <a:srgbClr val="76A5AF"/>
              </a:solidFill>
              <a:latin typeface="Raleway"/>
              <a:ea typeface="Raleway"/>
              <a:cs typeface="Raleway"/>
              <a:sym typeface="Raleway"/>
            </a:endParaRPr>
          </a:p>
        </p:txBody>
      </p:sp>
      <p:sp>
        <p:nvSpPr>
          <p:cNvPr id="83" name="Google Shape;83;p17"/>
          <p:cNvSpPr txBox="1"/>
          <p:nvPr/>
        </p:nvSpPr>
        <p:spPr>
          <a:xfrm>
            <a:off x="7608425" y="4780500"/>
            <a:ext cx="1535700" cy="3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1200">
                <a:solidFill>
                  <a:srgbClr val="45818E"/>
                </a:solidFill>
              </a:rPr>
              <a:t>Relevant til Oblig 1</a:t>
            </a:r>
            <a:endParaRPr sz="1200">
              <a:solidFill>
                <a:srgbClr val="45818E"/>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8"/>
          <p:cNvSpPr/>
          <p:nvPr/>
        </p:nvSpPr>
        <p:spPr>
          <a:xfrm rot="10800000">
            <a:off x="-451362" y="2872648"/>
            <a:ext cx="9745812" cy="2943702"/>
          </a:xfrm>
          <a:prstGeom prst="flowChartDocument">
            <a:avLst/>
          </a:prstGeom>
          <a:solidFill>
            <a:srgbClr val="D0E0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D0E0E3"/>
              </a:solidFill>
            </a:endParaRPr>
          </a:p>
        </p:txBody>
      </p:sp>
      <p:sp>
        <p:nvSpPr>
          <p:cNvPr id="89" name="Google Shape;89;p18"/>
          <p:cNvSpPr txBox="1"/>
          <p:nvPr>
            <p:ph type="title"/>
          </p:nvPr>
        </p:nvSpPr>
        <p:spPr>
          <a:xfrm>
            <a:off x="311700" y="2092050"/>
            <a:ext cx="8520600" cy="9594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200"/>
              <a:buNone/>
            </a:pPr>
            <a:r>
              <a:rPr b="1" lang="no" sz="6000">
                <a:solidFill>
                  <a:srgbClr val="DD7E6B"/>
                </a:solidFill>
                <a:latin typeface="Raleway"/>
                <a:ea typeface="Raleway"/>
                <a:cs typeface="Raleway"/>
                <a:sym typeface="Raleway"/>
              </a:rPr>
              <a:t>Spørsmål?</a:t>
            </a:r>
            <a:endParaRPr b="1" sz="6000">
              <a:solidFill>
                <a:srgbClr val="DD7E6B"/>
              </a:solidFill>
              <a:latin typeface="Raleway"/>
              <a:ea typeface="Raleway"/>
              <a:cs typeface="Raleway"/>
              <a:sym typeface="Raleway"/>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6A5AF"/>
        </a:solidFill>
      </p:bgPr>
    </p:bg>
    <p:spTree>
      <p:nvGrpSpPr>
        <p:cNvPr id="93" name="Shape 93"/>
        <p:cNvGrpSpPr/>
        <p:nvPr/>
      </p:nvGrpSpPr>
      <p:grpSpPr>
        <a:xfrm>
          <a:off x="0" y="0"/>
          <a:ext cx="0" cy="0"/>
          <a:chOff x="0" y="0"/>
          <a:chExt cx="0" cy="0"/>
        </a:xfrm>
      </p:grpSpPr>
      <p:sp>
        <p:nvSpPr>
          <p:cNvPr id="94" name="Google Shape;94;p19"/>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3600"/>
              <a:buNone/>
            </a:pPr>
            <a:r>
              <a:rPr b="1" lang="no" sz="7200">
                <a:solidFill>
                  <a:schemeClr val="lt1"/>
                </a:solidFill>
                <a:latin typeface="Raleway"/>
                <a:ea typeface="Raleway"/>
                <a:cs typeface="Raleway"/>
                <a:sym typeface="Raleway"/>
              </a:rPr>
              <a:t>Rike bilder</a:t>
            </a:r>
            <a:endParaRPr b="1" sz="7200">
              <a:solidFill>
                <a:schemeClr val="lt1"/>
              </a:solidFill>
              <a:latin typeface="Raleway"/>
              <a:ea typeface="Raleway"/>
              <a:cs typeface="Raleway"/>
              <a:sym typeface="Raleway"/>
            </a:endParaRPr>
          </a:p>
        </p:txBody>
      </p:sp>
      <p:sp>
        <p:nvSpPr>
          <p:cNvPr id="95" name="Google Shape;95;p19"/>
          <p:cNvSpPr txBox="1"/>
          <p:nvPr/>
        </p:nvSpPr>
        <p:spPr>
          <a:xfrm>
            <a:off x="6730800" y="4780500"/>
            <a:ext cx="2413200" cy="3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1200">
                <a:solidFill>
                  <a:srgbClr val="FFFFFF"/>
                </a:solidFill>
              </a:rPr>
              <a:t>Relevant til Oblig 1 (Rike bilder)</a:t>
            </a:r>
            <a:endParaRPr sz="1200">
              <a:solidFill>
                <a:srgbClr val="FFFFFF"/>
              </a:solidFill>
            </a:endParaRPr>
          </a:p>
        </p:txBody>
      </p:sp>
      <p:sp>
        <p:nvSpPr>
          <p:cNvPr id="96" name="Google Shape;96;p19"/>
          <p:cNvSpPr txBox="1"/>
          <p:nvPr/>
        </p:nvSpPr>
        <p:spPr>
          <a:xfrm>
            <a:off x="5427800" y="445175"/>
            <a:ext cx="16038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2000">
                <a:solidFill>
                  <a:srgbClr val="FFFFFF"/>
                </a:solidFill>
              </a:rPr>
              <a:t>Informasjon </a:t>
            </a:r>
            <a:endParaRPr sz="2000">
              <a:solidFill>
                <a:srgbClr val="FFFFFF"/>
              </a:solidFill>
            </a:endParaRPr>
          </a:p>
        </p:txBody>
      </p:sp>
      <p:sp>
        <p:nvSpPr>
          <p:cNvPr id="97" name="Google Shape;97;p19"/>
          <p:cNvSpPr txBox="1"/>
          <p:nvPr/>
        </p:nvSpPr>
        <p:spPr>
          <a:xfrm>
            <a:off x="6337700" y="1298013"/>
            <a:ext cx="25944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2000">
                <a:solidFill>
                  <a:srgbClr val="FFFFFF"/>
                </a:solidFill>
              </a:rPr>
              <a:t>Systemer/teknologier</a:t>
            </a:r>
            <a:endParaRPr sz="2000">
              <a:solidFill>
                <a:srgbClr val="FFFFFF"/>
              </a:solidFill>
            </a:endParaRPr>
          </a:p>
        </p:txBody>
      </p:sp>
      <p:sp>
        <p:nvSpPr>
          <p:cNvPr id="98" name="Google Shape;98;p19"/>
          <p:cNvSpPr txBox="1"/>
          <p:nvPr/>
        </p:nvSpPr>
        <p:spPr>
          <a:xfrm>
            <a:off x="420100" y="1216625"/>
            <a:ext cx="20283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2000">
                <a:solidFill>
                  <a:srgbClr val="FFFFFF"/>
                </a:solidFill>
              </a:rPr>
              <a:t>Iterativ prosess</a:t>
            </a:r>
            <a:endParaRPr sz="2000">
              <a:solidFill>
                <a:srgbClr val="FFFFFF"/>
              </a:solidFill>
            </a:endParaRPr>
          </a:p>
        </p:txBody>
      </p:sp>
      <p:sp>
        <p:nvSpPr>
          <p:cNvPr id="99" name="Google Shape;99;p19"/>
          <p:cNvSpPr txBox="1"/>
          <p:nvPr/>
        </p:nvSpPr>
        <p:spPr>
          <a:xfrm>
            <a:off x="7342950" y="2708525"/>
            <a:ext cx="11889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2000">
                <a:solidFill>
                  <a:srgbClr val="FFFFFF"/>
                </a:solidFill>
              </a:rPr>
              <a:t>Kontekst</a:t>
            </a:r>
            <a:endParaRPr sz="2000">
              <a:solidFill>
                <a:srgbClr val="FFFFFF"/>
              </a:solidFill>
            </a:endParaRPr>
          </a:p>
        </p:txBody>
      </p:sp>
      <p:sp>
        <p:nvSpPr>
          <p:cNvPr id="100" name="Google Shape;100;p19"/>
          <p:cNvSpPr txBox="1"/>
          <p:nvPr/>
        </p:nvSpPr>
        <p:spPr>
          <a:xfrm>
            <a:off x="674600" y="4188275"/>
            <a:ext cx="25944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2000">
                <a:solidFill>
                  <a:srgbClr val="FFFFFF"/>
                </a:solidFill>
              </a:rPr>
              <a:t>K</a:t>
            </a:r>
            <a:r>
              <a:rPr lang="no" sz="2000">
                <a:solidFill>
                  <a:srgbClr val="FFFFFF"/>
                </a:solidFill>
              </a:rPr>
              <a:t>artleggingsteknikk</a:t>
            </a:r>
            <a:endParaRPr sz="2000">
              <a:solidFill>
                <a:srgbClr val="FFFFFF"/>
              </a:solidFill>
            </a:endParaRPr>
          </a:p>
        </p:txBody>
      </p:sp>
      <p:sp>
        <p:nvSpPr>
          <p:cNvPr id="101" name="Google Shape;101;p19"/>
          <p:cNvSpPr txBox="1"/>
          <p:nvPr/>
        </p:nvSpPr>
        <p:spPr>
          <a:xfrm>
            <a:off x="464650" y="2992650"/>
            <a:ext cx="14796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2000">
                <a:solidFill>
                  <a:srgbClr val="FFFFFF"/>
                </a:solidFill>
              </a:rPr>
              <a:t>Konflikter</a:t>
            </a:r>
            <a:endParaRPr sz="2000">
              <a:solidFill>
                <a:srgbClr val="FFFFFF"/>
              </a:solidFill>
            </a:endParaRPr>
          </a:p>
        </p:txBody>
      </p:sp>
      <p:sp>
        <p:nvSpPr>
          <p:cNvPr id="102" name="Google Shape;102;p19"/>
          <p:cNvSpPr txBox="1"/>
          <p:nvPr/>
        </p:nvSpPr>
        <p:spPr>
          <a:xfrm>
            <a:off x="2631200" y="3352263"/>
            <a:ext cx="17193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2000">
                <a:solidFill>
                  <a:srgbClr val="FFFFFF"/>
                </a:solidFill>
              </a:rPr>
              <a:t>Interessenter</a:t>
            </a:r>
            <a:endParaRPr sz="2000">
              <a:solidFill>
                <a:srgbClr val="FFFFFF"/>
              </a:solidFill>
            </a:endParaRPr>
          </a:p>
        </p:txBody>
      </p:sp>
      <p:sp>
        <p:nvSpPr>
          <p:cNvPr id="103" name="Google Shape;103;p19"/>
          <p:cNvSpPr txBox="1"/>
          <p:nvPr/>
        </p:nvSpPr>
        <p:spPr>
          <a:xfrm>
            <a:off x="163125" y="2078938"/>
            <a:ext cx="11889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2000">
                <a:solidFill>
                  <a:srgbClr val="FFFFFF"/>
                </a:solidFill>
              </a:rPr>
              <a:t>Struktur</a:t>
            </a:r>
            <a:endParaRPr sz="2000">
              <a:solidFill>
                <a:srgbClr val="FFFFFF"/>
              </a:solidFill>
            </a:endParaRPr>
          </a:p>
        </p:txBody>
      </p:sp>
      <p:sp>
        <p:nvSpPr>
          <p:cNvPr id="104" name="Google Shape;104;p19"/>
          <p:cNvSpPr txBox="1"/>
          <p:nvPr/>
        </p:nvSpPr>
        <p:spPr>
          <a:xfrm>
            <a:off x="3380288" y="1252575"/>
            <a:ext cx="21645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2000">
                <a:solidFill>
                  <a:srgbClr val="FFFFFF"/>
                </a:solidFill>
              </a:rPr>
              <a:t>Uformell syntaks</a:t>
            </a:r>
            <a:endParaRPr sz="2000">
              <a:solidFill>
                <a:srgbClr val="FFFFFF"/>
              </a:solidFill>
            </a:endParaRPr>
          </a:p>
        </p:txBody>
      </p:sp>
      <p:sp>
        <p:nvSpPr>
          <p:cNvPr id="105" name="Google Shape;105;p19"/>
          <p:cNvSpPr txBox="1"/>
          <p:nvPr/>
        </p:nvSpPr>
        <p:spPr>
          <a:xfrm>
            <a:off x="5833675" y="3506313"/>
            <a:ext cx="31059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2000">
                <a:solidFill>
                  <a:srgbClr val="FFFFFF"/>
                </a:solidFill>
              </a:rPr>
              <a:t>Kommunikasjonsverktøy</a:t>
            </a:r>
            <a:endParaRPr sz="2000">
              <a:solidFill>
                <a:srgbClr val="FFFFFF"/>
              </a:solidFill>
            </a:endParaRPr>
          </a:p>
        </p:txBody>
      </p:sp>
      <p:sp>
        <p:nvSpPr>
          <p:cNvPr id="106" name="Google Shape;106;p19"/>
          <p:cNvSpPr txBox="1"/>
          <p:nvPr/>
        </p:nvSpPr>
        <p:spPr>
          <a:xfrm>
            <a:off x="3941600" y="4124775"/>
            <a:ext cx="13992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2000">
                <a:solidFill>
                  <a:srgbClr val="FFFFFF"/>
                </a:solidFill>
              </a:rPr>
              <a:t>Relasjoner</a:t>
            </a:r>
            <a:endParaRPr sz="2000">
              <a:solidFill>
                <a:srgbClr val="FFFFFF"/>
              </a:solidFill>
            </a:endParaRPr>
          </a:p>
        </p:txBody>
      </p:sp>
      <p:sp>
        <p:nvSpPr>
          <p:cNvPr id="107" name="Google Shape;107;p19"/>
          <p:cNvSpPr txBox="1"/>
          <p:nvPr/>
        </p:nvSpPr>
        <p:spPr>
          <a:xfrm>
            <a:off x="311700" y="354300"/>
            <a:ext cx="43572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2000">
                <a:solidFill>
                  <a:srgbClr val="FFFFFF"/>
                </a:solidFill>
              </a:rPr>
              <a:t>“Concerns”/mål/interesser/perspektiv</a:t>
            </a:r>
            <a:endParaRPr sz="2000">
              <a:solidFill>
                <a:srgbClr val="FFFFFF"/>
              </a:solidFill>
            </a:endParaRPr>
          </a:p>
        </p:txBody>
      </p:sp>
      <p:sp>
        <p:nvSpPr>
          <p:cNvPr id="108" name="Google Shape;108;p19"/>
          <p:cNvSpPr txBox="1"/>
          <p:nvPr/>
        </p:nvSpPr>
        <p:spPr>
          <a:xfrm>
            <a:off x="5742000" y="4304125"/>
            <a:ext cx="20283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2000">
                <a:solidFill>
                  <a:srgbClr val="FFFFFF"/>
                </a:solidFill>
              </a:rPr>
              <a:t>Interne/eksterne</a:t>
            </a:r>
            <a:endParaRPr sz="2000">
              <a:solidFill>
                <a:srgbClr val="FFFFFF"/>
              </a:solidFill>
            </a:endParaRPr>
          </a:p>
        </p:txBody>
      </p:sp>
      <p:cxnSp>
        <p:nvCxnSpPr>
          <p:cNvPr id="109" name="Google Shape;109;p19"/>
          <p:cNvCxnSpPr>
            <a:endCxn id="106" idx="0"/>
          </p:cNvCxnSpPr>
          <p:nvPr/>
        </p:nvCxnSpPr>
        <p:spPr>
          <a:xfrm flipH="1">
            <a:off x="4641200" y="3122175"/>
            <a:ext cx="502200" cy="1002600"/>
          </a:xfrm>
          <a:prstGeom prst="straightConnector1">
            <a:avLst/>
          </a:prstGeom>
          <a:noFill/>
          <a:ln cap="flat" cmpd="sng" w="9525">
            <a:solidFill>
              <a:srgbClr val="FFFFFF"/>
            </a:solidFill>
            <a:prstDash val="solid"/>
            <a:round/>
            <a:headEnd len="med" w="med" type="none"/>
            <a:tailEnd len="med" w="med" type="none"/>
          </a:ln>
        </p:spPr>
      </p:cxnSp>
      <p:cxnSp>
        <p:nvCxnSpPr>
          <p:cNvPr id="110" name="Google Shape;110;p19"/>
          <p:cNvCxnSpPr>
            <a:endCxn id="108" idx="1"/>
          </p:cNvCxnSpPr>
          <p:nvPr/>
        </p:nvCxnSpPr>
        <p:spPr>
          <a:xfrm>
            <a:off x="5340900" y="4362925"/>
            <a:ext cx="401100" cy="179400"/>
          </a:xfrm>
          <a:prstGeom prst="straightConnector1">
            <a:avLst/>
          </a:prstGeom>
          <a:noFill/>
          <a:ln cap="flat" cmpd="sng" w="9525">
            <a:solidFill>
              <a:srgbClr val="FFFFFF"/>
            </a:solidFill>
            <a:prstDash val="solid"/>
            <a:round/>
            <a:headEnd len="med" w="med" type="none"/>
            <a:tailEnd len="med" w="med" type="none"/>
          </a:ln>
        </p:spPr>
      </p:cxnSp>
      <p:cxnSp>
        <p:nvCxnSpPr>
          <p:cNvPr id="111" name="Google Shape;111;p19"/>
          <p:cNvCxnSpPr>
            <a:stCxn id="102" idx="0"/>
          </p:cNvCxnSpPr>
          <p:nvPr/>
        </p:nvCxnSpPr>
        <p:spPr>
          <a:xfrm flipH="1" rot="10800000">
            <a:off x="3490850" y="2990763"/>
            <a:ext cx="305100" cy="361500"/>
          </a:xfrm>
          <a:prstGeom prst="straightConnector1">
            <a:avLst/>
          </a:prstGeom>
          <a:noFill/>
          <a:ln cap="flat" cmpd="sng" w="9525">
            <a:solidFill>
              <a:srgbClr val="FFFFFF"/>
            </a:solidFill>
            <a:prstDash val="solid"/>
            <a:round/>
            <a:headEnd len="med" w="med" type="none"/>
            <a:tailEnd len="med" w="med" type="none"/>
          </a:ln>
        </p:spPr>
      </p:cxnSp>
      <p:cxnSp>
        <p:nvCxnSpPr>
          <p:cNvPr id="112" name="Google Shape;112;p19"/>
          <p:cNvCxnSpPr>
            <a:stCxn id="100" idx="0"/>
          </p:cNvCxnSpPr>
          <p:nvPr/>
        </p:nvCxnSpPr>
        <p:spPr>
          <a:xfrm flipH="1" rot="10800000">
            <a:off x="1971800" y="3089375"/>
            <a:ext cx="525900" cy="1098900"/>
          </a:xfrm>
          <a:prstGeom prst="straightConnector1">
            <a:avLst/>
          </a:prstGeom>
          <a:noFill/>
          <a:ln cap="flat" cmpd="sng" w="9525">
            <a:solidFill>
              <a:srgbClr val="FFFFFF"/>
            </a:solidFill>
            <a:prstDash val="solid"/>
            <a:round/>
            <a:headEnd len="med" w="med" type="none"/>
            <a:tailEnd len="med" w="med" type="none"/>
          </a:ln>
        </p:spPr>
      </p:cxnSp>
      <p:cxnSp>
        <p:nvCxnSpPr>
          <p:cNvPr id="113" name="Google Shape;113;p19"/>
          <p:cNvCxnSpPr>
            <a:stCxn id="98" idx="2"/>
          </p:cNvCxnSpPr>
          <p:nvPr/>
        </p:nvCxnSpPr>
        <p:spPr>
          <a:xfrm>
            <a:off x="1434250" y="1693025"/>
            <a:ext cx="969600" cy="361200"/>
          </a:xfrm>
          <a:prstGeom prst="straightConnector1">
            <a:avLst/>
          </a:prstGeom>
          <a:noFill/>
          <a:ln cap="flat" cmpd="sng" w="9525">
            <a:solidFill>
              <a:srgbClr val="FFFFFF"/>
            </a:solidFill>
            <a:prstDash val="solid"/>
            <a:round/>
            <a:headEnd len="med" w="med" type="none"/>
            <a:tailEnd len="med" w="med" type="none"/>
          </a:ln>
        </p:spPr>
      </p:cxnSp>
      <p:cxnSp>
        <p:nvCxnSpPr>
          <p:cNvPr id="114" name="Google Shape;114;p19"/>
          <p:cNvCxnSpPr>
            <a:stCxn id="103" idx="3"/>
          </p:cNvCxnSpPr>
          <p:nvPr/>
        </p:nvCxnSpPr>
        <p:spPr>
          <a:xfrm>
            <a:off x="1352025" y="2317138"/>
            <a:ext cx="817200" cy="131400"/>
          </a:xfrm>
          <a:prstGeom prst="straightConnector1">
            <a:avLst/>
          </a:prstGeom>
          <a:noFill/>
          <a:ln cap="flat" cmpd="sng" w="9525">
            <a:solidFill>
              <a:srgbClr val="FFFFFF"/>
            </a:solidFill>
            <a:prstDash val="solid"/>
            <a:round/>
            <a:headEnd len="med" w="med" type="none"/>
            <a:tailEnd len="med" w="med" type="none"/>
          </a:ln>
        </p:spPr>
      </p:cxnSp>
      <p:cxnSp>
        <p:nvCxnSpPr>
          <p:cNvPr id="115" name="Google Shape;115;p19"/>
          <p:cNvCxnSpPr>
            <a:stCxn id="107" idx="2"/>
          </p:cNvCxnSpPr>
          <p:nvPr/>
        </p:nvCxnSpPr>
        <p:spPr>
          <a:xfrm>
            <a:off x="2490300" y="830700"/>
            <a:ext cx="697800" cy="1256400"/>
          </a:xfrm>
          <a:prstGeom prst="straightConnector1">
            <a:avLst/>
          </a:prstGeom>
          <a:noFill/>
          <a:ln cap="flat" cmpd="sng" w="9525">
            <a:solidFill>
              <a:srgbClr val="FFFFFF"/>
            </a:solidFill>
            <a:prstDash val="solid"/>
            <a:round/>
            <a:headEnd len="med" w="med" type="none"/>
            <a:tailEnd len="med" w="med" type="none"/>
          </a:ln>
        </p:spPr>
      </p:cxnSp>
      <p:cxnSp>
        <p:nvCxnSpPr>
          <p:cNvPr id="116" name="Google Shape;116;p19"/>
          <p:cNvCxnSpPr>
            <a:stCxn id="96" idx="2"/>
          </p:cNvCxnSpPr>
          <p:nvPr/>
        </p:nvCxnSpPr>
        <p:spPr>
          <a:xfrm flipH="1">
            <a:off x="5652800" y="921575"/>
            <a:ext cx="576900" cy="1198200"/>
          </a:xfrm>
          <a:prstGeom prst="straightConnector1">
            <a:avLst/>
          </a:prstGeom>
          <a:noFill/>
          <a:ln cap="flat" cmpd="sng" w="9525">
            <a:solidFill>
              <a:srgbClr val="FFFFFF"/>
            </a:solidFill>
            <a:prstDash val="solid"/>
            <a:round/>
            <a:headEnd len="med" w="med" type="none"/>
            <a:tailEnd len="med" w="med" type="none"/>
          </a:ln>
        </p:spPr>
      </p:cxnSp>
      <p:cxnSp>
        <p:nvCxnSpPr>
          <p:cNvPr id="117" name="Google Shape;117;p19"/>
          <p:cNvCxnSpPr>
            <a:stCxn id="104" idx="2"/>
          </p:cNvCxnSpPr>
          <p:nvPr/>
        </p:nvCxnSpPr>
        <p:spPr>
          <a:xfrm flipH="1">
            <a:off x="4190438" y="1728975"/>
            <a:ext cx="272100" cy="341700"/>
          </a:xfrm>
          <a:prstGeom prst="straightConnector1">
            <a:avLst/>
          </a:prstGeom>
          <a:noFill/>
          <a:ln cap="flat" cmpd="sng" w="9525">
            <a:solidFill>
              <a:srgbClr val="FFFFFF"/>
            </a:solidFill>
            <a:prstDash val="solid"/>
            <a:round/>
            <a:headEnd len="med" w="med" type="none"/>
            <a:tailEnd len="med" w="med" type="none"/>
          </a:ln>
        </p:spPr>
      </p:cxnSp>
      <p:cxnSp>
        <p:nvCxnSpPr>
          <p:cNvPr id="118" name="Google Shape;118;p19"/>
          <p:cNvCxnSpPr/>
          <p:nvPr/>
        </p:nvCxnSpPr>
        <p:spPr>
          <a:xfrm flipH="1">
            <a:off x="7066000" y="1856925"/>
            <a:ext cx="1068300" cy="427200"/>
          </a:xfrm>
          <a:prstGeom prst="straightConnector1">
            <a:avLst/>
          </a:prstGeom>
          <a:noFill/>
          <a:ln cap="flat" cmpd="sng" w="9525">
            <a:solidFill>
              <a:srgbClr val="FFFFFF"/>
            </a:solidFill>
            <a:prstDash val="solid"/>
            <a:round/>
            <a:headEnd len="med" w="med" type="none"/>
            <a:tailEnd len="med" w="med" type="none"/>
          </a:ln>
        </p:spPr>
      </p:cxnSp>
      <p:cxnSp>
        <p:nvCxnSpPr>
          <p:cNvPr id="119" name="Google Shape;119;p19"/>
          <p:cNvCxnSpPr>
            <a:stCxn id="99" idx="0"/>
          </p:cNvCxnSpPr>
          <p:nvPr/>
        </p:nvCxnSpPr>
        <p:spPr>
          <a:xfrm rot="10800000">
            <a:off x="7071000" y="2612825"/>
            <a:ext cx="866400" cy="95700"/>
          </a:xfrm>
          <a:prstGeom prst="straightConnector1">
            <a:avLst/>
          </a:prstGeom>
          <a:noFill/>
          <a:ln cap="flat" cmpd="sng" w="9525">
            <a:solidFill>
              <a:srgbClr val="FFFFFF"/>
            </a:solidFill>
            <a:prstDash val="solid"/>
            <a:round/>
            <a:headEnd len="med" w="med" type="none"/>
            <a:tailEnd len="med" w="med" type="none"/>
          </a:ln>
        </p:spPr>
      </p:cxnSp>
      <p:cxnSp>
        <p:nvCxnSpPr>
          <p:cNvPr id="120" name="Google Shape;120;p19"/>
          <p:cNvCxnSpPr/>
          <p:nvPr/>
        </p:nvCxnSpPr>
        <p:spPr>
          <a:xfrm flipH="1" rot="10800000">
            <a:off x="1594000" y="2859250"/>
            <a:ext cx="558600" cy="164400"/>
          </a:xfrm>
          <a:prstGeom prst="straightConnector1">
            <a:avLst/>
          </a:prstGeom>
          <a:noFill/>
          <a:ln cap="flat" cmpd="sng" w="9525">
            <a:solidFill>
              <a:srgbClr val="FFFFFF"/>
            </a:solidFill>
            <a:prstDash val="solid"/>
            <a:round/>
            <a:headEnd len="med" w="med" type="none"/>
            <a:tailEnd len="med" w="med" type="none"/>
          </a:ln>
        </p:spPr>
      </p:cxnSp>
      <p:cxnSp>
        <p:nvCxnSpPr>
          <p:cNvPr id="121" name="Google Shape;121;p19"/>
          <p:cNvCxnSpPr/>
          <p:nvPr/>
        </p:nvCxnSpPr>
        <p:spPr>
          <a:xfrm rot="10800000">
            <a:off x="6063700" y="3089275"/>
            <a:ext cx="378000" cy="394500"/>
          </a:xfrm>
          <a:prstGeom prst="straightConnector1">
            <a:avLst/>
          </a:prstGeom>
          <a:noFill/>
          <a:ln cap="flat" cmpd="sng" w="9525">
            <a:solidFill>
              <a:srgbClr val="FFFFFF"/>
            </a:solidFill>
            <a:prstDash val="solid"/>
            <a:round/>
            <a:headEnd len="med" w="med" type="none"/>
            <a:tailEnd len="med" w="med"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0"/>
          <p:cNvSpPr txBox="1"/>
          <p:nvPr>
            <p:ph idx="4294967295" type="ctrTitle"/>
          </p:nvPr>
        </p:nvSpPr>
        <p:spPr>
          <a:xfrm>
            <a:off x="78000" y="539300"/>
            <a:ext cx="8520600" cy="922800"/>
          </a:xfrm>
          <a:prstGeom prst="rect">
            <a:avLst/>
          </a:prstGeom>
          <a:noFill/>
          <a:ln>
            <a:noFill/>
          </a:ln>
        </p:spPr>
        <p:txBody>
          <a:bodyPr anchorCtr="0" anchor="b" bIns="91425" lIns="91425" spcFirstLastPara="1" rIns="91425" wrap="square" tIns="91425">
            <a:noAutofit/>
          </a:bodyPr>
          <a:lstStyle/>
          <a:p>
            <a:pPr indent="0" lvl="0" marL="0" rtl="0" algn="l">
              <a:lnSpc>
                <a:spcPct val="115000"/>
              </a:lnSpc>
              <a:spcBef>
                <a:spcPts val="1200"/>
              </a:spcBef>
              <a:spcAft>
                <a:spcPts val="1200"/>
              </a:spcAft>
              <a:buSzPts val="5200"/>
              <a:buNone/>
            </a:pPr>
            <a:r>
              <a:rPr b="1" lang="no" sz="3000">
                <a:solidFill>
                  <a:srgbClr val="76A5AF"/>
                </a:solidFill>
                <a:latin typeface="Raleway"/>
                <a:ea typeface="Raleway"/>
                <a:cs typeface="Raleway"/>
                <a:sym typeface="Raleway"/>
              </a:rPr>
              <a:t>Rike bilder</a:t>
            </a:r>
            <a:endParaRPr b="1" sz="3000">
              <a:solidFill>
                <a:srgbClr val="76A5AF"/>
              </a:solidFill>
              <a:latin typeface="Raleway"/>
              <a:ea typeface="Raleway"/>
              <a:cs typeface="Raleway"/>
              <a:sym typeface="Raleway"/>
            </a:endParaRPr>
          </a:p>
        </p:txBody>
      </p:sp>
      <p:sp>
        <p:nvSpPr>
          <p:cNvPr id="127" name="Google Shape;127;p20"/>
          <p:cNvSpPr txBox="1"/>
          <p:nvPr>
            <p:ph idx="4294967295" type="subTitle"/>
          </p:nvPr>
        </p:nvSpPr>
        <p:spPr>
          <a:xfrm>
            <a:off x="78000" y="1162525"/>
            <a:ext cx="4976700" cy="21780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chemeClr val="dk1"/>
              </a:buClr>
              <a:buSzPts val="1800"/>
              <a:buFont typeface="Raleway"/>
              <a:buChar char="●"/>
            </a:pPr>
            <a:r>
              <a:rPr lang="no">
                <a:solidFill>
                  <a:schemeClr val="dk1"/>
                </a:solidFill>
                <a:latin typeface="Raleway"/>
                <a:ea typeface="Raleway"/>
                <a:cs typeface="Raleway"/>
                <a:sym typeface="Raleway"/>
              </a:rPr>
              <a:t>Pensum: Artikkel om rike bilder + Notat om rike bilder </a:t>
            </a:r>
            <a:r>
              <a:rPr lang="no">
                <a:solidFill>
                  <a:srgbClr val="DD7E6B"/>
                </a:solidFill>
                <a:latin typeface="Raleway"/>
                <a:ea typeface="Raleway"/>
                <a:cs typeface="Raleway"/>
                <a:sym typeface="Raleway"/>
              </a:rPr>
              <a:t>(</a:t>
            </a:r>
            <a:r>
              <a:rPr lang="no" u="sng">
                <a:solidFill>
                  <a:srgbClr val="DD7E6B"/>
                </a:solidFill>
                <a:hlinkClick r:id="rId3">
                  <a:extLst>
                    <a:ext uri="{A12FA001-AC4F-418D-AE19-62706E023703}">
                      <ahyp:hlinkClr val="tx"/>
                    </a:ext>
                  </a:extLst>
                </a:hlinkClick>
              </a:rPr>
              <a:t>Pensum</a:t>
            </a:r>
            <a:r>
              <a:rPr lang="no">
                <a:solidFill>
                  <a:srgbClr val="DD7E6B"/>
                </a:solidFill>
              </a:rPr>
              <a:t>)</a:t>
            </a:r>
            <a:endParaRPr>
              <a:solidFill>
                <a:srgbClr val="DD7E6B"/>
              </a:solidFill>
            </a:endParaRPr>
          </a:p>
          <a:p>
            <a:pPr indent="0" lvl="0" marL="457200" rtl="0" algn="l">
              <a:lnSpc>
                <a:spcPct val="115000"/>
              </a:lnSpc>
              <a:spcBef>
                <a:spcPts val="0"/>
              </a:spcBef>
              <a:spcAft>
                <a:spcPts val="0"/>
              </a:spcAft>
              <a:buNone/>
            </a:pPr>
            <a:r>
              <a:t/>
            </a:r>
            <a:endParaRPr>
              <a:solidFill>
                <a:schemeClr val="dk1"/>
              </a:solidFill>
              <a:latin typeface="Raleway"/>
              <a:ea typeface="Raleway"/>
              <a:cs typeface="Raleway"/>
              <a:sym typeface="Raleway"/>
            </a:endParaRPr>
          </a:p>
          <a:p>
            <a:pPr indent="-342900" lvl="0" marL="457200" rtl="0" algn="l">
              <a:lnSpc>
                <a:spcPct val="115000"/>
              </a:lnSpc>
              <a:spcBef>
                <a:spcPts val="0"/>
              </a:spcBef>
              <a:spcAft>
                <a:spcPts val="0"/>
              </a:spcAft>
              <a:buClr>
                <a:schemeClr val="dk1"/>
              </a:buClr>
              <a:buSzPts val="1800"/>
              <a:buFont typeface="Raleway"/>
              <a:buChar char="●"/>
            </a:pPr>
            <a:r>
              <a:rPr lang="no">
                <a:solidFill>
                  <a:schemeClr val="dk1"/>
                </a:solidFill>
                <a:latin typeface="Raleway"/>
                <a:ea typeface="Raleway"/>
                <a:cs typeface="Raleway"/>
                <a:sym typeface="Raleway"/>
              </a:rPr>
              <a:t>Er en teknikk for beskrivelse og analyse av situasjoner</a:t>
            </a:r>
            <a:endParaRPr>
              <a:solidFill>
                <a:schemeClr val="dk1"/>
              </a:solidFill>
              <a:latin typeface="Raleway"/>
              <a:ea typeface="Raleway"/>
              <a:cs typeface="Raleway"/>
              <a:sym typeface="Raleway"/>
            </a:endParaRPr>
          </a:p>
          <a:p>
            <a:pPr indent="-342900" lvl="0" marL="457200" rtl="0" algn="l">
              <a:lnSpc>
                <a:spcPct val="115000"/>
              </a:lnSpc>
              <a:spcBef>
                <a:spcPts val="0"/>
              </a:spcBef>
              <a:spcAft>
                <a:spcPts val="0"/>
              </a:spcAft>
              <a:buClr>
                <a:schemeClr val="dk1"/>
              </a:buClr>
              <a:buSzPts val="1800"/>
              <a:buFont typeface="Raleway"/>
              <a:buChar char="●"/>
            </a:pPr>
            <a:r>
              <a:rPr lang="no">
                <a:solidFill>
                  <a:schemeClr val="dk1"/>
                </a:solidFill>
                <a:latin typeface="Raleway"/>
                <a:ea typeface="Raleway"/>
                <a:cs typeface="Raleway"/>
                <a:sym typeface="Raleway"/>
              </a:rPr>
              <a:t>B</a:t>
            </a:r>
            <a:r>
              <a:rPr lang="no" sz="1800">
                <a:solidFill>
                  <a:schemeClr val="dk1"/>
                </a:solidFill>
                <a:latin typeface="Raleway"/>
                <a:ea typeface="Raleway"/>
                <a:cs typeface="Raleway"/>
                <a:sym typeface="Raleway"/>
              </a:rPr>
              <a:t>rukes for å få oversikt over konteksten og alle som er involvert eller har interesser i situasjonen</a:t>
            </a:r>
            <a:endParaRPr sz="1800">
              <a:solidFill>
                <a:schemeClr val="dk1"/>
              </a:solidFill>
              <a:latin typeface="Raleway"/>
              <a:ea typeface="Raleway"/>
              <a:cs typeface="Raleway"/>
              <a:sym typeface="Raleway"/>
            </a:endParaRPr>
          </a:p>
          <a:p>
            <a:pPr indent="-342900" lvl="0" marL="457200" rtl="0" algn="l">
              <a:lnSpc>
                <a:spcPct val="115000"/>
              </a:lnSpc>
              <a:spcBef>
                <a:spcPts val="0"/>
              </a:spcBef>
              <a:spcAft>
                <a:spcPts val="0"/>
              </a:spcAft>
              <a:buClr>
                <a:schemeClr val="dk1"/>
              </a:buClr>
              <a:buSzPts val="1800"/>
              <a:buFont typeface="Raleway"/>
              <a:buChar char="●"/>
            </a:pPr>
            <a:r>
              <a:rPr lang="no">
                <a:solidFill>
                  <a:schemeClr val="dk1"/>
                </a:solidFill>
                <a:latin typeface="Raleway"/>
                <a:ea typeface="Raleway"/>
                <a:cs typeface="Raleway"/>
                <a:sym typeface="Raleway"/>
              </a:rPr>
              <a:t>Må velge hva som skal med, forenkler en virkelighet som er kompleks. </a:t>
            </a:r>
            <a:endParaRPr>
              <a:solidFill>
                <a:schemeClr val="dk1"/>
              </a:solidFill>
              <a:latin typeface="Raleway"/>
              <a:ea typeface="Raleway"/>
              <a:cs typeface="Raleway"/>
              <a:sym typeface="Raleway"/>
            </a:endParaRPr>
          </a:p>
          <a:p>
            <a:pPr indent="0" lvl="0" marL="0" rtl="0" algn="ctr">
              <a:lnSpc>
                <a:spcPct val="100000"/>
              </a:lnSpc>
              <a:spcBef>
                <a:spcPts val="1200"/>
              </a:spcBef>
              <a:spcAft>
                <a:spcPts val="0"/>
              </a:spcAft>
              <a:buClr>
                <a:schemeClr val="dk1"/>
              </a:buClr>
              <a:buSzPts val="1100"/>
              <a:buFont typeface="Arial"/>
              <a:buNone/>
            </a:pPr>
            <a:r>
              <a:rPr lang="no" sz="1100">
                <a:solidFill>
                  <a:schemeClr val="dk1"/>
                </a:solidFill>
              </a:rPr>
              <a:t>			</a:t>
            </a:r>
            <a:endParaRPr sz="1100">
              <a:solidFill>
                <a:schemeClr val="dk1"/>
              </a:solidFill>
            </a:endParaRPr>
          </a:p>
          <a:p>
            <a:pPr indent="0" lvl="0" marL="0" rtl="0" algn="ctr">
              <a:lnSpc>
                <a:spcPct val="100000"/>
              </a:lnSpc>
              <a:spcBef>
                <a:spcPts val="0"/>
              </a:spcBef>
              <a:spcAft>
                <a:spcPts val="0"/>
              </a:spcAft>
              <a:buClr>
                <a:schemeClr val="dk1"/>
              </a:buClr>
              <a:buSzPts val="1100"/>
              <a:buFont typeface="Arial"/>
              <a:buNone/>
            </a:pPr>
            <a:r>
              <a:rPr lang="no" sz="1100">
                <a:solidFill>
                  <a:schemeClr val="dk1"/>
                </a:solidFill>
              </a:rPr>
              <a:t>		</a:t>
            </a:r>
            <a:endParaRPr sz="1100">
              <a:solidFill>
                <a:schemeClr val="dk1"/>
              </a:solidFill>
            </a:endParaRPr>
          </a:p>
          <a:p>
            <a:pPr indent="0" lvl="0" marL="0" rtl="0" algn="ctr">
              <a:lnSpc>
                <a:spcPct val="100000"/>
              </a:lnSpc>
              <a:spcBef>
                <a:spcPts val="0"/>
              </a:spcBef>
              <a:spcAft>
                <a:spcPts val="0"/>
              </a:spcAft>
              <a:buSzPts val="2800"/>
              <a:buNone/>
            </a:pPr>
            <a:r>
              <a:t/>
            </a:r>
            <a:endParaRPr/>
          </a:p>
        </p:txBody>
      </p:sp>
      <p:pic>
        <p:nvPicPr>
          <p:cNvPr id="128" name="Google Shape;128;p20"/>
          <p:cNvPicPr preferRelativeResize="0"/>
          <p:nvPr/>
        </p:nvPicPr>
        <p:blipFill>
          <a:blip r:embed="rId4">
            <a:alphaModFix/>
          </a:blip>
          <a:stretch>
            <a:fillRect/>
          </a:stretch>
        </p:blipFill>
        <p:spPr>
          <a:xfrm>
            <a:off x="5054706" y="1423975"/>
            <a:ext cx="4089195" cy="2295525"/>
          </a:xfrm>
          <a:prstGeom prst="rect">
            <a:avLst/>
          </a:prstGeom>
          <a:noFill/>
          <a:ln>
            <a:noFill/>
          </a:ln>
        </p:spPr>
      </p:pic>
      <p:sp>
        <p:nvSpPr>
          <p:cNvPr id="129" name="Google Shape;129;p20"/>
          <p:cNvSpPr txBox="1"/>
          <p:nvPr/>
        </p:nvSpPr>
        <p:spPr>
          <a:xfrm>
            <a:off x="6730800" y="4780500"/>
            <a:ext cx="2413200" cy="3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1200">
                <a:solidFill>
                  <a:srgbClr val="76A5AF"/>
                </a:solidFill>
              </a:rPr>
              <a:t>Relevant til Oblig 1 (Rike bilder)</a:t>
            </a:r>
            <a:endParaRPr sz="1200">
              <a:solidFill>
                <a:srgbClr val="76A5A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6A5AF"/>
        </a:solidFill>
      </p:bgPr>
    </p:bg>
    <p:spTree>
      <p:nvGrpSpPr>
        <p:cNvPr id="133" name="Shape 133"/>
        <p:cNvGrpSpPr/>
        <p:nvPr/>
      </p:nvGrpSpPr>
      <p:grpSpPr>
        <a:xfrm>
          <a:off x="0" y="0"/>
          <a:ext cx="0" cy="0"/>
          <a:chOff x="0" y="0"/>
          <a:chExt cx="0" cy="0"/>
        </a:xfrm>
      </p:grpSpPr>
      <p:sp>
        <p:nvSpPr>
          <p:cNvPr id="134" name="Google Shape;134;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no">
                <a:solidFill>
                  <a:srgbClr val="FFFFFF"/>
                </a:solidFill>
              </a:rPr>
              <a:t>Rike bilder - notasjon</a:t>
            </a:r>
            <a:endParaRPr b="1">
              <a:solidFill>
                <a:srgbClr val="FFFFFF"/>
              </a:solidFill>
            </a:endParaRPr>
          </a:p>
        </p:txBody>
      </p:sp>
      <p:sp>
        <p:nvSpPr>
          <p:cNvPr id="135" name="Google Shape;135;p21"/>
          <p:cNvSpPr txBox="1"/>
          <p:nvPr>
            <p:ph idx="1" type="body"/>
          </p:nvPr>
        </p:nvSpPr>
        <p:spPr>
          <a:xfrm>
            <a:off x="311700" y="1152475"/>
            <a:ext cx="8520600" cy="9066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b="1" lang="no">
                <a:solidFill>
                  <a:srgbClr val="FFFFFF"/>
                </a:solidFill>
                <a:latin typeface="Roboto"/>
                <a:ea typeface="Roboto"/>
                <a:cs typeface="Roboto"/>
                <a:sym typeface="Roboto"/>
              </a:rPr>
              <a:t>EN AVLASTING AV HJERNEN I SØKET ETTER FORSTÅELSEN AV KONTEKST</a:t>
            </a:r>
            <a:endParaRPr b="1">
              <a:solidFill>
                <a:srgbClr val="FFFFFF"/>
              </a:solidFill>
              <a:latin typeface="Roboto"/>
              <a:ea typeface="Roboto"/>
              <a:cs typeface="Roboto"/>
              <a:sym typeface="Roboto"/>
            </a:endParaRPr>
          </a:p>
        </p:txBody>
      </p:sp>
      <p:pic>
        <p:nvPicPr>
          <p:cNvPr id="136" name="Google Shape;136;p21"/>
          <p:cNvPicPr preferRelativeResize="0"/>
          <p:nvPr/>
        </p:nvPicPr>
        <p:blipFill>
          <a:blip r:embed="rId3">
            <a:alphaModFix/>
          </a:blip>
          <a:stretch>
            <a:fillRect/>
          </a:stretch>
        </p:blipFill>
        <p:spPr>
          <a:xfrm>
            <a:off x="800100" y="2571750"/>
            <a:ext cx="1805124" cy="1009751"/>
          </a:xfrm>
          <a:prstGeom prst="rect">
            <a:avLst/>
          </a:prstGeom>
          <a:noFill/>
          <a:ln>
            <a:noFill/>
          </a:ln>
        </p:spPr>
      </p:pic>
      <p:sp>
        <p:nvSpPr>
          <p:cNvPr id="137" name="Google Shape;137;p21"/>
          <p:cNvSpPr txBox="1"/>
          <p:nvPr/>
        </p:nvSpPr>
        <p:spPr>
          <a:xfrm>
            <a:off x="1150363" y="3678425"/>
            <a:ext cx="1104600" cy="26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no">
                <a:solidFill>
                  <a:srgbClr val="FFFFFF"/>
                </a:solidFill>
                <a:latin typeface="Roboto"/>
                <a:ea typeface="Roboto"/>
                <a:cs typeface="Roboto"/>
                <a:sym typeface="Roboto"/>
              </a:rPr>
              <a:t>KONFLIKT</a:t>
            </a:r>
            <a:endParaRPr b="1">
              <a:solidFill>
                <a:srgbClr val="FFFFFF"/>
              </a:solidFill>
              <a:latin typeface="Roboto"/>
              <a:ea typeface="Roboto"/>
              <a:cs typeface="Roboto"/>
              <a:sym typeface="Roboto"/>
            </a:endParaRPr>
          </a:p>
          <a:p>
            <a:pPr indent="0" lvl="0" marL="0" rtl="0" algn="ctr">
              <a:spcBef>
                <a:spcPts val="0"/>
              </a:spcBef>
              <a:spcAft>
                <a:spcPts val="0"/>
              </a:spcAft>
              <a:buNone/>
            </a:pPr>
            <a:r>
              <a:t/>
            </a:r>
            <a:endParaRPr b="1">
              <a:solidFill>
                <a:srgbClr val="FFFFFF"/>
              </a:solidFill>
              <a:latin typeface="Roboto"/>
              <a:ea typeface="Roboto"/>
              <a:cs typeface="Roboto"/>
              <a:sym typeface="Roboto"/>
            </a:endParaRPr>
          </a:p>
        </p:txBody>
      </p:sp>
      <p:pic>
        <p:nvPicPr>
          <p:cNvPr id="138" name="Google Shape;138;p21"/>
          <p:cNvPicPr preferRelativeResize="0"/>
          <p:nvPr/>
        </p:nvPicPr>
        <p:blipFill>
          <a:blip r:embed="rId4">
            <a:alphaModFix/>
          </a:blip>
          <a:stretch>
            <a:fillRect/>
          </a:stretch>
        </p:blipFill>
        <p:spPr>
          <a:xfrm>
            <a:off x="2932166" y="2419350"/>
            <a:ext cx="1104771" cy="1009749"/>
          </a:xfrm>
          <a:prstGeom prst="rect">
            <a:avLst/>
          </a:prstGeom>
          <a:noFill/>
          <a:ln>
            <a:noFill/>
          </a:ln>
        </p:spPr>
      </p:pic>
      <p:sp>
        <p:nvSpPr>
          <p:cNvPr id="139" name="Google Shape;139;p21"/>
          <p:cNvSpPr txBox="1"/>
          <p:nvPr/>
        </p:nvSpPr>
        <p:spPr>
          <a:xfrm>
            <a:off x="2684156" y="3678425"/>
            <a:ext cx="1600800" cy="26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no">
                <a:solidFill>
                  <a:srgbClr val="FFFFFF"/>
                </a:solidFill>
                <a:latin typeface="Roboto"/>
                <a:ea typeface="Roboto"/>
                <a:cs typeface="Roboto"/>
                <a:sym typeface="Roboto"/>
              </a:rPr>
              <a:t>GODT SAMARBEID</a:t>
            </a:r>
            <a:endParaRPr b="1">
              <a:solidFill>
                <a:srgbClr val="FFFFFF"/>
              </a:solidFill>
              <a:latin typeface="Roboto"/>
              <a:ea typeface="Roboto"/>
              <a:cs typeface="Roboto"/>
              <a:sym typeface="Roboto"/>
            </a:endParaRPr>
          </a:p>
          <a:p>
            <a:pPr indent="0" lvl="0" marL="0" rtl="0" algn="ctr">
              <a:spcBef>
                <a:spcPts val="0"/>
              </a:spcBef>
              <a:spcAft>
                <a:spcPts val="0"/>
              </a:spcAft>
              <a:buNone/>
            </a:pPr>
            <a:r>
              <a:t/>
            </a:r>
            <a:endParaRPr b="1">
              <a:solidFill>
                <a:srgbClr val="FFFFFF"/>
              </a:solidFill>
              <a:latin typeface="Roboto"/>
              <a:ea typeface="Roboto"/>
              <a:cs typeface="Roboto"/>
              <a:sym typeface="Roboto"/>
            </a:endParaRPr>
          </a:p>
        </p:txBody>
      </p:sp>
      <p:pic>
        <p:nvPicPr>
          <p:cNvPr id="140" name="Google Shape;140;p21"/>
          <p:cNvPicPr preferRelativeResize="0"/>
          <p:nvPr/>
        </p:nvPicPr>
        <p:blipFill>
          <a:blip r:embed="rId5">
            <a:alphaModFix/>
          </a:blip>
          <a:stretch>
            <a:fillRect/>
          </a:stretch>
        </p:blipFill>
        <p:spPr>
          <a:xfrm>
            <a:off x="4363874" y="2571750"/>
            <a:ext cx="1878626" cy="1009750"/>
          </a:xfrm>
          <a:prstGeom prst="rect">
            <a:avLst/>
          </a:prstGeom>
          <a:noFill/>
          <a:ln>
            <a:noFill/>
          </a:ln>
        </p:spPr>
      </p:pic>
      <p:sp>
        <p:nvSpPr>
          <p:cNvPr id="141" name="Google Shape;141;p21"/>
          <p:cNvSpPr txBox="1"/>
          <p:nvPr/>
        </p:nvSpPr>
        <p:spPr>
          <a:xfrm>
            <a:off x="4978888" y="3678425"/>
            <a:ext cx="1104600" cy="26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no">
                <a:solidFill>
                  <a:srgbClr val="FFFFFF"/>
                </a:solidFill>
                <a:latin typeface="Roboto"/>
                <a:ea typeface="Roboto"/>
                <a:cs typeface="Roboto"/>
                <a:sym typeface="Roboto"/>
              </a:rPr>
              <a:t>CONCERN</a:t>
            </a:r>
            <a:endParaRPr b="1">
              <a:solidFill>
                <a:srgbClr val="FFFFFF"/>
              </a:solidFill>
              <a:latin typeface="Roboto"/>
              <a:ea typeface="Roboto"/>
              <a:cs typeface="Roboto"/>
              <a:sym typeface="Roboto"/>
            </a:endParaRPr>
          </a:p>
          <a:p>
            <a:pPr indent="0" lvl="0" marL="0" rtl="0" algn="ctr">
              <a:spcBef>
                <a:spcPts val="0"/>
              </a:spcBef>
              <a:spcAft>
                <a:spcPts val="0"/>
              </a:spcAft>
              <a:buNone/>
            </a:pPr>
            <a:r>
              <a:t/>
            </a:r>
            <a:endParaRPr b="1">
              <a:solidFill>
                <a:srgbClr val="FFFFFF"/>
              </a:solidFill>
              <a:latin typeface="Roboto"/>
              <a:ea typeface="Roboto"/>
              <a:cs typeface="Roboto"/>
              <a:sym typeface="Roboto"/>
            </a:endParaRPr>
          </a:p>
        </p:txBody>
      </p:sp>
      <p:pic>
        <p:nvPicPr>
          <p:cNvPr id="142" name="Google Shape;142;p21"/>
          <p:cNvPicPr preferRelativeResize="0"/>
          <p:nvPr/>
        </p:nvPicPr>
        <p:blipFill>
          <a:blip r:embed="rId6">
            <a:alphaModFix/>
          </a:blip>
          <a:stretch>
            <a:fillRect/>
          </a:stretch>
        </p:blipFill>
        <p:spPr>
          <a:xfrm>
            <a:off x="6897350" y="2780775"/>
            <a:ext cx="1600800" cy="648330"/>
          </a:xfrm>
          <a:prstGeom prst="rect">
            <a:avLst/>
          </a:prstGeom>
          <a:noFill/>
          <a:ln>
            <a:noFill/>
          </a:ln>
        </p:spPr>
      </p:pic>
      <p:sp>
        <p:nvSpPr>
          <p:cNvPr id="143" name="Google Shape;143;p21"/>
          <p:cNvSpPr txBox="1"/>
          <p:nvPr/>
        </p:nvSpPr>
        <p:spPr>
          <a:xfrm>
            <a:off x="7145438" y="3678425"/>
            <a:ext cx="1104600" cy="26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no">
                <a:solidFill>
                  <a:srgbClr val="FFFFFF"/>
                </a:solidFill>
                <a:latin typeface="Roboto"/>
                <a:ea typeface="Roboto"/>
                <a:cs typeface="Roboto"/>
                <a:sym typeface="Roboto"/>
              </a:rPr>
              <a:t>RELASJON</a:t>
            </a:r>
            <a:endParaRPr b="1">
              <a:solidFill>
                <a:srgbClr val="FFFFFF"/>
              </a:solidFill>
              <a:latin typeface="Roboto"/>
              <a:ea typeface="Roboto"/>
              <a:cs typeface="Roboto"/>
              <a:sym typeface="Roboto"/>
            </a:endParaRPr>
          </a:p>
          <a:p>
            <a:pPr indent="0" lvl="0" marL="0" rtl="0" algn="ctr">
              <a:spcBef>
                <a:spcPts val="0"/>
              </a:spcBef>
              <a:spcAft>
                <a:spcPts val="0"/>
              </a:spcAft>
              <a:buNone/>
            </a:pPr>
            <a:r>
              <a:t/>
            </a:r>
            <a:endParaRPr b="1">
              <a:solidFill>
                <a:srgbClr val="FFFFFF"/>
              </a:solidFill>
              <a:latin typeface="Roboto"/>
              <a:ea typeface="Roboto"/>
              <a:cs typeface="Roboto"/>
              <a:sym typeface="Roboto"/>
            </a:endParaRPr>
          </a:p>
        </p:txBody>
      </p:sp>
      <p:sp>
        <p:nvSpPr>
          <p:cNvPr id="144" name="Google Shape;144;p21"/>
          <p:cNvSpPr txBox="1"/>
          <p:nvPr/>
        </p:nvSpPr>
        <p:spPr>
          <a:xfrm>
            <a:off x="6730800" y="4780500"/>
            <a:ext cx="2413200" cy="3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1200">
                <a:solidFill>
                  <a:srgbClr val="FFFFFF"/>
                </a:solidFill>
              </a:rPr>
              <a:t>Relevant til Oblig 1 (Rike bilder)</a:t>
            </a:r>
            <a:endParaRPr sz="1200">
              <a:solidFill>
                <a:srgbClr val="FFFFF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2"/>
          <p:cNvSpPr txBox="1"/>
          <p:nvPr>
            <p:ph idx="1" type="body"/>
          </p:nvPr>
        </p:nvSpPr>
        <p:spPr>
          <a:xfrm>
            <a:off x="311700" y="1931875"/>
            <a:ext cx="8520600" cy="26370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Font typeface="Raleway"/>
              <a:buChar char="●"/>
            </a:pPr>
            <a:r>
              <a:rPr lang="no">
                <a:solidFill>
                  <a:schemeClr val="dk1"/>
                </a:solidFill>
                <a:latin typeface="Raleway"/>
                <a:ea typeface="Raleway"/>
                <a:cs typeface="Raleway"/>
                <a:sym typeface="Raleway"/>
              </a:rPr>
              <a:t>Bruk de systemene/verktøyene som er best for dere</a:t>
            </a:r>
            <a:endParaRPr>
              <a:solidFill>
                <a:schemeClr val="dk1"/>
              </a:solidFill>
              <a:latin typeface="Raleway"/>
              <a:ea typeface="Raleway"/>
              <a:cs typeface="Raleway"/>
              <a:sym typeface="Raleway"/>
            </a:endParaRPr>
          </a:p>
          <a:p>
            <a:pPr indent="-317500" lvl="1" marL="914400" rtl="0" algn="l">
              <a:spcBef>
                <a:spcPts val="0"/>
              </a:spcBef>
              <a:spcAft>
                <a:spcPts val="0"/>
              </a:spcAft>
              <a:buClr>
                <a:schemeClr val="dk1"/>
              </a:buClr>
              <a:buSzPts val="1400"/>
              <a:buFont typeface="Raleway"/>
              <a:buChar char="○"/>
            </a:pPr>
            <a:r>
              <a:rPr lang="no">
                <a:solidFill>
                  <a:schemeClr val="dk1"/>
                </a:solidFill>
                <a:latin typeface="Raleway"/>
                <a:ea typeface="Raleway"/>
                <a:cs typeface="Raleway"/>
                <a:sym typeface="Raleway"/>
              </a:rPr>
              <a:t>Penn og papir </a:t>
            </a:r>
            <a:endParaRPr>
              <a:solidFill>
                <a:schemeClr val="dk1"/>
              </a:solidFill>
              <a:latin typeface="Raleway"/>
              <a:ea typeface="Raleway"/>
              <a:cs typeface="Raleway"/>
              <a:sym typeface="Raleway"/>
            </a:endParaRPr>
          </a:p>
          <a:p>
            <a:pPr indent="-317500" lvl="1" marL="914400" rtl="0" algn="l">
              <a:spcBef>
                <a:spcPts val="0"/>
              </a:spcBef>
              <a:spcAft>
                <a:spcPts val="0"/>
              </a:spcAft>
              <a:buClr>
                <a:schemeClr val="dk1"/>
              </a:buClr>
              <a:buSzPts val="1400"/>
              <a:buFont typeface="Raleway"/>
              <a:buChar char="○"/>
            </a:pPr>
            <a:r>
              <a:rPr lang="no">
                <a:solidFill>
                  <a:schemeClr val="dk1"/>
                </a:solidFill>
                <a:latin typeface="Raleway"/>
                <a:ea typeface="Raleway"/>
                <a:cs typeface="Raleway"/>
                <a:sym typeface="Raleway"/>
              </a:rPr>
              <a:t>Figma</a:t>
            </a:r>
            <a:endParaRPr>
              <a:solidFill>
                <a:schemeClr val="dk1"/>
              </a:solidFill>
              <a:latin typeface="Raleway"/>
              <a:ea typeface="Raleway"/>
              <a:cs typeface="Raleway"/>
              <a:sym typeface="Raleway"/>
            </a:endParaRPr>
          </a:p>
          <a:p>
            <a:pPr indent="-317500" lvl="1" marL="914400" rtl="0" algn="l">
              <a:spcBef>
                <a:spcPts val="0"/>
              </a:spcBef>
              <a:spcAft>
                <a:spcPts val="0"/>
              </a:spcAft>
              <a:buClr>
                <a:schemeClr val="dk1"/>
              </a:buClr>
              <a:buSzPts val="1400"/>
              <a:buFont typeface="Raleway"/>
              <a:buChar char="○"/>
            </a:pPr>
            <a:r>
              <a:rPr lang="no">
                <a:solidFill>
                  <a:schemeClr val="dk1"/>
                </a:solidFill>
                <a:latin typeface="Raleway"/>
                <a:ea typeface="Raleway"/>
                <a:cs typeface="Raleway"/>
                <a:sym typeface="Raleway"/>
              </a:rPr>
              <a:t>Miro</a:t>
            </a:r>
            <a:endParaRPr>
              <a:solidFill>
                <a:schemeClr val="dk1"/>
              </a:solidFill>
              <a:latin typeface="Raleway"/>
              <a:ea typeface="Raleway"/>
              <a:cs typeface="Raleway"/>
              <a:sym typeface="Raleway"/>
            </a:endParaRPr>
          </a:p>
          <a:p>
            <a:pPr indent="-342900" lvl="0" marL="457200" rtl="0" algn="l">
              <a:spcBef>
                <a:spcPts val="0"/>
              </a:spcBef>
              <a:spcAft>
                <a:spcPts val="0"/>
              </a:spcAft>
              <a:buClr>
                <a:schemeClr val="dk1"/>
              </a:buClr>
              <a:buSzPts val="1800"/>
              <a:buFont typeface="Raleway"/>
              <a:buChar char="●"/>
            </a:pPr>
            <a:r>
              <a:rPr lang="no">
                <a:solidFill>
                  <a:schemeClr val="dk1"/>
                </a:solidFill>
                <a:latin typeface="Raleway"/>
                <a:ea typeface="Raleway"/>
                <a:cs typeface="Raleway"/>
                <a:sym typeface="Raleway"/>
              </a:rPr>
              <a:t>Vi forventer ikke at dere er eksperter</a:t>
            </a:r>
            <a:endParaRPr>
              <a:solidFill>
                <a:schemeClr val="dk1"/>
              </a:solidFill>
              <a:latin typeface="Raleway"/>
              <a:ea typeface="Raleway"/>
              <a:cs typeface="Raleway"/>
              <a:sym typeface="Raleway"/>
            </a:endParaRPr>
          </a:p>
          <a:p>
            <a:pPr indent="-317500" lvl="1" marL="914400" rtl="0" algn="l">
              <a:spcBef>
                <a:spcPts val="0"/>
              </a:spcBef>
              <a:spcAft>
                <a:spcPts val="0"/>
              </a:spcAft>
              <a:buClr>
                <a:schemeClr val="dk1"/>
              </a:buClr>
              <a:buSzPts val="1400"/>
              <a:buFont typeface="Raleway"/>
              <a:buChar char="○"/>
            </a:pPr>
            <a:r>
              <a:rPr lang="no">
                <a:solidFill>
                  <a:schemeClr val="dk1"/>
                </a:solidFill>
                <a:latin typeface="Raleway"/>
                <a:ea typeface="Raleway"/>
                <a:cs typeface="Raleway"/>
                <a:sym typeface="Raleway"/>
              </a:rPr>
              <a:t> ta med de interessentene dere kan</a:t>
            </a:r>
            <a:endParaRPr>
              <a:solidFill>
                <a:schemeClr val="dk1"/>
              </a:solidFill>
              <a:latin typeface="Raleway"/>
              <a:ea typeface="Raleway"/>
              <a:cs typeface="Raleway"/>
              <a:sym typeface="Raleway"/>
            </a:endParaRPr>
          </a:p>
          <a:p>
            <a:pPr indent="-317500" lvl="1" marL="914400" rtl="0" algn="l">
              <a:spcBef>
                <a:spcPts val="0"/>
              </a:spcBef>
              <a:spcAft>
                <a:spcPts val="0"/>
              </a:spcAft>
              <a:buClr>
                <a:schemeClr val="dk1"/>
              </a:buClr>
              <a:buSzPts val="1400"/>
              <a:buFont typeface="Raleway"/>
              <a:buChar char="○"/>
            </a:pPr>
            <a:r>
              <a:rPr lang="no">
                <a:solidFill>
                  <a:schemeClr val="dk1"/>
                </a:solidFill>
                <a:latin typeface="Raleway"/>
                <a:ea typeface="Raleway"/>
                <a:cs typeface="Raleway"/>
                <a:sym typeface="Raleway"/>
              </a:rPr>
              <a:t>det viktigste er å vise at dere skjønner hvordan utforme et rikt bilde</a:t>
            </a:r>
            <a:endParaRPr>
              <a:solidFill>
                <a:schemeClr val="dk1"/>
              </a:solidFill>
              <a:latin typeface="Raleway"/>
              <a:ea typeface="Raleway"/>
              <a:cs typeface="Raleway"/>
              <a:sym typeface="Raleway"/>
            </a:endParaRPr>
          </a:p>
          <a:p>
            <a:pPr indent="0" lvl="0" marL="0" rtl="0" algn="l">
              <a:spcBef>
                <a:spcPts val="0"/>
              </a:spcBef>
              <a:spcAft>
                <a:spcPts val="1600"/>
              </a:spcAft>
              <a:buNone/>
            </a:pPr>
            <a:r>
              <a:t/>
            </a:r>
            <a:endParaRPr/>
          </a:p>
        </p:txBody>
      </p:sp>
      <p:sp>
        <p:nvSpPr>
          <p:cNvPr id="150" name="Google Shape;150;p22"/>
          <p:cNvSpPr txBox="1"/>
          <p:nvPr>
            <p:ph type="title"/>
          </p:nvPr>
        </p:nvSpPr>
        <p:spPr>
          <a:xfrm>
            <a:off x="360925" y="1359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no" sz="3000">
                <a:solidFill>
                  <a:srgbClr val="76A5AF"/>
                </a:solidFill>
                <a:latin typeface="Raleway"/>
                <a:ea typeface="Raleway"/>
                <a:cs typeface="Raleway"/>
                <a:sym typeface="Raleway"/>
              </a:rPr>
              <a:t>Til obligen - Rike bilder</a:t>
            </a:r>
            <a:endParaRPr b="1" sz="3000">
              <a:solidFill>
                <a:srgbClr val="76A5AF"/>
              </a:solidFill>
              <a:latin typeface="Raleway"/>
              <a:ea typeface="Raleway"/>
              <a:cs typeface="Raleway"/>
              <a:sym typeface="Raleway"/>
            </a:endParaRPr>
          </a:p>
        </p:txBody>
      </p:sp>
      <p:sp>
        <p:nvSpPr>
          <p:cNvPr id="151" name="Google Shape;151;p22"/>
          <p:cNvSpPr txBox="1"/>
          <p:nvPr/>
        </p:nvSpPr>
        <p:spPr>
          <a:xfrm>
            <a:off x="7608425" y="4780500"/>
            <a:ext cx="1535700" cy="3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1200">
                <a:solidFill>
                  <a:srgbClr val="45818E"/>
                </a:solidFill>
              </a:rPr>
              <a:t>Relevant til Oblig 1</a:t>
            </a:r>
            <a:endParaRPr sz="1200">
              <a:solidFill>
                <a:srgbClr val="45818E"/>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5" name="Shape 155"/>
        <p:cNvGrpSpPr/>
        <p:nvPr/>
      </p:nvGrpSpPr>
      <p:grpSpPr>
        <a:xfrm>
          <a:off x="0" y="0"/>
          <a:ext cx="0" cy="0"/>
          <a:chOff x="0" y="0"/>
          <a:chExt cx="0" cy="0"/>
        </a:xfrm>
      </p:grpSpPr>
      <p:sp>
        <p:nvSpPr>
          <p:cNvPr id="156" name="Google Shape;156;p23"/>
          <p:cNvSpPr txBox="1"/>
          <p:nvPr>
            <p:ph type="title"/>
          </p:nvPr>
        </p:nvSpPr>
        <p:spPr>
          <a:xfrm>
            <a:off x="311700" y="731675"/>
            <a:ext cx="8520600" cy="20676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3600"/>
              <a:buNone/>
            </a:pPr>
            <a:r>
              <a:rPr b="1" lang="no" sz="6600">
                <a:solidFill>
                  <a:srgbClr val="DD7E6B"/>
                </a:solidFill>
                <a:latin typeface="Raleway"/>
                <a:ea typeface="Raleway"/>
                <a:cs typeface="Raleway"/>
                <a:sym typeface="Raleway"/>
              </a:rPr>
              <a:t>Tidligere eksamenso</a:t>
            </a:r>
            <a:r>
              <a:rPr b="1" lang="no" sz="6600">
                <a:solidFill>
                  <a:srgbClr val="DD7E6B"/>
                </a:solidFill>
                <a:latin typeface="Raleway"/>
                <a:ea typeface="Raleway"/>
                <a:cs typeface="Raleway"/>
                <a:sym typeface="Raleway"/>
              </a:rPr>
              <a:t>ppgave</a:t>
            </a:r>
            <a:r>
              <a:rPr b="1" lang="no" sz="7200">
                <a:solidFill>
                  <a:srgbClr val="DD7E6B"/>
                </a:solidFill>
                <a:latin typeface="Raleway"/>
                <a:ea typeface="Raleway"/>
                <a:cs typeface="Raleway"/>
                <a:sym typeface="Raleway"/>
              </a:rPr>
              <a:t>r</a:t>
            </a:r>
            <a:endParaRPr b="1" sz="7200">
              <a:solidFill>
                <a:srgbClr val="DD7E6B"/>
              </a:solidFill>
              <a:latin typeface="Raleway"/>
              <a:ea typeface="Raleway"/>
              <a:cs typeface="Raleway"/>
              <a:sym typeface="Raleway"/>
            </a:endParaRPr>
          </a:p>
        </p:txBody>
      </p:sp>
      <p:sp>
        <p:nvSpPr>
          <p:cNvPr id="157" name="Google Shape;157;p23"/>
          <p:cNvSpPr/>
          <p:nvPr/>
        </p:nvSpPr>
        <p:spPr>
          <a:xfrm rot="10800000">
            <a:off x="-451362" y="2872648"/>
            <a:ext cx="9745812" cy="2943702"/>
          </a:xfrm>
          <a:prstGeom prst="flowChartDocument">
            <a:avLst/>
          </a:prstGeom>
          <a:solidFill>
            <a:srgbClr val="D0E0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D0E0E3"/>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4"/>
          <p:cNvSpPr txBox="1"/>
          <p:nvPr/>
        </p:nvSpPr>
        <p:spPr>
          <a:xfrm>
            <a:off x="653100" y="1482675"/>
            <a:ext cx="7837800" cy="3140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no" sz="1600">
                <a:solidFill>
                  <a:schemeClr val="dk2"/>
                </a:solidFill>
              </a:rPr>
              <a:t>For å bekjempe klimautfordringer har det blitt opprettet flere initiativ fra ulike miljøstiftelser. Et av disse initiativene er et prosjekt der man skal undersøke om en personlig klimalogg vil kunne bidra til å redusere klimautslipp fra privatpersoner. I første fase av prosjektet skal det utvikles en prototype sammen med fremtidige/tenkte brukere av en slik applikasjon. Tanken er at å gjøre klimagassutslipp synlig for privatpersoner vil kunne bidra til refleksjon og ny kunnskap, og dermed stimulere til positive endringer. Personlig klimalogg skal være en applikasjon som tar aktiviteter som input og beregner klimagasser som følge av aktiviteten. Denne mengden klimagass skal loggføres. I appen vil privatpersoner kunne få oversikt over sitt klimautslipp for dag, uke, måned og år. I første fase av prosjektet er det kun aktiviteten reiser (fly, bil, buss, tog, motorsykkel, vanlig sykkel, sparkesykkel/el-sykkel, fottøy) som skal behandles.</a:t>
            </a:r>
            <a:endParaRPr sz="1800">
              <a:solidFill>
                <a:schemeClr val="dk2"/>
              </a:solidFill>
            </a:endParaRPr>
          </a:p>
        </p:txBody>
      </p:sp>
      <p:sp>
        <p:nvSpPr>
          <p:cNvPr id="163" name="Google Shape;163;p24"/>
          <p:cNvSpPr txBox="1"/>
          <p:nvPr/>
        </p:nvSpPr>
        <p:spPr>
          <a:xfrm>
            <a:off x="1817850" y="1020975"/>
            <a:ext cx="6810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
        <p:nvSpPr>
          <p:cNvPr id="164" name="Google Shape;164;p24"/>
          <p:cNvSpPr txBox="1"/>
          <p:nvPr/>
        </p:nvSpPr>
        <p:spPr>
          <a:xfrm>
            <a:off x="653100" y="711675"/>
            <a:ext cx="6810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o" sz="1800">
                <a:solidFill>
                  <a:schemeClr val="dk2"/>
                </a:solidFill>
              </a:rPr>
              <a:t>Bakgrunn - Personlig klimalogg</a:t>
            </a:r>
            <a:endParaRPr sz="1800">
              <a:solidFill>
                <a:schemeClr val="dk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5"/>
          <p:cNvSpPr txBox="1"/>
          <p:nvPr/>
        </p:nvSpPr>
        <p:spPr>
          <a:xfrm>
            <a:off x="1166700" y="1925250"/>
            <a:ext cx="6810600" cy="12930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chemeClr val="dk2"/>
              </a:buClr>
              <a:buSzPts val="1800"/>
              <a:buAutoNum type="alphaLcPeriod"/>
            </a:pPr>
            <a:r>
              <a:rPr lang="no" sz="1800">
                <a:solidFill>
                  <a:schemeClr val="dk2"/>
                </a:solidFill>
              </a:rPr>
              <a:t>Interesser og interessenter (15%) Et bærekraftig miljø er det mange i samfunnet som har interesse i. Skriv ned minst tre potensielle interessenter (personer, grupper, organisasjoner) for klimaloggappen.</a:t>
            </a:r>
            <a:endParaRPr sz="1800">
              <a:solidFill>
                <a:schemeClr val="dk2"/>
              </a:solidFill>
            </a:endParaRPr>
          </a:p>
        </p:txBody>
      </p:sp>
      <p:sp>
        <p:nvSpPr>
          <p:cNvPr id="170" name="Google Shape;170;p25"/>
          <p:cNvSpPr txBox="1"/>
          <p:nvPr/>
        </p:nvSpPr>
        <p:spPr>
          <a:xfrm>
            <a:off x="727100" y="720225"/>
            <a:ext cx="3000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o" sz="1800">
                <a:solidFill>
                  <a:schemeClr val="dk2"/>
                </a:solidFill>
              </a:rPr>
              <a:t>Oppgave 1.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6"/>
          <p:cNvSpPr txBox="1"/>
          <p:nvPr/>
        </p:nvSpPr>
        <p:spPr>
          <a:xfrm>
            <a:off x="1107000" y="1925250"/>
            <a:ext cx="69300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o" sz="1800">
                <a:solidFill>
                  <a:schemeClr val="accent5"/>
                </a:solidFill>
              </a:rPr>
              <a:t>Her forventes det at tre mulige interessenter blir beskrevet. I oblig 1 var det en tilsvarende oppgave. Eksempler på interessenter kan være: reisende, transportselskap, miljøstiftelse. Informasjon om interessenter finns i forelesningsnotater </a:t>
            </a:r>
            <a:endParaRPr>
              <a:solidFill>
                <a:schemeClr val="accent5"/>
              </a:solidFill>
            </a:endParaRPr>
          </a:p>
        </p:txBody>
      </p:sp>
      <p:sp>
        <p:nvSpPr>
          <p:cNvPr id="176" name="Google Shape;176;p26"/>
          <p:cNvSpPr txBox="1"/>
          <p:nvPr/>
        </p:nvSpPr>
        <p:spPr>
          <a:xfrm>
            <a:off x="1107000" y="983025"/>
            <a:ext cx="6810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o" sz="1800">
                <a:solidFill>
                  <a:schemeClr val="dk2"/>
                </a:solidFill>
              </a:rPr>
              <a:t>Sensorveiledning</a:t>
            </a:r>
            <a:endParaRPr sz="1800">
              <a:solidFill>
                <a:schemeClr val="dk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7"/>
          <p:cNvSpPr txBox="1"/>
          <p:nvPr/>
        </p:nvSpPr>
        <p:spPr>
          <a:xfrm>
            <a:off x="653100" y="711675"/>
            <a:ext cx="6810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o" sz="1800">
                <a:solidFill>
                  <a:schemeClr val="dk2"/>
                </a:solidFill>
              </a:rPr>
              <a:t>Oppgave 1</a:t>
            </a:r>
            <a:endParaRPr sz="1800">
              <a:solidFill>
                <a:schemeClr val="dk2"/>
              </a:solidFill>
            </a:endParaRPr>
          </a:p>
        </p:txBody>
      </p:sp>
      <p:sp>
        <p:nvSpPr>
          <p:cNvPr id="182" name="Google Shape;182;p27"/>
          <p:cNvSpPr txBox="1"/>
          <p:nvPr/>
        </p:nvSpPr>
        <p:spPr>
          <a:xfrm>
            <a:off x="958600" y="2338500"/>
            <a:ext cx="70887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o" sz="1800">
                <a:solidFill>
                  <a:schemeClr val="dk2"/>
                </a:solidFill>
              </a:rPr>
              <a:t>b. 	</a:t>
            </a:r>
            <a:r>
              <a:rPr lang="no" sz="1800">
                <a:solidFill>
                  <a:schemeClr val="dk2"/>
                </a:solidFill>
              </a:rPr>
              <a:t>For hver av interessentene, skriv ned en setning for hver der du forklarer       hvilken potensiell interesse de kan ha i applikasjonen.</a:t>
            </a:r>
            <a:endParaRPr sz="1800">
              <a:solidFill>
                <a:schemeClr val="dk2"/>
              </a:solidFill>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8"/>
          <p:cNvSpPr txBox="1"/>
          <p:nvPr/>
        </p:nvSpPr>
        <p:spPr>
          <a:xfrm>
            <a:off x="1107000" y="1925250"/>
            <a:ext cx="69300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o" sz="1800">
                <a:solidFill>
                  <a:schemeClr val="accent5"/>
                </a:solidFill>
              </a:rPr>
              <a:t>Her forventes det at en eller annen form for interesse disse kan ha i en slik applikasjon. Se andre eksempler på dette i forelesningsslides til dette temaet.</a:t>
            </a:r>
            <a:endParaRPr>
              <a:solidFill>
                <a:schemeClr val="accent5"/>
              </a:solidFill>
            </a:endParaRPr>
          </a:p>
        </p:txBody>
      </p:sp>
      <p:sp>
        <p:nvSpPr>
          <p:cNvPr id="188" name="Google Shape;188;p28"/>
          <p:cNvSpPr txBox="1"/>
          <p:nvPr/>
        </p:nvSpPr>
        <p:spPr>
          <a:xfrm>
            <a:off x="1107000" y="983025"/>
            <a:ext cx="6810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o" sz="1800">
                <a:solidFill>
                  <a:schemeClr val="dk2"/>
                </a:solidFill>
              </a:rPr>
              <a:t>Sensorveiledning</a:t>
            </a:r>
            <a:endParaRPr sz="1800">
              <a:solidFill>
                <a:schemeClr val="dk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9"/>
          <p:cNvSpPr txBox="1"/>
          <p:nvPr/>
        </p:nvSpPr>
        <p:spPr>
          <a:xfrm>
            <a:off x="653100" y="711675"/>
            <a:ext cx="6810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o" sz="1800">
                <a:solidFill>
                  <a:schemeClr val="dk2"/>
                </a:solidFill>
              </a:rPr>
              <a:t>Oppgave 1</a:t>
            </a:r>
            <a:endParaRPr sz="1800">
              <a:solidFill>
                <a:schemeClr val="dk2"/>
              </a:solidFill>
            </a:endParaRPr>
          </a:p>
        </p:txBody>
      </p:sp>
      <p:sp>
        <p:nvSpPr>
          <p:cNvPr id="194" name="Google Shape;194;p29"/>
          <p:cNvSpPr txBox="1"/>
          <p:nvPr/>
        </p:nvSpPr>
        <p:spPr>
          <a:xfrm>
            <a:off x="958600" y="2338500"/>
            <a:ext cx="70887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o" sz="1800">
                <a:solidFill>
                  <a:schemeClr val="dk2"/>
                </a:solidFill>
              </a:rPr>
              <a:t>c. Du skal forsøke å informere og motivere en medarbeider for å utvikle et rikt bilde. Forklar kort hva et rikt bilde kan benyttes til i prosjekter der noe skal undersøkes, analyseres eller utvikles.</a:t>
            </a:r>
            <a:endParaRPr>
              <a:solidFill>
                <a:schemeClr val="dk2"/>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0"/>
          <p:cNvSpPr txBox="1"/>
          <p:nvPr/>
        </p:nvSpPr>
        <p:spPr>
          <a:xfrm>
            <a:off x="1107000" y="1444725"/>
            <a:ext cx="69300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o" sz="1800">
                <a:solidFill>
                  <a:schemeClr val="accent5"/>
                </a:solidFill>
              </a:rPr>
              <a:t>Her forventes det at kandidatene bruker informasjon fra lyskark; for eksempel fra 18januar 2022: «Rike bilder handler om å få med ulike interesser og interessenter. Rike bilder er en av mange teknikker for å representere situasjoner/virkeligheter. Rike bilder handler om å få frem ulike perspektiver. Rike bilder blir tegnet - og forklart med tekst og symboler. Ofte gjør en observasjoner, intervjuer, dokumentanalyse for å få informasjon som blir representert i det rike bildet. (i dette kurset skal vi ikke det). Iterasjon. Utforske. Forstå-gjennom-å-beskrive-å-tegne.om foreksempel «</a:t>
            </a:r>
            <a:endParaRPr>
              <a:solidFill>
                <a:schemeClr val="accent5"/>
              </a:solidFill>
            </a:endParaRPr>
          </a:p>
        </p:txBody>
      </p:sp>
      <p:sp>
        <p:nvSpPr>
          <p:cNvPr id="200" name="Google Shape;200;p30"/>
          <p:cNvSpPr txBox="1"/>
          <p:nvPr/>
        </p:nvSpPr>
        <p:spPr>
          <a:xfrm>
            <a:off x="649075" y="525100"/>
            <a:ext cx="6810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o" sz="1800">
                <a:solidFill>
                  <a:schemeClr val="dk2"/>
                </a:solidFill>
              </a:rPr>
              <a:t>Sensorveiledning</a:t>
            </a:r>
            <a:endParaRPr sz="1800">
              <a:solidFill>
                <a:schemeClr val="dk2"/>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1"/>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no" sz="1800">
                <a:solidFill>
                  <a:schemeClr val="dk2"/>
                </a:solidFill>
              </a:rPr>
              <a:t>d) Lag et rikt bilde med minst tre interessenter med korte forklaringer. </a:t>
            </a:r>
            <a:endParaRPr sz="1800">
              <a:solidFill>
                <a:schemeClr val="dk2"/>
              </a:solidFill>
            </a:endParaRPr>
          </a:p>
        </p:txBody>
      </p:sp>
      <p:sp>
        <p:nvSpPr>
          <p:cNvPr id="206" name="Google Shape;206;p31"/>
          <p:cNvSpPr txBox="1"/>
          <p:nvPr/>
        </p:nvSpPr>
        <p:spPr>
          <a:xfrm>
            <a:off x="696075" y="897550"/>
            <a:ext cx="3000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o" sz="1800">
                <a:solidFill>
                  <a:schemeClr val="dk2"/>
                </a:solidFill>
              </a:rPr>
              <a:t>Oppgave 1</a:t>
            </a:r>
            <a:endParaRPr sz="1800">
              <a:solidFill>
                <a:schemeClr val="dk2"/>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0" name="Shape 210"/>
        <p:cNvGrpSpPr/>
        <p:nvPr/>
      </p:nvGrpSpPr>
      <p:grpSpPr>
        <a:xfrm>
          <a:off x="0" y="0"/>
          <a:ext cx="0" cy="0"/>
          <a:chOff x="0" y="0"/>
          <a:chExt cx="0" cy="0"/>
        </a:xfrm>
      </p:grpSpPr>
      <p:sp>
        <p:nvSpPr>
          <p:cNvPr id="211" name="Google Shape;211;p32"/>
          <p:cNvSpPr txBox="1"/>
          <p:nvPr>
            <p:ph type="title"/>
          </p:nvPr>
        </p:nvSpPr>
        <p:spPr>
          <a:xfrm>
            <a:off x="311700" y="1189600"/>
            <a:ext cx="8520600" cy="2067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SzPts val="1100"/>
              <a:buNone/>
            </a:pPr>
            <a:r>
              <a:rPr b="1" lang="no" sz="3700">
                <a:solidFill>
                  <a:srgbClr val="DD7E6B"/>
                </a:solidFill>
              </a:rPr>
              <a:t>La oss lage et rikt bilde sammen!</a:t>
            </a:r>
            <a:endParaRPr b="1" sz="7500">
              <a:solidFill>
                <a:srgbClr val="DD7E6B"/>
              </a:solidFill>
              <a:latin typeface="Raleway"/>
              <a:ea typeface="Raleway"/>
              <a:cs typeface="Raleway"/>
              <a:sym typeface="Raleway"/>
            </a:endParaRPr>
          </a:p>
        </p:txBody>
      </p:sp>
      <p:sp>
        <p:nvSpPr>
          <p:cNvPr id="212" name="Google Shape;212;p32"/>
          <p:cNvSpPr/>
          <p:nvPr/>
        </p:nvSpPr>
        <p:spPr>
          <a:xfrm rot="10800000">
            <a:off x="-451362" y="2872648"/>
            <a:ext cx="9745812" cy="2943702"/>
          </a:xfrm>
          <a:prstGeom prst="flowChartDocument">
            <a:avLst/>
          </a:prstGeom>
          <a:solidFill>
            <a:srgbClr val="D0E0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D0E0E3"/>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no">
                <a:solidFill>
                  <a:srgbClr val="DD7E6B"/>
                </a:solidFill>
              </a:rPr>
              <a:t>Teknologi og samfunn - eksempler</a:t>
            </a:r>
            <a:endParaRPr b="1">
              <a:solidFill>
                <a:srgbClr val="DD7E6B"/>
              </a:solidFill>
            </a:endParaRPr>
          </a:p>
        </p:txBody>
      </p:sp>
      <p:sp>
        <p:nvSpPr>
          <p:cNvPr id="218" name="Google Shape;218;p3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no" u="sng">
                <a:solidFill>
                  <a:srgbClr val="76A5AF"/>
                </a:solidFill>
                <a:latin typeface="Roboto"/>
                <a:ea typeface="Roboto"/>
                <a:cs typeface="Roboto"/>
                <a:sym typeface="Roboto"/>
                <a:hlinkClick r:id="rId3">
                  <a:extLst>
                    <a:ext uri="{A12FA001-AC4F-418D-AE19-62706E023703}">
                      <ahyp:hlinkClr val="tx"/>
                    </a:ext>
                  </a:extLst>
                </a:hlinkClick>
              </a:rPr>
              <a:t>Fra 2010 til 2020</a:t>
            </a:r>
            <a:r>
              <a:rPr b="1" lang="no">
                <a:solidFill>
                  <a:srgbClr val="134F5C"/>
                </a:solidFill>
                <a:latin typeface="Roboto"/>
                <a:ea typeface="Roboto"/>
                <a:cs typeface="Roboto"/>
                <a:sym typeface="Roboto"/>
              </a:rPr>
              <a:t> : </a:t>
            </a:r>
            <a:r>
              <a:rPr b="1" lang="no" sz="900" u="sng">
                <a:solidFill>
                  <a:schemeClr val="hlink"/>
                </a:solidFill>
                <a:latin typeface="Roboto"/>
                <a:ea typeface="Roboto"/>
                <a:cs typeface="Roboto"/>
                <a:sym typeface="Roboto"/>
                <a:hlinkClick r:id="rId4"/>
              </a:rPr>
              <a:t>https://www.nrk.no/dokumentar/xl/tenk-om-2010-og-2020-kunne-snakke-sammen-1.14826983</a:t>
            </a:r>
            <a:endParaRPr b="1" sz="900">
              <a:solidFill>
                <a:srgbClr val="134F5C"/>
              </a:solidFill>
              <a:latin typeface="Roboto"/>
              <a:ea typeface="Roboto"/>
              <a:cs typeface="Roboto"/>
              <a:sym typeface="Roboto"/>
            </a:endParaRPr>
          </a:p>
          <a:p>
            <a:pPr indent="0" lvl="0" marL="0" rtl="0" algn="l">
              <a:spcBef>
                <a:spcPts val="1600"/>
              </a:spcBef>
              <a:spcAft>
                <a:spcPts val="0"/>
              </a:spcAft>
              <a:buNone/>
            </a:pPr>
            <a:r>
              <a:rPr b="1" lang="no" u="sng">
                <a:solidFill>
                  <a:srgbClr val="76A5AF"/>
                </a:solidFill>
                <a:latin typeface="Roboto"/>
                <a:ea typeface="Roboto"/>
                <a:cs typeface="Roboto"/>
                <a:sym typeface="Roboto"/>
                <a:hlinkClick r:id="rId5">
                  <a:extLst>
                    <a:ext uri="{A12FA001-AC4F-418D-AE19-62706E023703}">
                      <ahyp:hlinkClr val="tx"/>
                    </a:ext>
                  </a:extLst>
                </a:hlinkClick>
              </a:rPr>
              <a:t>Mehdi på SoMe</a:t>
            </a:r>
            <a:r>
              <a:rPr b="1" lang="no">
                <a:solidFill>
                  <a:srgbClr val="76A5AF"/>
                </a:solidFill>
                <a:latin typeface="Roboto"/>
                <a:ea typeface="Roboto"/>
                <a:cs typeface="Roboto"/>
                <a:sym typeface="Roboto"/>
              </a:rPr>
              <a:t> </a:t>
            </a:r>
            <a:r>
              <a:rPr b="1" lang="no">
                <a:solidFill>
                  <a:srgbClr val="134F5C"/>
                </a:solidFill>
                <a:latin typeface="Roboto"/>
                <a:ea typeface="Roboto"/>
                <a:cs typeface="Roboto"/>
                <a:sym typeface="Roboto"/>
              </a:rPr>
              <a:t>: </a:t>
            </a:r>
            <a:r>
              <a:rPr b="1" lang="no" sz="900" u="sng">
                <a:solidFill>
                  <a:schemeClr val="hlink"/>
                </a:solidFill>
                <a:latin typeface="Roboto"/>
                <a:ea typeface="Roboto"/>
                <a:cs typeface="Roboto"/>
                <a:sym typeface="Roboto"/>
                <a:hlinkClick r:id="rId6"/>
              </a:rPr>
              <a:t>https://www.nrk.no/dokumentar/xl/ble-manipulert-etter-nrk-spionering-pa-hans-digitale-liv-1.14759796</a:t>
            </a:r>
            <a:endParaRPr b="1" sz="900">
              <a:solidFill>
                <a:srgbClr val="134F5C"/>
              </a:solidFill>
              <a:latin typeface="Roboto"/>
              <a:ea typeface="Roboto"/>
              <a:cs typeface="Roboto"/>
              <a:sym typeface="Roboto"/>
            </a:endParaRPr>
          </a:p>
          <a:p>
            <a:pPr indent="0" lvl="0" marL="0" rtl="0" algn="l">
              <a:spcBef>
                <a:spcPts val="1600"/>
              </a:spcBef>
              <a:spcAft>
                <a:spcPts val="0"/>
              </a:spcAft>
              <a:buNone/>
            </a:pPr>
            <a:r>
              <a:rPr b="1" lang="no" u="sng">
                <a:solidFill>
                  <a:srgbClr val="76A5AF"/>
                </a:solidFill>
                <a:latin typeface="Roboto"/>
                <a:ea typeface="Roboto"/>
                <a:cs typeface="Roboto"/>
                <a:sym typeface="Roboto"/>
                <a:hlinkClick r:id="rId7">
                  <a:extLst>
                    <a:ext uri="{A12FA001-AC4F-418D-AE19-62706E023703}">
                      <ahyp:hlinkClr val="tx"/>
                    </a:ext>
                  </a:extLst>
                </a:hlinkClick>
              </a:rPr>
              <a:t>DNA til USA</a:t>
            </a:r>
            <a:r>
              <a:rPr b="1" lang="no">
                <a:solidFill>
                  <a:srgbClr val="76A5AF"/>
                </a:solidFill>
                <a:latin typeface="Roboto"/>
                <a:ea typeface="Roboto"/>
                <a:cs typeface="Roboto"/>
                <a:sym typeface="Roboto"/>
              </a:rPr>
              <a:t> </a:t>
            </a:r>
            <a:r>
              <a:rPr b="1" lang="no">
                <a:solidFill>
                  <a:srgbClr val="134F5C"/>
                </a:solidFill>
                <a:latin typeface="Roboto"/>
                <a:ea typeface="Roboto"/>
                <a:cs typeface="Roboto"/>
                <a:sym typeface="Roboto"/>
              </a:rPr>
              <a:t>: </a:t>
            </a:r>
            <a:r>
              <a:rPr b="1" lang="no" sz="900" u="sng">
                <a:solidFill>
                  <a:schemeClr val="hlink"/>
                </a:solidFill>
                <a:latin typeface="Roboto"/>
                <a:ea typeface="Roboto"/>
                <a:cs typeface="Roboto"/>
                <a:sym typeface="Roboto"/>
                <a:hlinkClick r:id="rId8"/>
              </a:rPr>
              <a:t>https://nrkbeta.no/2019/11/20/jeg-sendte-mitt-dna-til-usa-na-angrer-jeg/</a:t>
            </a:r>
            <a:endParaRPr b="1" sz="900">
              <a:solidFill>
                <a:srgbClr val="134F5C"/>
              </a:solidFill>
              <a:latin typeface="Roboto"/>
              <a:ea typeface="Roboto"/>
              <a:cs typeface="Roboto"/>
              <a:sym typeface="Roboto"/>
            </a:endParaRPr>
          </a:p>
          <a:p>
            <a:pPr indent="0" lvl="0" marL="0" rtl="0" algn="l">
              <a:spcBef>
                <a:spcPts val="1600"/>
              </a:spcBef>
              <a:spcAft>
                <a:spcPts val="0"/>
              </a:spcAft>
              <a:buNone/>
            </a:pPr>
            <a:r>
              <a:rPr b="1" lang="no">
                <a:solidFill>
                  <a:srgbClr val="DD7E6B"/>
                </a:solidFill>
                <a:latin typeface="Roboto"/>
                <a:ea typeface="Roboto"/>
                <a:cs typeface="Roboto"/>
                <a:sym typeface="Roboto"/>
              </a:rPr>
              <a:t>Tenk over: </a:t>
            </a:r>
            <a:endParaRPr b="1">
              <a:solidFill>
                <a:srgbClr val="DD7E6B"/>
              </a:solidFill>
              <a:latin typeface="Roboto"/>
              <a:ea typeface="Roboto"/>
              <a:cs typeface="Roboto"/>
              <a:sym typeface="Roboto"/>
            </a:endParaRPr>
          </a:p>
          <a:p>
            <a:pPr indent="-228600" lvl="0" marL="457200" rtl="0" algn="l">
              <a:spcBef>
                <a:spcPts val="1600"/>
              </a:spcBef>
              <a:spcAft>
                <a:spcPts val="0"/>
              </a:spcAft>
              <a:buNone/>
            </a:pPr>
            <a:r>
              <a:rPr lang="no" sz="1400">
                <a:solidFill>
                  <a:schemeClr val="dk1"/>
                </a:solidFill>
              </a:rPr>
              <a:t>-</a:t>
            </a:r>
            <a:r>
              <a:rPr lang="no" sz="1400">
                <a:solidFill>
                  <a:schemeClr val="dk1"/>
                </a:solidFill>
                <a:latin typeface="Times New Roman"/>
                <a:ea typeface="Times New Roman"/>
                <a:cs typeface="Times New Roman"/>
                <a:sym typeface="Times New Roman"/>
              </a:rPr>
              <a:t>  </a:t>
            </a:r>
            <a:r>
              <a:rPr lang="no" sz="1400">
                <a:solidFill>
                  <a:schemeClr val="dk1"/>
                </a:solidFill>
              </a:rPr>
              <a:t>Hvordan er dette eksempler på samspillet mellom teknologi og samfunn?</a:t>
            </a:r>
            <a:endParaRPr sz="1400">
              <a:solidFill>
                <a:schemeClr val="dk1"/>
              </a:solidFill>
            </a:endParaRPr>
          </a:p>
          <a:p>
            <a:pPr indent="-228600" lvl="0" marL="457200" rtl="0" algn="l">
              <a:spcBef>
                <a:spcPts val="0"/>
              </a:spcBef>
              <a:spcAft>
                <a:spcPts val="0"/>
              </a:spcAft>
              <a:buClr>
                <a:schemeClr val="dk1"/>
              </a:buClr>
              <a:buSzPts val="1100"/>
              <a:buFont typeface="Arial"/>
              <a:buNone/>
            </a:pPr>
            <a:r>
              <a:rPr lang="no" sz="1400">
                <a:solidFill>
                  <a:schemeClr val="dk1"/>
                </a:solidFill>
              </a:rPr>
              <a:t>-</a:t>
            </a:r>
            <a:r>
              <a:rPr lang="no" sz="1400">
                <a:solidFill>
                  <a:schemeClr val="dk1"/>
                </a:solidFill>
                <a:latin typeface="Times New Roman"/>
                <a:ea typeface="Times New Roman"/>
                <a:cs typeface="Times New Roman"/>
                <a:sym typeface="Times New Roman"/>
              </a:rPr>
              <a:t>  </a:t>
            </a:r>
            <a:r>
              <a:rPr lang="no" sz="1400">
                <a:solidFill>
                  <a:schemeClr val="dk1"/>
                </a:solidFill>
              </a:rPr>
              <a:t>Tenker dere over hva dataen dere lagrer på nettet kan brukes til?</a:t>
            </a:r>
            <a:endParaRPr sz="1400">
              <a:solidFill>
                <a:schemeClr val="dk1"/>
              </a:solidFill>
            </a:endParaRPr>
          </a:p>
          <a:p>
            <a:pPr indent="-228600" lvl="0" marL="457200" rtl="0" algn="l">
              <a:spcBef>
                <a:spcPts val="0"/>
              </a:spcBef>
              <a:spcAft>
                <a:spcPts val="0"/>
              </a:spcAft>
              <a:buClr>
                <a:schemeClr val="dk1"/>
              </a:buClr>
              <a:buSzPts val="1100"/>
              <a:buFont typeface="Arial"/>
              <a:buNone/>
            </a:pPr>
            <a:r>
              <a:rPr lang="no" sz="1400">
                <a:solidFill>
                  <a:schemeClr val="dk1"/>
                </a:solidFill>
              </a:rPr>
              <a:t>-</a:t>
            </a:r>
            <a:r>
              <a:rPr lang="no" sz="1400">
                <a:solidFill>
                  <a:schemeClr val="dk1"/>
                </a:solidFill>
                <a:latin typeface="Times New Roman"/>
                <a:ea typeface="Times New Roman"/>
                <a:cs typeface="Times New Roman"/>
                <a:sym typeface="Times New Roman"/>
              </a:rPr>
              <a:t>  </a:t>
            </a:r>
            <a:r>
              <a:rPr lang="no" sz="1400">
                <a:solidFill>
                  <a:schemeClr val="dk1"/>
                </a:solidFill>
              </a:rPr>
              <a:t>Hvordan ville dere reagert dersom dere var Mehdi?</a:t>
            </a:r>
            <a:endParaRPr sz="1400">
              <a:solidFill>
                <a:schemeClr val="dk1"/>
              </a:solidFill>
            </a:endParaRPr>
          </a:p>
          <a:p>
            <a:pPr indent="-228600" lvl="0" marL="457200" rtl="0" algn="l">
              <a:spcBef>
                <a:spcPts val="0"/>
              </a:spcBef>
              <a:spcAft>
                <a:spcPts val="0"/>
              </a:spcAft>
              <a:buClr>
                <a:schemeClr val="dk1"/>
              </a:buClr>
              <a:buSzPts val="1100"/>
              <a:buFont typeface="Arial"/>
              <a:buNone/>
            </a:pPr>
            <a:r>
              <a:rPr lang="no" sz="1400">
                <a:solidFill>
                  <a:schemeClr val="dk1"/>
                </a:solidFill>
              </a:rPr>
              <a:t>-</a:t>
            </a:r>
            <a:r>
              <a:rPr lang="no" sz="1400">
                <a:solidFill>
                  <a:schemeClr val="dk1"/>
                </a:solidFill>
                <a:latin typeface="Times New Roman"/>
                <a:ea typeface="Times New Roman"/>
                <a:cs typeface="Times New Roman"/>
                <a:sym typeface="Times New Roman"/>
              </a:rPr>
              <a:t>  </a:t>
            </a:r>
            <a:r>
              <a:rPr lang="no" sz="1400">
                <a:solidFill>
                  <a:schemeClr val="dk1"/>
                </a:solidFill>
              </a:rPr>
              <a:t>Stoler vi for mye på teknologi-gigantene?</a:t>
            </a:r>
            <a:endParaRPr sz="1400">
              <a:solidFill>
                <a:schemeClr val="dk1"/>
              </a:solidFill>
            </a:endParaRPr>
          </a:p>
          <a:p>
            <a:pPr indent="0" lvl="0" marL="0" rtl="0" algn="l">
              <a:spcBef>
                <a:spcPts val="0"/>
              </a:spcBef>
              <a:spcAft>
                <a:spcPts val="1600"/>
              </a:spcAft>
              <a:buNone/>
            </a:pPr>
            <a:r>
              <a:t/>
            </a:r>
            <a:endParaRPr b="1" sz="900">
              <a:solidFill>
                <a:srgbClr val="134F5C"/>
              </a:solidFill>
              <a:latin typeface="Roboto"/>
              <a:ea typeface="Roboto"/>
              <a:cs typeface="Roboto"/>
              <a:sym typeface="Roboto"/>
            </a:endParaRPr>
          </a:p>
        </p:txBody>
      </p:sp>
      <p:sp>
        <p:nvSpPr>
          <p:cNvPr id="219" name="Google Shape;219;p33"/>
          <p:cNvSpPr txBox="1"/>
          <p:nvPr/>
        </p:nvSpPr>
        <p:spPr>
          <a:xfrm>
            <a:off x="6730800" y="4780500"/>
            <a:ext cx="2413200" cy="3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1200">
                <a:solidFill>
                  <a:srgbClr val="76A5AF"/>
                </a:solidFill>
              </a:rPr>
              <a:t>Relevant til Oblig 1, oppgave 2</a:t>
            </a:r>
            <a:endParaRPr sz="1200">
              <a:solidFill>
                <a:srgbClr val="76A5AF"/>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6A5AF"/>
        </a:solidFill>
      </p:bgPr>
    </p:bg>
    <p:spTree>
      <p:nvGrpSpPr>
        <p:cNvPr id="223" name="Shape 223"/>
        <p:cNvGrpSpPr/>
        <p:nvPr/>
      </p:nvGrpSpPr>
      <p:grpSpPr>
        <a:xfrm>
          <a:off x="0" y="0"/>
          <a:ext cx="0" cy="0"/>
          <a:chOff x="0" y="0"/>
          <a:chExt cx="0" cy="0"/>
        </a:xfrm>
      </p:grpSpPr>
      <p:sp>
        <p:nvSpPr>
          <p:cNvPr id="224" name="Google Shape;224;p34"/>
          <p:cNvSpPr txBox="1"/>
          <p:nvPr>
            <p:ph type="ctrTitle"/>
          </p:nvPr>
        </p:nvSpPr>
        <p:spPr>
          <a:xfrm>
            <a:off x="311700" y="1178325"/>
            <a:ext cx="8520600" cy="2554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no">
                <a:solidFill>
                  <a:srgbClr val="FFFFFF"/>
                </a:solidFill>
                <a:latin typeface="Roboto"/>
                <a:ea typeface="Roboto"/>
                <a:cs typeface="Roboto"/>
                <a:sym typeface="Roboto"/>
              </a:rPr>
              <a:t>Har vi et ansvar for </a:t>
            </a:r>
            <a:r>
              <a:rPr b="1" lang="no">
                <a:solidFill>
                  <a:srgbClr val="FFFFFF"/>
                </a:solidFill>
                <a:latin typeface="Roboto"/>
                <a:ea typeface="Roboto"/>
                <a:cs typeface="Roboto"/>
                <a:sym typeface="Roboto"/>
              </a:rPr>
              <a:t> konsekvensene av teknologisk utvikling?</a:t>
            </a:r>
            <a:endParaRPr b="1">
              <a:solidFill>
                <a:srgbClr val="FFFFFF"/>
              </a:solidFill>
              <a:latin typeface="Roboto"/>
              <a:ea typeface="Roboto"/>
              <a:cs typeface="Roboto"/>
              <a:sym typeface="Roboto"/>
            </a:endParaRPr>
          </a:p>
        </p:txBody>
      </p:sp>
      <p:sp>
        <p:nvSpPr>
          <p:cNvPr id="225" name="Google Shape;225;p34"/>
          <p:cNvSpPr txBox="1"/>
          <p:nvPr/>
        </p:nvSpPr>
        <p:spPr>
          <a:xfrm>
            <a:off x="6730800" y="4780500"/>
            <a:ext cx="2413200" cy="3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1200">
                <a:solidFill>
                  <a:schemeClr val="lt1"/>
                </a:solidFill>
              </a:rPr>
              <a:t>Relevant til Oblig 1, oppgave 2</a:t>
            </a:r>
            <a:endParaRPr sz="1200">
              <a:solidFill>
                <a:schemeClr val="lt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9" name="Shape 229"/>
        <p:cNvGrpSpPr/>
        <p:nvPr/>
      </p:nvGrpSpPr>
      <p:grpSpPr>
        <a:xfrm>
          <a:off x="0" y="0"/>
          <a:ext cx="0" cy="0"/>
          <a:chOff x="0" y="0"/>
          <a:chExt cx="0" cy="0"/>
        </a:xfrm>
      </p:grpSpPr>
      <p:sp>
        <p:nvSpPr>
          <p:cNvPr id="230" name="Google Shape;230;p35"/>
          <p:cNvSpPr txBox="1"/>
          <p:nvPr>
            <p:ph type="ctrTitle"/>
          </p:nvPr>
        </p:nvSpPr>
        <p:spPr>
          <a:xfrm>
            <a:off x="0" y="1828600"/>
            <a:ext cx="9144000" cy="104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i="1" lang="no">
                <a:solidFill>
                  <a:srgbClr val="DD7E6B"/>
                </a:solidFill>
                <a:latin typeface="Roboto"/>
                <a:ea typeface="Roboto"/>
                <a:cs typeface="Roboto"/>
                <a:sym typeface="Roboto"/>
              </a:rPr>
              <a:t>krisbald</a:t>
            </a:r>
            <a:r>
              <a:rPr b="1" lang="no">
                <a:solidFill>
                  <a:srgbClr val="DD7E6B"/>
                </a:solidFill>
                <a:latin typeface="Roboto"/>
                <a:ea typeface="Roboto"/>
                <a:cs typeface="Roboto"/>
                <a:sym typeface="Roboto"/>
              </a:rPr>
              <a:t>@uio.no</a:t>
            </a:r>
            <a:endParaRPr b="1">
              <a:solidFill>
                <a:srgbClr val="DD7E6B"/>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