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1" r:id="rId16"/>
    <p:sldId id="270" r:id="rId17"/>
    <p:sldId id="271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4CA88F-E871-934E-8A49-9AA91D6663E2}" v="15" dt="2026-01-22T09:40:50.2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24"/>
    <p:restoredTop sz="94795"/>
  </p:normalViewPr>
  <p:slideViewPr>
    <p:cSldViewPr snapToGrid="0">
      <p:cViewPr varScale="1">
        <p:scale>
          <a:sx n="152" d="100"/>
          <a:sy n="152" d="100"/>
        </p:scale>
        <p:origin x="1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e21f7b7e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e21f7b7e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f8606295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f8606295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a5d253d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a5d253d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0d8bcc6d2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0d8bcc6d2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e1eded10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e1eded10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a5d253dd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a5d253dd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a5d253dd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a5d253dd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5d253dd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5d253dda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fd9313c8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dfd9313c8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a5d253dda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a5d253dda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fd9313c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dfd9313c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a5d253dd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a5d253dda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a5d253dda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a5d253dda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dfd9313c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dfd9313c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dfd9313c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dfd9313c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f1a1fd2e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f1a1fd2e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a5d253dd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a5d253dda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dfd9313c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dfd9313c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0d8bcc6d2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0d8bcc6d2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a5d253dda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a5d253dda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0d8bcc6d24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0d8bcc6d24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a5d253dda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a5d253dda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f1a1fd2e9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f1a1fd2e9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904200"/>
            <a:ext cx="8278500" cy="16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1000" noProof="1"/>
              <a:t>Velkommen</a:t>
            </a:r>
            <a:endParaRPr lang="nb-NO" sz="9800" noProof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500" noProof="1"/>
              <a:t>IN 1030 Systemer, krav og konsekvenser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4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Torsdag 22 januar 2026 time 1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Jo (modul A), Gunnar (modul B)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im viser et fotgrafi av gruppelærere i IN1030 for våren 2026">
            <a:extLst>
              <a:ext uri="{FF2B5EF4-FFF2-40B4-BE49-F238E27FC236}">
                <a16:creationId xmlns:a16="http://schemas.microsoft.com/office/drawing/2014/main" id="{E1EBAF5E-BF10-C14B-2C91-65759A0FF99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69" y="926931"/>
            <a:ext cx="7772400" cy="32896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800" noProof="1"/>
              <a:t>Hvorfor dette emnet?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4800" noProof="1"/>
              <a:t>Hvordan og hva - struktur?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sz="4800" noProof="1"/>
              <a:t>Hvem kan dere kontakte?</a:t>
            </a:r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3</a:t>
            </a:fld>
            <a:endParaRPr lang="nb-NO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Oversikt - første timen</a:t>
            </a:r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nb-NO" noProof="1"/>
              <a:t>Et emne - to moduler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b-NO" noProof="1"/>
              <a:t>Læringsutbyttebeskrivelser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b-NO" noProof="1"/>
              <a:t>Eksamen - og evaluering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b-NO" noProof="1"/>
              <a:t>Gruppetimer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b-NO" noProof="1"/>
              <a:t>Obligatoriske oppgaver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b-NO" noProof="1"/>
              <a:t>Forelesninger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b-NO" noProof="1"/>
              <a:t>Pensum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b-NO" noProof="1"/>
              <a:t>Endringer av emnet over tid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b-NO" noProof="1"/>
              <a:t>Forventninger og verktøy</a:t>
            </a:r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4</a:t>
            </a:fld>
            <a:endParaRPr lang="nb-NO" noProof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Hvorfor?</a:t>
            </a:r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1"/>
              <a:t>Digitale teknologier former våre </a:t>
            </a:r>
            <a:r>
              <a:rPr lang="nb-NO" b="1" noProof="1"/>
              <a:t>handlinger og vår forståelse av verden</a:t>
            </a:r>
            <a:r>
              <a:rPr lang="nb-NO" noProof="1"/>
              <a:t>!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1"/>
              <a:t>Vi som </a:t>
            </a:r>
            <a:r>
              <a:rPr lang="nb-NO" b="1" noProof="1"/>
              <a:t>analyserer og lager digitale teknologier</a:t>
            </a:r>
            <a:r>
              <a:rPr lang="nb-NO" noProof="1"/>
              <a:t> skal være bevisste på vår rolle som </a:t>
            </a:r>
            <a:r>
              <a:rPr lang="nb-NO" b="1" noProof="1"/>
              <a:t>endringsagenter</a:t>
            </a:r>
            <a:r>
              <a:rPr lang="nb-NO" noProof="1"/>
              <a:t> og våre muligheter til å </a:t>
            </a:r>
            <a:r>
              <a:rPr lang="nb-NO" b="1" noProof="1"/>
              <a:t>utvikle gode systemer – på gode måter!!</a:t>
            </a:r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5</a:t>
            </a:fld>
            <a:endParaRPr lang="nb-NO" noProof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Bredde og introduksjonsemne – noe historie ved IfI</a:t>
            </a: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noProof="1">
                <a:solidFill>
                  <a:schemeClr val="dk1"/>
                </a:solidFill>
              </a:rPr>
              <a:t>1968: Software engineering som disiplin oppstod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noProof="1">
                <a:solidFill>
                  <a:schemeClr val="dk1"/>
                </a:solidFill>
              </a:rPr>
              <a:t>1972: “Nytt” kurs i informatikk: Datateknologi i arbeidernes interesse, Kristen Nygaard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noProof="1">
                <a:solidFill>
                  <a:schemeClr val="dk1"/>
                </a:solidFill>
              </a:rPr>
              <a:t>1979: Nytt kurs i informatikk: IT og samfunn, Tone Bratteteig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noProof="1">
                <a:solidFill>
                  <a:schemeClr val="dk1"/>
                </a:solidFill>
                <a:sym typeface="Wingdings" pitchFamily="2" charset="2"/>
              </a:rPr>
              <a:t>2010: INF1050 – Systemutvikling</a:t>
            </a:r>
            <a:r>
              <a:rPr lang="nb-NO" sz="1400" noProof="1">
                <a:solidFill>
                  <a:schemeClr val="dk1"/>
                </a:solidFill>
              </a:rPr>
              <a:t>…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1400" noProof="1">
                <a:solidFill>
                  <a:schemeClr val="dk1"/>
                </a:solidFill>
              </a:rPr>
              <a:t>…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1400" noProof="1">
                <a:solidFill>
                  <a:schemeClr val="dk1"/>
                </a:solidFill>
              </a:rPr>
              <a:t>2017: Nytt emne: IN1030: Systemer, krav og konsekvenser – alle studieprogrammene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1400" noProof="1">
                <a:solidFill>
                  <a:schemeClr val="dk1"/>
                </a:solidFill>
              </a:rPr>
              <a:t>2026: Digitale teknologier medierer i dag mange av våre </a:t>
            </a:r>
            <a:r>
              <a:rPr lang="nb-NO" sz="1400" b="1" noProof="1">
                <a:solidFill>
                  <a:schemeClr val="dk1"/>
                </a:solidFill>
              </a:rPr>
              <a:t>handlinger</a:t>
            </a:r>
            <a:r>
              <a:rPr lang="nb-NO" sz="1400" noProof="1">
                <a:solidFill>
                  <a:schemeClr val="dk1"/>
                </a:solidFill>
              </a:rPr>
              <a:t> og vår </a:t>
            </a:r>
            <a:r>
              <a:rPr lang="nb-NO" sz="1400" b="1" noProof="1">
                <a:solidFill>
                  <a:schemeClr val="dk1"/>
                </a:solidFill>
              </a:rPr>
              <a:t>persepsjon</a:t>
            </a:r>
            <a:r>
              <a:rPr lang="nb-NO" sz="1400" noProof="1">
                <a:solidFill>
                  <a:schemeClr val="dk1"/>
                </a:solidFill>
              </a:rPr>
              <a:t> av verden.  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1400" b="1" noProof="1">
                <a:solidFill>
                  <a:schemeClr val="dk1"/>
                </a:solidFill>
              </a:rPr>
              <a:t>Vi lærer å forstå og utvikle systemer for mennesker og bruk - på gode måter!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nb-NO" sz="900" noProof="1">
              <a:solidFill>
                <a:schemeClr val="dk1"/>
              </a:solidFill>
            </a:endParaRPr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6</a:t>
            </a:fld>
            <a:endParaRPr lang="nb-NO" noProof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36717"/>
            <a:ext cx="8520600" cy="37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sz="2400" noProof="1">
                <a:solidFill>
                  <a:schemeClr val="dk1"/>
                </a:solidFill>
              </a:rPr>
              <a:t>I modul 1 er fokuset på systemenes </a:t>
            </a:r>
            <a:r>
              <a:rPr lang="nb-NO" sz="2400" b="1" noProof="1">
                <a:solidFill>
                  <a:schemeClr val="dk1"/>
                </a:solidFill>
              </a:rPr>
              <a:t>konsekvenser, brukernes aktiviteter og etikk.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sz="2400" noProof="1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sz="2400" noProof="1">
                <a:solidFill>
                  <a:schemeClr val="dk1"/>
                </a:solidFill>
              </a:rPr>
              <a:t>I modul 2 tas dette videre og fokuset er på hvordan systemer </a:t>
            </a:r>
            <a:r>
              <a:rPr lang="nb-NO" sz="2400" b="1" noProof="1">
                <a:solidFill>
                  <a:schemeClr val="dk1"/>
                </a:solidFill>
              </a:rPr>
              <a:t>utvikles fra et software engineerings perspektiv</a:t>
            </a:r>
            <a:r>
              <a:rPr lang="nb-NO" sz="2400" noProof="1">
                <a:solidFill>
                  <a:schemeClr val="dk1"/>
                </a:solidFill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nb-NO" sz="2400" noProof="1"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7</a:t>
            </a:fld>
            <a:endParaRPr lang="nb-NO" noProof="1"/>
          </a:p>
        </p:txBody>
      </p:sp>
      <p:sp>
        <p:nvSpPr>
          <p:cNvPr id="2" name="Google Shape;85;p18">
            <a:extLst>
              <a:ext uri="{FF2B5EF4-FFF2-40B4-BE49-F238E27FC236}">
                <a16:creationId xmlns:a16="http://schemas.microsoft.com/office/drawing/2014/main" id="{B25B618C-9D0A-6F2D-0A7A-6E5A6C03F6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Et emne – to moduler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noProof="1"/>
              <a:t>Etter å ha fullført IN1030:</a:t>
            </a:r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noProof="1">
                <a:solidFill>
                  <a:schemeClr val="dk1"/>
                </a:solidFill>
              </a:rPr>
              <a:t>Modul 1: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b-NO" sz="1400" noProof="1">
                <a:solidFill>
                  <a:schemeClr val="dk1"/>
                </a:solidFill>
              </a:rPr>
              <a:t>Kan du </a:t>
            </a:r>
            <a:r>
              <a:rPr lang="nb-NO" sz="1400" b="1" noProof="1">
                <a:solidFill>
                  <a:schemeClr val="dk1"/>
                </a:solidFill>
              </a:rPr>
              <a:t>drøfte</a:t>
            </a:r>
            <a:r>
              <a:rPr lang="nb-NO" sz="1400" noProof="1">
                <a:solidFill>
                  <a:schemeClr val="dk1"/>
                </a:solidFill>
              </a:rPr>
              <a:t> samspillet mellom digital teknologi og </a:t>
            </a:r>
            <a:r>
              <a:rPr lang="nb-NO" sz="1400" b="1" noProof="1">
                <a:solidFill>
                  <a:schemeClr val="dk1"/>
                </a:solidFill>
              </a:rPr>
              <a:t>individer, organisasjoner og samfunnet.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b-NO" sz="1400" noProof="1">
                <a:solidFill>
                  <a:schemeClr val="dk1"/>
                </a:solidFill>
              </a:rPr>
              <a:t>Kan du </a:t>
            </a:r>
            <a:r>
              <a:rPr lang="nb-NO" sz="1400" b="1" noProof="1">
                <a:solidFill>
                  <a:schemeClr val="dk1"/>
                </a:solidFill>
              </a:rPr>
              <a:t>utføre</a:t>
            </a:r>
            <a:r>
              <a:rPr lang="nb-NO" sz="1400" noProof="1">
                <a:solidFill>
                  <a:schemeClr val="dk1"/>
                </a:solidFill>
              </a:rPr>
              <a:t> enkle </a:t>
            </a:r>
            <a:r>
              <a:rPr lang="nb-NO" sz="1400" b="1" noProof="1">
                <a:solidFill>
                  <a:schemeClr val="dk1"/>
                </a:solidFill>
              </a:rPr>
              <a:t>brukerundersøkelser.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b-NO" sz="1400" noProof="1">
                <a:solidFill>
                  <a:schemeClr val="dk1"/>
                </a:solidFill>
              </a:rPr>
              <a:t>Kjenner du til sentrale lover og forskrifter for utvikling av digitale systemer, og kan </a:t>
            </a:r>
            <a:r>
              <a:rPr lang="nb-NO" sz="1400" b="1" noProof="1">
                <a:solidFill>
                  <a:schemeClr val="dk1"/>
                </a:solidFill>
              </a:rPr>
              <a:t>drøfte etiske problemstillinger.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noProof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noProof="1">
                <a:solidFill>
                  <a:schemeClr val="dk1"/>
                </a:solidFill>
              </a:rPr>
              <a:t>Modul 2: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b-NO" sz="1400" noProof="1">
                <a:solidFill>
                  <a:schemeClr val="dk1"/>
                </a:solidFill>
              </a:rPr>
              <a:t>Kjenner du til ulike faser og aktiviteter som inngår i </a:t>
            </a:r>
            <a:r>
              <a:rPr lang="nb-NO" sz="1400" b="1" noProof="1">
                <a:solidFill>
                  <a:schemeClr val="dk1"/>
                </a:solidFill>
              </a:rPr>
              <a:t>systemutvikling.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b-NO" sz="1400" noProof="1">
                <a:solidFill>
                  <a:schemeClr val="dk1"/>
                </a:solidFill>
              </a:rPr>
              <a:t>Har du forståelse for samspillet mellom </a:t>
            </a:r>
            <a:r>
              <a:rPr lang="nb-NO" sz="1400" b="1" noProof="1">
                <a:solidFill>
                  <a:schemeClr val="dk1"/>
                </a:solidFill>
              </a:rPr>
              <a:t>systemutvikling og ulike bruker og interessegrupper.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b-NO" sz="1400" noProof="1">
                <a:solidFill>
                  <a:schemeClr val="dk1"/>
                </a:solidFill>
              </a:rPr>
              <a:t>Kan du anvende metoder og teknikker for </a:t>
            </a:r>
            <a:r>
              <a:rPr lang="nb-NO" sz="1400" b="1" noProof="1">
                <a:solidFill>
                  <a:schemeClr val="dk1"/>
                </a:solidFill>
              </a:rPr>
              <a:t>kravhåndtering, utføre modellering ved hjelp av UML</a:t>
            </a:r>
            <a:r>
              <a:rPr lang="nb-NO" sz="1400" noProof="1">
                <a:solidFill>
                  <a:schemeClr val="dk1"/>
                </a:solidFill>
              </a:rPr>
              <a:t>, og vurdere fordeler og ulemper ved forskjellige </a:t>
            </a:r>
            <a:r>
              <a:rPr lang="nb-NO" sz="1400" b="1" noProof="1">
                <a:solidFill>
                  <a:schemeClr val="dk1"/>
                </a:solidFill>
              </a:rPr>
              <a:t>metoder og teknologier </a:t>
            </a:r>
            <a:r>
              <a:rPr lang="nb-NO" sz="1400" noProof="1">
                <a:solidFill>
                  <a:schemeClr val="dk1"/>
                </a:solidFill>
              </a:rPr>
              <a:t>for systemutvikling.</a:t>
            </a:r>
            <a:endParaRPr lang="nb-NO" sz="1400" noProof="1"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8</a:t>
            </a:fld>
            <a:endParaRPr lang="nb-NO" noProof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Ett kurs - to deler</a:t>
            </a:r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Kurset er bygget opp gjennom to deler.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Modul 1 tar for seg de tre første læringsutbyttebeskrivelsene. Denne delen handler om </a:t>
            </a:r>
            <a:r>
              <a:rPr lang="nb-NO" i="1" noProof="1"/>
              <a:t>hvordan utvikle de gode systemene, med fokus på bruk, brukere og det sosiale</a:t>
            </a:r>
            <a:r>
              <a:rPr lang="nb-NO" noProof="1"/>
              <a:t> - der rammene og betingelser for utvikling er i fokus.  Konsekvenser, bruk og brukere samt etikk er i sentralt.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noProof="1"/>
              <a:t>Modul 2 er om software engineering.  Dette handler om hvordan utvikle systemer gjennom gode praksiser for samarbeide.  </a:t>
            </a:r>
            <a:r>
              <a:rPr lang="nb-NO" i="1" noProof="1"/>
              <a:t>Hvordan utvikle systemer med god kvalitet?</a:t>
            </a:r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9</a:t>
            </a:fld>
            <a:endParaRPr lang="nb-NO" noProof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Prosess</a:t>
            </a:r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Start:</a:t>
            </a: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Først: Modul 1</a:t>
            </a:r>
          </a:p>
          <a:p>
            <a:pPr marL="9144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nb-NO" noProof="1"/>
              <a:t>Tre obliger  - </a:t>
            </a:r>
            <a:r>
              <a:rPr lang="nb-NO" b="1" noProof="1"/>
              <a:t>individuelle innleveringer</a:t>
            </a: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Deretter: Modul 2</a:t>
            </a:r>
          </a:p>
          <a:p>
            <a:pPr marL="9144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nb-NO" noProof="1"/>
              <a:t>To obliger – </a:t>
            </a:r>
            <a:r>
              <a:rPr lang="nb-NO" b="1" noProof="1"/>
              <a:t>leveres fra grupper</a:t>
            </a: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Eksamen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noProof="1"/>
              <a:t>Slutt:</a:t>
            </a:r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10</a:t>
            </a:fld>
            <a:endParaRPr lang="nb-NO" noProof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Prosess – Modul 1</a:t>
            </a:r>
          </a:p>
        </p:txBody>
      </p:sp>
      <p:sp>
        <p:nvSpPr>
          <p:cNvPr id="120" name="Google Shape;120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Undervisningsuka starter på torsdager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noProof="1"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</a:pPr>
            <a:r>
              <a:rPr lang="nb-NO" sz="1400" noProof="1"/>
              <a:t>Forelesning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nb-NO" sz="1400" noProof="1"/>
              <a:t>Gruppetimer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nb-NO" sz="1400" noProof="1"/>
              <a:t>Forelesning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nb-NO" sz="1400" noProof="1"/>
              <a:t>Gruppetime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nb-NO" sz="1400" noProof="1"/>
              <a:t>Oblig innlevering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nb-NO" sz="1400" noProof="1"/>
              <a:t>Feedback på innlevering fra gruppelærere og rettere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1400" noProof="1"/>
              <a:t>I modul 1 av kurset repeteres dette </a:t>
            </a:r>
            <a:r>
              <a:rPr lang="nb-NO" sz="1400" b="1" noProof="1"/>
              <a:t>tre</a:t>
            </a:r>
            <a:r>
              <a:rPr lang="nb-NO" sz="1400" noProof="1"/>
              <a:t> ganger, en for hver av de tre første obliggene.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nb-NO" sz="1400" noProof="1"/>
          </a:p>
        </p:txBody>
      </p:sp>
      <p:sp>
        <p:nvSpPr>
          <p:cNvPr id="121" name="Google Shape;121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11</a:t>
            </a:fld>
            <a:endParaRPr lang="nb-NO" noProof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Prosess – Modul 2</a:t>
            </a:r>
          </a:p>
        </p:txBody>
      </p:sp>
      <p:sp>
        <p:nvSpPr>
          <p:cNvPr id="127" name="Google Shape;127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Undervisningsuka starter fortsatt på torsdager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noProof="1"/>
              <a:t>I denne modulen er det </a:t>
            </a:r>
            <a:r>
              <a:rPr lang="nb-NO" b="1" noProof="1"/>
              <a:t>to</a:t>
            </a:r>
            <a:r>
              <a:rPr lang="nb-NO" noProof="1"/>
              <a:t> obligatoriske oppgaver som skal gjøres og innleveres </a:t>
            </a:r>
            <a:r>
              <a:rPr lang="nb-NO" b="1" noProof="1"/>
              <a:t>gruppevis</a:t>
            </a:r>
            <a:r>
              <a:rPr lang="nb-NO" noProof="1"/>
              <a:t> (2-4 personer).</a:t>
            </a:r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12</a:t>
            </a:fld>
            <a:endParaRPr lang="nb-NO" noProof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Eksamen og evaluering</a:t>
            </a:r>
          </a:p>
        </p:txBody>
      </p:sp>
      <p:sp>
        <p:nvSpPr>
          <p:cNvPr id="134" name="Google Shape;134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For å gå opp til eksamen trenger du å få </a:t>
            </a:r>
            <a:r>
              <a:rPr lang="nb-NO" b="1" noProof="1"/>
              <a:t>godkjent</a:t>
            </a:r>
            <a:r>
              <a:rPr lang="nb-NO" noProof="1"/>
              <a:t> alle obliggene.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noProof="1"/>
          </a:p>
          <a:p>
            <a:pPr marL="0" indent="0">
              <a:spcBef>
                <a:spcPts val="1600"/>
              </a:spcBef>
              <a:buNone/>
            </a:pPr>
            <a:r>
              <a:rPr lang="nb-NO" noProof="1"/>
              <a:t>Avsluttende skriftlig eksamen.  </a:t>
            </a:r>
            <a:r>
              <a:rPr lang="nb-NO" b="1" i="0" noProof="1">
                <a:solidFill>
                  <a:srgbClr val="000000"/>
                </a:solidFill>
                <a:effectLst/>
                <a:latin typeface="Helvetica" pitchFamily="2" charset="0"/>
              </a:rPr>
              <a:t>Tid:</a:t>
            </a:r>
            <a:r>
              <a:rPr lang="nb-NO" b="0" i="0" noProof="1">
                <a:solidFill>
                  <a:srgbClr val="000000"/>
                </a:solidFill>
                <a:effectLst/>
                <a:latin typeface="Helvetica" pitchFamily="2" charset="0"/>
              </a:rPr>
              <a:t> 5. juni kl. 09:00 – 13:00.  </a:t>
            </a:r>
            <a:r>
              <a:rPr lang="nb-NO" b="1" i="0" noProof="1">
                <a:solidFill>
                  <a:srgbClr val="000000"/>
                </a:solidFill>
                <a:effectLst/>
                <a:latin typeface="Helvetica" pitchFamily="2" charset="0"/>
              </a:rPr>
              <a:t>Sted:  </a:t>
            </a:r>
            <a:r>
              <a:rPr lang="nb-NO" b="0" i="0" noProof="1">
                <a:solidFill>
                  <a:srgbClr val="000000"/>
                </a:solidFill>
                <a:effectLst/>
                <a:latin typeface="Helvetica" pitchFamily="2" charset="0"/>
              </a:rPr>
              <a:t>Silurveien</a:t>
            </a: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noProof="1"/>
              <a:t>Karakterskalaen </a:t>
            </a:r>
            <a:r>
              <a:rPr lang="nb-NO" b="1" noProof="1"/>
              <a:t>bestått/ikke bestått</a:t>
            </a:r>
            <a:r>
              <a:rPr lang="nb-NO" noProof="1"/>
              <a:t> blir benyttet.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nb-NO" noProof="1"/>
          </a:p>
        </p:txBody>
      </p:sp>
      <p:sp>
        <p:nvSpPr>
          <p:cNvPr id="135" name="Google Shape;135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13</a:t>
            </a:fld>
            <a:endParaRPr lang="nb-NO" noProof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>
            <a:spLocks noGrp="1"/>
          </p:cNvSpPr>
          <p:nvPr>
            <p:ph type="title"/>
          </p:nvPr>
        </p:nvSpPr>
        <p:spPr>
          <a:xfrm>
            <a:off x="2524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Gruppetimene</a:t>
            </a:r>
          </a:p>
        </p:txBody>
      </p:sp>
      <p:sp>
        <p:nvSpPr>
          <p:cNvPr id="141" name="Google Shape;141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Jobbe med de obligatoriske oppgaven.  Jobbe med pensum.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>
              <a:spcBef>
                <a:spcPts val="1600"/>
              </a:spcBef>
              <a:buNone/>
            </a:pPr>
            <a:r>
              <a:rPr lang="nb-NO" noProof="1"/>
              <a:t>Være sammen om å tenke, skrive, drøfte, diskutere, analysere, gjøre….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nb-NO" noProof="1"/>
          </a:p>
        </p:txBody>
      </p:sp>
      <p:sp>
        <p:nvSpPr>
          <p:cNvPr id="142" name="Google Shape;14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14</a:t>
            </a:fld>
            <a:endParaRPr lang="nb-NO" noProof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D3F5954-6EBE-D434-4307-78CFBD952F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5" name="Bilde 4" descr="Et bilde sim viser et fotgrafi av gruppelærere i IN1030 for våren 2026">
            <a:extLst>
              <a:ext uri="{FF2B5EF4-FFF2-40B4-BE49-F238E27FC236}">
                <a16:creationId xmlns:a16="http://schemas.microsoft.com/office/drawing/2014/main" id="{80363862-F739-27BB-073B-B2B3F0AD08F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69" y="926931"/>
            <a:ext cx="7772400" cy="328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79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Obligatoriske oppgaver</a:t>
            </a:r>
          </a:p>
        </p:txBody>
      </p:sp>
      <p:sp>
        <p:nvSpPr>
          <p:cNvPr id="148" name="Google Shape;148;p27"/>
          <p:cNvSpPr txBox="1">
            <a:spLocks noGrp="1"/>
          </p:cNvSpPr>
          <p:nvPr>
            <p:ph type="body" idx="1"/>
          </p:nvPr>
        </p:nvSpPr>
        <p:spPr>
          <a:xfrm>
            <a:off x="311700" y="1162375"/>
            <a:ext cx="8520600" cy="353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b="1" noProof="1"/>
              <a:t>Drøfte, gjøre, reflektere, gjøre rede for, kjenne til, anvende, forstå, beskrive….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b="1" noProof="1"/>
              <a:t>Tilbakemeldinger</a:t>
            </a:r>
            <a:r>
              <a:rPr lang="nb-NO" noProof="1"/>
              <a:t> fra </a:t>
            </a:r>
            <a:r>
              <a:rPr lang="nb-NO" b="1" noProof="1"/>
              <a:t>hverandre, gruppelærere</a:t>
            </a:r>
            <a:r>
              <a:rPr lang="nb-NO" noProof="1"/>
              <a:t> og </a:t>
            </a:r>
            <a:r>
              <a:rPr lang="nb-NO" b="1" noProof="1"/>
              <a:t>rettere/veiledere.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b="1" noProof="1"/>
              <a:t>Skriftlig kommunikasjon</a:t>
            </a:r>
            <a:r>
              <a:rPr lang="nb-NO" noProof="1"/>
              <a:t> → profesjonell kompetanse.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Inspirasjon, samarbeid, diskutere med andre, utforsking: </a:t>
            </a:r>
            <a:r>
              <a:rPr lang="nb-NO" b="1" noProof="1"/>
              <a:t>JA.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Fusk, juks, lureri, plagiat, snusking, fanteri: </a:t>
            </a:r>
            <a:r>
              <a:rPr lang="nb-NO" b="1" noProof="1"/>
              <a:t>NEI.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noProof="1"/>
              <a:t>Bruk av verktøy som </a:t>
            </a:r>
            <a:r>
              <a:rPr lang="nb-NO" b="1" noProof="1"/>
              <a:t>læringsressursjer for læringsprosess og skriveprosess</a:t>
            </a:r>
          </a:p>
        </p:txBody>
      </p:sp>
      <p:sp>
        <p:nvSpPr>
          <p:cNvPr id="149" name="Google Shape;149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16</a:t>
            </a:fld>
            <a:endParaRPr lang="nb-NO" noProof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Pensum</a:t>
            </a:r>
          </a:p>
        </p:txBody>
      </p:sp>
      <p:sp>
        <p:nvSpPr>
          <p:cNvPr id="155" name="Google Shape;155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b="1" noProof="1"/>
              <a:t>Modul 1</a:t>
            </a:r>
          </a:p>
          <a:p>
            <a:pPr marL="0" lvl="0" indent="45720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Fagartikler, notater, foiler fra forelesninger.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b="1" noProof="1"/>
              <a:t>Modul 2</a:t>
            </a:r>
          </a:p>
          <a:p>
            <a:pPr marL="0" lvl="0" indent="45720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Deler av Software Engineering boka, foiler fra forelesninger.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Dette finner du på </a:t>
            </a:r>
            <a:r>
              <a:rPr lang="nb-NO" b="1" noProof="1"/>
              <a:t>Leganto</a:t>
            </a:r>
            <a:r>
              <a:rPr lang="nb-NO" noProof="1"/>
              <a:t> og på kurssidene.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VIKTIG:  Du må være </a:t>
            </a:r>
            <a:r>
              <a:rPr lang="nb-NO" b="1" noProof="1"/>
              <a:t>logget inn</a:t>
            </a:r>
            <a:r>
              <a:rPr lang="nb-NO" noProof="1"/>
              <a:t> for å få tilgang til innhold på Leganto.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nb-NO" noProof="1"/>
          </a:p>
        </p:txBody>
      </p:sp>
      <p:sp>
        <p:nvSpPr>
          <p:cNvPr id="156" name="Google Shape;156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17</a:t>
            </a:fld>
            <a:endParaRPr lang="nb-NO" noProof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Forelesningene</a:t>
            </a:r>
          </a:p>
        </p:txBody>
      </p:sp>
      <p:sp>
        <p:nvSpPr>
          <p:cNvPr id="170" name="Google Shape;170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Faglærere: Jo (modul 1) og Gunnar (modul 2)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Gjesteforelesere i begge moduler.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Torsdager: 14:15 - 16:00. Start her i Sophus Lies --&gt; Simula (samkjører med IN1010)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1"/>
              <a:t>Forelesningene tas opp og legges ut i etterkant.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nb-NO" noProof="1"/>
          </a:p>
        </p:txBody>
      </p:sp>
      <p:sp>
        <p:nvSpPr>
          <p:cNvPr id="171" name="Google Shape;171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18</a:t>
            </a:fld>
            <a:endParaRPr lang="nb-NO" noProof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Kommunikasjon - kontakt</a:t>
            </a:r>
          </a:p>
        </p:txBody>
      </p:sp>
      <p:sp>
        <p:nvSpPr>
          <p:cNvPr id="177" name="Google Shape;177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Hverandre - i gruppetimer og smågrupper;)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Gruppelærere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Rettere/Veiledere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Faglærere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Gjesteforelesere 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Administrasjonen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nb-NO" noProof="1"/>
          </a:p>
        </p:txBody>
      </p:sp>
      <p:sp>
        <p:nvSpPr>
          <p:cNvPr id="178" name="Google Shape;178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19</a:t>
            </a:fld>
            <a:endParaRPr lang="nb-NO" noProof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Kontakt – kommunikasjon - Verktøy</a:t>
            </a:r>
          </a:p>
        </p:txBody>
      </p:sp>
      <p:sp>
        <p:nvSpPr>
          <p:cNvPr id="184" name="Google Shape;184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b="1" noProof="1"/>
              <a:t>Steder og tider … </a:t>
            </a: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Grupperum + Auditorier + gangene + kantina + Lesesaler +++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b="1" noProof="1"/>
              <a:t>Digitale platformer og verktøy.... </a:t>
            </a: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1"/>
              <a:t>Mine Studier, E-post (med ifi adressen), Semestersiden IN1030 (</a:t>
            </a:r>
            <a:r>
              <a:rPr lang="nb-NO" b="1" noProof="1"/>
              <a:t>beskjeder og praktisk info</a:t>
            </a:r>
            <a:r>
              <a:rPr lang="nb-NO" noProof="1"/>
              <a:t>), Devilry (</a:t>
            </a:r>
            <a:r>
              <a:rPr lang="nb-NO" b="1" noProof="1"/>
              <a:t>obligatoriske innleveringer</a:t>
            </a:r>
            <a:r>
              <a:rPr lang="nb-NO" noProof="1"/>
              <a:t>), Inspera (</a:t>
            </a:r>
            <a:r>
              <a:rPr lang="nb-NO" b="1" noProof="1"/>
              <a:t>eksamen</a:t>
            </a:r>
            <a:r>
              <a:rPr lang="nb-NO" noProof="1"/>
              <a:t>), Discourse (</a:t>
            </a:r>
            <a:r>
              <a:rPr lang="nb-NO" b="1" noProof="1"/>
              <a:t>diskusjon, spørsmål, svar</a:t>
            </a:r>
            <a:r>
              <a:rPr lang="nb-NO" noProof="1"/>
              <a:t>), Leganto (</a:t>
            </a:r>
            <a:r>
              <a:rPr lang="nb-NO" b="1" noProof="1"/>
              <a:t>pensum</a:t>
            </a:r>
            <a:r>
              <a:rPr lang="nb-NO" noProof="1"/>
              <a:t>), Panopto </a:t>
            </a:r>
            <a:r>
              <a:rPr lang="nb-NO" b="1" noProof="1"/>
              <a:t>(opptak) </a:t>
            </a:r>
            <a:r>
              <a:rPr lang="nb-NO" noProof="1"/>
              <a:t>....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nb-NO" noProof="1"/>
          </a:p>
        </p:txBody>
      </p:sp>
      <p:sp>
        <p:nvSpPr>
          <p:cNvPr id="185" name="Google Shape;185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20</a:t>
            </a:fld>
            <a:endParaRPr lang="nb-NO" noProof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Positive tilbakemeldinger  - kursevalueringen 2025&lt;</a:t>
            </a:r>
          </a:p>
        </p:txBody>
      </p:sp>
      <p:sp>
        <p:nvSpPr>
          <p:cNvPr id="198" name="Google Shape;198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000" noProof="1"/>
              <a:t>“Veldig spennende og lærerikt å jobbe med obligene”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1000" noProof="1"/>
              <a:t>"Gode obligatoriske innleveringer som styrker forståelsen av pensum. Forelesninger som forklarer på en ryddig måte. Selve pensumet.”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1000" noProof="1"/>
              <a:t>“Veldig interessant, aktuelt og nyttig. Jeg jobber i et smidig team og jeg lærte mye og fikk en del aha-opplevelser”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1000" noProof="1"/>
              <a:t>“Er et viktig emne å ta som informatik student”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1000" noProof="1"/>
              <a:t>"Gruppetimene til XX var grunnen til at jeg besto”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1000" noProof="1"/>
              <a:t>“Superbra med gjesteforelesere”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sz="1000" noProof="1"/>
              <a:t>“Fantastiske gruppelærere - veldig engasjerende”</a:t>
            </a:r>
            <a:endParaRPr lang="nb-NO" sz="1000" i="1" noProof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sz="1000" i="1" noProof="1"/>
              <a:t>Svarprosent fra studenter ca 10 prosent</a:t>
            </a:r>
          </a:p>
        </p:txBody>
      </p:sp>
      <p:sp>
        <p:nvSpPr>
          <p:cNvPr id="199" name="Google Shape;199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21</a:t>
            </a:fld>
            <a:endParaRPr lang="nb-NO" noProof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Kritiske tilbakemeldinger fra tidligere &lt; 2025</a:t>
            </a:r>
          </a:p>
        </p:txBody>
      </p:sp>
      <p:sp>
        <p:nvSpPr>
          <p:cNvPr id="191" name="Google Shape;191;p33"/>
          <p:cNvSpPr txBox="1">
            <a:spLocks noGrp="1"/>
          </p:cNvSpPr>
          <p:nvPr>
            <p:ph type="body" idx="1"/>
          </p:nvPr>
        </p:nvSpPr>
        <p:spPr>
          <a:xfrm>
            <a:off x="311700" y="12021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“Dette faget har ikke noe med Informatikk å gjøre”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“Det var alt for mye å gjøre, og vanskelig pensum”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“Det var for lite å gjøre”</a:t>
            </a:r>
          </a:p>
          <a:p>
            <a:pPr marL="0" lvl="0" indent="0">
              <a:spcBef>
                <a:spcPts val="1600"/>
              </a:spcBef>
              <a:buNone/>
            </a:pPr>
            <a:r>
              <a:rPr lang="nb-NO" noProof="1"/>
              <a:t>“Forvirrende – og for mange gjesteforelesere i kurset”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nb-NO" noProof="1"/>
              <a:t>“Svært mange tema, for bredt”</a:t>
            </a:r>
          </a:p>
          <a:p>
            <a:pPr marL="0" lvl="0" indent="0">
              <a:spcBef>
                <a:spcPts val="1600"/>
              </a:spcBef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noProof="1"/>
          </a:p>
        </p:txBody>
      </p:sp>
      <p:sp>
        <p:nvSpPr>
          <p:cNvPr id="192" name="Google Shape;192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22</a:t>
            </a:fld>
            <a:endParaRPr lang="nb-NO" noProof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Kontaktstudent?</a:t>
            </a:r>
          </a:p>
        </p:txBody>
      </p:sp>
      <p:sp>
        <p:nvSpPr>
          <p:cNvPr id="205" name="Google Shape;205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Noen som ønsker å være det?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noProof="1"/>
              <a:t>Ta kontakt med Gunnar eller Jo</a:t>
            </a:r>
          </a:p>
        </p:txBody>
      </p:sp>
      <p:sp>
        <p:nvSpPr>
          <p:cNvPr id="206" name="Google Shape;206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23</a:t>
            </a:fld>
            <a:endParaRPr lang="nb-NO" noProof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Noen minutter - sammen</a:t>
            </a:r>
          </a:p>
        </p:txBody>
      </p:sp>
      <p:sp>
        <p:nvSpPr>
          <p:cNvPr id="212" name="Google Shape;212;p36"/>
          <p:cNvSpPr txBox="1">
            <a:spLocks noGrp="1"/>
          </p:cNvSpPr>
          <p:nvPr>
            <p:ph type="body" idx="1"/>
          </p:nvPr>
        </p:nvSpPr>
        <p:spPr>
          <a:xfrm>
            <a:off x="252575" y="11322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b-NO" noProof="1"/>
              <a:t>Dine forventninger til kurset?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nb-NO" noProof="1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b-NO" noProof="1"/>
              <a:t>Dine antagelser om kurset?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nb-NO" noProof="1"/>
          </a:p>
        </p:txBody>
      </p:sp>
      <p:sp>
        <p:nvSpPr>
          <p:cNvPr id="213" name="Google Shape;213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24</a:t>
            </a:fld>
            <a:endParaRPr lang="nb-NO" noProof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Pause</a:t>
            </a:r>
          </a:p>
        </p:txBody>
      </p:sp>
      <p:sp>
        <p:nvSpPr>
          <p:cNvPr id="219" name="Google Shape;219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sz="2800" noProof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sz="2800" noProof="1">
                <a:solidFill>
                  <a:schemeClr val="dk1"/>
                </a:solidFill>
              </a:rPr>
              <a:t>Neste time starter vi med Modul 1, læringsmål 1 – rett på!</a:t>
            </a:r>
          </a:p>
        </p:txBody>
      </p:sp>
      <p:sp>
        <p:nvSpPr>
          <p:cNvPr id="220" name="Google Shape;22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25</a:t>
            </a:fld>
            <a:endParaRPr lang="nb-NO" noProof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1076</Words>
  <Application>Microsoft Macintosh PowerPoint</Application>
  <PresentationFormat>Skjermfremvisning (16:9)</PresentationFormat>
  <Paragraphs>171</Paragraphs>
  <Slides>25</Slides>
  <Notes>24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29" baseType="lpstr">
      <vt:lpstr>Arial</vt:lpstr>
      <vt:lpstr>Helvetica</vt:lpstr>
      <vt:lpstr>Wingdings</vt:lpstr>
      <vt:lpstr>Simple Light</vt:lpstr>
      <vt:lpstr>Velkommen IN 1030 Systemer, krav og konsekvenser</vt:lpstr>
      <vt:lpstr>PowerPoint-presentasjon</vt:lpstr>
      <vt:lpstr>PowerPoint-presentasjon</vt:lpstr>
      <vt:lpstr>Oversikt - første timen</vt:lpstr>
      <vt:lpstr>Hvorfor?</vt:lpstr>
      <vt:lpstr>Bredde og introduksjonsemne – noe historie ved IfI</vt:lpstr>
      <vt:lpstr>Et emne – to moduler</vt:lpstr>
      <vt:lpstr>Etter å ha fullført IN1030:</vt:lpstr>
      <vt:lpstr>Ett kurs - to deler</vt:lpstr>
      <vt:lpstr>Prosess</vt:lpstr>
      <vt:lpstr>Prosess – Modul 1</vt:lpstr>
      <vt:lpstr>Prosess – Modul 2</vt:lpstr>
      <vt:lpstr>Eksamen og evaluering</vt:lpstr>
      <vt:lpstr>Gruppetimene</vt:lpstr>
      <vt:lpstr>PowerPoint-presentasjon</vt:lpstr>
      <vt:lpstr>Obligatoriske oppgaver</vt:lpstr>
      <vt:lpstr>Pensum</vt:lpstr>
      <vt:lpstr>Forelesningene</vt:lpstr>
      <vt:lpstr>Kommunikasjon - kontakt</vt:lpstr>
      <vt:lpstr>Kontakt – kommunikasjon - Verktøy</vt:lpstr>
      <vt:lpstr>Positive tilbakemeldinger  - kursevalueringen 2025&lt;</vt:lpstr>
      <vt:lpstr>Kritiske tilbakemeldinger fra tidligere &lt; 2025</vt:lpstr>
      <vt:lpstr>Kontaktstudent?</vt:lpstr>
      <vt:lpstr>Noen minutter - sammen</vt:lpstr>
      <vt:lpstr>Pause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IN 1030 Systemer, krav og konsekvenser</dc:title>
  <cp:lastModifiedBy>Jo Herstad</cp:lastModifiedBy>
  <cp:revision>3</cp:revision>
  <dcterms:modified xsi:type="dcterms:W3CDTF">2026-01-22T11:17:26Z</dcterms:modified>
</cp:coreProperties>
</file>