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4" r:id="rId13"/>
    <p:sldId id="273" r:id="rId14"/>
    <p:sldId id="272" r:id="rId15"/>
  </p:sldIdLst>
  <p:sldSz cx="9144000" cy="5143500" type="screen16x9"/>
  <p:notesSz cx="6858000" cy="9144000"/>
  <p:embeddedFontLst>
    <p:embeddedFont>
      <p:font typeface="Raleway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0882AA-4E1D-8FCB-D0F5-542CFE1BFBD3}" v="16" dt="2026-02-03T15:27:42.2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Lucas Roullo Nymo" userId="S::dlnymo@uio.no::f231bbb8-874c-41b4-b8c5-d0acb67cbc4b" providerId="AD" clId="Web-{5C0882AA-4E1D-8FCB-D0F5-542CFE1BFBD3}"/>
    <pc:docChg chg="modSld">
      <pc:chgData name="Daniel Lucas Roullo Nymo" userId="S::dlnymo@uio.no::f231bbb8-874c-41b4-b8c5-d0acb67cbc4b" providerId="AD" clId="Web-{5C0882AA-4E1D-8FCB-D0F5-542CFE1BFBD3}" dt="2026-02-03T15:27:42.264" v="15" actId="20577"/>
      <pc:docMkLst>
        <pc:docMk/>
      </pc:docMkLst>
      <pc:sldChg chg="modSp">
        <pc:chgData name="Daniel Lucas Roullo Nymo" userId="S::dlnymo@uio.no::f231bbb8-874c-41b4-b8c5-d0acb67cbc4b" providerId="AD" clId="Web-{5C0882AA-4E1D-8FCB-D0F5-542CFE1BFBD3}" dt="2026-02-03T15:27:07.966" v="10" actId="20577"/>
        <pc:sldMkLst>
          <pc:docMk/>
          <pc:sldMk cId="0" sldId="267"/>
        </pc:sldMkLst>
        <pc:spChg chg="mod">
          <ac:chgData name="Daniel Lucas Roullo Nymo" userId="S::dlnymo@uio.no::f231bbb8-874c-41b4-b8c5-d0acb67cbc4b" providerId="AD" clId="Web-{5C0882AA-4E1D-8FCB-D0F5-542CFE1BFBD3}" dt="2026-02-03T15:27:07.966" v="10" actId="20577"/>
          <ac:spMkLst>
            <pc:docMk/>
            <pc:sldMk cId="0" sldId="267"/>
            <ac:spMk id="159" creationId="{00000000-0000-0000-0000-000000000000}"/>
          </ac:spMkLst>
        </pc:spChg>
      </pc:sldChg>
      <pc:sldChg chg="modSp">
        <pc:chgData name="Daniel Lucas Roullo Nymo" userId="S::dlnymo@uio.no::f231bbb8-874c-41b4-b8c5-d0acb67cbc4b" providerId="AD" clId="Web-{5C0882AA-4E1D-8FCB-D0F5-542CFE1BFBD3}" dt="2026-02-03T15:27:42.264" v="15" actId="20577"/>
        <pc:sldMkLst>
          <pc:docMk/>
          <pc:sldMk cId="0" sldId="269"/>
        </pc:sldMkLst>
        <pc:spChg chg="mod">
          <ac:chgData name="Daniel Lucas Roullo Nymo" userId="S::dlnymo@uio.no::f231bbb8-874c-41b4-b8c5-d0acb67cbc4b" providerId="AD" clId="Web-{5C0882AA-4E1D-8FCB-D0F5-542CFE1BFBD3}" dt="2026-02-03T15:27:42.264" v="15" actId="20577"/>
          <ac:spMkLst>
            <pc:docMk/>
            <pc:sldMk cId="0" sldId="269"/>
            <ac:spMk id="17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aaec9fde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aaaec9fde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Læringsmål: </a:t>
            </a:r>
            <a:r>
              <a:rPr lang="no">
                <a:solidFill>
                  <a:schemeClr val="dk1"/>
                </a:solidFill>
              </a:rPr>
              <a:t> - Samspill og interessenter: du skal kunne drøfte samspillet mellom teknologi og individer, organisasjon og samfunn.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aaec9fd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aaaec9fd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aaec9fde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aaaec9fde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ae3ccd9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ae3ccd9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aaaec9fde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aaaec9fde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e3ccd9c7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e3ccd9c7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				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3581a7991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3581a7991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aaec9fde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aaaec9fde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Merk: at dette bare er et eksempel og ment som inspirasjon, men ingen fasit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4cc9d6a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04cc9d6a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/>
              <a:t>Kan være smart å ha en forventningsavklaring med studentene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aaec9fde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aaaec9fde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aaec9fde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aaaec9fde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Forslag til Interessenter kan være: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Produsenter av innhold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Brukere/seere/sluttbrukere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Myndighetene/ lovverk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Konkurrerende tjenestetilbydere (HBO, Viaplay, Disney+)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Filmprodusenter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Skuespillere/regissører osv.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-"/>
            </a:pPr>
            <a:r>
              <a:rPr lang="no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Licensors  </a:t>
            </a:r>
            <a:endParaRPr sz="1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						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D398ECC9-C8C2-9744-8D2A-0781A138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3581a7991_0_54:notes">
            <a:extLst>
              <a:ext uri="{FF2B5EF4-FFF2-40B4-BE49-F238E27FC236}">
                <a16:creationId xmlns:a16="http://schemas.microsoft.com/office/drawing/2014/main" id="{8FAC406F-56A7-19ED-4921-4F27197DA5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b3581a7991_0_54:notes">
            <a:extLst>
              <a:ext uri="{FF2B5EF4-FFF2-40B4-BE49-F238E27FC236}">
                <a16:creationId xmlns:a16="http://schemas.microsoft.com/office/drawing/2014/main" id="{0BE18B66-FC95-66E0-FFDF-5F0645066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89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9FF95452-61BB-02EA-D8BE-6ABDDCE9B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b3581a7991_0_54:notes">
            <a:extLst>
              <a:ext uri="{FF2B5EF4-FFF2-40B4-BE49-F238E27FC236}">
                <a16:creationId xmlns:a16="http://schemas.microsoft.com/office/drawing/2014/main" id="{F5A48DAB-7F63-ACCE-EFF5-04C08B005C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b3581a7991_0_54:notes">
            <a:extLst>
              <a:ext uri="{FF2B5EF4-FFF2-40B4-BE49-F238E27FC236}">
                <a16:creationId xmlns:a16="http://schemas.microsoft.com/office/drawing/2014/main" id="{C98AD3EC-6BB0-42E7-73A6-F10D3A8CA2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62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a88abb24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a88abb24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dlnymo@uio.no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53650"/>
            <a:ext cx="8520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UKE 2 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37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Samspill med teknologi og oblig</a:t>
            </a:r>
            <a:endParaRPr sz="37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63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Gruppe 2</a:t>
            </a:r>
            <a:endParaRPr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 dirty="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Planen for timen?</a:t>
            </a:r>
            <a:endParaRPr b="1" dirty="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Repetisjon interessenter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b-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Diskusjonsoppgaver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Oblig 1</a:t>
            </a: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kan være en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person, gruppe, organisasjon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betydning.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 har derfor et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påvirke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utfallet.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ønske kan være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sammenfallende, delvis motstridende </a:t>
            </a:r>
            <a:r>
              <a:rPr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lang="no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motsetningsforhold. 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6801125" y="4780500"/>
            <a:ext cx="23430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1, oppgave 1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Egenskaper: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 (Concern)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systemet og interessent (Evt. konflikter)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Relasjon mellom interessentene (Evt. konflikter mellom interessentene)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Aktør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vs. Interesse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Interessent - repetisjon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72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7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5427800" y="445175"/>
            <a:ext cx="16038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Informasjon 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6337700" y="1298013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Systemer/teknologier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20100" y="12166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Iterativ prosess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7342950" y="2708525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Kontekst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674600" y="4188275"/>
            <a:ext cx="25944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Kartleggingsteknikk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464650" y="2992650"/>
            <a:ext cx="1479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Konflikter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2631200" y="3352263"/>
            <a:ext cx="1719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Interessenter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163125" y="2078938"/>
            <a:ext cx="1188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Struktur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380288" y="1252575"/>
            <a:ext cx="2164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Uformell syntaks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5833675" y="3506313"/>
            <a:ext cx="31059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Kommunikasjonsverktøy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3941600" y="4124775"/>
            <a:ext cx="1399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Relasjoner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311700" y="354300"/>
            <a:ext cx="43572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“Concerns”/mål/interesser/perspektiv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742000" y="4304125"/>
            <a:ext cx="20283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</a:rPr>
              <a:t>Interne/eksterne</a:t>
            </a:r>
            <a:endParaRPr sz="2000">
              <a:solidFill>
                <a:srgbClr val="FFFFFF"/>
              </a:solidFill>
            </a:endParaRPr>
          </a:p>
        </p:txBody>
      </p:sp>
      <p:cxnSp>
        <p:nvCxnSpPr>
          <p:cNvPr id="102" name="Google Shape;102;p18"/>
          <p:cNvCxnSpPr>
            <a:endCxn id="99" idx="0"/>
          </p:cNvCxnSpPr>
          <p:nvPr/>
        </p:nvCxnSpPr>
        <p:spPr>
          <a:xfrm flipH="1">
            <a:off x="4641200" y="3122175"/>
            <a:ext cx="502200" cy="1002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8"/>
          <p:cNvCxnSpPr>
            <a:endCxn id="101" idx="1"/>
          </p:cNvCxnSpPr>
          <p:nvPr/>
        </p:nvCxnSpPr>
        <p:spPr>
          <a:xfrm>
            <a:off x="5340900" y="4362925"/>
            <a:ext cx="401100" cy="179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8"/>
          <p:cNvCxnSpPr>
            <a:stCxn id="95" idx="0"/>
          </p:cNvCxnSpPr>
          <p:nvPr/>
        </p:nvCxnSpPr>
        <p:spPr>
          <a:xfrm rot="10800000" flipH="1">
            <a:off x="3490850" y="2990763"/>
            <a:ext cx="305100" cy="361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8"/>
          <p:cNvCxnSpPr>
            <a:stCxn id="93" idx="0"/>
          </p:cNvCxnSpPr>
          <p:nvPr/>
        </p:nvCxnSpPr>
        <p:spPr>
          <a:xfrm rot="10800000" flipH="1">
            <a:off x="1971800" y="3089375"/>
            <a:ext cx="525900" cy="10989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8"/>
          <p:cNvCxnSpPr>
            <a:stCxn id="91" idx="2"/>
          </p:cNvCxnSpPr>
          <p:nvPr/>
        </p:nvCxnSpPr>
        <p:spPr>
          <a:xfrm>
            <a:off x="1434250" y="1693025"/>
            <a:ext cx="969600" cy="361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8"/>
          <p:cNvCxnSpPr>
            <a:stCxn id="96" idx="3"/>
          </p:cNvCxnSpPr>
          <p:nvPr/>
        </p:nvCxnSpPr>
        <p:spPr>
          <a:xfrm>
            <a:off x="1352025" y="2317138"/>
            <a:ext cx="817200" cy="131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8"/>
          <p:cNvCxnSpPr>
            <a:stCxn id="100" idx="2"/>
          </p:cNvCxnSpPr>
          <p:nvPr/>
        </p:nvCxnSpPr>
        <p:spPr>
          <a:xfrm>
            <a:off x="2490300" y="830700"/>
            <a:ext cx="697800" cy="1256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8"/>
          <p:cNvCxnSpPr>
            <a:stCxn id="89" idx="2"/>
          </p:cNvCxnSpPr>
          <p:nvPr/>
        </p:nvCxnSpPr>
        <p:spPr>
          <a:xfrm flipH="1">
            <a:off x="5652800" y="921575"/>
            <a:ext cx="576900" cy="1198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8"/>
          <p:cNvCxnSpPr>
            <a:stCxn id="97" idx="2"/>
          </p:cNvCxnSpPr>
          <p:nvPr/>
        </p:nvCxnSpPr>
        <p:spPr>
          <a:xfrm flipH="1">
            <a:off x="4190438" y="1728975"/>
            <a:ext cx="272100" cy="341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8"/>
          <p:cNvCxnSpPr/>
          <p:nvPr/>
        </p:nvCxnSpPr>
        <p:spPr>
          <a:xfrm flipH="1">
            <a:off x="7066000" y="1856925"/>
            <a:ext cx="1068300" cy="427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8"/>
          <p:cNvCxnSpPr>
            <a:stCxn id="92" idx="0"/>
          </p:cNvCxnSpPr>
          <p:nvPr/>
        </p:nvCxnSpPr>
        <p:spPr>
          <a:xfrm rot="10800000">
            <a:off x="7071000" y="2612825"/>
            <a:ext cx="866400" cy="957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8"/>
          <p:cNvCxnSpPr/>
          <p:nvPr/>
        </p:nvCxnSpPr>
        <p:spPr>
          <a:xfrm rot="10800000" flipH="1">
            <a:off x="1594000" y="2859250"/>
            <a:ext cx="558600" cy="164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8"/>
          <p:cNvCxnSpPr/>
          <p:nvPr/>
        </p:nvCxnSpPr>
        <p:spPr>
          <a:xfrm rot="10800000">
            <a:off x="6063700" y="3089275"/>
            <a:ext cx="378000" cy="394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ctrTitle" idx="4294967295"/>
          </p:nvPr>
        </p:nvSpPr>
        <p:spPr>
          <a:xfrm>
            <a:off x="78000" y="539300"/>
            <a:ext cx="85206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2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4294967295"/>
          </p:nvPr>
        </p:nvSpPr>
        <p:spPr>
          <a:xfrm>
            <a:off x="78000" y="1162525"/>
            <a:ext cx="4976700" cy="21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Er en teknikk for beskrivelse og analyse av situasjoner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</a:t>
            </a:r>
            <a:r>
              <a:rPr lang="no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rukes for å få oversikt over konteksten og alle som er involvert eller har interesser i situasjonen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Må velge hva som skal med, forenkler en virkelighet som er kompleks.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>
                <a:solidFill>
                  <a:schemeClr val="dk1"/>
                </a:solidFill>
              </a:rPr>
              <a:t>			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>
                <a:solidFill>
                  <a:schemeClr val="dk1"/>
                </a:solidFill>
              </a:rPr>
              <a:t>		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4706" y="1423975"/>
            <a:ext cx="408919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1 (Rike bilder)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</a:rPr>
              <a:t>Rike bilder - notasjon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2571750"/>
            <a:ext cx="1805124" cy="100975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1150363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KONFLIKT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166" y="2419350"/>
            <a:ext cx="1104771" cy="100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2684156" y="3678425"/>
            <a:ext cx="1600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GODT SAMARBEID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3874" y="2571750"/>
            <a:ext cx="1878626" cy="10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497888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CONCERN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7350" y="2780775"/>
            <a:ext cx="1600800" cy="64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7145438" y="3678425"/>
            <a:ext cx="1104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RELASJON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</a:rPr>
              <a:t>Relevant til Oblig 1 (Rike bilder)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21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</a:rPr>
              <a:t>Ikke det samme som et tankekart</a:t>
            </a:r>
            <a:endParaRPr sz="3000" b="1">
              <a:solidFill>
                <a:srgbClr val="76A5AF"/>
              </a:solidFill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225" y="783925"/>
            <a:ext cx="7555295" cy="42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5898500" y="1401650"/>
            <a:ext cx="319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Tenk på systemet som noe overordnet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311700" y="1931875"/>
            <a:ext cx="8520600" cy="26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Bruk de systemene/verktøyene som er best for dere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Penn og papir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Paint</a:t>
            </a:r>
            <a:endParaRPr lang="no">
              <a:solidFill>
                <a:schemeClr val="dk1"/>
              </a:solidFill>
              <a:latin typeface="Raleway"/>
              <a:ea typeface="Raleway"/>
              <a:cs typeface="Raleway"/>
            </a:endParaRPr>
          </a:p>
          <a:p>
            <a:pPr lvl="1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Font typeface="Raleway"/>
              <a:buChar char="○"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Draw.io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 forventer ikke at dere er eksperter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ta med de interessentene dere kan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det viktigste er å vise at dere skjønner hvordan utforme et rikt bilde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360925" y="1359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Til obligen - Rike bilder</a:t>
            </a:r>
            <a:endParaRPr sz="3000"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11700" y="19577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6000" b="1" dirty="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Oppgaver</a:t>
            </a:r>
            <a:endParaRPr sz="6000" b="1" dirty="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7" name="Google Shape;167;p2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238575" y="261775"/>
            <a:ext cx="8520600" cy="3693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3000" b="1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Rikt bilde for Ruter</a:t>
            </a:r>
            <a:endParaRPr sz="3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br>
              <a:rPr lang="nb-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lang="nb-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Identifiser interessenter og deres interesser</a:t>
            </a:r>
            <a:b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Kartlegg relasjoner/interesser/konflikter </a:t>
            </a:r>
            <a:br>
              <a:rPr lang="no" sz="1800" b="1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b="1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AutoNum type="arabicPeriod"/>
            </a:pPr>
            <a:r>
              <a:rPr lang="no" sz="1800" b="1" dirty="0">
                <a:latin typeface="Raleway"/>
                <a:ea typeface="Raleway"/>
                <a:cs typeface="Raleway"/>
                <a:sym typeface="Raleway"/>
              </a:rPr>
              <a:t>Kladd et rikt bilde basert på svarene i oppgave 1 og 2</a:t>
            </a: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100" dirty="0"/>
              <a:t>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			 		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 dirty="0"/>
              <a:t>		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3">
          <a:extLst>
            <a:ext uri="{FF2B5EF4-FFF2-40B4-BE49-F238E27FC236}">
              <a16:creationId xmlns:a16="http://schemas.microsoft.com/office/drawing/2014/main" id="{2FA5F567-A5E6-1922-0E84-280C48778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>
            <a:extLst>
              <a:ext uri="{FF2B5EF4-FFF2-40B4-BE49-F238E27FC236}">
                <a16:creationId xmlns:a16="http://schemas.microsoft.com/office/drawing/2014/main" id="{89919C78-F4C2-6148-C198-F09E1DC99E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67148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Hvordan ser teknologi ut om 10 år? Diskuter</a:t>
            </a:r>
            <a:b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4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8">
            <a:extLst>
              <a:ext uri="{FF2B5EF4-FFF2-40B4-BE49-F238E27FC236}">
                <a16:creationId xmlns:a16="http://schemas.microsoft.com/office/drawing/2014/main" id="{053C852B-3301-7316-5F59-4159AB81928C}"/>
              </a:ext>
            </a:extLst>
          </p:cNvPr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1"/>
                </a:solidFill>
              </a:rPr>
              <a:t>Relevant til Oblig 1, oppgave 2</a:t>
            </a:r>
            <a:endParaRPr sz="12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58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183">
          <a:extLst>
            <a:ext uri="{FF2B5EF4-FFF2-40B4-BE49-F238E27FC236}">
              <a16:creationId xmlns:a16="http://schemas.microsoft.com/office/drawing/2014/main" id="{2F7CE963-1C41-0729-6C6B-7D27CE83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>
            <a:extLst>
              <a:ext uri="{FF2B5EF4-FFF2-40B4-BE49-F238E27FC236}">
                <a16:creationId xmlns:a16="http://schemas.microsoft.com/office/drawing/2014/main" id="{0ECC6B9F-45E8-4032-8416-51E78AEFC79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67148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 vi et ansvar for  konsekvensene av teknologisk utvikling? Diskuter</a:t>
            </a:r>
            <a:br>
              <a:rPr lang="no" sz="4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4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8">
            <a:extLst>
              <a:ext uri="{FF2B5EF4-FFF2-40B4-BE49-F238E27FC236}">
                <a16:creationId xmlns:a16="http://schemas.microsoft.com/office/drawing/2014/main" id="{076C6F7B-BFA2-05A6-68A3-B6F1B53BADBD}"/>
              </a:ext>
            </a:extLst>
          </p:cNvPr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1"/>
                </a:solidFill>
              </a:rPr>
              <a:t>Relevant til Oblig 1, oppgave 2</a:t>
            </a:r>
            <a:endParaRPr sz="12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8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ctrTitle"/>
          </p:nvPr>
        </p:nvSpPr>
        <p:spPr>
          <a:xfrm>
            <a:off x="0" y="1828600"/>
            <a:ext cx="91440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dlnymo@uio.no</a:t>
            </a:r>
            <a:b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no" sz="4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Frist oblig1 23:59 i kveld</a:t>
            </a:r>
            <a:endParaRPr sz="4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497</Words>
  <Application>Microsoft Office PowerPoint</Application>
  <PresentationFormat>Skjermfremvisning (16:9)</PresentationFormat>
  <Paragraphs>97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5" baseType="lpstr">
      <vt:lpstr>Simple Light</vt:lpstr>
      <vt:lpstr>UKE 2  Samspill med teknologi og oblig</vt:lpstr>
      <vt:lpstr>Planen for timen?</vt:lpstr>
      <vt:lpstr>Interessent - repetisjon</vt:lpstr>
      <vt:lpstr>Interessent - repetisjon</vt:lpstr>
      <vt:lpstr>Rike bilder</vt:lpstr>
      <vt:lpstr>Rike bilder</vt:lpstr>
      <vt:lpstr>Rike bilder - notasjon</vt:lpstr>
      <vt:lpstr>Ikke det samme som et tankekart</vt:lpstr>
      <vt:lpstr>Til obligen - Rike bilder</vt:lpstr>
      <vt:lpstr>Oppgaver</vt:lpstr>
      <vt:lpstr>Rikt bilde for Ruter    Identifiser interessenter og deres interesser  Kartlegg relasjoner/interesser/konflikter   Kladd et rikt bilde basert på svarene i oppgave 1 og 2                                </vt:lpstr>
      <vt:lpstr>Hvordan ser teknologi ut om 10 år? Diskuter </vt:lpstr>
      <vt:lpstr>Har vi et ansvar for  konsekvensene av teknologisk utvikling? Diskuter </vt:lpstr>
      <vt:lpstr>  dlnymo@uio.no  Frist oblig1 23:59 i kveld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13</cp:revision>
  <dcterms:modified xsi:type="dcterms:W3CDTF">2026-02-03T19:49:44Z</dcterms:modified>
</cp:coreProperties>
</file>