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91" r:id="rId7"/>
    <p:sldId id="292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5143500" type="screen16x9"/>
  <p:notesSz cx="6858000" cy="9144000"/>
  <p:embeddedFontLst>
    <p:embeddedFont>
      <p:font typeface="Raleway" pitchFamily="2" charset="0"/>
      <p:regular r:id="rId36"/>
      <p:bold r:id="rId37"/>
      <p:italic r:id="rId38"/>
      <p:bold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  <p:embeddedFont>
      <p:font typeface="Roboto Medium" panose="020000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Tvinnereim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3490B8-2BD7-AD9D-3357-69399B7E63A9}" v="142" dt="2026-02-25T01:41:04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akon Eide Hilmen" userId="S::haakoehi@uio.no::761ef0c2-0877-43e0-abe4-7940cef9fe12" providerId="AD" clId="Web-{F33490B8-2BD7-AD9D-3357-69399B7E63A9}"/>
    <pc:docChg chg="addSld delSld modSld sldOrd">
      <pc:chgData name="Haakon Eide Hilmen" userId="S::haakoehi@uio.no::761ef0c2-0877-43e0-abe4-7940cef9fe12" providerId="AD" clId="Web-{F33490B8-2BD7-AD9D-3357-69399B7E63A9}" dt="2026-02-25T01:41:04.014" v="160"/>
      <pc:docMkLst>
        <pc:docMk/>
      </pc:docMkLst>
      <pc:sldChg chg="addSp delSp modSp new">
        <pc:chgData name="Haakon Eide Hilmen" userId="S::haakoehi@uio.no::761ef0c2-0877-43e0-abe4-7940cef9fe12" providerId="AD" clId="Web-{F33490B8-2BD7-AD9D-3357-69399B7E63A9}" dt="2026-02-25T01:28:48.769" v="9"/>
        <pc:sldMkLst>
          <pc:docMk/>
          <pc:sldMk cId="1088333323" sldId="291"/>
        </pc:sldMkLst>
        <pc:spChg chg="del">
          <ac:chgData name="Haakon Eide Hilmen" userId="S::haakoehi@uio.no::761ef0c2-0877-43e0-abe4-7940cef9fe12" providerId="AD" clId="Web-{F33490B8-2BD7-AD9D-3357-69399B7E63A9}" dt="2026-02-25T01:28:46.316" v="7"/>
          <ac:spMkLst>
            <pc:docMk/>
            <pc:sldMk cId="1088333323" sldId="291"/>
            <ac:spMk id="2" creationId="{21409624-4B1B-C51F-59A7-C1698FB0A480}"/>
          </ac:spMkLst>
        </pc:spChg>
        <pc:spChg chg="del">
          <ac:chgData name="Haakon Eide Hilmen" userId="S::haakoehi@uio.no::761ef0c2-0877-43e0-abe4-7940cef9fe12" providerId="AD" clId="Web-{F33490B8-2BD7-AD9D-3357-69399B7E63A9}" dt="2026-02-25T01:28:48.019" v="8"/>
          <ac:spMkLst>
            <pc:docMk/>
            <pc:sldMk cId="1088333323" sldId="291"/>
            <ac:spMk id="3" creationId="{1461A947-D4F6-C597-BAB4-5EED5F58210D}"/>
          </ac:spMkLst>
        </pc:spChg>
        <pc:picChg chg="add mod">
          <ac:chgData name="Haakon Eide Hilmen" userId="S::haakoehi@uio.no::761ef0c2-0877-43e0-abe4-7940cef9fe12" providerId="AD" clId="Web-{F33490B8-2BD7-AD9D-3357-69399B7E63A9}" dt="2026-02-25T01:28:48.769" v="9"/>
          <ac:picMkLst>
            <pc:docMk/>
            <pc:sldMk cId="1088333323" sldId="291"/>
            <ac:picMk id="4" creationId="{4FB40424-FDD9-53E0-ED6A-2A6A4C9CE8ED}"/>
          </ac:picMkLst>
        </pc:picChg>
      </pc:sldChg>
      <pc:sldChg chg="addSp delSp modSp new del">
        <pc:chgData name="Haakon Eide Hilmen" userId="S::haakoehi@uio.no::761ef0c2-0877-43e0-abe4-7940cef9fe12" providerId="AD" clId="Web-{F33490B8-2BD7-AD9D-3357-69399B7E63A9}" dt="2026-02-25T01:26:45.813" v="5"/>
        <pc:sldMkLst>
          <pc:docMk/>
          <pc:sldMk cId="1818812489" sldId="291"/>
        </pc:sldMkLst>
        <pc:spChg chg="add del mod">
          <ac:chgData name="Haakon Eide Hilmen" userId="S::haakoehi@uio.no::761ef0c2-0877-43e0-abe4-7940cef9fe12" providerId="AD" clId="Web-{F33490B8-2BD7-AD9D-3357-69399B7E63A9}" dt="2026-02-25T01:26:45.391" v="4"/>
          <ac:spMkLst>
            <pc:docMk/>
            <pc:sldMk cId="1818812489" sldId="291"/>
            <ac:spMk id="4" creationId="{E227C8D1-2795-A681-5AA8-A85B4D1C1CB4}"/>
          </ac:spMkLst>
        </pc:spChg>
      </pc:sldChg>
      <pc:sldChg chg="addSp delSp modSp new mod ord modClrScheme chgLayout">
        <pc:chgData name="Haakon Eide Hilmen" userId="S::haakoehi@uio.no::761ef0c2-0877-43e0-abe4-7940cef9fe12" providerId="AD" clId="Web-{F33490B8-2BD7-AD9D-3357-69399B7E63A9}" dt="2026-02-25T01:41:04.014" v="160"/>
        <pc:sldMkLst>
          <pc:docMk/>
          <pc:sldMk cId="449096732" sldId="292"/>
        </pc:sldMkLst>
        <pc:spChg chg="del">
          <ac:chgData name="Haakon Eide Hilmen" userId="S::haakoehi@uio.no::761ef0c2-0877-43e0-abe4-7940cef9fe12" providerId="AD" clId="Web-{F33490B8-2BD7-AD9D-3357-69399B7E63A9}" dt="2026-02-25T01:29:03.238" v="11"/>
          <ac:spMkLst>
            <pc:docMk/>
            <pc:sldMk cId="449096732" sldId="292"/>
            <ac:spMk id="2" creationId="{68B9EF18-B81D-BE89-7684-82C3664C4333}"/>
          </ac:spMkLst>
        </pc:spChg>
        <pc:spChg chg="del mod">
          <ac:chgData name="Haakon Eide Hilmen" userId="S::haakoehi@uio.no::761ef0c2-0877-43e0-abe4-7940cef9fe12" providerId="AD" clId="Web-{F33490B8-2BD7-AD9D-3357-69399B7E63A9}" dt="2026-02-25T01:30:51.991" v="47"/>
          <ac:spMkLst>
            <pc:docMk/>
            <pc:sldMk cId="449096732" sldId="292"/>
            <ac:spMk id="3" creationId="{091AD4D6-1407-83DE-763E-8D2813E2FBD2}"/>
          </ac:spMkLst>
        </pc:spChg>
        <pc:spChg chg="add del mod">
          <ac:chgData name="Haakon Eide Hilmen" userId="S::haakoehi@uio.no::761ef0c2-0877-43e0-abe4-7940cef9fe12" providerId="AD" clId="Web-{F33490B8-2BD7-AD9D-3357-69399B7E63A9}" dt="2026-02-25T01:31:06.742" v="55"/>
          <ac:spMkLst>
            <pc:docMk/>
            <pc:sldMk cId="449096732" sldId="292"/>
            <ac:spMk id="4" creationId="{E03B06FD-4EDC-4092-FA85-43C0A6EB77F6}"/>
          </ac:spMkLst>
        </pc:spChg>
        <pc:spChg chg="add del mod">
          <ac:chgData name="Haakon Eide Hilmen" userId="S::haakoehi@uio.no::761ef0c2-0877-43e0-abe4-7940cef9fe12" providerId="AD" clId="Web-{F33490B8-2BD7-AD9D-3357-69399B7E63A9}" dt="2026-02-25T01:35:53.949" v="101"/>
          <ac:spMkLst>
            <pc:docMk/>
            <pc:sldMk cId="449096732" sldId="292"/>
            <ac:spMk id="5" creationId="{2B6540F2-5BDE-67BB-B6B8-43D8E489AAA1}"/>
          </ac:spMkLst>
        </pc:spChg>
        <pc:spChg chg="add mod">
          <ac:chgData name="Haakon Eide Hilmen" userId="S::haakoehi@uio.no::761ef0c2-0877-43e0-abe4-7940cef9fe12" providerId="AD" clId="Web-{F33490B8-2BD7-AD9D-3357-69399B7E63A9}" dt="2026-02-25T01:38:25.966" v="158" actId="20577"/>
          <ac:spMkLst>
            <pc:docMk/>
            <pc:sldMk cId="449096732" sldId="292"/>
            <ac:spMk id="8" creationId="{7D41AA53-C221-43DA-0C3A-66E260735C58}"/>
          </ac:spMkLst>
        </pc:spChg>
        <pc:spChg chg="add del mod">
          <ac:chgData name="Haakon Eide Hilmen" userId="S::haakoehi@uio.no::761ef0c2-0877-43e0-abe4-7940cef9fe12" providerId="AD" clId="Web-{F33490B8-2BD7-AD9D-3357-69399B7E63A9}" dt="2026-02-25T01:35:48.183" v="100"/>
          <ac:spMkLst>
            <pc:docMk/>
            <pc:sldMk cId="449096732" sldId="292"/>
            <ac:spMk id="11" creationId="{CA14FB1E-40CF-CA76-3D19-897DF7759045}"/>
          </ac:spMkLst>
        </pc:spChg>
        <pc:graphicFrameChg chg="add del">
          <ac:chgData name="Haakon Eide Hilmen" userId="S::haakoehi@uio.no::761ef0c2-0877-43e0-abe4-7940cef9fe12" providerId="AD" clId="Web-{F33490B8-2BD7-AD9D-3357-69399B7E63A9}" dt="2026-02-25T01:35:48.183" v="100"/>
          <ac:graphicFrameMkLst>
            <pc:docMk/>
            <pc:sldMk cId="449096732" sldId="292"/>
            <ac:graphicFrameMk id="7" creationId="{6714EC46-C09B-7BEB-EDEA-D46C8034FCA7}"/>
          </ac:graphicFrameMkLst>
        </pc:graphicFrameChg>
        <pc:graphicFrameChg chg="add modGraphic">
          <ac:chgData name="Haakon Eide Hilmen" userId="S::haakoehi@uio.no::761ef0c2-0877-43e0-abe4-7940cef9fe12" providerId="AD" clId="Web-{F33490B8-2BD7-AD9D-3357-69399B7E63A9}" dt="2026-02-25T01:37:35.325" v="137" actId="20577"/>
          <ac:graphicFrameMkLst>
            <pc:docMk/>
            <pc:sldMk cId="449096732" sldId="292"/>
            <ac:graphicFrameMk id="9" creationId="{8A7B2643-703A-DA75-2245-BECA6E9F9A96}"/>
          </ac:graphicFrameMkLst>
        </pc:graphicFrame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3T16:36:01.252" idx="1">
    <p:pos x="6000" y="0"/>
    <p:text>Noen synes denne er litt vanskelig så kan være fint å snakke kort om hver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2-23T16:34:45.023" idx="2">
    <p:pos x="6000" y="0"/>
    <p:text>Kanskje velge seg ut tre av tipsene og diskutere dem? Jeg har valgt tre tilfeldige her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356B79-DC46-4642-81CD-281ACDD47DE9}" type="doc">
      <dgm:prSet loTypeId="urn:microsoft.com/office/officeart/2016/7/layout/VerticalSolidAction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7DFEE7-8319-4DB6-89FB-77A204027DD4}">
      <dgm:prSet phldr="0"/>
      <dgm:spPr/>
      <dgm:t>
        <a:bodyPr/>
        <a:lstStyle/>
        <a:p>
          <a:pPr rtl="0"/>
          <a:r>
            <a:rPr lang="en-US" dirty="0">
              <a:latin typeface="Arial"/>
            </a:rPr>
            <a:t>15 </a:t>
          </a:r>
          <a:r>
            <a:rPr lang="en-US" dirty="0" err="1">
              <a:latin typeface="Arial"/>
            </a:rPr>
            <a:t>Datapunkter</a:t>
          </a:r>
          <a:endParaRPr lang="en-US" dirty="0"/>
        </a:p>
      </dgm:t>
    </dgm:pt>
    <dgm:pt modelId="{B67FEEAF-4A93-47CC-9F03-F1FD82A070CD}" type="parTrans" cxnId="{CC5AF120-46A9-41D8-A7D4-B5F7F579F0AB}">
      <dgm:prSet/>
      <dgm:spPr/>
      <dgm:t>
        <a:bodyPr/>
        <a:lstStyle/>
        <a:p>
          <a:endParaRPr lang="en-US"/>
        </a:p>
      </dgm:t>
    </dgm:pt>
    <dgm:pt modelId="{327C8C20-F428-4947-A979-1DB70C557435}" type="sibTrans" cxnId="{CC5AF120-46A9-41D8-A7D4-B5F7F579F0AB}">
      <dgm:prSet/>
      <dgm:spPr/>
      <dgm:t>
        <a:bodyPr/>
        <a:lstStyle/>
        <a:p>
          <a:endParaRPr lang="en-US"/>
        </a:p>
      </dgm:t>
    </dgm:pt>
    <dgm:pt modelId="{19B65FCF-AFFF-4CCE-9DC8-B2FE37ACAF6C}">
      <dgm:prSet/>
      <dgm:spPr/>
      <dgm:t>
        <a:bodyPr/>
        <a:lstStyle/>
        <a:p>
          <a:r>
            <a:rPr lang="no" sz="1100" dirty="0">
              <a:latin typeface="Calibri"/>
              <a:ea typeface="Calibri"/>
              <a:cs typeface="Calibri"/>
            </a:rPr>
            <a:t>Ved å bruke 15 datapunkter kan forskere identifisere 99,98 %</a:t>
          </a:r>
          <a:endParaRPr lang="en-US" dirty="0"/>
        </a:p>
      </dgm:t>
    </dgm:pt>
    <dgm:pt modelId="{DC7D0BC0-936C-4910-B7E0-E02FD6ACDF4E}" type="parTrans" cxnId="{98F418A2-2BA5-4E5F-8A01-6EE398B6AD34}">
      <dgm:prSet/>
      <dgm:spPr/>
      <dgm:t>
        <a:bodyPr/>
        <a:lstStyle/>
        <a:p>
          <a:endParaRPr lang="en-US"/>
        </a:p>
      </dgm:t>
    </dgm:pt>
    <dgm:pt modelId="{3AD82878-6EAE-44BB-85AA-982529DAC5AB}" type="sibTrans" cxnId="{98F418A2-2BA5-4E5F-8A01-6EE398B6AD34}">
      <dgm:prSet/>
      <dgm:spPr/>
      <dgm:t>
        <a:bodyPr/>
        <a:lstStyle/>
        <a:p>
          <a:endParaRPr lang="en-US"/>
        </a:p>
      </dgm:t>
    </dgm:pt>
    <dgm:pt modelId="{E4832DED-5873-40CE-9B83-6BA8F6FFB64A}">
      <dgm:prSet phldr="0"/>
      <dgm:spPr/>
      <dgm:t>
        <a:bodyPr/>
        <a:lstStyle/>
        <a:p>
          <a:pPr rtl="0"/>
          <a:r>
            <a:rPr lang="en-US" sz="1100" dirty="0">
              <a:latin typeface="Calibri"/>
              <a:ea typeface="Calibri"/>
              <a:cs typeface="Calibri"/>
            </a:rPr>
            <a:t>3 Datapunkter</a:t>
          </a:r>
          <a:endParaRPr lang="no" dirty="0"/>
        </a:p>
      </dgm:t>
    </dgm:pt>
    <dgm:pt modelId="{8081012C-EBAB-4088-AA70-A33E52742F5F}" type="parTrans" cxnId="{76CDCAC2-5254-4F46-941E-E364081FE3D5}">
      <dgm:prSet/>
      <dgm:spPr/>
    </dgm:pt>
    <dgm:pt modelId="{BB15D3F6-BA83-483A-A2A4-0640DD4C8FB2}" type="sibTrans" cxnId="{76CDCAC2-5254-4F46-941E-E364081FE3D5}">
      <dgm:prSet/>
      <dgm:spPr/>
    </dgm:pt>
    <dgm:pt modelId="{7F979F08-5E0B-4844-8186-EC820E372DD8}">
      <dgm:prSet phldr="0"/>
      <dgm:spPr/>
      <dgm:t>
        <a:bodyPr/>
        <a:lstStyle/>
        <a:p>
          <a:r>
            <a:rPr lang="no" sz="1100" dirty="0">
              <a:latin typeface="Calibri"/>
              <a:ea typeface="Calibri"/>
              <a:cs typeface="Calibri"/>
            </a:rPr>
            <a:t>Ved å bruke bare 3 identifiserer de fortsatt 83 %.</a:t>
          </a:r>
        </a:p>
      </dgm:t>
    </dgm:pt>
    <dgm:pt modelId="{3E4B9BA1-0538-48FB-AFCB-14D082846FEE}" type="parTrans" cxnId="{3DC129E0-F26B-45D4-AADD-38CF4986DB6F}">
      <dgm:prSet/>
      <dgm:spPr/>
    </dgm:pt>
    <dgm:pt modelId="{07320AE8-3412-4578-AFA3-A55CF2E9088F}" type="sibTrans" cxnId="{3DC129E0-F26B-45D4-AADD-38CF4986DB6F}">
      <dgm:prSet/>
      <dgm:spPr/>
    </dgm:pt>
    <dgm:pt modelId="{DDA0CDCF-698D-4964-9731-C8B17B6AE115}">
      <dgm:prSet phldr="0"/>
      <dgm:spPr/>
      <dgm:t>
        <a:bodyPr/>
        <a:lstStyle/>
        <a:p>
          <a:endParaRPr lang="en-US" dirty="0"/>
        </a:p>
      </dgm:t>
    </dgm:pt>
    <dgm:pt modelId="{736E41A8-1FFB-4E9A-A222-DE89E9561C52}" type="parTrans" cxnId="{063BF879-58D8-4A14-8F21-29CFF53D303B}">
      <dgm:prSet/>
      <dgm:spPr/>
    </dgm:pt>
    <dgm:pt modelId="{F71809CA-3085-4DC8-920F-AB1759CF750E}" type="sibTrans" cxnId="{063BF879-58D8-4A14-8F21-29CFF53D303B}">
      <dgm:prSet/>
      <dgm:spPr/>
    </dgm:pt>
    <dgm:pt modelId="{F165519F-73DB-4662-A696-B7F09C4BE600}" type="pres">
      <dgm:prSet presAssocID="{83356B79-DC46-4642-81CD-281ACDD47DE9}" presName="Name0" presStyleCnt="0">
        <dgm:presLayoutVars>
          <dgm:dir/>
          <dgm:animLvl val="lvl"/>
          <dgm:resizeHandles val="exact"/>
        </dgm:presLayoutVars>
      </dgm:prSet>
      <dgm:spPr/>
    </dgm:pt>
    <dgm:pt modelId="{4DE61FB0-DA37-496D-A385-C6D1E3A12300}" type="pres">
      <dgm:prSet presAssocID="{237DFEE7-8319-4DB6-89FB-77A204027DD4}" presName="linNode" presStyleCnt="0"/>
      <dgm:spPr/>
    </dgm:pt>
    <dgm:pt modelId="{13A61E3E-C97F-419F-BE5B-E66312160226}" type="pres">
      <dgm:prSet presAssocID="{237DFEE7-8319-4DB6-89FB-77A204027DD4}" presName="parentText" presStyleLbl="alignNode1" presStyleIdx="0" presStyleCnt="2">
        <dgm:presLayoutVars>
          <dgm:chMax val="1"/>
          <dgm:bulletEnabled/>
        </dgm:presLayoutVars>
      </dgm:prSet>
      <dgm:spPr/>
    </dgm:pt>
    <dgm:pt modelId="{990C2B9C-0B81-420C-AC1C-A2BF6B40867A}" type="pres">
      <dgm:prSet presAssocID="{237DFEE7-8319-4DB6-89FB-77A204027DD4}" presName="descendantText" presStyleLbl="alignAccFollowNode1" presStyleIdx="0" presStyleCnt="2">
        <dgm:presLayoutVars>
          <dgm:bulletEnabled/>
        </dgm:presLayoutVars>
      </dgm:prSet>
      <dgm:spPr/>
    </dgm:pt>
    <dgm:pt modelId="{35E7E8CC-E34E-47DC-A406-3871DBA7695C}" type="pres">
      <dgm:prSet presAssocID="{327C8C20-F428-4947-A979-1DB70C557435}" presName="sp" presStyleCnt="0"/>
      <dgm:spPr/>
    </dgm:pt>
    <dgm:pt modelId="{1F243063-C08B-41D1-B540-9172C105D017}" type="pres">
      <dgm:prSet presAssocID="{E4832DED-5873-40CE-9B83-6BA8F6FFB64A}" presName="linNode" presStyleCnt="0"/>
      <dgm:spPr/>
    </dgm:pt>
    <dgm:pt modelId="{D6ACD2D4-06E0-45E7-8897-17193208CBBD}" type="pres">
      <dgm:prSet presAssocID="{E4832DED-5873-40CE-9B83-6BA8F6FFB64A}" presName="parentText" presStyleLbl="alignNode1" presStyleIdx="1" presStyleCnt="2">
        <dgm:presLayoutVars>
          <dgm:chMax val="1"/>
          <dgm:bulletEnabled/>
        </dgm:presLayoutVars>
      </dgm:prSet>
      <dgm:spPr/>
    </dgm:pt>
    <dgm:pt modelId="{E9799DAA-9507-4BD5-84AA-EC605BEA2DD2}" type="pres">
      <dgm:prSet presAssocID="{E4832DED-5873-40CE-9B83-6BA8F6FFB64A}" presName="descendantText" presStyleLbl="alignAccFollowNode1" presStyleIdx="1" presStyleCnt="2">
        <dgm:presLayoutVars>
          <dgm:bulletEnabled/>
        </dgm:presLayoutVars>
      </dgm:prSet>
      <dgm:spPr/>
    </dgm:pt>
  </dgm:ptLst>
  <dgm:cxnLst>
    <dgm:cxn modelId="{44C13202-7ADC-4A7D-BE29-D8B00BFB5D43}" type="presOf" srcId="{7F979F08-5E0B-4844-8186-EC820E372DD8}" destId="{E9799DAA-9507-4BD5-84AA-EC605BEA2DD2}" srcOrd="0" destOrd="0" presId="urn:microsoft.com/office/officeart/2016/7/layout/VerticalSolidActionList"/>
    <dgm:cxn modelId="{F07D341D-B24B-4366-B575-B80E35B4468D}" type="presOf" srcId="{83356B79-DC46-4642-81CD-281ACDD47DE9}" destId="{F165519F-73DB-4662-A696-B7F09C4BE600}" srcOrd="0" destOrd="0" presId="urn:microsoft.com/office/officeart/2016/7/layout/VerticalSolidActionList"/>
    <dgm:cxn modelId="{CC5AF120-46A9-41D8-A7D4-B5F7F579F0AB}" srcId="{83356B79-DC46-4642-81CD-281ACDD47DE9}" destId="{237DFEE7-8319-4DB6-89FB-77A204027DD4}" srcOrd="0" destOrd="0" parTransId="{B67FEEAF-4A93-47CC-9F03-F1FD82A070CD}" sibTransId="{327C8C20-F428-4947-A979-1DB70C557435}"/>
    <dgm:cxn modelId="{063BF879-58D8-4A14-8F21-29CFF53D303B}" srcId="{E4832DED-5873-40CE-9B83-6BA8F6FFB64A}" destId="{DDA0CDCF-698D-4964-9731-C8B17B6AE115}" srcOrd="1" destOrd="0" parTransId="{736E41A8-1FFB-4E9A-A222-DE89E9561C52}" sibTransId="{F71809CA-3085-4DC8-920F-AB1759CF750E}"/>
    <dgm:cxn modelId="{4B8CAA81-5299-44CA-8C9D-E37AC649CF0D}" type="presOf" srcId="{237DFEE7-8319-4DB6-89FB-77A204027DD4}" destId="{13A61E3E-C97F-419F-BE5B-E66312160226}" srcOrd="0" destOrd="0" presId="urn:microsoft.com/office/officeart/2016/7/layout/VerticalSolidActionList"/>
    <dgm:cxn modelId="{98F418A2-2BA5-4E5F-8A01-6EE398B6AD34}" srcId="{237DFEE7-8319-4DB6-89FB-77A204027DD4}" destId="{19B65FCF-AFFF-4CCE-9DC8-B2FE37ACAF6C}" srcOrd="0" destOrd="0" parTransId="{DC7D0BC0-936C-4910-B7E0-E02FD6ACDF4E}" sibTransId="{3AD82878-6EAE-44BB-85AA-982529DAC5AB}"/>
    <dgm:cxn modelId="{CEC93CA8-F45E-44FC-AAB4-2B2D5DB77B58}" type="presOf" srcId="{E4832DED-5873-40CE-9B83-6BA8F6FFB64A}" destId="{D6ACD2D4-06E0-45E7-8897-17193208CBBD}" srcOrd="0" destOrd="0" presId="urn:microsoft.com/office/officeart/2016/7/layout/VerticalSolidActionList"/>
    <dgm:cxn modelId="{19C41BAD-2C43-4317-9909-C365B62FCC91}" type="presOf" srcId="{19B65FCF-AFFF-4CCE-9DC8-B2FE37ACAF6C}" destId="{990C2B9C-0B81-420C-AC1C-A2BF6B40867A}" srcOrd="0" destOrd="0" presId="urn:microsoft.com/office/officeart/2016/7/layout/VerticalSolidActionList"/>
    <dgm:cxn modelId="{76CDCAC2-5254-4F46-941E-E364081FE3D5}" srcId="{83356B79-DC46-4642-81CD-281ACDD47DE9}" destId="{E4832DED-5873-40CE-9B83-6BA8F6FFB64A}" srcOrd="1" destOrd="0" parTransId="{8081012C-EBAB-4088-AA70-A33E52742F5F}" sibTransId="{BB15D3F6-BA83-483A-A2A4-0640DD4C8FB2}"/>
    <dgm:cxn modelId="{3DC129E0-F26B-45D4-AADD-38CF4986DB6F}" srcId="{E4832DED-5873-40CE-9B83-6BA8F6FFB64A}" destId="{7F979F08-5E0B-4844-8186-EC820E372DD8}" srcOrd="0" destOrd="0" parTransId="{3E4B9BA1-0538-48FB-AFCB-14D082846FEE}" sibTransId="{07320AE8-3412-4578-AFA3-A55CF2E9088F}"/>
    <dgm:cxn modelId="{A871D7EE-62BC-49F3-9F8E-8F26CB30FEA7}" type="presOf" srcId="{DDA0CDCF-698D-4964-9731-C8B17B6AE115}" destId="{E9799DAA-9507-4BD5-84AA-EC605BEA2DD2}" srcOrd="0" destOrd="1" presId="urn:microsoft.com/office/officeart/2016/7/layout/VerticalSolidActionList"/>
    <dgm:cxn modelId="{58B0F7CA-2605-4113-84B2-C47091B35F38}" type="presParOf" srcId="{F165519F-73DB-4662-A696-B7F09C4BE600}" destId="{4DE61FB0-DA37-496D-A385-C6D1E3A12300}" srcOrd="0" destOrd="0" presId="urn:microsoft.com/office/officeart/2016/7/layout/VerticalSolidActionList"/>
    <dgm:cxn modelId="{BA949F32-7431-4DD7-8761-74CB335621B9}" type="presParOf" srcId="{4DE61FB0-DA37-496D-A385-C6D1E3A12300}" destId="{13A61E3E-C97F-419F-BE5B-E66312160226}" srcOrd="0" destOrd="0" presId="urn:microsoft.com/office/officeart/2016/7/layout/VerticalSolidActionList"/>
    <dgm:cxn modelId="{5410AB01-B951-4F90-9042-5249BBC822EA}" type="presParOf" srcId="{4DE61FB0-DA37-496D-A385-C6D1E3A12300}" destId="{990C2B9C-0B81-420C-AC1C-A2BF6B40867A}" srcOrd="1" destOrd="0" presId="urn:microsoft.com/office/officeart/2016/7/layout/VerticalSolidActionList"/>
    <dgm:cxn modelId="{13306476-3EC6-4812-8CD9-A5FBCFEC8E61}" type="presParOf" srcId="{F165519F-73DB-4662-A696-B7F09C4BE600}" destId="{35E7E8CC-E34E-47DC-A406-3871DBA7695C}" srcOrd="1" destOrd="0" presId="urn:microsoft.com/office/officeart/2016/7/layout/VerticalSolidActionList"/>
    <dgm:cxn modelId="{FD79B875-72B0-4EFC-888D-4C318B612E30}" type="presParOf" srcId="{F165519F-73DB-4662-A696-B7F09C4BE600}" destId="{1F243063-C08B-41D1-B540-9172C105D017}" srcOrd="2" destOrd="0" presId="urn:microsoft.com/office/officeart/2016/7/layout/VerticalSolidActionList"/>
    <dgm:cxn modelId="{5679631F-46AE-438B-B0D3-456B62EAA935}" type="presParOf" srcId="{1F243063-C08B-41D1-B540-9172C105D017}" destId="{D6ACD2D4-06E0-45E7-8897-17193208CBBD}" srcOrd="0" destOrd="0" presId="urn:microsoft.com/office/officeart/2016/7/layout/VerticalSolidActionList"/>
    <dgm:cxn modelId="{B0A58254-37F7-4E14-9EB7-2FDDA3186913}" type="presParOf" srcId="{1F243063-C08B-41D1-B540-9172C105D017}" destId="{E9799DAA-9507-4BD5-84AA-EC605BEA2DD2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C2B9C-0B81-420C-AC1C-A2BF6B40867A}">
      <dsp:nvSpPr>
        <dsp:cNvPr id="0" name=""/>
        <dsp:cNvSpPr/>
      </dsp:nvSpPr>
      <dsp:spPr>
        <a:xfrm>
          <a:off x="1704119" y="286"/>
          <a:ext cx="6816480" cy="15843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259" tIns="402434" rIns="132259" bIns="40243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o" sz="1800" kern="1200" dirty="0">
              <a:latin typeface="Calibri"/>
              <a:ea typeface="Calibri"/>
              <a:cs typeface="Calibri"/>
            </a:rPr>
            <a:t>Ved å bruke 15 datapunkter kan forskere identifisere 99,98 %</a:t>
          </a:r>
          <a:endParaRPr lang="en-US" sz="1800" kern="1200" dirty="0"/>
        </a:p>
      </dsp:txBody>
      <dsp:txXfrm>
        <a:off x="1704119" y="286"/>
        <a:ext cx="6816480" cy="1584385"/>
      </dsp:txXfrm>
    </dsp:sp>
    <dsp:sp modelId="{13A61E3E-C97F-419F-BE5B-E66312160226}">
      <dsp:nvSpPr>
        <dsp:cNvPr id="0" name=""/>
        <dsp:cNvSpPr/>
      </dsp:nvSpPr>
      <dsp:spPr>
        <a:xfrm>
          <a:off x="0" y="286"/>
          <a:ext cx="1704120" cy="1584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176" tIns="156502" rIns="90176" bIns="156502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</a:rPr>
            <a:t>15 </a:t>
          </a:r>
          <a:r>
            <a:rPr lang="en-US" sz="2200" kern="1200" dirty="0" err="1">
              <a:latin typeface="Arial"/>
            </a:rPr>
            <a:t>Datapunkter</a:t>
          </a:r>
          <a:endParaRPr lang="en-US" sz="2200" kern="1200" dirty="0"/>
        </a:p>
      </dsp:txBody>
      <dsp:txXfrm>
        <a:off x="0" y="286"/>
        <a:ext cx="1704120" cy="1584385"/>
      </dsp:txXfrm>
    </dsp:sp>
    <dsp:sp modelId="{E9799DAA-9507-4BD5-84AA-EC605BEA2DD2}">
      <dsp:nvSpPr>
        <dsp:cNvPr id="0" name=""/>
        <dsp:cNvSpPr/>
      </dsp:nvSpPr>
      <dsp:spPr>
        <a:xfrm>
          <a:off x="1704119" y="1679735"/>
          <a:ext cx="6816480" cy="15843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259" tIns="402434" rIns="132259" bIns="40243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o" sz="1800" kern="1200" dirty="0">
              <a:latin typeface="Calibri"/>
              <a:ea typeface="Calibri"/>
              <a:cs typeface="Calibri"/>
            </a:rPr>
            <a:t>Ved å bruke bare 3 identifiserer de fortsatt 83 %.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1704119" y="1679735"/>
        <a:ext cx="6816480" cy="1584385"/>
      </dsp:txXfrm>
    </dsp:sp>
    <dsp:sp modelId="{D6ACD2D4-06E0-45E7-8897-17193208CBBD}">
      <dsp:nvSpPr>
        <dsp:cNvPr id="0" name=""/>
        <dsp:cNvSpPr/>
      </dsp:nvSpPr>
      <dsp:spPr>
        <a:xfrm>
          <a:off x="0" y="1679735"/>
          <a:ext cx="1704120" cy="1584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176" tIns="156502" rIns="90176" bIns="156502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Calibri"/>
              <a:ea typeface="Calibri"/>
              <a:cs typeface="Calibri"/>
            </a:rPr>
            <a:t>3 Datapunkter</a:t>
          </a:r>
          <a:endParaRPr lang="no" sz="2200" kern="1200" dirty="0"/>
        </a:p>
      </dsp:txBody>
      <dsp:txXfrm>
        <a:off x="0" y="1679735"/>
        <a:ext cx="1704120" cy="1584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utilsynet.no/wcag-standarden/nettsteder/711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6197e6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116197e66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6197e664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116197e664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6197e664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6197e664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6197e6648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16197e6648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Litt hva jeg assosierer med personvern.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Dataportabilitet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Styrke din kontroll over egne personopplysninger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Retten til dataportabilitet innebærer: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Få utlevert dine egne personopplysninger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 kan flytte dine persondata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Virksomheter ikke kan ta penger/gebyr for dette da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c7a59dd8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c7a59dd8c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6197e6648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6197e6648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en personopplysning: noe som kan identifisere.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6197e6648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6197e6648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6197e6648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6197e6648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Disse er det FORBUDT å BEHANDLE!!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Med mindre::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Punkt 1 (forbud mot å behandle) får ikke anvendelse dersom: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a. Det foreligger samtykke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b. Behandlingen er nødvendig for at den behandlingsansvarlige eller den registrerte skal kunne oppfylle sine forpliktelser og utøve sine særlige rettigheter på området arbeidsrett, trygderett og sosialrett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c. Behandlingen er nødvendig for å verne den registrertes eller en annen fysisk persons vitale interesser </a:t>
            </a:r>
            <a:r>
              <a:rPr lang="no" b="1">
                <a:solidFill>
                  <a:schemeClr val="dk1"/>
                </a:solidFill>
              </a:rPr>
              <a:t>dersom den registrerte fysisk eller juridisk ikke er i stand til å gi samtykke.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d. </a:t>
            </a:r>
            <a:r>
              <a:rPr lang="no" b="1">
                <a:solidFill>
                  <a:schemeClr val="dk1"/>
                </a:solidFill>
              </a:rPr>
              <a:t>Behandlingen utføres av en stiftelse, sammenslutning eller et annet ideelt organ hvis mål er av politisk, religiøs eller fagforeningsmessig art, som ledd i organets berettigede aktiviteter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e. Behandlingen gjelder personopplysninger som </a:t>
            </a:r>
            <a:r>
              <a:rPr lang="no" b="1">
                <a:solidFill>
                  <a:schemeClr val="dk1"/>
                </a:solidFill>
              </a:rPr>
              <a:t>det er åpenbart at den registrerte har offentliggjort.</a:t>
            </a: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f. Behandlingen er nødvendig for å fastsette, gjøre gjeldende eller forsvare rettskrav eller når domstolene handler innenfor rammen av sin domsmyndighet.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g. Behandlingen er nødvendig</a:t>
            </a:r>
            <a:r>
              <a:rPr lang="no" b="1">
                <a:solidFill>
                  <a:schemeClr val="dk1"/>
                </a:solidFill>
              </a:rPr>
              <a:t> av hensyn til viktige allmenne interesser, 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h. Behandlingen er nødvendig i forbindelse med forebyggende </a:t>
            </a:r>
            <a:r>
              <a:rPr lang="no" b="1">
                <a:solidFill>
                  <a:schemeClr val="dk1"/>
                </a:solidFill>
              </a:rPr>
              <a:t>medisin eller arbeidsmedisin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i. Behandlingen er nødvendig av</a:t>
            </a:r>
            <a:r>
              <a:rPr lang="no" b="1">
                <a:solidFill>
                  <a:schemeClr val="dk1"/>
                </a:solidFill>
              </a:rPr>
              <a:t> allmenne folkehelsehensyn</a:t>
            </a:r>
            <a:r>
              <a:rPr lang="no">
                <a:solidFill>
                  <a:schemeClr val="dk1"/>
                </a:solidFill>
              </a:rPr>
              <a:t>,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j. Behandlingen er nødvendig for </a:t>
            </a:r>
            <a:r>
              <a:rPr lang="no" b="1">
                <a:solidFill>
                  <a:schemeClr val="dk1"/>
                </a:solidFill>
              </a:rPr>
              <a:t>arkivformål eller statistiske formål i allmennhetens interesse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b352adc0a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b352adc0a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352adc0a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352adc0a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c7a59dd8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bc7a59dd8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c7a59dd8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c7a59dd8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c7a59dd8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c7a59dd8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6197e6648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6197e6648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6197e6648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6197e6648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c7a59dd8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c7a59dd8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 b="1">
                <a:solidFill>
                  <a:schemeClr val="dk1"/>
                </a:solidFill>
              </a:rPr>
              <a:t>Idelle og økonomiske rettigheter</a:t>
            </a:r>
            <a:endParaRPr sz="1200" b="1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Idelle: retten til å bli navngitt som opphaver</a:t>
            </a:r>
            <a:endParaRPr sz="120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Økonomiske: retten til å tjene penger på åndsverket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 b="1">
                <a:solidFill>
                  <a:schemeClr val="dk1"/>
                </a:solidFill>
              </a:rPr>
              <a:t>Hva er et åndsverk?</a:t>
            </a:r>
            <a:endParaRPr sz="1200" b="1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Kreativt verk som noen har laget: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Litteratur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Musikk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Kunst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Vitenskap</a:t>
            </a:r>
            <a:endParaRPr sz="1200">
              <a:solidFill>
                <a:schemeClr val="dk1"/>
              </a:solidFill>
            </a:endParaRPr>
          </a:p>
          <a:p>
            <a:pPr marL="1371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Teater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c7a59dd8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c7a59dd8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7a59dd8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bc7a59dd8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Det betyr at når informatikere jobber med å endre, eller lage nye, digitale systemer i en bedrift så skal de som skal bruke systemet være med og bestemme hvordan de skal være. De skal få informasjon som de kan forstå i tide til å være med på å bestemme, og de skal få opplæring i systemet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16197e6648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16197e6648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c7a59dd8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bc7a59dd8c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352adc0a9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352adc0a9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Hvilke kategorier har vi for funksjonsnedsettelser?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perseptuell/sensorisk = hørsel, syn og førlighet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 motorisk/bevegelse = sitter i rullesto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Kognitiv = svikt (slag/alderdom)</a:t>
            </a:r>
            <a:endParaRPr sz="12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Situasjonell = barnevogn eller sykkel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352adc0a9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352adc0a9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16197e6648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16197e6648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angripe problemet?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352adc0a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352adc0a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b352adc0a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b352adc0a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 dirty="0">
                <a:solidFill>
                  <a:schemeClr val="dk1"/>
                </a:solidFill>
              </a:rPr>
              <a:t>Tilgjengelighet og Inkludering</a:t>
            </a:r>
            <a:endParaRPr sz="1200" b="1" dirty="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</a:rPr>
              <a:t>-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b="1" dirty="0">
                <a:solidFill>
                  <a:schemeClr val="dk1"/>
                </a:solidFill>
              </a:rPr>
              <a:t>Tilgjengelighet:</a:t>
            </a:r>
            <a:r>
              <a:rPr lang="no" dirty="0">
                <a:solidFill>
                  <a:schemeClr val="dk1"/>
                </a:solidFill>
              </a:rPr>
              <a:t> Handler om å gjøre all informasjon tilgjengelig for alle.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Dette innebærer at informasjon skal kunne høres, sees, leses og forstås ved tegnspråk. Det optimale her er at all informasjon er tilgjengelig for alle.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Dersom noe er tilgjengelig for noen er det ikke nødvendigvis tilgjengelig for alle.</a:t>
            </a:r>
            <a:endParaRPr dirty="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</a:rPr>
              <a:t>-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b="1" dirty="0">
                <a:solidFill>
                  <a:schemeClr val="dk1"/>
                </a:solidFill>
              </a:rPr>
              <a:t>Inkludering</a:t>
            </a:r>
            <a:r>
              <a:rPr lang="no" dirty="0">
                <a:solidFill>
                  <a:schemeClr val="dk1"/>
                </a:solidFill>
              </a:rPr>
              <a:t>: Dette begrepet handler i denne konteksten om å inkludere alle mennesker når man utvikler et system.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Man må tenkte på alle deler av samfunnet og folk. Ofte kan dette gjøres ved å ha med mennesker som er annerledes enn en selv i design og utviklingsprosessen, slik at man får alles perspektiv.</a:t>
            </a:r>
            <a:endParaRPr dirty="0">
              <a:solidFill>
                <a:schemeClr val="dk1"/>
              </a:solidFill>
            </a:endParaRPr>
          </a:p>
          <a:p>
            <a:pPr marL="914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dirty="0">
                <a:solidFill>
                  <a:schemeClr val="dk1"/>
                </a:solidFill>
              </a:rPr>
              <a:t>Dersom noe er inkluderende for alle er det også tilgjengelig for alle.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352adc0a9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352adc0a9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Gå gjerne inn på siden og se dere litt om.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Kan også gå inn på følgende link (litt mer oversiktlig):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chemeClr val="hlink"/>
                </a:solidFill>
                <a:hlinkClick r:id="rId3"/>
              </a:rPr>
              <a:t>https://www.uutilsynet.no/wcag-standarden/nettsteder/711</a:t>
            </a:r>
            <a:r>
              <a:rPr lang="no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b352adc0a9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b352adc0a9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16197e6648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16197e6648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16197e664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16197e664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495a1ac1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b495a1ac1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Hvis tid.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Det er en utvidelse av chrome som hjelper deg å forstå hvor frustrerende det er med brukergrensesnitt som ikke fungerer. Ved å putte på filter som reflekterer ulike funksjonsnedsettelser</a:t>
            </a: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b352adc0a9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b352adc0a9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3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8-06-15-40?q=%C3%85ndsverkslove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17-06-16-5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05-06-17-6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utilsynet.no/veiledning/intro-til-universell-utforming/238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comments" Target="../comments/commen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inyerface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standards-guidelines/wca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nkify.org/?v=f003c44deab6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uu.difi.no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lovdata.no/" TargetMode="External"/><Relationship Id="rId4" Type="http://schemas.openxmlformats.org/officeDocument/2006/relationships/hyperlink" Target="https://www.w3.org/WAI/standards-guidelines/wca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0" y="2571738"/>
            <a:ext cx="91440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Uke 5: Lover &amp; 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Universell Utforming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0" y="3450963"/>
            <a:ext cx="914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Gruppe 2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64100" y="1108700"/>
            <a:ext cx="451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b="1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64100" y="1753100"/>
            <a:ext cx="5675400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Lovverk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Personvern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Universell utforming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Oblig 3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62737" y="-158191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>
            <a:off x="311700" y="2034538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PERSONVERN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0" y="2708763"/>
            <a:ext cx="91440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i="1" dirty="0"/>
              <a:t>Retten til privatliv og retten til å bestemme over egne personopplysninger, men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i="1" dirty="0"/>
              <a:t>H</a:t>
            </a:r>
            <a:r>
              <a:rPr lang="no" i="1" dirty="0"/>
              <a:t>va er en personopplysning?</a:t>
            </a:r>
            <a:endParaRPr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ctrTitle"/>
          </p:nvPr>
        </p:nvSpPr>
        <p:spPr>
          <a:xfrm>
            <a:off x="311700" y="1809300"/>
            <a:ext cx="8520600" cy="152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PERSONVERN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49500" y="932000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Samtykkeskjema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1555775" y="328500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Innebygd personvern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910825" y="3939400"/>
            <a:ext cx="217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Personopplysningsloven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2626475" y="4652600"/>
            <a:ext cx="74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GDPR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7544200" y="2035488"/>
            <a:ext cx="103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Beskytte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5829650" y="3669350"/>
            <a:ext cx="24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Forhindre urettmessig bruk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6189300" y="2999438"/>
            <a:ext cx="2865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Forhindre urettmessig innsamling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6624000" y="840025"/>
            <a:ext cx="24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Retten til å bli glemt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5140150" y="379875"/>
            <a:ext cx="178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Dataportabilitet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249500" y="1718100"/>
            <a:ext cx="2656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Den registrertes rettigheter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126850" y="3544150"/>
            <a:ext cx="27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Dokumentasjon for overholdelse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3273550" y="1240225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Strenge sanksjoner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4234900" y="4241525"/>
            <a:ext cx="3595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Rutiner for varsling ved sikkerhetsbrudd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87" name="Google Shape;87;p16"/>
          <p:cNvCxnSpPr>
            <a:stCxn id="75" idx="2"/>
          </p:cNvCxnSpPr>
          <p:nvPr/>
        </p:nvCxnSpPr>
        <p:spPr>
          <a:xfrm>
            <a:off x="2517125" y="728700"/>
            <a:ext cx="961500" cy="1443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6"/>
          <p:cNvCxnSpPr>
            <a:stCxn id="82" idx="2"/>
          </p:cNvCxnSpPr>
          <p:nvPr/>
        </p:nvCxnSpPr>
        <p:spPr>
          <a:xfrm flipH="1">
            <a:off x="5971300" y="780075"/>
            <a:ext cx="61500" cy="14142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6"/>
          <p:cNvCxnSpPr/>
          <p:nvPr/>
        </p:nvCxnSpPr>
        <p:spPr>
          <a:xfrm>
            <a:off x="1790650" y="1115475"/>
            <a:ext cx="1203600" cy="1100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6"/>
          <p:cNvCxnSpPr>
            <a:stCxn id="85" idx="2"/>
          </p:cNvCxnSpPr>
          <p:nvPr/>
        </p:nvCxnSpPr>
        <p:spPr>
          <a:xfrm>
            <a:off x="4234900" y="1640425"/>
            <a:ext cx="51000" cy="531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6"/>
          <p:cNvCxnSpPr/>
          <p:nvPr/>
        </p:nvCxnSpPr>
        <p:spPr>
          <a:xfrm flipH="1">
            <a:off x="6487300" y="1203550"/>
            <a:ext cx="455100" cy="9540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6"/>
          <p:cNvCxnSpPr>
            <a:endCxn id="86" idx="0"/>
          </p:cNvCxnSpPr>
          <p:nvPr/>
        </p:nvCxnSpPr>
        <p:spPr>
          <a:xfrm>
            <a:off x="4755400" y="2803325"/>
            <a:ext cx="1277400" cy="14382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6"/>
          <p:cNvCxnSpPr>
            <a:endCxn id="84" idx="0"/>
          </p:cNvCxnSpPr>
          <p:nvPr/>
        </p:nvCxnSpPr>
        <p:spPr>
          <a:xfrm flipH="1">
            <a:off x="1525750" y="2847250"/>
            <a:ext cx="1717800" cy="696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94;p16"/>
          <p:cNvCxnSpPr>
            <a:endCxn id="83" idx="2"/>
          </p:cNvCxnSpPr>
          <p:nvPr/>
        </p:nvCxnSpPr>
        <p:spPr>
          <a:xfrm rot="10800000">
            <a:off x="1577750" y="2118300"/>
            <a:ext cx="843900" cy="391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16"/>
          <p:cNvCxnSpPr/>
          <p:nvPr/>
        </p:nvCxnSpPr>
        <p:spPr>
          <a:xfrm flipH="1">
            <a:off x="2715375" y="2847400"/>
            <a:ext cx="924600" cy="11301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6"/>
          <p:cNvCxnSpPr>
            <a:endCxn id="77" idx="0"/>
          </p:cNvCxnSpPr>
          <p:nvPr/>
        </p:nvCxnSpPr>
        <p:spPr>
          <a:xfrm flipH="1">
            <a:off x="2997875" y="2847500"/>
            <a:ext cx="1023600" cy="18051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6"/>
          <p:cNvCxnSpPr/>
          <p:nvPr/>
        </p:nvCxnSpPr>
        <p:spPr>
          <a:xfrm>
            <a:off x="5665475" y="2906125"/>
            <a:ext cx="469800" cy="792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6"/>
          <p:cNvCxnSpPr>
            <a:stCxn id="80" idx="0"/>
          </p:cNvCxnSpPr>
          <p:nvPr/>
        </p:nvCxnSpPr>
        <p:spPr>
          <a:xfrm rot="10800000">
            <a:off x="6810300" y="2583038"/>
            <a:ext cx="811800" cy="4164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16"/>
          <p:cNvCxnSpPr>
            <a:stCxn id="78" idx="1"/>
          </p:cNvCxnSpPr>
          <p:nvPr/>
        </p:nvCxnSpPr>
        <p:spPr>
          <a:xfrm flipH="1">
            <a:off x="6810400" y="2235588"/>
            <a:ext cx="733800" cy="2148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" name="Google Shape;100;p16"/>
          <p:cNvSpPr txBox="1"/>
          <p:nvPr/>
        </p:nvSpPr>
        <p:spPr>
          <a:xfrm>
            <a:off x="3273553" y="784375"/>
            <a:ext cx="231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Personvernopplysninger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1" name="Google Shape;101;p16"/>
          <p:cNvCxnSpPr/>
          <p:nvPr/>
        </p:nvCxnSpPr>
        <p:spPr>
          <a:xfrm>
            <a:off x="5225150" y="1188875"/>
            <a:ext cx="205500" cy="968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" name="Google Shape;102;p16"/>
          <p:cNvSpPr txBox="1"/>
          <p:nvPr/>
        </p:nvSpPr>
        <p:spPr>
          <a:xfrm>
            <a:off x="3539101" y="3674400"/>
            <a:ext cx="16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Åpenhet og innsyn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3" name="Google Shape;103;p16"/>
          <p:cNvCxnSpPr>
            <a:endCxn id="102" idx="0"/>
          </p:cNvCxnSpPr>
          <p:nvPr/>
        </p:nvCxnSpPr>
        <p:spPr>
          <a:xfrm>
            <a:off x="4271251" y="2817900"/>
            <a:ext cx="105900" cy="856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4" name="Google Shape;104;p16"/>
          <p:cNvSpPr txBox="1"/>
          <p:nvPr/>
        </p:nvSpPr>
        <p:spPr>
          <a:xfrm>
            <a:off x="7396900" y="1437763"/>
            <a:ext cx="103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Privatliv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5" name="Google Shape;105;p16"/>
          <p:cNvCxnSpPr>
            <a:stCxn id="104" idx="1"/>
          </p:cNvCxnSpPr>
          <p:nvPr/>
        </p:nvCxnSpPr>
        <p:spPr>
          <a:xfrm flipH="1">
            <a:off x="6740500" y="1637863"/>
            <a:ext cx="656400" cy="691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6" name="Google Shape;106;p16"/>
          <p:cNvSpPr txBox="1"/>
          <p:nvPr/>
        </p:nvSpPr>
        <p:spPr>
          <a:xfrm>
            <a:off x="189600" y="2435700"/>
            <a:ext cx="164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Bestemme selv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7" name="Google Shape;107;p16"/>
          <p:cNvCxnSpPr>
            <a:endCxn id="106" idx="3"/>
          </p:cNvCxnSpPr>
          <p:nvPr/>
        </p:nvCxnSpPr>
        <p:spPr>
          <a:xfrm rot="10800000">
            <a:off x="1838100" y="2635800"/>
            <a:ext cx="569100" cy="20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" name="Google Shape;108;p16"/>
          <p:cNvSpPr txBox="1"/>
          <p:nvPr/>
        </p:nvSpPr>
        <p:spPr>
          <a:xfrm>
            <a:off x="161400" y="2900275"/>
            <a:ext cx="192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rgbClr val="666666"/>
                </a:solidFill>
              </a:rPr>
              <a:t>Personvernerklæring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 flipH="1">
            <a:off x="2054900" y="2809000"/>
            <a:ext cx="504600" cy="2145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Hva er en personopplysning?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Navn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Adresse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Telefonnummer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E-post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Fødselsnummer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Bilde/video (hvis det er gjenkjennelig)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Lydopptak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Fingeravtrykk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Irismønster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Atferdsmønster (hva og hvor handler du, tv-serier, hvor du beveger deg, nettsøk osv.) 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6703650" y="4780500"/>
            <a:ext cx="24405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2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news article&#10;&#10;AI-generated content may be incorrect.">
            <a:extLst>
              <a:ext uri="{FF2B5EF4-FFF2-40B4-BE49-F238E27FC236}">
                <a16:creationId xmlns:a16="http://schemas.microsoft.com/office/drawing/2014/main" id="{4FB40424-FDD9-53E0-ED6A-2A6A4C9CE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466725"/>
            <a:ext cx="81534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33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D41AA53-C221-43DA-0C3A-66E260735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690505" cy="572700"/>
          </a:xfrm>
        </p:spPr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lett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 </a:t>
            </a:r>
            <a:r>
              <a:rPr lang="en-US" i="1" dirty="0"/>
              <a:t>du </a:t>
            </a:r>
            <a:r>
              <a:rPr lang="en-US" dirty="0" err="1"/>
              <a:t>didentifiseres</a:t>
            </a:r>
            <a:r>
              <a:rPr lang="en-US" dirty="0"/>
              <a:t>?</a:t>
            </a:r>
          </a:p>
        </p:txBody>
      </p:sp>
      <p:graphicFrame>
        <p:nvGraphicFramePr>
          <p:cNvPr id="9" name="TextBox 4">
            <a:extLst>
              <a:ext uri="{FF2B5EF4-FFF2-40B4-BE49-F238E27FC236}">
                <a16:creationId xmlns:a16="http://schemas.microsoft.com/office/drawing/2014/main" id="{8A7B2643-703A-DA75-2245-BECA6E9F9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27858"/>
              </p:ext>
            </p:extLst>
          </p:nvPr>
        </p:nvGraphicFramePr>
        <p:xfrm>
          <a:off x="311700" y="1208225"/>
          <a:ext cx="8520600" cy="3264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9096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3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Personopplysning → </a:t>
            </a:r>
            <a:r>
              <a:rPr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identifiserer en person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Behandling → </a:t>
            </a:r>
            <a:r>
              <a:rPr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operasjon på/med data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Register → </a:t>
            </a:r>
            <a:r>
              <a:rPr lang="no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lagring av data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Behandlingsansvarlig →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bestemmer formål (org. el enkeltperson)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Databehandler → </a:t>
            </a:r>
            <a:r>
              <a:rPr lang="no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behandler data på vegne av b.ansvarlig (org. el enkeltperson)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Samtykke → </a:t>
            </a:r>
            <a:r>
              <a:rPr lang="no" sz="22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FRIVILLIG; SPESIFIKT; INFORMERT; UTVETYDIG</a:t>
            </a:r>
            <a:endParaRPr sz="22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Personopplysningsloven: 6 sentrale definisjoner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SÆRLIGE PERSONOPPLYSNINGER</a:t>
            </a:r>
            <a:r>
              <a:rPr lang="no" sz="1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 Artikkel 9</a:t>
            </a:r>
            <a:endParaRPr sz="1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3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Etnisk opprinnelse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Politisk oppfatning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Religion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Filosofisk overbevisning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Fagforeningsmedlemskap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Genetiske opplysninger, biometriske opplysninger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Helseopplysninger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Seksuelle forhold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Seksuell orientering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Spesielle kriterier for å behandle!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Særlige personopplysninger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body" idx="1"/>
          </p:nvPr>
        </p:nvSpPr>
        <p:spPr>
          <a:xfrm>
            <a:off x="2864715" y="2849400"/>
            <a:ext cx="34146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        Å        L        A</a:t>
            </a:r>
            <a:endParaRPr sz="2400" b="1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1"/>
          <p:cNvSpPr txBox="1">
            <a:spLocks noGrp="1"/>
          </p:cNvSpPr>
          <p:nvPr>
            <p:ph type="ctrTitle" idx="4294967295"/>
          </p:nvPr>
        </p:nvSpPr>
        <p:spPr>
          <a:xfrm>
            <a:off x="0" y="797850"/>
            <a:ext cx="9144000" cy="11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LOVER</a:t>
            </a:r>
            <a:endParaRPr sz="6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/>
        </p:nvSpPr>
        <p:spPr>
          <a:xfrm>
            <a:off x="340625" y="4977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Obs-lover for informatikere: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462850" y="1802050"/>
            <a:ext cx="6580800" cy="16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ersonopplysningsloven (og GDPR)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-"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Samtykkeskjema inngår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Å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ndsverkloven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L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ikestillings- og diskrimineringsloven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-"/>
            </a:pPr>
            <a:r>
              <a:rPr lang="no" sz="2400">
                <a:latin typeface="Roboto"/>
                <a:ea typeface="Roboto"/>
                <a:cs typeface="Roboto"/>
                <a:sym typeface="Roboto"/>
              </a:rPr>
              <a:t>inkluderer også UU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no" sz="2400">
                <a:latin typeface="Roboto"/>
                <a:ea typeface="Roboto"/>
                <a:cs typeface="Roboto"/>
                <a:sym typeface="Roboto"/>
              </a:rPr>
              <a:t>rbeidsmiljøloven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7608425" y="4780500"/>
            <a:ext cx="1535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3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Personopplysningsloven regulerer behandling av personopplysninger.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er kun tillatt å behandle personopplysninger dersom vilkår for å behandle personopplysninger er oppfylt (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viktigste vilkåret i studentarbeid i IN1030 er </a:t>
            </a:r>
            <a:r>
              <a:rPr lang="no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samtykke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Formålsbegrensning: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Personopplysninger skal kun behandles for spesifikke, uttrykkelige, angitte og legitime formål. Opplysninger som er samlet inn for et formål kan ikke brukes til andre formål.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311700" y="1340250"/>
            <a:ext cx="85206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informatikere er det særlig viktig å kjenne til hvordan personopplysningsloven regulerer vilkårene for innhenting av personopplysninger, og vilkårene for at personopplysninger lovlig kan behandles i et datasystem.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Personopplysningsloven: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(og GDPR)</a:t>
            </a:r>
            <a:endParaRPr sz="3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body" idx="1"/>
          </p:nvPr>
        </p:nvSpPr>
        <p:spPr>
          <a:xfrm>
            <a:off x="311700" y="11329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no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I 2018:  så kom «General Data Protection Regulation» (GDPR), som ble tatt inn i Personopplysningsloven.</a:t>
            </a: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det legges større ansvar på at virksomhetene selv ivaretar personvernet når de behandler personopplysninger, mindre ansvar til Datatilsynet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Kravene til utvikling og vedlikehold av internkontroll skjerpes. 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Forordningen har større fokus på informasjonssikkerhet og avvikshåndtering. 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</a:pPr>
            <a:r>
              <a:rPr lang="no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Nytt i forordningen er kravet om at informasjonssystemer skal designes med «innebygd personvern».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GDPR: Hva går det ut på?</a:t>
            </a:r>
            <a:endParaRPr b="1" dirty="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rgbClr val="DD7E6B"/>
                </a:solidFill>
              </a:rPr>
              <a:t>https://www.youtube.com/watch?v=MJ_Qj4H9ixc</a:t>
            </a:r>
            <a:endParaRPr b="1" dirty="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175" name="Google Shape;175;p27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Åndsverksloven</a:t>
            </a:r>
            <a:r>
              <a:rPr lang="no" sz="3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3000">
              <a:solidFill>
                <a:srgbClr val="76A5AF"/>
              </a:solidFill>
            </a:endParaRPr>
          </a:p>
        </p:txBody>
      </p:sp>
      <p:sp>
        <p:nvSpPr>
          <p:cNvPr id="181" name="Google Shape;181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Rettigheter omkring åndsverk - selve verket man har opphavsrett til.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Gir både ideelle og økonomiske rettigheter.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Et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datamaskinprogram er åndsverk. 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Åndsverkloven har en særregel: opphavsrett til «datamaskinprogram som er skapt av en arbeidstaker under utførelsen av oppgaver som omfattes av arbeidsforholdet» overføres automatisk (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med mindre annet er avtalt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 til arbeidsgiveren.</a:t>
            </a:r>
            <a:endParaRPr sz="2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Likestillings- og diskrimineringsloven:</a:t>
            </a:r>
            <a:endParaRPr sz="3000">
              <a:solidFill>
                <a:srgbClr val="76A5AF"/>
              </a:solidFill>
            </a:endParaRPr>
          </a:p>
        </p:txBody>
      </p:sp>
      <p:sp>
        <p:nvSpPr>
          <p:cNvPr id="187" name="Google Shape;18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§ 18.​ 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”Løsninger for IKT som underbygger virksomhetens alminnelige funksjoner, og som er hovedløsninger rettet mot eller stilt til rådighet for allmennheten, skal være </a:t>
            </a:r>
            <a:r>
              <a:rPr lang="no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universelt utformet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fra det tidspunktet som er fastsatt i § 41. Med IKT menes teknologi og systemer av teknologi som brukes til å uttrykke, skape, omdanne, utveksle, lagre, mangfoldiggjøre og publisere informasjon, eller som på annen måte “</a:t>
            </a:r>
            <a:r>
              <a:rPr lang="no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gjør informasjon anvendbar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.”</a:t>
            </a:r>
            <a:endParaRPr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Forskrift om universell utforming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av ikt-løsninger stiller krav om at nettsider må oppfylle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35 av 61 kriterier 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standarden: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Retningslinjer for tilgjengelig webinnhold: WCAG 2.0.</a:t>
            </a:r>
            <a:endParaRPr sz="25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3000" b="1" u="sng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Arbeidsmiljøloven:</a:t>
            </a:r>
            <a:endParaRPr sz="3000">
              <a:solidFill>
                <a:srgbClr val="76A5AF"/>
              </a:solidFill>
            </a:endParaRPr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Hvilke rettigheter og plikter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arbeidstakere og arbeidsgivere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har.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§ 4.2: Krav til tilrettelegging, medvirkning og utvikling som er viktig for informatikere å kjenne til.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 står det at arbeidstakerne (og deres tillitsvalgte) skal informeres om endringer i systemer de bruker i arbeidet, og de </a:t>
            </a:r>
            <a:r>
              <a:rPr lang="no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“skal medvirke ved utformingen av dem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legges stor vekt på et godt </a:t>
            </a:r>
            <a:r>
              <a:rPr lang="no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psyko-sosialt arbeidsmiljø </a:t>
            </a: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(se detaljert beskrivelse i § 4.3)</a:t>
            </a:r>
            <a:endParaRPr sz="2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4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Personvernerklæring: 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Hvordan nettstedet behandler personopplysninger. Husk krav fra GDPR.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Vilkår for bruk: </a:t>
            </a: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Eksplisere retningslinjer for hvordan bruker kan bruke tjenesten.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Tilgjengelighetserklæring:  </a:t>
            </a:r>
            <a:endParaRPr sz="24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Redegjør for hvordan nettstedet oppfyller kravene (35 av WCAG)  til universell utforming. </a:t>
            </a:r>
            <a:endParaRPr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DOKUMENTER som skal være offentlige</a:t>
            </a:r>
            <a:endParaRPr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6520100" y="4780500"/>
            <a:ext cx="26238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1 c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8389"/>
            <a:ext cx="9143999" cy="368112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5"/>
          <p:cNvSpPr txBox="1">
            <a:spLocks noGrp="1"/>
          </p:cNvSpPr>
          <p:nvPr>
            <p:ph type="ctrTitle"/>
          </p:nvPr>
        </p:nvSpPr>
        <p:spPr>
          <a:xfrm>
            <a:off x="0" y="4151700"/>
            <a:ext cx="9144000" cy="99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58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UNIVERSELL UTFORMING</a:t>
            </a:r>
            <a:endParaRPr sz="58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7775" y="2477775"/>
            <a:ext cx="3726225" cy="2618299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7"/>
          <p:cNvSpPr txBox="1"/>
          <p:nvPr/>
        </p:nvSpPr>
        <p:spPr>
          <a:xfrm>
            <a:off x="397188" y="545900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dirty="0">
                <a:solidFill>
                  <a:srgbClr val="00B050"/>
                </a:solidFill>
                <a:latin typeface="Roboto Medium"/>
                <a:ea typeface="Roboto Medium"/>
                <a:cs typeface="Roboto Medium"/>
                <a:sym typeface="Roboto Medium"/>
              </a:rPr>
              <a:t>Universell Utforming</a:t>
            </a:r>
            <a:endParaRPr sz="3000" dirty="0">
              <a:solidFill>
                <a:srgbClr val="00B05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46" name="Google Shape;246;p37"/>
          <p:cNvSpPr txBox="1"/>
          <p:nvPr/>
        </p:nvSpPr>
        <p:spPr>
          <a:xfrm>
            <a:off x="397200" y="1519650"/>
            <a:ext cx="8349600" cy="10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“Utforme samfunnet slik at så mange som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mulig kan delta aktivt uavhengig av funksjonsevne”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37"/>
          <p:cNvSpPr txBox="1"/>
          <p:nvPr/>
        </p:nvSpPr>
        <p:spPr>
          <a:xfrm>
            <a:off x="378738" y="247777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rgbClr val="134F5C"/>
                </a:solidFill>
                <a:latin typeface="Roboto Medium"/>
                <a:ea typeface="Roboto Medium"/>
                <a:cs typeface="Roboto Medium"/>
                <a:sym typeface="Roboto Medium"/>
              </a:rPr>
              <a:t>Hvilke kategorier har vi for nedsatt funksjonsevne?</a:t>
            </a:r>
            <a:endParaRPr sz="2100">
              <a:solidFill>
                <a:srgbClr val="134F5C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8"/>
          <p:cNvSpPr txBox="1">
            <a:spLocks noGrp="1"/>
          </p:cNvSpPr>
          <p:nvPr>
            <p:ph type="body" idx="1"/>
          </p:nvPr>
        </p:nvSpPr>
        <p:spPr>
          <a:xfrm>
            <a:off x="326750" y="4215525"/>
            <a:ext cx="29247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UU på 2 minutt</a:t>
            </a:r>
            <a:endParaRPr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3" name="Google Shape;253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8925" y="3445825"/>
            <a:ext cx="2605076" cy="18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750" y="105500"/>
            <a:ext cx="2924542" cy="391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0667" y="105500"/>
            <a:ext cx="5299473" cy="314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/>
          <p:nvPr/>
        </p:nvSpPr>
        <p:spPr>
          <a:xfrm>
            <a:off x="378738" y="516625"/>
            <a:ext cx="83865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GAP-modell, sosial modell og medisinsk modell</a:t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61" name="Google Shape;261;p39"/>
          <p:cNvSpPr txBox="1"/>
          <p:nvPr/>
        </p:nvSpPr>
        <p:spPr>
          <a:xfrm>
            <a:off x="0" y="1511863"/>
            <a:ext cx="3042000" cy="12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Avstand mellom krav fra samfunnet og personens forutsetninger.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Hvordan gjøre dette gapet mindre?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Gapet kan være dynamisk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2" name="Google Shape;262;p39" descr="Begrepet funksjonshemming - Universell.n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51" y="3040803"/>
            <a:ext cx="2064726" cy="20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2125" y="3174625"/>
            <a:ext cx="2473699" cy="196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3100" y="2859475"/>
            <a:ext cx="2473701" cy="21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9"/>
          <p:cNvSpPr txBox="1"/>
          <p:nvPr/>
        </p:nvSpPr>
        <p:spPr>
          <a:xfrm>
            <a:off x="2811350" y="1421200"/>
            <a:ext cx="3116700" cy="12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Mange faktorer i hverdagen som bygger opp mot en funksjonshemning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“Skylden” legges på det det rundt oss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39"/>
          <p:cNvSpPr txBox="1"/>
          <p:nvPr/>
        </p:nvSpPr>
        <p:spPr>
          <a:xfrm>
            <a:off x="5706000" y="1421200"/>
            <a:ext cx="3438000" cy="14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Individnivå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Hva skal til for å “helbrede” personen?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 er noe som mangler i personen og hvordan løse dette?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r>
              <a:rPr lang="no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Custom løsning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39"/>
          <p:cNvSpPr txBox="1"/>
          <p:nvPr/>
        </p:nvSpPr>
        <p:spPr>
          <a:xfrm>
            <a:off x="6507600" y="4780500"/>
            <a:ext cx="26364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3, oppgave 1 d</a:t>
            </a:r>
            <a:endParaRPr sz="1200">
              <a:solidFill>
                <a:srgbClr val="DD7E6B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body" idx="1"/>
          </p:nvPr>
        </p:nvSpPr>
        <p:spPr>
          <a:xfrm>
            <a:off x="0" y="1023950"/>
            <a:ext cx="9144000" cy="28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000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USERINYERFACE</a:t>
            </a:r>
            <a:endParaRPr sz="9000"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u="sng">
                <a:solidFill>
                  <a:srgbClr val="DD7E6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https://userinyerface.com/</a:t>
            </a:r>
            <a:endParaRPr sz="11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 txBox="1">
            <a:spLocks noGrp="1"/>
          </p:cNvSpPr>
          <p:nvPr>
            <p:ph type="body" idx="1"/>
          </p:nvPr>
        </p:nvSpPr>
        <p:spPr>
          <a:xfrm>
            <a:off x="464100" y="1081650"/>
            <a:ext cx="8215800" cy="29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TILGJENGELIGHET</a:t>
            </a:r>
            <a:endParaRPr sz="3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Kan noe være tilgjengelig uten å være inkluderende?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INKLUDERING</a:t>
            </a:r>
            <a:endParaRPr sz="3000" b="1" dirty="0">
              <a:solidFill>
                <a:srgbClr val="00B05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Kan noe være inkluderende uten å være tilgjengelig?</a:t>
            </a:r>
            <a:endParaRPr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41"/>
          <p:cNvSpPr txBox="1"/>
          <p:nvPr/>
        </p:nvSpPr>
        <p:spPr>
          <a:xfrm>
            <a:off x="6507600" y="4780500"/>
            <a:ext cx="26364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1 d</a:t>
            </a:r>
            <a:endParaRPr sz="1200">
              <a:solidFill>
                <a:srgbClr val="76A5A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>
            <a:spLocks noGrp="1"/>
          </p:cNvSpPr>
          <p:nvPr>
            <p:ph type="ctrTitle"/>
          </p:nvPr>
        </p:nvSpPr>
        <p:spPr>
          <a:xfrm>
            <a:off x="298800" y="1247850"/>
            <a:ext cx="8546400" cy="26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6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WCAG</a:t>
            </a:r>
            <a:endParaRPr sz="96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b="1" u="sng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CONTENT ACCESSIBILITY GUIDELINES</a:t>
            </a:r>
            <a:endParaRPr sz="18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0C343D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6520100" y="4780500"/>
            <a:ext cx="26238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E6B8AF"/>
                </a:solidFill>
              </a:rPr>
              <a:t>Relevant til Oblig 3, oppgave 1 b</a:t>
            </a:r>
            <a:endParaRPr sz="1200">
              <a:solidFill>
                <a:srgbClr val="E6B8A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11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WCAG PRINSIPP: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43"/>
          <p:cNvSpPr txBox="1"/>
          <p:nvPr/>
        </p:nvSpPr>
        <p:spPr>
          <a:xfrm>
            <a:off x="4572000" y="1141800"/>
            <a:ext cx="4001700" cy="15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3: Forståelig: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det må være mulig å forstå informasjon og betjening av brukergrensesnitt.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91" name="Google Shape;291;p43"/>
          <p:cNvSpPr txBox="1"/>
          <p:nvPr/>
        </p:nvSpPr>
        <p:spPr>
          <a:xfrm>
            <a:off x="4572000" y="2893225"/>
            <a:ext cx="4001700" cy="18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4: Robust: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innholdet må være robust nok til at det kan tolkes på en pålitelig måte av brukeragenter, inkludert kompenserende teknologi.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92" name="Google Shape;292;p43"/>
          <p:cNvSpPr txBox="1"/>
          <p:nvPr/>
        </p:nvSpPr>
        <p:spPr>
          <a:xfrm>
            <a:off x="543175" y="2893225"/>
            <a:ext cx="3602700" cy="15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2: Mulig å betjene: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det må være mulig å betjene brukergrensesnittskomponenter og navigeringsfunksjoner.</a:t>
            </a:r>
            <a:endParaRPr sz="1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</p:txBody>
      </p:sp>
      <p:sp>
        <p:nvSpPr>
          <p:cNvPr id="293" name="Google Shape;293;p43"/>
          <p:cNvSpPr txBox="1"/>
          <p:nvPr/>
        </p:nvSpPr>
        <p:spPr>
          <a:xfrm>
            <a:off x="767750" y="1141800"/>
            <a:ext cx="3281100" cy="15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Prinsipp 1: Mulig å oppfatte:</a:t>
            </a:r>
            <a:endParaRPr sz="17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informasjon og brukergrensesnittskomponenter må presenteres for brukere på måter som de kan oppfatte.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94" name="Google Shape;294;p43"/>
          <p:cNvSpPr txBox="1"/>
          <p:nvPr/>
        </p:nvSpPr>
        <p:spPr>
          <a:xfrm>
            <a:off x="6520100" y="4780500"/>
            <a:ext cx="26238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DD7E6B"/>
                </a:solidFill>
              </a:rPr>
              <a:t>Relevant til Oblig 3, oppgave 1 b</a:t>
            </a:r>
            <a:endParaRPr sz="1200">
              <a:solidFill>
                <a:srgbClr val="DD7E6B"/>
              </a:solidFill>
            </a:endParaRPr>
          </a:p>
        </p:txBody>
      </p:sp>
      <p:sp>
        <p:nvSpPr>
          <p:cNvPr id="295" name="Google Shape;295;p43"/>
          <p:cNvSpPr/>
          <p:nvPr/>
        </p:nvSpPr>
        <p:spPr>
          <a:xfrm>
            <a:off x="543175" y="154746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43"/>
          <p:cNvSpPr txBox="1"/>
          <p:nvPr/>
        </p:nvSpPr>
        <p:spPr>
          <a:xfrm>
            <a:off x="543175" y="1949463"/>
            <a:ext cx="1542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1.1.Tekstalternativ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En lydfil har en transkribert tekstfil</a:t>
            </a:r>
            <a:endParaRPr sz="1200"/>
          </a:p>
        </p:txBody>
      </p:sp>
      <p:sp>
        <p:nvSpPr>
          <p:cNvPr id="297" name="Google Shape;297;p43"/>
          <p:cNvSpPr/>
          <p:nvPr/>
        </p:nvSpPr>
        <p:spPr>
          <a:xfrm>
            <a:off x="1809125" y="339161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43"/>
          <p:cNvSpPr txBox="1"/>
          <p:nvPr/>
        </p:nvSpPr>
        <p:spPr>
          <a:xfrm>
            <a:off x="1915625" y="3747425"/>
            <a:ext cx="132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43"/>
          <p:cNvSpPr txBox="1"/>
          <p:nvPr/>
        </p:nvSpPr>
        <p:spPr>
          <a:xfrm>
            <a:off x="1809125" y="3793613"/>
            <a:ext cx="1542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2.1.Tastatur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Mulig å bruke piltaster utover mus</a:t>
            </a:r>
            <a:endParaRPr sz="1200"/>
          </a:p>
        </p:txBody>
      </p:sp>
      <p:sp>
        <p:nvSpPr>
          <p:cNvPr id="300" name="Google Shape;300;p43"/>
          <p:cNvSpPr/>
          <p:nvPr/>
        </p:nvSpPr>
        <p:spPr>
          <a:xfrm>
            <a:off x="7060550" y="135031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43"/>
          <p:cNvSpPr txBox="1"/>
          <p:nvPr/>
        </p:nvSpPr>
        <p:spPr>
          <a:xfrm>
            <a:off x="7060550" y="1752313"/>
            <a:ext cx="1542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3.2. Konsekvent navigering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Samme rekkefølge</a:t>
            </a:r>
            <a:endParaRPr sz="1200"/>
          </a:p>
        </p:txBody>
      </p:sp>
      <p:sp>
        <p:nvSpPr>
          <p:cNvPr id="302" name="Google Shape;302;p43"/>
          <p:cNvSpPr/>
          <p:nvPr/>
        </p:nvSpPr>
        <p:spPr>
          <a:xfrm>
            <a:off x="4977200" y="3483863"/>
            <a:ext cx="1542900" cy="1542900"/>
          </a:xfrm>
          <a:prstGeom prst="ellipse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3"/>
          <p:cNvSpPr txBox="1"/>
          <p:nvPr/>
        </p:nvSpPr>
        <p:spPr>
          <a:xfrm>
            <a:off x="5054250" y="3793613"/>
            <a:ext cx="1542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/>
              <a:t>4.1.Kompatibelt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Fleksibel software - andre assisterende hjelpemidler</a:t>
            </a:r>
            <a:endParaRPr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000">
                <a:solidFill>
                  <a:srgbClr val="76A5AF"/>
                </a:solidFill>
                <a:latin typeface="Roboto Medium"/>
                <a:ea typeface="Roboto Medium"/>
                <a:cs typeface="Roboto Medium"/>
                <a:sym typeface="Roboto Medium"/>
              </a:rPr>
              <a:t>Beskrivelse av tre av 24 tipsene for UU</a:t>
            </a:r>
            <a:endParaRPr sz="3000">
              <a:solidFill>
                <a:srgbClr val="76A5AF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44"/>
          <p:cNvSpPr txBox="1">
            <a:spLocks noGrp="1"/>
          </p:cNvSpPr>
          <p:nvPr>
            <p:ph type="body" idx="1"/>
          </p:nvPr>
        </p:nvSpPr>
        <p:spPr>
          <a:xfrm>
            <a:off x="311700" y="1897525"/>
            <a:ext cx="4208700" cy="4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/>
              <a:t>2. Ta med ekspertise på laget</a:t>
            </a:r>
            <a:endParaRPr b="1"/>
          </a:p>
        </p:txBody>
      </p:sp>
      <p:sp>
        <p:nvSpPr>
          <p:cNvPr id="310" name="Google Shape;310;p44"/>
          <p:cNvSpPr txBox="1">
            <a:spLocks noGrp="1"/>
          </p:cNvSpPr>
          <p:nvPr>
            <p:ph type="body" idx="1"/>
          </p:nvPr>
        </p:nvSpPr>
        <p:spPr>
          <a:xfrm>
            <a:off x="4623600" y="1897525"/>
            <a:ext cx="4208700" cy="4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/>
              <a:t>4. Test universell utforming</a:t>
            </a:r>
            <a:endParaRPr b="1"/>
          </a:p>
        </p:txBody>
      </p:sp>
      <p:sp>
        <p:nvSpPr>
          <p:cNvPr id="311" name="Google Shape;311;p44"/>
          <p:cNvSpPr txBox="1">
            <a:spLocks noGrp="1"/>
          </p:cNvSpPr>
          <p:nvPr>
            <p:ph type="body" idx="1"/>
          </p:nvPr>
        </p:nvSpPr>
        <p:spPr>
          <a:xfrm>
            <a:off x="575700" y="3529650"/>
            <a:ext cx="7686300" cy="4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o" b="1"/>
              <a:t>9. Ha mulighet for tilpasning av siden, bruk responsiv design </a:t>
            </a:r>
            <a:endParaRPr b="1"/>
          </a:p>
        </p:txBody>
      </p:sp>
      <p:sp>
        <p:nvSpPr>
          <p:cNvPr id="312" name="Google Shape;312;p44"/>
          <p:cNvSpPr txBox="1"/>
          <p:nvPr/>
        </p:nvSpPr>
        <p:spPr>
          <a:xfrm>
            <a:off x="6507600" y="4780500"/>
            <a:ext cx="26364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76A5AF"/>
                </a:solidFill>
              </a:rPr>
              <a:t>Relevant til Oblig 3, oppgave 1 a</a:t>
            </a:r>
            <a:endParaRPr sz="1200">
              <a:solidFill>
                <a:srgbClr val="76A5AF"/>
              </a:solidFill>
            </a:endParaRPr>
          </a:p>
        </p:txBody>
      </p:sp>
      <p:sp>
        <p:nvSpPr>
          <p:cNvPr id="313" name="Google Shape;313;p44"/>
          <p:cNvSpPr txBox="1"/>
          <p:nvPr/>
        </p:nvSpPr>
        <p:spPr>
          <a:xfrm>
            <a:off x="4951125" y="2338875"/>
            <a:ext cx="3462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Enklere å rette feil?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Funker det?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Teste på ulike brukere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Flere brukere kan bruke systemet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Teste at det faktisk funker</a:t>
            </a:r>
            <a:endParaRPr sz="1200"/>
          </a:p>
        </p:txBody>
      </p:sp>
      <p:sp>
        <p:nvSpPr>
          <p:cNvPr id="314" name="Google Shape;314;p44"/>
          <p:cNvSpPr txBox="1"/>
          <p:nvPr/>
        </p:nvSpPr>
        <p:spPr>
          <a:xfrm>
            <a:off x="311700" y="4060125"/>
            <a:ext cx="4467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Enklere navigasjon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Mulighet til å endre: tekst, størrelse, kontrast osv.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Mulighet til å bruke ulike plattformer: PC, mobil, nettbrett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“Colorblind mode”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15" name="Google Shape;315;p44"/>
          <p:cNvSpPr txBox="1"/>
          <p:nvPr/>
        </p:nvSpPr>
        <p:spPr>
          <a:xfrm>
            <a:off x="4920750" y="4080375"/>
            <a:ext cx="3999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Dark/light mode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Desktop/vanlig 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no" sz="1200">
                <a:solidFill>
                  <a:schemeClr val="dk1"/>
                </a:solidFill>
              </a:rPr>
              <a:t>Ebøker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16" name="Google Shape;316;p44"/>
          <p:cNvSpPr txBox="1"/>
          <p:nvPr/>
        </p:nvSpPr>
        <p:spPr>
          <a:xfrm>
            <a:off x="202500" y="2421450"/>
            <a:ext cx="4718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En med erfaring i UU i utviklerteamet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Mangfold i teamet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Domeneeksperter (noen som er blind/døv/sitter i rullestol)</a:t>
            </a:r>
            <a:endParaRPr sz="120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no" sz="1200"/>
              <a:t>Får med UU fra starten av </a:t>
            </a:r>
            <a:endParaRPr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0E0E3"/>
              </a:solidFill>
            </a:endParaRPr>
          </a:p>
        </p:txBody>
      </p:sp>
      <p:sp>
        <p:nvSpPr>
          <p:cNvPr id="322" name="Google Shape;322;p45"/>
          <p:cNvSpPr txBox="1">
            <a:spLocks noGrp="1"/>
          </p:cNvSpPr>
          <p:nvPr>
            <p:ph type="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b="1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sz="6000" b="1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6"/>
          <p:cNvSpPr txBox="1">
            <a:spLocks noGrp="1"/>
          </p:cNvSpPr>
          <p:nvPr>
            <p:ph type="body" idx="1"/>
          </p:nvPr>
        </p:nvSpPr>
        <p:spPr>
          <a:xfrm>
            <a:off x="0" y="968850"/>
            <a:ext cx="9144000" cy="28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9600" b="1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FUNKiFY</a:t>
            </a:r>
            <a:endParaRPr sz="9600"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https://www.funkify.org/?v=f003c44deab6</a:t>
            </a:r>
            <a:endParaRPr sz="11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7"/>
          <p:cNvSpPr txBox="1">
            <a:spLocks noGrp="1"/>
          </p:cNvSpPr>
          <p:nvPr>
            <p:ph type="title"/>
          </p:nvPr>
        </p:nvSpPr>
        <p:spPr>
          <a:xfrm>
            <a:off x="311700" y="406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Nyttige nettsider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47"/>
          <p:cNvSpPr txBox="1">
            <a:spLocks noGrp="1"/>
          </p:cNvSpPr>
          <p:nvPr>
            <p:ph type="body" idx="2"/>
          </p:nvPr>
        </p:nvSpPr>
        <p:spPr>
          <a:xfrm>
            <a:off x="311700" y="1318825"/>
            <a:ext cx="8520600" cy="31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Tilsynet for universell utforming av IKT (</a:t>
            </a:r>
            <a:r>
              <a:rPr lang="no" sz="24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https://uutilsynet.no/</a:t>
            </a: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WCAG (</a:t>
            </a:r>
            <a:r>
              <a:rPr lang="no" sz="2400" u="sng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https://www.w3.org/WAI/standards-guidelines/wcag/</a:t>
            </a: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Lovdata.no (</a:t>
            </a:r>
            <a:r>
              <a:rPr lang="no" sz="2400" u="sng">
                <a:solidFill>
                  <a:srgbClr val="00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https://lovdata.no/</a:t>
            </a: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IN1030 fagsiden :) &lt;3</a:t>
            </a:r>
            <a:endParaRPr sz="24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1863</Words>
  <Application>Microsoft Office PowerPoint</Application>
  <PresentationFormat>On-screen Show (16:9)</PresentationFormat>
  <Paragraphs>247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Simple Light</vt:lpstr>
      <vt:lpstr>Uke 5: Lover &amp;  Universell Utforming</vt:lpstr>
      <vt:lpstr>Hva skal vi i dag?</vt:lpstr>
      <vt:lpstr> PERSONVERN </vt:lpstr>
      <vt:lpstr> PERSONVERN </vt:lpstr>
      <vt:lpstr>Hva er en personopplysning?</vt:lpstr>
      <vt:lpstr>PowerPoint Presentation</vt:lpstr>
      <vt:lpstr>Hvor lett kan du didentifiseres?</vt:lpstr>
      <vt:lpstr>Personopplysningsloven: 6 sentrale definisjoner</vt:lpstr>
      <vt:lpstr>SÆRLIGE PERSONOPPLYSNINGER Artikkel 9</vt:lpstr>
      <vt:lpstr>Særlige personopplysninger</vt:lpstr>
      <vt:lpstr>LOVER</vt:lpstr>
      <vt:lpstr>PowerPoint Presentation</vt:lpstr>
      <vt:lpstr>Personopplysningsloven: (og GDPR) </vt:lpstr>
      <vt:lpstr>Personopplysningsloven: (og GDPR) </vt:lpstr>
      <vt:lpstr>Personopplysningsloven: (og GDPR) </vt:lpstr>
      <vt:lpstr>GDPR: Hva går det ut på? https://www.youtube.com/watch?v=MJ_Qj4H9ixc</vt:lpstr>
      <vt:lpstr>Spørsmål?</vt:lpstr>
      <vt:lpstr>Åndsverksloven:</vt:lpstr>
      <vt:lpstr>Likestillings- og diskrimineringsloven:</vt:lpstr>
      <vt:lpstr>Arbeidsmiljøloven:</vt:lpstr>
      <vt:lpstr>DOKUMENTER som skal være offentlige</vt:lpstr>
      <vt:lpstr>UNIVERSELL UTFORMING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WCAG WEB CONTENT ACCESSIBILITY GUIDELINES  </vt:lpstr>
      <vt:lpstr>WCAG PRINSIPP:    </vt:lpstr>
      <vt:lpstr>Beskrivelse av tre av 24 tipsene for UU </vt:lpstr>
      <vt:lpstr>Spørsmål?</vt:lpstr>
      <vt:lpstr>PowerPoint Presentation</vt:lpstr>
      <vt:lpstr>Nyttige nettsider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Bruker</dc:creator>
  <cp:lastModifiedBy>Daniel Lucas Roullo Nymo</cp:lastModifiedBy>
  <cp:revision>59</cp:revision>
  <dcterms:modified xsi:type="dcterms:W3CDTF">2026-02-25T01:41:06Z</dcterms:modified>
</cp:coreProperties>
</file>