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7" r:id="rId2"/>
    <p:sldId id="259" r:id="rId3"/>
    <p:sldId id="260" r:id="rId4"/>
    <p:sldId id="261" r:id="rId5"/>
    <p:sldId id="262" r:id="rId6"/>
    <p:sldId id="263"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64"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679"/>
    <p:restoredTop sz="94669"/>
  </p:normalViewPr>
  <p:slideViewPr>
    <p:cSldViewPr snapToGrid="0">
      <p:cViewPr varScale="1">
        <p:scale>
          <a:sx n="52" d="100"/>
          <a:sy n="52" d="100"/>
        </p:scale>
        <p:origin x="192" y="15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F860D-297E-344A-80A3-43EE6741A0A8}" type="datetimeFigureOut">
              <a:rPr lang="nb-NO" smtClean="0"/>
              <a:t>12.03.2026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81ED3-5048-F144-9744-08C016BDB73F}" type="slidenum">
              <a:rPr lang="nb-NO" smtClean="0"/>
              <a:t>‹#›</a:t>
            </a:fld>
            <a:endParaRPr lang="nb-NO"/>
          </a:p>
        </p:txBody>
      </p:sp>
    </p:spTree>
    <p:extLst>
      <p:ext uri="{BB962C8B-B14F-4D97-AF65-F5344CB8AC3E}">
        <p14:creationId xmlns:p14="http://schemas.microsoft.com/office/powerpoint/2010/main" val="3814145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3dc0ec845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3dc0ec845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3dc0ec845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3dc0ec845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3dc0ec8456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3dc0ec845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3dc0ec8456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3dc0ec845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3dc0ec8456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3dc0ec8456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3dc0ec8456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3dc0ec845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3dc0ec8456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3dc0ec8456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3dc0ec8456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3dc0ec8456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3dc0ec8456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3dc0ec8456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3dc0ec8456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3dc0ec8456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3dc0ec8456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3dc0ec8456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3dc0ec8456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3dc0ec8456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3dc0ec8456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3dc0ec8456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3dc0ec8456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3dc0ec8456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3dc0ec8456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3dc0ec8456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3dc0ec8456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3dc0ec8456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3dc0ec8456_0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3dc0ec8456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3dc0ec8456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3dc0ec8456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DFB17D-D163-3D80-3DFF-AA8F1861068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183F37B6-A2FD-A4FC-1B20-0B9EE6E767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7C7CB5B6-E3CC-8828-8A67-05D277D1540E}"/>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5" name="Plassholder for bunntekst 4">
            <a:extLst>
              <a:ext uri="{FF2B5EF4-FFF2-40B4-BE49-F238E27FC236}">
                <a16:creationId xmlns:a16="http://schemas.microsoft.com/office/drawing/2014/main" id="{8DD8439B-D7F8-4104-1DDB-D3509161342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363CA2C-5BE8-93CC-558C-D55263C8453C}"/>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483912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939676-F678-F5EE-551D-235E8AE2F77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F47FA00-DF39-5BCE-FC99-B2FAA347474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7DE70A5-D56C-72E9-93D4-79E2725C4726}"/>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5" name="Plassholder for bunntekst 4">
            <a:extLst>
              <a:ext uri="{FF2B5EF4-FFF2-40B4-BE49-F238E27FC236}">
                <a16:creationId xmlns:a16="http://schemas.microsoft.com/office/drawing/2014/main" id="{019EAD23-7D12-CF5A-9939-E8A5D942AA6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556F5D4-D0AF-0651-EEC3-677846E2F90A}"/>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2767693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7CD522-91B5-BF3C-DAF8-DE1915D7511F}"/>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ECCE1D73-2F5A-EB95-083A-657F76933B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A0EAF1B-567C-1F4B-0153-7557F5911709}"/>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5" name="Plassholder for bunntekst 4">
            <a:extLst>
              <a:ext uri="{FF2B5EF4-FFF2-40B4-BE49-F238E27FC236}">
                <a16:creationId xmlns:a16="http://schemas.microsoft.com/office/drawing/2014/main" id="{E7A0F351-CDB5-C0B8-4FF5-23E4A5A8CAE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905BEB0-AF63-82F8-00F5-D8C09EF3F77A}"/>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2878607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55E883F-08D0-7AF1-CD2B-A6E093D5809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A0E08F0-1C6D-B33E-22C2-F712620FD0C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90E73E72-2F79-BE96-B4A8-4195C7BF42F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98ADAA1D-9A64-969C-AB41-582B86404D85}"/>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6" name="Plassholder for bunntekst 5">
            <a:extLst>
              <a:ext uri="{FF2B5EF4-FFF2-40B4-BE49-F238E27FC236}">
                <a16:creationId xmlns:a16="http://schemas.microsoft.com/office/drawing/2014/main" id="{20D482AB-4B56-05A0-3ED3-93C53D16613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61DF94E-4D88-F2F4-0F0B-D05C8DEF5BDE}"/>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3665626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6E9852-61CB-94D8-B366-8B0083162FA0}"/>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E3FAD9E-D4AD-D264-DF7A-0A30295E84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E4BFA258-E7F4-65A5-5389-0B92AF9C636A}"/>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B1D0301-AFC8-1F79-9FEB-356B80FCE0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1C5BDBDA-82CD-73A8-A9F5-744681A59B60}"/>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CC25F7C-1F3C-9BC2-58FB-71CD961C48CC}"/>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8" name="Plassholder for bunntekst 7">
            <a:extLst>
              <a:ext uri="{FF2B5EF4-FFF2-40B4-BE49-F238E27FC236}">
                <a16:creationId xmlns:a16="http://schemas.microsoft.com/office/drawing/2014/main" id="{5A612430-F04C-5547-AED3-6ED8267E04A2}"/>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80FBDD5-E82C-6A5B-C1FD-3F4B9DF66B67}"/>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1964112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9BE532-1E4F-981F-3AF8-419F72C88632}"/>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4175508-1BDA-4CDC-6474-CB458DFAE594}"/>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4" name="Plassholder for bunntekst 3">
            <a:extLst>
              <a:ext uri="{FF2B5EF4-FFF2-40B4-BE49-F238E27FC236}">
                <a16:creationId xmlns:a16="http://schemas.microsoft.com/office/drawing/2014/main" id="{C2C6AE4B-34E5-F2F7-7AA0-26CE7C7903D6}"/>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81E1C02C-88C5-A5E3-AC37-264D67B684EC}"/>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2440665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4789BE3-F095-3B1D-B23A-58C50531C635}"/>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3" name="Plassholder for bunntekst 2">
            <a:extLst>
              <a:ext uri="{FF2B5EF4-FFF2-40B4-BE49-F238E27FC236}">
                <a16:creationId xmlns:a16="http://schemas.microsoft.com/office/drawing/2014/main" id="{A181466D-9BA4-12C4-834B-B90200514BB0}"/>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13FD12C-A26B-5789-C193-B77F68F6CD09}"/>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2168803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2F3BBE-2689-03E7-80A3-61C15BDB4BE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37A2E5F3-8564-9C3C-4028-23B99B8D62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00466EF4-D2FE-20EB-DEB0-606647ED07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CADCCD9-4853-4AEA-0A0F-8E0496E675BD}"/>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6" name="Plassholder for bunntekst 5">
            <a:extLst>
              <a:ext uri="{FF2B5EF4-FFF2-40B4-BE49-F238E27FC236}">
                <a16:creationId xmlns:a16="http://schemas.microsoft.com/office/drawing/2014/main" id="{D0D03F56-4424-8825-9F10-2967F8155B3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3A7EA9B-4567-1226-9C4C-C0F7EDD979CA}"/>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3258893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69B226-D3E0-1B16-00B2-E08A7AC3168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DB41FB95-3DCA-FFAA-C73D-D8FE78CF4A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71AC3731-915F-A40E-BC39-FF40C87825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C2F0D8D-F1BE-4963-BF4D-140B36F5EE2B}"/>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6" name="Plassholder for bunntekst 5">
            <a:extLst>
              <a:ext uri="{FF2B5EF4-FFF2-40B4-BE49-F238E27FC236}">
                <a16:creationId xmlns:a16="http://schemas.microsoft.com/office/drawing/2014/main" id="{7A212A38-8702-8C08-68E6-AEF8E3C808E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E183507-8916-44F3-78F2-513D28F659C5}"/>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3729699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E7401B-6144-B1D2-1441-087B4AC55383}"/>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8D7AE54-2394-DF5A-29E0-27A5BCB837B0}"/>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7B31084-8BAF-4F3A-45E5-6A2F3637BBD9}"/>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5" name="Plassholder for bunntekst 4">
            <a:extLst>
              <a:ext uri="{FF2B5EF4-FFF2-40B4-BE49-F238E27FC236}">
                <a16:creationId xmlns:a16="http://schemas.microsoft.com/office/drawing/2014/main" id="{6F773008-B6C1-24F1-83AE-A86C718252A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B2E5449-4601-E5B0-384F-1BEDCAFCC0B7}"/>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1565251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EE334631-9791-74AE-F6C5-E33688F1603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9D7FE735-5A27-5034-E94A-DA1FA71D110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D2074AF-6E62-639A-C632-BEC5FEA86332}"/>
              </a:ext>
            </a:extLst>
          </p:cNvPr>
          <p:cNvSpPr>
            <a:spLocks noGrp="1"/>
          </p:cNvSpPr>
          <p:nvPr>
            <p:ph type="dt" sz="half" idx="10"/>
          </p:nvPr>
        </p:nvSpPr>
        <p:spPr/>
        <p:txBody>
          <a:bodyPr/>
          <a:lstStyle/>
          <a:p>
            <a:fld id="{CC2C83E3-7B40-8141-A311-4DCC61F9AD31}" type="datetimeFigureOut">
              <a:rPr lang="nb-NO" smtClean="0"/>
              <a:t>12.03.2026</a:t>
            </a:fld>
            <a:endParaRPr lang="nb-NO"/>
          </a:p>
        </p:txBody>
      </p:sp>
      <p:sp>
        <p:nvSpPr>
          <p:cNvPr id="5" name="Plassholder for bunntekst 4">
            <a:extLst>
              <a:ext uri="{FF2B5EF4-FFF2-40B4-BE49-F238E27FC236}">
                <a16:creationId xmlns:a16="http://schemas.microsoft.com/office/drawing/2014/main" id="{AA2D55A1-DEB7-C16C-80BE-656293208A9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6808BF9-EFB4-04CA-2005-32B84FDB2E63}"/>
              </a:ext>
            </a:extLst>
          </p:cNvPr>
          <p:cNvSpPr>
            <a:spLocks noGrp="1"/>
          </p:cNvSpPr>
          <p:nvPr>
            <p:ph type="sldNum" sz="quarter" idx="12"/>
          </p:nvPr>
        </p:nvSpPr>
        <p:spPr/>
        <p:txBody>
          <a:bodyPr/>
          <a:lstStyle/>
          <a:p>
            <a:fld id="{9828F853-A5E1-8A4B-B5B2-BE0FC3326641}" type="slidenum">
              <a:rPr lang="nb-NO" smtClean="0"/>
              <a:t>‹#›</a:t>
            </a:fld>
            <a:endParaRPr lang="nb-NO"/>
          </a:p>
        </p:txBody>
      </p:sp>
    </p:spTree>
    <p:extLst>
      <p:ext uri="{BB962C8B-B14F-4D97-AF65-F5344CB8AC3E}">
        <p14:creationId xmlns:p14="http://schemas.microsoft.com/office/powerpoint/2010/main" val="81686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192849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79493C0-FEB4-2A69-C897-D06509FB06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598587A-A67E-9192-252F-08012F80DF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0D7AD06-EA62-5AA9-116E-31D1A90276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2C83E3-7B40-8141-A311-4DCC61F9AD31}" type="datetimeFigureOut">
              <a:rPr lang="nb-NO" smtClean="0"/>
              <a:t>12.03.2026</a:t>
            </a:fld>
            <a:endParaRPr lang="nb-NO"/>
          </a:p>
        </p:txBody>
      </p:sp>
      <p:sp>
        <p:nvSpPr>
          <p:cNvPr id="5" name="Plassholder for bunntekst 4">
            <a:extLst>
              <a:ext uri="{FF2B5EF4-FFF2-40B4-BE49-F238E27FC236}">
                <a16:creationId xmlns:a16="http://schemas.microsoft.com/office/drawing/2014/main" id="{E2503564-0C99-5879-3A2D-8FA8767B18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130D6A03-C466-2C8F-F4F1-371DEF264A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28F853-A5E1-8A4B-B5B2-BE0FC3326641}" type="slidenum">
              <a:rPr lang="nb-NO" smtClean="0"/>
              <a:t>‹#›</a:t>
            </a:fld>
            <a:endParaRPr lang="nb-NO"/>
          </a:p>
        </p:txBody>
      </p:sp>
    </p:spTree>
    <p:extLst>
      <p:ext uri="{BB962C8B-B14F-4D97-AF65-F5344CB8AC3E}">
        <p14:creationId xmlns:p14="http://schemas.microsoft.com/office/powerpoint/2010/main" val="36438708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docs.google.com/presentation/d/1fLp97mtEYbBLG2UvZFT6bqCyRs7rR5w5XRvdB3QDvYE/edit#slide=id.g116197e6648_0_50"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11" y="992767"/>
            <a:ext cx="11360800" cy="2736800"/>
          </a:xfrm>
          <a:prstGeom prst="rect">
            <a:avLst/>
          </a:prstGeom>
        </p:spPr>
        <p:txBody>
          <a:bodyPr spcFirstLastPara="1" vert="horz" wrap="square" lIns="121900" tIns="121900" rIns="121900" bIns="121900" rtlCol="0" anchor="b" anchorCtr="0">
            <a:normAutofit/>
          </a:bodyPr>
          <a:lstStyle/>
          <a:p>
            <a:pPr>
              <a:spcBef>
                <a:spcPts val="0"/>
              </a:spcBef>
            </a:pPr>
            <a:endParaRPr b="1">
              <a:solidFill>
                <a:srgbClr val="DD7E6B"/>
              </a:solidFill>
              <a:latin typeface="Roboto"/>
              <a:ea typeface="Roboto"/>
              <a:cs typeface="Roboto"/>
              <a:sym typeface="Roboto"/>
            </a:endParaRPr>
          </a:p>
          <a:p>
            <a:pPr>
              <a:spcBef>
                <a:spcPts val="0"/>
              </a:spcBef>
            </a:pPr>
            <a:r>
              <a:rPr lang="no" b="1">
                <a:solidFill>
                  <a:srgbClr val="DD7E6B"/>
                </a:solidFill>
                <a:latin typeface="Roboto"/>
                <a:ea typeface="Roboto"/>
                <a:cs typeface="Roboto"/>
                <a:sym typeface="Roboto"/>
              </a:rPr>
              <a:t>Tidligere eksamensoppgaver</a:t>
            </a:r>
            <a:endParaRPr/>
          </a:p>
        </p:txBody>
      </p:sp>
      <p:sp>
        <p:nvSpPr>
          <p:cNvPr id="55" name="Google Shape;55;p13"/>
          <p:cNvSpPr txBox="1">
            <a:spLocks noGrp="1"/>
          </p:cNvSpPr>
          <p:nvPr>
            <p:ph type="subTitle" idx="1"/>
          </p:nvPr>
        </p:nvSpPr>
        <p:spPr>
          <a:xfrm>
            <a:off x="415600" y="3778833"/>
            <a:ext cx="11360800" cy="1056800"/>
          </a:xfrm>
          <a:prstGeom prst="rect">
            <a:avLst/>
          </a:prstGeom>
        </p:spPr>
        <p:txBody>
          <a:bodyPr spcFirstLastPara="1" vert="horz" wrap="square" lIns="121900" tIns="121900" rIns="121900" bIns="121900" rtlCol="0" anchor="t" anchorCtr="0">
            <a:normAutofit/>
          </a:bodyPr>
          <a:lstStyle/>
          <a:p>
            <a:pPr>
              <a:spcBef>
                <a:spcPts val="0"/>
              </a:spcBef>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415600" y="2277967"/>
            <a:ext cx="11360800" cy="2576000"/>
          </a:xfrm>
          <a:prstGeom prst="rect">
            <a:avLst/>
          </a:prstGeom>
        </p:spPr>
        <p:txBody>
          <a:bodyPr spcFirstLastPara="1" vert="horz" wrap="square" lIns="121900" tIns="121900" rIns="121900" bIns="121900" rtlCol="0" anchor="t" anchorCtr="0">
            <a:normAutofit/>
          </a:bodyPr>
          <a:lstStyle/>
          <a:p>
            <a:pPr algn="ctr">
              <a:buClr>
                <a:schemeClr val="dk1"/>
              </a:buClr>
              <a:buSzPts val="1100"/>
            </a:pPr>
            <a:r>
              <a:rPr lang="no" sz="6933" b="1">
                <a:solidFill>
                  <a:srgbClr val="DD7E6B"/>
                </a:solidFill>
                <a:latin typeface="Roboto"/>
                <a:ea typeface="Roboto"/>
                <a:cs typeface="Roboto"/>
                <a:sym typeface="Roboto"/>
              </a:rPr>
              <a:t>Modul A</a:t>
            </a:r>
            <a:endParaRPr sz="6933">
              <a:solidFill>
                <a:srgbClr val="DD7E6B"/>
              </a:solidFill>
            </a:endParaRPr>
          </a:p>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2017</a:t>
            </a:r>
            <a:endParaRPr>
              <a:solidFill>
                <a:schemeClr val="accent5"/>
              </a:solidFill>
            </a:endParaRPr>
          </a:p>
        </p:txBody>
      </p:sp>
      <p:sp>
        <p:nvSpPr>
          <p:cNvPr id="78" name="Google Shape;78;p17"/>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fontScale="92500" lnSpcReduction="20000"/>
          </a:bodyPr>
          <a:lstStyle/>
          <a:p>
            <a:pPr marL="0" indent="0">
              <a:lnSpc>
                <a:spcPct val="100000"/>
              </a:lnSpc>
              <a:buClr>
                <a:schemeClr val="dk1"/>
              </a:buClr>
              <a:buSzPts val="1100"/>
              <a:buNone/>
            </a:pPr>
            <a:r>
              <a:rPr lang="no" sz="1867" b="1">
                <a:solidFill>
                  <a:schemeClr val="dk1"/>
                </a:solidFill>
              </a:rPr>
              <a:t>1.1 </a:t>
            </a:r>
            <a:endParaRPr sz="1867" b="1">
              <a:solidFill>
                <a:srgbClr val="DD7E6B"/>
              </a:solidFill>
            </a:endParaRPr>
          </a:p>
          <a:p>
            <a:pPr marL="0" indent="0">
              <a:lnSpc>
                <a:spcPct val="100000"/>
              </a:lnSpc>
              <a:spcBef>
                <a:spcPts val="1600"/>
              </a:spcBef>
              <a:buClr>
                <a:schemeClr val="dk1"/>
              </a:buClr>
              <a:buSzPts val="1100"/>
              <a:buNone/>
            </a:pPr>
            <a:r>
              <a:rPr lang="no" sz="1867">
                <a:solidFill>
                  <a:schemeClr val="dk1"/>
                </a:solidFill>
              </a:rPr>
              <a:t>Forklar hvorfor det er viktig med samtykkeerklæring når man samler inn data fra brukere. Begrunn svaret. </a:t>
            </a:r>
            <a:endParaRPr sz="1867">
              <a:solidFill>
                <a:schemeClr val="dk1"/>
              </a:solidFill>
            </a:endParaRPr>
          </a:p>
          <a:p>
            <a:pPr marL="0" indent="0">
              <a:lnSpc>
                <a:spcPct val="100000"/>
              </a:lnSpc>
              <a:buClr>
                <a:schemeClr val="dk1"/>
              </a:buClr>
              <a:buSzPts val="1100"/>
              <a:buNone/>
            </a:pPr>
            <a:endParaRPr sz="1867">
              <a:solidFill>
                <a:schemeClr val="dk1"/>
              </a:solidFill>
            </a:endParaRPr>
          </a:p>
          <a:p>
            <a:pPr marL="0" indent="0">
              <a:lnSpc>
                <a:spcPct val="100000"/>
              </a:lnSpc>
              <a:buClr>
                <a:schemeClr val="dk1"/>
              </a:buClr>
              <a:buSzPts val="1100"/>
              <a:buNone/>
            </a:pPr>
            <a:r>
              <a:rPr lang="no" sz="1867">
                <a:solidFill>
                  <a:schemeClr val="dk1"/>
                </a:solidFill>
              </a:rPr>
              <a:t>		 	 	 		</a:t>
            </a:r>
            <a:endParaRPr sz="1867">
              <a:solidFill>
                <a:schemeClr val="dk1"/>
              </a:solidFill>
            </a:endParaRPr>
          </a:p>
          <a:p>
            <a:pPr marL="0" indent="0">
              <a:lnSpc>
                <a:spcPct val="100000"/>
              </a:lnSpc>
              <a:buClr>
                <a:schemeClr val="dk1"/>
              </a:buClr>
              <a:buSzPts val="1100"/>
              <a:buNone/>
            </a:pPr>
            <a:r>
              <a:rPr lang="no" sz="1867" b="1">
                <a:solidFill>
                  <a:schemeClr val="dk1"/>
                </a:solidFill>
              </a:rPr>
              <a:t>1.2 </a:t>
            </a:r>
            <a:endParaRPr sz="1867" b="1">
              <a:solidFill>
                <a:srgbClr val="DD7E6B"/>
              </a:solidFill>
            </a:endParaRPr>
          </a:p>
          <a:p>
            <a:pPr marL="0" indent="0">
              <a:lnSpc>
                <a:spcPct val="100000"/>
              </a:lnSpc>
              <a:spcBef>
                <a:spcPts val="1600"/>
              </a:spcBef>
              <a:buClr>
                <a:schemeClr val="dk1"/>
              </a:buClr>
              <a:buSzPts val="1100"/>
              <a:buNone/>
            </a:pPr>
            <a:r>
              <a:rPr lang="no" sz="1867">
                <a:solidFill>
                  <a:schemeClr val="dk1"/>
                </a:solidFill>
              </a:rPr>
              <a:t>Diskuter hvorfor pilotundersøkelser er en viktig del av en datainnsamlingsprosess. </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					</a:t>
            </a:r>
            <a:endParaRPr sz="1867">
              <a:solidFill>
                <a:schemeClr val="dk1"/>
              </a:solidFill>
            </a:endParaRPr>
          </a:p>
          <a:p>
            <a:pPr marL="0" indent="0">
              <a:lnSpc>
                <a:spcPct val="100000"/>
              </a:lnSpc>
              <a:spcBef>
                <a:spcPts val="1600"/>
              </a:spcBef>
              <a:buClr>
                <a:schemeClr val="dk1"/>
              </a:buClr>
              <a:buSzPts val="1100"/>
              <a:buNone/>
            </a:pPr>
            <a:r>
              <a:rPr lang="no" sz="1867" b="1">
                <a:solidFill>
                  <a:schemeClr val="dk1"/>
                </a:solidFill>
              </a:rPr>
              <a:t>1.3 </a:t>
            </a:r>
            <a:r>
              <a:rPr lang="no" sz="1867">
                <a:solidFill>
                  <a:srgbClr val="DD7E6B"/>
                </a:solidFill>
              </a:rPr>
              <a:t>	</a:t>
            </a:r>
            <a:r>
              <a:rPr lang="no" sz="1867">
                <a:solidFill>
                  <a:schemeClr val="dk1"/>
                </a:solidFill>
              </a:rPr>
              <a:t>				</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Hva er formålet en samtykkeerklæring? </a:t>
            </a:r>
            <a:endParaRPr sz="1867">
              <a:solidFill>
                <a:schemeClr val="dk1"/>
              </a:solidFill>
            </a:endParaRPr>
          </a:p>
          <a:p>
            <a:pPr marL="0" indent="0">
              <a:lnSpc>
                <a:spcPct val="100000"/>
              </a:lnSpc>
              <a:spcBef>
                <a:spcPts val="1600"/>
              </a:spcBef>
              <a:buClr>
                <a:schemeClr val="dk1"/>
              </a:buClr>
              <a:buSzPts val="1100"/>
              <a:buNone/>
            </a:pPr>
            <a:endParaRPr sz="1867">
              <a:solidFill>
                <a:schemeClr val="dk1"/>
              </a:solidFill>
            </a:endParaRPr>
          </a:p>
          <a:p>
            <a:pPr marL="0" indent="0">
              <a:lnSpc>
                <a:spcPct val="100000"/>
              </a:lnSpc>
              <a:spcBef>
                <a:spcPts val="1600"/>
              </a:spcBef>
              <a:spcAft>
                <a:spcPts val="1600"/>
              </a:spcAft>
              <a:buClr>
                <a:schemeClr val="dk1"/>
              </a:buClr>
              <a:buSzPts val="1100"/>
              <a:buNone/>
            </a:pPr>
            <a:r>
              <a:rPr lang="no" sz="1867" b="1">
                <a:solidFill>
                  <a:schemeClr val="dk1"/>
                </a:solidFill>
              </a:rPr>
              <a:t>1.4</a:t>
            </a:r>
            <a:r>
              <a:rPr lang="no" sz="1867">
                <a:solidFill>
                  <a:schemeClr val="dk1"/>
                </a:solidFill>
              </a:rPr>
              <a:t>							</a:t>
            </a:r>
            <a:br>
              <a:rPr lang="no" sz="1867">
                <a:solidFill>
                  <a:schemeClr val="dk1"/>
                </a:solidFill>
              </a:rPr>
            </a:br>
            <a:r>
              <a:rPr lang="no" sz="1867">
                <a:solidFill>
                  <a:schemeClr val="dk1"/>
                </a:solidFill>
              </a:rPr>
              <a:t>Kan samtykke ved en samtykkeerklæring skje muntlig?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8"/>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2017</a:t>
            </a:r>
            <a:endParaRPr>
              <a:solidFill>
                <a:schemeClr val="accent5"/>
              </a:solidFill>
            </a:endParaRPr>
          </a:p>
        </p:txBody>
      </p:sp>
      <p:sp>
        <p:nvSpPr>
          <p:cNvPr id="84" name="Google Shape;84;p18"/>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lnSpc>
                <a:spcPct val="100000"/>
              </a:lnSpc>
              <a:spcBef>
                <a:spcPts val="1600"/>
              </a:spcBef>
              <a:buClr>
                <a:schemeClr val="dk1"/>
              </a:buClr>
              <a:buSzPts val="1100"/>
              <a:buNone/>
            </a:pPr>
            <a:r>
              <a:rPr lang="no" sz="1867" b="1">
                <a:solidFill>
                  <a:schemeClr val="dk1"/>
                </a:solidFill>
              </a:rPr>
              <a:t>2.1</a:t>
            </a:r>
            <a:r>
              <a:rPr lang="no" sz="1867">
                <a:solidFill>
                  <a:schemeClr val="dk1"/>
                </a:solidFill>
              </a:rPr>
              <a:t> 			</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Nevn minst to lover som er viktig for deg å vite noe om som informatiker og forklar hvorfor det er viktig å ha kjennskap til disse. </a:t>
            </a:r>
            <a:endParaRPr sz="1867">
              <a:solidFill>
                <a:schemeClr val="dk1"/>
              </a:solidFill>
            </a:endParaRPr>
          </a:p>
          <a:p>
            <a:pPr marL="0" indent="0">
              <a:lnSpc>
                <a:spcPct val="100000"/>
              </a:lnSpc>
              <a:spcBef>
                <a:spcPts val="1600"/>
              </a:spcBef>
              <a:buClr>
                <a:schemeClr val="dk1"/>
              </a:buClr>
              <a:buSzPts val="1100"/>
              <a:buNone/>
            </a:pPr>
            <a:endParaRPr sz="1867">
              <a:solidFill>
                <a:schemeClr val="dk1"/>
              </a:solidFill>
            </a:endParaRPr>
          </a:p>
          <a:p>
            <a:pPr marL="0" indent="0">
              <a:lnSpc>
                <a:spcPct val="100000"/>
              </a:lnSpc>
              <a:spcBef>
                <a:spcPts val="1600"/>
              </a:spcBef>
              <a:buClr>
                <a:schemeClr val="dk1"/>
              </a:buClr>
              <a:buSzPts val="1100"/>
              <a:buNone/>
            </a:pPr>
            <a:r>
              <a:rPr lang="no" sz="1867" b="1">
                <a:solidFill>
                  <a:schemeClr val="dk1"/>
                </a:solidFill>
              </a:rPr>
              <a:t>2.2</a:t>
            </a:r>
            <a:r>
              <a:rPr lang="no" sz="1867">
                <a:solidFill>
                  <a:schemeClr val="dk1"/>
                </a:solidFill>
              </a:rPr>
              <a:t> 				</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Hva er universell utforming?</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				</a:t>
            </a:r>
            <a:endParaRPr sz="1867">
              <a:solidFill>
                <a:schemeClr val="dk1"/>
              </a:solidFill>
            </a:endParaRPr>
          </a:p>
          <a:p>
            <a:pPr marL="0" indent="0">
              <a:lnSpc>
                <a:spcPct val="100000"/>
              </a:lnSpc>
              <a:spcBef>
                <a:spcPts val="1600"/>
              </a:spcBef>
              <a:spcAft>
                <a:spcPts val="1600"/>
              </a:spcAft>
              <a:buClr>
                <a:schemeClr val="dk1"/>
              </a:buClr>
              <a:buSzPts val="1100"/>
              <a:buNone/>
            </a:pPr>
            <a:r>
              <a:rPr lang="no" sz="1867" b="1">
                <a:solidFill>
                  <a:schemeClr val="dk1"/>
                </a:solidFill>
              </a:rPr>
              <a:t>2.4 </a:t>
            </a:r>
            <a:r>
              <a:rPr lang="no" sz="1867">
                <a:solidFill>
                  <a:schemeClr val="dk1"/>
                </a:solidFill>
              </a:rPr>
              <a:t>							</a:t>
            </a:r>
            <a:br>
              <a:rPr lang="no" sz="1867">
                <a:solidFill>
                  <a:schemeClr val="dk1"/>
                </a:solidFill>
              </a:rPr>
            </a:br>
            <a:r>
              <a:rPr lang="no" sz="1867">
                <a:solidFill>
                  <a:schemeClr val="dk1"/>
                </a:solidFill>
              </a:rPr>
              <a:t>Hvilken lov regulerer hva som må være med i en samtykkeerklæring?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2018</a:t>
            </a:r>
            <a:endParaRPr>
              <a:solidFill>
                <a:schemeClr val="accent5"/>
              </a:solidFill>
            </a:endParaRPr>
          </a:p>
        </p:txBody>
      </p:sp>
      <p:sp>
        <p:nvSpPr>
          <p:cNvPr id="90" name="Google Shape;90;p19"/>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buNone/>
            </a:pPr>
            <a:r>
              <a:rPr lang="no">
                <a:solidFill>
                  <a:schemeClr val="dk1"/>
                </a:solidFill>
              </a:rPr>
              <a:t>2</a:t>
            </a:r>
            <a:endParaRPr>
              <a:solidFill>
                <a:schemeClr val="dk1"/>
              </a:solidFill>
            </a:endParaRPr>
          </a:p>
          <a:p>
            <a:pPr marL="1219170">
              <a:spcBef>
                <a:spcPts val="1600"/>
              </a:spcBef>
              <a:buClr>
                <a:schemeClr val="dk1"/>
              </a:buClr>
              <a:buAutoNum type="arabicPeriod"/>
            </a:pPr>
            <a:r>
              <a:rPr lang="no">
                <a:solidFill>
                  <a:schemeClr val="dk1"/>
                </a:solidFill>
              </a:rPr>
              <a:t>Hva menes med universell utforming?</a:t>
            </a:r>
            <a:endParaRPr>
              <a:solidFill>
                <a:schemeClr val="dk1"/>
              </a:solidFill>
            </a:endParaRPr>
          </a:p>
          <a:p>
            <a:pPr marL="1219170">
              <a:buClr>
                <a:schemeClr val="dk1"/>
              </a:buClr>
              <a:buAutoNum type="arabicPeriod"/>
            </a:pPr>
            <a:r>
              <a:rPr lang="no">
                <a:solidFill>
                  <a:schemeClr val="dk1"/>
                </a:solidFill>
              </a:rPr>
              <a:t>På hvilke måter er dette sentralt ved utvikling av digitale tjenester? skriv minst tre setninger, maks 8</a:t>
            </a:r>
            <a:endParaRPr>
              <a:solidFill>
                <a:schemeClr val="dk1"/>
              </a:solidFill>
            </a:endParaRPr>
          </a:p>
          <a:p>
            <a:pPr marL="1219170">
              <a:buClr>
                <a:schemeClr val="dk1"/>
              </a:buClr>
              <a:buAutoNum type="arabicPeriod"/>
            </a:pPr>
            <a:r>
              <a:rPr lang="no">
                <a:solidFill>
                  <a:schemeClr val="dk1"/>
                </a:solidFill>
              </a:rPr>
              <a:t>Beskriv og forklar de fire overordnede prinsippene i WCAG 2.0</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2018</a:t>
            </a:r>
            <a:endParaRPr>
              <a:solidFill>
                <a:schemeClr val="accent5"/>
              </a:solidFill>
            </a:endParaRPr>
          </a:p>
        </p:txBody>
      </p:sp>
      <p:sp>
        <p:nvSpPr>
          <p:cNvPr id="96" name="Google Shape;96;p20"/>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lnSpcReduction="10000"/>
          </a:bodyPr>
          <a:lstStyle/>
          <a:p>
            <a:pPr marL="0" indent="0">
              <a:lnSpc>
                <a:spcPct val="100000"/>
              </a:lnSpc>
              <a:buClr>
                <a:schemeClr val="dk1"/>
              </a:buClr>
              <a:buSzPts val="1100"/>
              <a:buNone/>
            </a:pPr>
            <a:r>
              <a:rPr lang="no" sz="1867" b="1">
                <a:solidFill>
                  <a:schemeClr val="dk1"/>
                </a:solidFill>
              </a:rPr>
              <a:t>9</a:t>
            </a:r>
            <a:r>
              <a:rPr lang="no" sz="1867">
                <a:solidFill>
                  <a:schemeClr val="dk1"/>
                </a:solidFill>
              </a:rPr>
              <a:t>					</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Hva er et rikt bilde? 						</a:t>
            </a:r>
            <a:endParaRPr sz="1867">
              <a:solidFill>
                <a:schemeClr val="dk1"/>
              </a:solidFill>
            </a:endParaRPr>
          </a:p>
          <a:p>
            <a:pPr marL="0" indent="0">
              <a:lnSpc>
                <a:spcPct val="100000"/>
              </a:lnSpc>
              <a:spcBef>
                <a:spcPts val="1600"/>
              </a:spcBef>
              <a:buClr>
                <a:schemeClr val="dk1"/>
              </a:buClr>
              <a:buSzPts val="1100"/>
              <a:buNone/>
            </a:pPr>
            <a:r>
              <a:rPr lang="no" sz="1867" b="1">
                <a:solidFill>
                  <a:schemeClr val="dk1"/>
                </a:solidFill>
              </a:rPr>
              <a:t>10</a:t>
            </a:r>
            <a:endParaRPr sz="1867" b="1">
              <a:solidFill>
                <a:schemeClr val="dk1"/>
              </a:solidFill>
            </a:endParaRPr>
          </a:p>
          <a:p>
            <a:pPr marL="0" indent="0">
              <a:lnSpc>
                <a:spcPct val="100000"/>
              </a:lnSpc>
              <a:spcBef>
                <a:spcPts val="1600"/>
              </a:spcBef>
              <a:buClr>
                <a:schemeClr val="dk1"/>
              </a:buClr>
              <a:buSzPts val="1100"/>
              <a:buNone/>
            </a:pPr>
            <a:r>
              <a:rPr lang="no" sz="1867">
                <a:solidFill>
                  <a:schemeClr val="dk1"/>
                </a:solidFill>
              </a:rPr>
              <a:t>Hvorfor er det viktig å inkludere concerns i et rikt bilde? 									</a:t>
            </a:r>
            <a:endParaRPr sz="1867">
              <a:solidFill>
                <a:schemeClr val="dk1"/>
              </a:solidFill>
            </a:endParaRPr>
          </a:p>
          <a:p>
            <a:pPr marL="0" indent="0">
              <a:lnSpc>
                <a:spcPct val="100000"/>
              </a:lnSpc>
              <a:spcBef>
                <a:spcPts val="1600"/>
              </a:spcBef>
              <a:buClr>
                <a:schemeClr val="dk1"/>
              </a:buClr>
              <a:buSzPts val="1100"/>
              <a:buNone/>
            </a:pPr>
            <a:r>
              <a:rPr lang="no" sz="1867" b="1">
                <a:solidFill>
                  <a:schemeClr val="dk1"/>
                </a:solidFill>
              </a:rPr>
              <a:t>11</a:t>
            </a:r>
            <a:endParaRPr sz="1867" b="1">
              <a:solidFill>
                <a:schemeClr val="dk1"/>
              </a:solidFill>
            </a:endParaRPr>
          </a:p>
          <a:p>
            <a:pPr marL="0" indent="0">
              <a:lnSpc>
                <a:spcPct val="100000"/>
              </a:lnSpc>
              <a:spcBef>
                <a:spcPts val="1600"/>
              </a:spcBef>
              <a:buClr>
                <a:schemeClr val="dk1"/>
              </a:buClr>
              <a:buSzPts val="1100"/>
              <a:buNone/>
            </a:pPr>
            <a:r>
              <a:rPr lang="no" sz="1867">
                <a:solidFill>
                  <a:schemeClr val="dk1"/>
                </a:solidFill>
              </a:rPr>
              <a:t>Hvilken lov forteller om hva som må være med i en samtykkerklæring?				</a:t>
            </a:r>
            <a:endParaRPr sz="1867">
              <a:solidFill>
                <a:schemeClr val="dk1"/>
              </a:solidFill>
            </a:endParaRPr>
          </a:p>
          <a:p>
            <a:pPr marL="0" indent="0">
              <a:lnSpc>
                <a:spcPct val="100000"/>
              </a:lnSpc>
              <a:spcBef>
                <a:spcPts val="1600"/>
              </a:spcBef>
              <a:buClr>
                <a:schemeClr val="dk1"/>
              </a:buClr>
              <a:buSzPts val="1100"/>
              <a:buNone/>
            </a:pPr>
            <a:r>
              <a:rPr lang="no" sz="1867" b="1">
                <a:solidFill>
                  <a:schemeClr val="dk1"/>
                </a:solidFill>
              </a:rPr>
              <a:t>12</a:t>
            </a:r>
            <a:r>
              <a:rPr lang="no" sz="1867">
                <a:solidFill>
                  <a:schemeClr val="dk1"/>
                </a:solidFill>
              </a:rPr>
              <a:t> 			</a:t>
            </a:r>
            <a:endParaRPr sz="1867">
              <a:solidFill>
                <a:schemeClr val="dk1"/>
              </a:solidFill>
            </a:endParaRPr>
          </a:p>
          <a:p>
            <a:pPr marL="0" indent="0">
              <a:lnSpc>
                <a:spcPct val="100000"/>
              </a:lnSpc>
              <a:spcBef>
                <a:spcPts val="1600"/>
              </a:spcBef>
              <a:spcAft>
                <a:spcPts val="1600"/>
              </a:spcAft>
              <a:buClr>
                <a:schemeClr val="dk1"/>
              </a:buClr>
              <a:buSzPts val="1100"/>
              <a:buNone/>
            </a:pPr>
            <a:r>
              <a:rPr lang="no" sz="1867">
                <a:solidFill>
                  <a:schemeClr val="dk1"/>
                </a:solidFill>
              </a:rPr>
              <a:t>Har private og offentlige virksomheter lovpålagt plikt til å arbeide målrettet for å fremme universell utforming av virksomheten?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2019</a:t>
            </a:r>
            <a:endParaRPr>
              <a:solidFill>
                <a:schemeClr val="accent5"/>
              </a:solidFill>
            </a:endParaRPr>
          </a:p>
        </p:txBody>
      </p:sp>
      <p:sp>
        <p:nvSpPr>
          <p:cNvPr id="102" name="Google Shape;102;p21"/>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lnSpc>
                <a:spcPct val="100000"/>
              </a:lnSpc>
              <a:spcBef>
                <a:spcPts val="1600"/>
              </a:spcBef>
              <a:buClr>
                <a:schemeClr val="dk1"/>
              </a:buClr>
              <a:buSzPts val="1100"/>
              <a:buNone/>
            </a:pPr>
            <a:r>
              <a:rPr lang="no" sz="1867" b="1">
                <a:solidFill>
                  <a:schemeClr val="dk1"/>
                </a:solidFill>
              </a:rPr>
              <a:t>Oppgave 1.1	</a:t>
            </a:r>
            <a:r>
              <a:rPr lang="no" sz="1867">
                <a:solidFill>
                  <a:schemeClr val="dk1"/>
                </a:solidFill>
              </a:rPr>
              <a:t>			</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Er GDPR (Personvernforordningen) en del av personopplysningsloven i Norge idag? </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				</a:t>
            </a:r>
            <a:endParaRPr sz="1867">
              <a:solidFill>
                <a:schemeClr val="dk1"/>
              </a:solidFill>
            </a:endParaRPr>
          </a:p>
          <a:p>
            <a:pPr marL="0" indent="0">
              <a:lnSpc>
                <a:spcPct val="100000"/>
              </a:lnSpc>
              <a:spcBef>
                <a:spcPts val="1600"/>
              </a:spcBef>
              <a:buClr>
                <a:schemeClr val="dk1"/>
              </a:buClr>
              <a:buSzPts val="1100"/>
              <a:buNone/>
            </a:pPr>
            <a:r>
              <a:rPr lang="no" sz="1867" b="1">
                <a:solidFill>
                  <a:schemeClr val="dk1"/>
                </a:solidFill>
              </a:rPr>
              <a:t>Oppgave 1.2</a:t>
            </a:r>
            <a:endParaRPr sz="1867" b="1">
              <a:solidFill>
                <a:schemeClr val="dk1"/>
              </a:solidFill>
            </a:endParaRPr>
          </a:p>
          <a:p>
            <a:pPr marL="0" indent="0">
              <a:lnSpc>
                <a:spcPct val="100000"/>
              </a:lnSpc>
              <a:spcBef>
                <a:spcPts val="1600"/>
              </a:spcBef>
              <a:buClr>
                <a:schemeClr val="dk1"/>
              </a:buClr>
              <a:buSzPts val="1100"/>
              <a:buNone/>
            </a:pPr>
            <a:r>
              <a:rPr lang="no" sz="1867">
                <a:solidFill>
                  <a:schemeClr val="dk1"/>
                </a:solidFill>
              </a:rPr>
              <a:t>Er det sanksjoner for brudd på personopplysningsloven i Norge? </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					</a:t>
            </a:r>
            <a:endParaRPr sz="1867">
              <a:solidFill>
                <a:schemeClr val="dk1"/>
              </a:solidFill>
            </a:endParaRPr>
          </a:p>
          <a:p>
            <a:pPr marL="0" indent="0">
              <a:lnSpc>
                <a:spcPct val="100000"/>
              </a:lnSpc>
              <a:spcBef>
                <a:spcPts val="1600"/>
              </a:spcBef>
              <a:buClr>
                <a:schemeClr val="dk1"/>
              </a:buClr>
              <a:buSzPts val="1100"/>
              <a:buNone/>
            </a:pPr>
            <a:r>
              <a:rPr lang="no" sz="1867" b="1">
                <a:solidFill>
                  <a:schemeClr val="dk1"/>
                </a:solidFill>
              </a:rPr>
              <a:t>1.3</a:t>
            </a:r>
            <a:r>
              <a:rPr lang="no" sz="1867">
                <a:solidFill>
                  <a:schemeClr val="dk1"/>
                </a:solidFill>
              </a:rPr>
              <a:t>					</a:t>
            </a:r>
            <a:endParaRPr sz="1867">
              <a:solidFill>
                <a:schemeClr val="dk1"/>
              </a:solidFill>
            </a:endParaRPr>
          </a:p>
          <a:p>
            <a:pPr marL="0" indent="0">
              <a:lnSpc>
                <a:spcPct val="100000"/>
              </a:lnSpc>
              <a:spcBef>
                <a:spcPts val="1600"/>
              </a:spcBef>
              <a:spcAft>
                <a:spcPts val="1600"/>
              </a:spcAft>
              <a:buClr>
                <a:schemeClr val="dk1"/>
              </a:buClr>
              <a:buSzPts val="1100"/>
              <a:buNone/>
            </a:pPr>
            <a:r>
              <a:rPr lang="no" sz="1867">
                <a:solidFill>
                  <a:schemeClr val="dk1"/>
                </a:solidFill>
              </a:rPr>
              <a:t>Er det et krav til samtykkeerklæringen at denne skal gis frivillig ifølge personopplysningsloven?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2019</a:t>
            </a:r>
            <a:endParaRPr>
              <a:solidFill>
                <a:schemeClr val="accent5"/>
              </a:solidFill>
            </a:endParaRPr>
          </a:p>
        </p:txBody>
      </p:sp>
      <p:sp>
        <p:nvSpPr>
          <p:cNvPr id="108" name="Google Shape;108;p22"/>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lnSpc>
                <a:spcPct val="100000"/>
              </a:lnSpc>
              <a:buClr>
                <a:schemeClr val="dk1"/>
              </a:buClr>
              <a:buSzPts val="1100"/>
              <a:buNone/>
            </a:pPr>
            <a:r>
              <a:rPr lang="no" sz="1867" b="1">
                <a:solidFill>
                  <a:schemeClr val="dk1"/>
                </a:solidFill>
              </a:rPr>
              <a:t>1.11</a:t>
            </a:r>
            <a:endParaRPr sz="1867" b="1">
              <a:solidFill>
                <a:schemeClr val="dk1"/>
              </a:solidFill>
            </a:endParaRPr>
          </a:p>
          <a:p>
            <a:pPr marL="0" indent="0">
              <a:spcBef>
                <a:spcPts val="1600"/>
              </a:spcBef>
              <a:buClr>
                <a:schemeClr val="dk1"/>
              </a:buClr>
              <a:buSzPts val="1100"/>
              <a:buNone/>
            </a:pPr>
            <a:r>
              <a:rPr lang="no" sz="1867">
                <a:solidFill>
                  <a:schemeClr val="dk1"/>
                </a:solidFill>
              </a:rPr>
              <a:t>Hvem er tilsyn for Universell Utforming i Norge?</a:t>
            </a:r>
            <a:endParaRPr sz="1867">
              <a:solidFill>
                <a:schemeClr val="dk1"/>
              </a:solidFill>
            </a:endParaRPr>
          </a:p>
          <a:p>
            <a:pPr marL="0" indent="0">
              <a:lnSpc>
                <a:spcPct val="100000"/>
              </a:lnSpc>
              <a:spcBef>
                <a:spcPts val="1600"/>
              </a:spcBef>
              <a:buClr>
                <a:schemeClr val="dk1"/>
              </a:buClr>
              <a:buSzPts val="1100"/>
              <a:buNone/>
            </a:pPr>
            <a:r>
              <a:rPr lang="no" sz="1867">
                <a:solidFill>
                  <a:schemeClr val="dk1"/>
                </a:solidFill>
              </a:rPr>
              <a:t>			</a:t>
            </a:r>
            <a:endParaRPr sz="1867">
              <a:solidFill>
                <a:schemeClr val="dk1"/>
              </a:solidFill>
            </a:endParaRPr>
          </a:p>
          <a:p>
            <a:pPr marL="0" indent="0">
              <a:lnSpc>
                <a:spcPct val="100000"/>
              </a:lnSpc>
              <a:buClr>
                <a:schemeClr val="dk1"/>
              </a:buClr>
              <a:buSzPts val="1100"/>
              <a:buNone/>
            </a:pPr>
            <a:r>
              <a:rPr lang="no" sz="1867" b="1">
                <a:solidFill>
                  <a:schemeClr val="dk1"/>
                </a:solidFill>
              </a:rPr>
              <a:t>1.12</a:t>
            </a:r>
            <a:r>
              <a:rPr lang="no" sz="1867">
                <a:solidFill>
                  <a:schemeClr val="dk1"/>
                </a:solidFill>
              </a:rPr>
              <a:t>						</a:t>
            </a:r>
            <a:endParaRPr sz="1867">
              <a:solidFill>
                <a:schemeClr val="dk1"/>
              </a:solidFill>
            </a:endParaRPr>
          </a:p>
          <a:p>
            <a:pPr marL="0" indent="0">
              <a:spcBef>
                <a:spcPts val="1600"/>
              </a:spcBef>
              <a:spcAft>
                <a:spcPts val="1600"/>
              </a:spcAft>
              <a:buClr>
                <a:schemeClr val="dk1"/>
              </a:buClr>
              <a:buSzPts val="1100"/>
              <a:buNone/>
            </a:pPr>
            <a:r>
              <a:rPr lang="no" sz="1867">
                <a:solidFill>
                  <a:schemeClr val="dk1"/>
                </a:solidFill>
              </a:rPr>
              <a:t>I tabellen til Suchman som du brukte i Oblig 2 (utføre brukerundersøkelser), hvor går tidsaksen?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2020 - Hjemmeeksamen (fortsatt relevante oppgaver!)</a:t>
            </a:r>
            <a:endParaRPr>
              <a:solidFill>
                <a:schemeClr val="accent5"/>
              </a:solidFill>
            </a:endParaRPr>
          </a:p>
        </p:txBody>
      </p:sp>
      <p:sp>
        <p:nvSpPr>
          <p:cNvPr id="114" name="Google Shape;114;p23"/>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buClr>
                <a:schemeClr val="dk1"/>
              </a:buClr>
              <a:buSzPts val="1100"/>
              <a:buNone/>
            </a:pPr>
            <a:r>
              <a:rPr lang="no" sz="1600" b="1">
                <a:solidFill>
                  <a:schemeClr val="dk1"/>
                </a:solidFill>
                <a:highlight>
                  <a:schemeClr val="lt1"/>
                </a:highlight>
              </a:rPr>
              <a:t>Oppgave 1 - Universell Utforming (25%)</a:t>
            </a:r>
            <a:r>
              <a:rPr lang="no" sz="1600">
                <a:solidFill>
                  <a:schemeClr val="dk1"/>
                </a:solidFill>
                <a:highlight>
                  <a:schemeClr val="lt1"/>
                </a:highlight>
              </a:rPr>
              <a:t> </a:t>
            </a:r>
            <a:r>
              <a:rPr lang="no" sz="1600" b="1">
                <a:solidFill>
                  <a:srgbClr val="DD7E6B"/>
                </a:solidFill>
                <a:highlight>
                  <a:schemeClr val="lt1"/>
                </a:highlight>
              </a:rPr>
              <a:t> </a:t>
            </a:r>
            <a:r>
              <a:rPr lang="no" sz="1600" b="1" u="sng">
                <a:solidFill>
                  <a:srgbClr val="DD7E6B"/>
                </a:solidFill>
                <a:highlight>
                  <a:schemeClr val="lt1"/>
                </a:highlight>
                <a:hlinkClick r:id="rId3">
                  <a:extLst>
                    <a:ext uri="{A12FA001-AC4F-418D-AE19-62706E023703}">
                      <ahyp:hlinkClr xmlns:ahyp="http://schemas.microsoft.com/office/drawing/2018/hyperlinkcolor" val="tx"/>
                    </a:ext>
                  </a:extLst>
                </a:hlinkClick>
              </a:rPr>
              <a:t>(Slide 26-35)</a:t>
            </a:r>
            <a:endParaRPr sz="1600" b="1">
              <a:solidFill>
                <a:srgbClr val="DD7E6B"/>
              </a:solidFill>
              <a:highlight>
                <a:schemeClr val="lt1"/>
              </a:highlight>
            </a:endParaRPr>
          </a:p>
          <a:p>
            <a:pPr marL="0" indent="0">
              <a:buClr>
                <a:schemeClr val="dk1"/>
              </a:buClr>
              <a:buSzPts val="1100"/>
              <a:buNone/>
            </a:pPr>
            <a:r>
              <a:rPr lang="no" sz="1600">
                <a:solidFill>
                  <a:schemeClr val="dk1"/>
                </a:solidFill>
                <a:highlight>
                  <a:schemeClr val="lt1"/>
                </a:highlight>
              </a:rPr>
              <a:t>Du har blitt invitert til å skrive en tekst for elever på en videregående skole for å informere om </a:t>
            </a:r>
            <a:r>
              <a:rPr lang="no" sz="1600">
                <a:solidFill>
                  <a:srgbClr val="DD7E6B"/>
                </a:solidFill>
                <a:highlight>
                  <a:schemeClr val="lt1"/>
                </a:highlight>
              </a:rPr>
              <a:t>Universell Utforming</a:t>
            </a:r>
            <a:r>
              <a:rPr lang="no" sz="1600">
                <a:solidFill>
                  <a:schemeClr val="dk1"/>
                </a:solidFill>
                <a:highlight>
                  <a:schemeClr val="lt1"/>
                </a:highlight>
              </a:rPr>
              <a:t> av digitale tjenester. Teksten skal svare på følgende: </a:t>
            </a:r>
            <a:endParaRPr sz="1600">
              <a:solidFill>
                <a:schemeClr val="dk1"/>
              </a:solidFill>
              <a:highlight>
                <a:schemeClr val="lt1"/>
              </a:highlight>
            </a:endParaRPr>
          </a:p>
          <a:p>
            <a:pPr marL="914377" indent="-406390">
              <a:buClr>
                <a:schemeClr val="dk1"/>
              </a:buClr>
              <a:buSzPts val="1200"/>
              <a:buFont typeface="Arial"/>
              <a:buChar char="●"/>
            </a:pPr>
            <a:r>
              <a:rPr lang="no" sz="1600">
                <a:solidFill>
                  <a:schemeClr val="dk1"/>
                </a:solidFill>
                <a:highlight>
                  <a:schemeClr val="lt1"/>
                </a:highlight>
              </a:rPr>
              <a:t>Hvorfor er Universell Utforming viktig?  </a:t>
            </a:r>
            <a:endParaRPr sz="1600">
              <a:solidFill>
                <a:schemeClr val="dk1"/>
              </a:solidFill>
              <a:highlight>
                <a:schemeClr val="lt1"/>
              </a:highlight>
            </a:endParaRPr>
          </a:p>
          <a:p>
            <a:pPr marL="914377" indent="-406390">
              <a:buClr>
                <a:schemeClr val="dk1"/>
              </a:buClr>
              <a:buSzPts val="1200"/>
              <a:buFont typeface="Arial"/>
              <a:buChar char="●"/>
            </a:pPr>
            <a:r>
              <a:rPr lang="no" sz="1600">
                <a:solidFill>
                  <a:schemeClr val="dk1"/>
                </a:solidFill>
                <a:highlight>
                  <a:schemeClr val="lt1"/>
                </a:highlight>
              </a:rPr>
              <a:t>Burde Universell Utforming alltid være en prioritet ved utvikling av digitale tjenester? Gi et eksempel som illustrerer hvorfor/hvorfor ikke. </a:t>
            </a:r>
            <a:endParaRPr sz="1600">
              <a:solidFill>
                <a:schemeClr val="dk1"/>
              </a:solidFill>
              <a:highlight>
                <a:schemeClr val="lt1"/>
              </a:highlight>
            </a:endParaRPr>
          </a:p>
          <a:p>
            <a:pPr marL="914377" indent="-406390">
              <a:buClr>
                <a:schemeClr val="dk1"/>
              </a:buClr>
              <a:buSzPts val="1200"/>
              <a:buFont typeface="Arial"/>
              <a:buChar char="●"/>
            </a:pPr>
            <a:r>
              <a:rPr lang="no" sz="1600">
                <a:solidFill>
                  <a:schemeClr val="dk1"/>
                </a:solidFill>
                <a:highlight>
                  <a:schemeClr val="lt1"/>
                </a:highlight>
              </a:rPr>
              <a:t>Hva sier lovverk og standarder om Universell Utforming? </a:t>
            </a:r>
            <a:endParaRPr sz="1600">
              <a:solidFill>
                <a:schemeClr val="dk1"/>
              </a:solidFill>
              <a:highlight>
                <a:schemeClr val="lt1"/>
              </a:highlight>
            </a:endParaRPr>
          </a:p>
          <a:p>
            <a:pPr marL="914377" indent="-406390">
              <a:buClr>
                <a:schemeClr val="dk1"/>
              </a:buClr>
              <a:buSzPts val="1200"/>
              <a:buFont typeface="Arial"/>
              <a:buChar char="●"/>
            </a:pPr>
            <a:r>
              <a:rPr lang="no" sz="1600">
                <a:solidFill>
                  <a:schemeClr val="dk1"/>
                </a:solidFill>
                <a:highlight>
                  <a:schemeClr val="lt1"/>
                </a:highlight>
              </a:rPr>
              <a:t>Hvordan kan informatikere jobbe med Universell Utforming? Gi minst ett eksempel på en konkret aktivitet. </a:t>
            </a: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 </a:t>
            </a: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Teksten skal være faglig forankret, så bruk referanser til kilder om Universell Utforming. Lengdekrav: minimum én (1) side.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2020 - Hjemmeeksamen (fortsatt veldig relevant!)</a:t>
            </a:r>
            <a:endParaRPr>
              <a:solidFill>
                <a:schemeClr val="accent5"/>
              </a:solidFill>
            </a:endParaRPr>
          </a:p>
        </p:txBody>
      </p:sp>
      <p:sp>
        <p:nvSpPr>
          <p:cNvPr id="120" name="Google Shape;120;p24"/>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lnSpcReduction="10000"/>
          </a:bodyPr>
          <a:lstStyle/>
          <a:p>
            <a:pPr marL="0" indent="0">
              <a:buClr>
                <a:schemeClr val="dk1"/>
              </a:buClr>
              <a:buSzPct val="91666"/>
              <a:buNone/>
            </a:pPr>
            <a:r>
              <a:rPr lang="no" sz="1600" b="1">
                <a:solidFill>
                  <a:schemeClr val="dk1"/>
                </a:solidFill>
                <a:highlight>
                  <a:schemeClr val="lt1"/>
                </a:highlight>
              </a:rPr>
              <a:t>Oppgave 2 - Personvernforordningen og brukerundersøkelser (25%)</a:t>
            </a:r>
            <a:r>
              <a:rPr lang="no" sz="1600">
                <a:solidFill>
                  <a:schemeClr val="dk1"/>
                </a:solidFill>
                <a:highlight>
                  <a:schemeClr val="lt1"/>
                </a:highlight>
              </a:rPr>
              <a:t> </a:t>
            </a:r>
            <a:endParaRPr sz="1600" b="1">
              <a:solidFill>
                <a:srgbClr val="DD7E6B"/>
              </a:solidFill>
              <a:highlight>
                <a:schemeClr val="lt1"/>
              </a:highlight>
            </a:endParaRPr>
          </a:p>
          <a:p>
            <a:pPr marL="0" indent="0">
              <a:buClr>
                <a:schemeClr val="dk1"/>
              </a:buClr>
              <a:buSzPct val="91666"/>
              <a:buNone/>
            </a:pPr>
            <a:r>
              <a:rPr lang="no" sz="1600">
                <a:solidFill>
                  <a:schemeClr val="dk1"/>
                </a:solidFill>
                <a:highlight>
                  <a:schemeClr val="lt1"/>
                </a:highlight>
              </a:rPr>
              <a:t>I denne oppgaven skal du jobbe med en videotjeneste (Zoom/Google Hangouts/Teams). </a:t>
            </a:r>
            <a:endParaRPr sz="1600">
              <a:solidFill>
                <a:schemeClr val="dk1"/>
              </a:solidFill>
              <a:highlight>
                <a:schemeClr val="lt1"/>
              </a:highlight>
            </a:endParaRPr>
          </a:p>
          <a:p>
            <a:pPr marL="0" indent="0">
              <a:buClr>
                <a:schemeClr val="dk1"/>
              </a:buClr>
              <a:buSzPct val="91666"/>
              <a:buNone/>
            </a:pPr>
            <a:r>
              <a:rPr lang="no" sz="1600">
                <a:solidFill>
                  <a:schemeClr val="dk1"/>
                </a:solidFill>
                <a:highlight>
                  <a:schemeClr val="lt1"/>
                </a:highlight>
              </a:rPr>
              <a:t> </a:t>
            </a:r>
            <a:endParaRPr sz="1600">
              <a:solidFill>
                <a:schemeClr val="dk1"/>
              </a:solidFill>
              <a:highlight>
                <a:schemeClr val="lt1"/>
              </a:highlight>
            </a:endParaRPr>
          </a:p>
          <a:p>
            <a:pPr marL="0" indent="0">
              <a:buClr>
                <a:schemeClr val="dk1"/>
              </a:buClr>
              <a:buSzPct val="91666"/>
              <a:buNone/>
            </a:pPr>
            <a:r>
              <a:rPr lang="no" sz="1600">
                <a:solidFill>
                  <a:schemeClr val="dk1"/>
                </a:solidFill>
                <a:highlight>
                  <a:schemeClr val="lt1"/>
                </a:highlight>
              </a:rPr>
              <a:t>Formålet med undersøkelsen er å lære om mulige utfordringer eldre brukere kan ha med videotjenesten du har valgt. Eldre brukere blir her definert som de over 75 år. </a:t>
            </a:r>
            <a:endParaRPr sz="1600">
              <a:solidFill>
                <a:schemeClr val="dk1"/>
              </a:solidFill>
              <a:highlight>
                <a:schemeClr val="lt1"/>
              </a:highlight>
            </a:endParaRPr>
          </a:p>
          <a:p>
            <a:pPr marL="0" indent="0">
              <a:buClr>
                <a:schemeClr val="dk1"/>
              </a:buClr>
              <a:buSzPct val="91666"/>
              <a:buNone/>
            </a:pPr>
            <a:r>
              <a:rPr lang="no" sz="1600">
                <a:solidFill>
                  <a:schemeClr val="dk1"/>
                </a:solidFill>
                <a:highlight>
                  <a:schemeClr val="lt1"/>
                </a:highlight>
              </a:rPr>
              <a:t> </a:t>
            </a:r>
            <a:endParaRPr sz="1600">
              <a:solidFill>
                <a:schemeClr val="dk1"/>
              </a:solidFill>
              <a:highlight>
                <a:schemeClr val="lt1"/>
              </a:highlight>
            </a:endParaRPr>
          </a:p>
          <a:p>
            <a:pPr marL="0" indent="0">
              <a:buClr>
                <a:schemeClr val="dk1"/>
              </a:buClr>
              <a:buSzPct val="91666"/>
              <a:buNone/>
            </a:pPr>
            <a:r>
              <a:rPr lang="no" sz="1600">
                <a:solidFill>
                  <a:schemeClr val="dk1"/>
                </a:solidFill>
                <a:highlight>
                  <a:schemeClr val="lt1"/>
                </a:highlight>
              </a:rPr>
              <a:t>Oppgaven går ut på å planlegge deler av datainnsamling som del av en brukerundersøkelse. </a:t>
            </a:r>
            <a:endParaRPr sz="1600">
              <a:solidFill>
                <a:schemeClr val="dk1"/>
              </a:solidFill>
              <a:highlight>
                <a:schemeClr val="lt1"/>
              </a:highlight>
            </a:endParaRPr>
          </a:p>
          <a:p>
            <a:pPr marL="0" indent="0">
              <a:buClr>
                <a:schemeClr val="dk1"/>
              </a:buClr>
              <a:buSzPct val="91666"/>
              <a:buNone/>
            </a:pPr>
            <a:r>
              <a:rPr lang="no" sz="1600">
                <a:solidFill>
                  <a:schemeClr val="dk1"/>
                </a:solidFill>
                <a:highlight>
                  <a:schemeClr val="lt1"/>
                </a:highlight>
              </a:rPr>
              <a:t> </a:t>
            </a:r>
            <a:endParaRPr sz="1600">
              <a:solidFill>
                <a:schemeClr val="dk1"/>
              </a:solidFill>
              <a:highlight>
                <a:schemeClr val="lt1"/>
              </a:highlight>
            </a:endParaRPr>
          </a:p>
          <a:p>
            <a:pPr marL="0" indent="0">
              <a:buClr>
                <a:schemeClr val="dk1"/>
              </a:buClr>
              <a:buSzPct val="91666"/>
              <a:buNone/>
            </a:pPr>
            <a:r>
              <a:rPr lang="no" sz="1600">
                <a:solidFill>
                  <a:schemeClr val="dk1"/>
                </a:solidFill>
                <a:highlight>
                  <a:schemeClr val="lt1"/>
                </a:highlight>
              </a:rPr>
              <a:t>Besvar følgende: </a:t>
            </a:r>
            <a:endParaRPr sz="1600">
              <a:solidFill>
                <a:schemeClr val="dk1"/>
              </a:solidFill>
              <a:highlight>
                <a:schemeClr val="lt1"/>
              </a:highlight>
            </a:endParaRPr>
          </a:p>
          <a:p>
            <a:pPr marL="914377" indent="-398770">
              <a:buClr>
                <a:schemeClr val="dk1"/>
              </a:buClr>
              <a:buSzPct val="100000"/>
              <a:buAutoNum type="alphaLcPeriod"/>
            </a:pPr>
            <a:r>
              <a:rPr lang="no" sz="1600">
                <a:solidFill>
                  <a:schemeClr val="dk1"/>
                </a:solidFill>
                <a:highlight>
                  <a:schemeClr val="lt1"/>
                </a:highlight>
              </a:rPr>
              <a:t>Beskriv hvorfor deltagere i brukerundersøkelser må gi samtykke for å delta i undersøkelsen. </a:t>
            </a:r>
            <a:endParaRPr sz="1600">
              <a:solidFill>
                <a:schemeClr val="dk1"/>
              </a:solidFill>
              <a:highlight>
                <a:schemeClr val="lt1"/>
              </a:highlight>
            </a:endParaRPr>
          </a:p>
          <a:p>
            <a:pPr marL="914377" indent="-398770">
              <a:buClr>
                <a:schemeClr val="dk1"/>
              </a:buClr>
              <a:buSzPct val="100000"/>
              <a:buAutoNum type="alphaLcPeriod" startAt="2"/>
            </a:pPr>
            <a:r>
              <a:rPr lang="no" sz="1600">
                <a:solidFill>
                  <a:schemeClr val="dk1"/>
                </a:solidFill>
                <a:highlight>
                  <a:schemeClr val="lt1"/>
                </a:highlight>
              </a:rPr>
              <a:t>I GDPR blir samtykke definert som " [...] enhver frivillig, spesifikk, informert og utvetydig viljesytring fra den registrerte [...]". Beskriv med egne ord hva det innebærer at et samtykke er frivillig, spesifikt, informert og utvetydig. </a:t>
            </a:r>
            <a:endParaRPr sz="1600">
              <a:solidFill>
                <a:schemeClr val="dk1"/>
              </a:solidFill>
              <a:highlight>
                <a:schemeClr val="lt1"/>
              </a:highlight>
            </a:endParaRPr>
          </a:p>
          <a:p>
            <a:pPr marL="914377" indent="-398770">
              <a:buClr>
                <a:schemeClr val="dk1"/>
              </a:buClr>
              <a:buSzPct val="100000"/>
              <a:buAutoNum type="alphaLcPeriod" startAt="3"/>
            </a:pPr>
            <a:r>
              <a:rPr lang="no" sz="1600">
                <a:solidFill>
                  <a:schemeClr val="dk1"/>
                </a:solidFill>
                <a:highlight>
                  <a:schemeClr val="lt1"/>
                </a:highlight>
              </a:rPr>
              <a:t>Hvordan vil du gå frem for å sørge for at kravene om frivillig, spesifikk, informert og utvetydig er oppfylt ved innhenting av samtykke til din brukerundersøkelse. </a:t>
            </a:r>
            <a:endParaRPr sz="1600">
              <a:solidFill>
                <a:schemeClr val="dk1"/>
              </a:solidFill>
              <a:highlight>
                <a:schemeClr val="lt1"/>
              </a:highlight>
            </a:endParaRPr>
          </a:p>
          <a:p>
            <a:pPr marL="914377" indent="-398770">
              <a:buClr>
                <a:schemeClr val="dk1"/>
              </a:buClr>
              <a:buSzPct val="100000"/>
              <a:buAutoNum type="alphaLcPeriod" startAt="4"/>
            </a:pPr>
            <a:r>
              <a:rPr lang="no" sz="1600">
                <a:solidFill>
                  <a:schemeClr val="dk1"/>
                </a:solidFill>
                <a:highlight>
                  <a:schemeClr val="lt1"/>
                </a:highlight>
              </a:rPr>
              <a:t>Beskriv med egne ord hva som menes med en “databehandler” og en “behandlingsansvarlig” i GDPR. </a:t>
            </a:r>
            <a:endParaRPr sz="1600">
              <a:solidFill>
                <a:schemeClr val="dk1"/>
              </a:solidFill>
              <a:highlight>
                <a:schemeClr val="lt1"/>
              </a:highlight>
            </a:endParaRPr>
          </a:p>
          <a:p>
            <a:pPr marL="914377" indent="-398770">
              <a:buClr>
                <a:schemeClr val="dk1"/>
              </a:buClr>
              <a:buSzPct val="100000"/>
              <a:buAutoNum type="alphaLcPeriod" startAt="5"/>
            </a:pPr>
            <a:r>
              <a:rPr lang="no" sz="1600">
                <a:solidFill>
                  <a:schemeClr val="dk1"/>
                </a:solidFill>
                <a:highlight>
                  <a:schemeClr val="lt1"/>
                </a:highlight>
              </a:rPr>
              <a:t>Lag et samtykkeskjema for brukerundersøkelsen. Bruk fiktive navn og kontaktopplysninger. </a:t>
            </a:r>
            <a:endParaRPr sz="1600">
              <a:solidFill>
                <a:schemeClr val="dk1"/>
              </a:solidFill>
              <a:highlight>
                <a:schemeClr val="lt1"/>
              </a:highlight>
            </a:endParaRPr>
          </a:p>
          <a:p>
            <a:pPr marL="914377" indent="-398770">
              <a:buClr>
                <a:schemeClr val="dk1"/>
              </a:buClr>
              <a:buSzPct val="100000"/>
              <a:buAutoNum type="alphaLcPeriod" startAt="6"/>
            </a:pPr>
            <a:r>
              <a:rPr lang="no" sz="1600">
                <a:solidFill>
                  <a:schemeClr val="dk1"/>
                </a:solidFill>
                <a:highlight>
                  <a:schemeClr val="lt1"/>
                </a:highlight>
              </a:rPr>
              <a:t>Hvilke risikoer og utfordringer ser du ved å gjennomføre denne brukerundersøkelsen? Begrunn svaret. </a:t>
            </a:r>
            <a:endParaRPr sz="1600">
              <a:solidFill>
                <a:schemeClr val="dk1"/>
              </a:solidFill>
              <a:highlight>
                <a:schemeClr val="lt1"/>
              </a:highlight>
            </a:endParaRPr>
          </a:p>
          <a:p>
            <a:pPr marL="0" indent="0">
              <a:buClr>
                <a:schemeClr val="dk1"/>
              </a:buClr>
              <a:buSzPct val="91666"/>
              <a:buNone/>
            </a:pPr>
            <a:r>
              <a:rPr lang="no" sz="1600">
                <a:solidFill>
                  <a:schemeClr val="dk1"/>
                </a:solidFill>
                <a:highlight>
                  <a:schemeClr val="lt1"/>
                </a:highlight>
              </a:rPr>
              <a:t> </a:t>
            </a:r>
            <a:endParaRPr sz="1600">
              <a:solidFill>
                <a:schemeClr val="dk1"/>
              </a:solidFill>
              <a:highlight>
                <a:schemeClr val="lt1"/>
              </a:highlight>
            </a:endParaRPr>
          </a:p>
          <a:p>
            <a:pPr marL="0" indent="0">
              <a:buClr>
                <a:schemeClr val="dk1"/>
              </a:buClr>
              <a:buSzPct val="91666"/>
              <a:buNone/>
            </a:pPr>
            <a:r>
              <a:rPr lang="no" sz="1600">
                <a:solidFill>
                  <a:schemeClr val="dk1"/>
                </a:solidFill>
                <a:highlight>
                  <a:schemeClr val="lt1"/>
                </a:highlight>
              </a:rPr>
              <a:t>Besvarelsen skal være faglig forankret, så bruk referanser til kilder om GDPR/Personvernforordningen. Lengdekrav: minimum to (2) sider.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5"/>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2021 - Hjemmeeksamen (fortsatt relevant!)</a:t>
            </a:r>
            <a:endParaRPr>
              <a:solidFill>
                <a:schemeClr val="accent5"/>
              </a:solidFill>
            </a:endParaRPr>
          </a:p>
        </p:txBody>
      </p:sp>
      <p:sp>
        <p:nvSpPr>
          <p:cNvPr id="126" name="Google Shape;126;p25"/>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buClr>
                <a:schemeClr val="dk1"/>
              </a:buClr>
              <a:buSzPts val="1100"/>
              <a:buNone/>
            </a:pPr>
            <a:r>
              <a:rPr lang="no" sz="1600" b="1">
                <a:solidFill>
                  <a:schemeClr val="dk1"/>
                </a:solidFill>
                <a:highlight>
                  <a:schemeClr val="lt1"/>
                </a:highlight>
              </a:rPr>
              <a:t>Oppgave 1. Rikt bilde</a:t>
            </a:r>
            <a:endParaRPr sz="1600" b="1">
              <a:solidFill>
                <a:srgbClr val="DD7E6B"/>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Mange påvirkes av eller har interesser tilknyttet en mulig etablering av elektronisk forhåndsstemming ved stortingsvalg i Norge. </a:t>
            </a: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a) Lag et rikt bilde med minst fem ulike interessenter (personer, grupper, organisasjoner) med deres interesser og relasjoner til fenomenet elektronisk forhåndsstemming ved stortingsvalg og til hverandre. Er relasjonene positive eller finnes det potensielle konflikter? </a:t>
            </a: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b) Skriv en kort forklaring til det rike bildet og diskuter samspillet mellom elektronisk forhåndsstemming og de ulike relasjonen du har identifisert. Merk, det viktigste er ikke at du har detaljkunnskap og full oversikt over de intrikate problemstillingene og konsekvensene forbundet med elektroniske forhåndsstemmer, men at du tydeliggjør hvilke antagelser du gjør og diskuterer ut ifra disse.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buClr>
                <a:schemeClr val="dk1"/>
              </a:buClr>
              <a:buSzPct val="39285"/>
            </a:pPr>
            <a:r>
              <a:rPr lang="no">
                <a:solidFill>
                  <a:schemeClr val="accent5"/>
                </a:solidFill>
              </a:rPr>
              <a:t>2021 - Hjemmeeksamen (fortsatt relevant!)</a:t>
            </a:r>
            <a:endParaRPr>
              <a:solidFill>
                <a:schemeClr val="accent5"/>
              </a:solidFill>
            </a:endParaRPr>
          </a:p>
          <a:p>
            <a:endParaRPr/>
          </a:p>
        </p:txBody>
      </p:sp>
      <p:sp>
        <p:nvSpPr>
          <p:cNvPr id="132" name="Google Shape;132;p26"/>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buClr>
                <a:schemeClr val="dk1"/>
              </a:buClr>
              <a:buSzPts val="1100"/>
              <a:buNone/>
            </a:pPr>
            <a:r>
              <a:rPr lang="no" sz="1600" b="1">
                <a:solidFill>
                  <a:schemeClr val="dk1"/>
                </a:solidFill>
                <a:highlight>
                  <a:schemeClr val="lt1"/>
                </a:highlight>
              </a:rPr>
              <a:t>Oppgave 2. Universell Utforming</a:t>
            </a:r>
            <a:endParaRPr sz="1600" b="1">
              <a:solidFill>
                <a:srgbClr val="DD7E6B"/>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E-valg.no har som krav at den skal være universelt utformet. En av dine medarbeidere har noen spørsmål angående dette kravet. </a:t>
            </a:r>
            <a:endParaRPr sz="1600">
              <a:solidFill>
                <a:schemeClr val="dk1"/>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a) Hva menes med begrepet "universell utforming"?</a:t>
            </a:r>
            <a:r>
              <a:rPr lang="no" sz="1600">
                <a:solidFill>
                  <a:srgbClr val="DD7E6B"/>
                </a:solidFill>
                <a:highlight>
                  <a:schemeClr val="lt1"/>
                </a:highlight>
              </a:rPr>
              <a:t> </a:t>
            </a:r>
            <a:endParaRPr sz="1600">
              <a:solidFill>
                <a:srgbClr val="DD7E6B"/>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b) Hva innebærer det, i dette prosjektet, at websiden er universelt utformet? </a:t>
            </a:r>
            <a:endParaRPr sz="1600">
              <a:solidFill>
                <a:schemeClr val="dk1"/>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c) Hvilke lover (gjerne seksjon og paragraf) og retningslinjer finnes det om universell utforming i Norge? </a:t>
            </a: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d) Diskutere konsekvensene ved at websiden er ikke universelt utformet. Hvilke konsekvenser har det for personer som ønsker å bruke websiden, og hvilke konsekvenser kan det ha for de som utvikler websiden? </a:t>
            </a:r>
            <a:endParaRPr sz="1600">
              <a:solidFill>
                <a:schemeClr val="dk1"/>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e) Noen har foreslått et krav om at en person må logge seg inn på under 15 sekunder for økt sikkerhet. Kan dette skape problemer med tanke på universell utforming? Hvorfor eller hvorfor ikke? Bruk gjerne kilder som lover eller retningslinjer for å begrunne svaret.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7"/>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buClr>
                <a:schemeClr val="dk1"/>
              </a:buClr>
              <a:buSzPct val="39285"/>
            </a:pPr>
            <a:r>
              <a:rPr lang="no">
                <a:solidFill>
                  <a:schemeClr val="accent5"/>
                </a:solidFill>
              </a:rPr>
              <a:t>2021 - Hjemmeeksamen (fortsatt relevant!)</a:t>
            </a:r>
            <a:endParaRPr>
              <a:solidFill>
                <a:schemeClr val="accent5"/>
              </a:solidFill>
            </a:endParaRPr>
          </a:p>
          <a:p>
            <a:endParaRPr/>
          </a:p>
        </p:txBody>
      </p:sp>
      <p:sp>
        <p:nvSpPr>
          <p:cNvPr id="138" name="Google Shape;138;p27"/>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buClr>
                <a:schemeClr val="dk1"/>
              </a:buClr>
              <a:buSzPts val="1100"/>
              <a:buNone/>
            </a:pPr>
            <a:r>
              <a:rPr lang="no" sz="1600" b="1">
                <a:solidFill>
                  <a:schemeClr val="dk1"/>
                </a:solidFill>
                <a:highlight>
                  <a:schemeClr val="lt1"/>
                </a:highlight>
              </a:rPr>
              <a:t>Oppgave 3. Personvern</a:t>
            </a:r>
            <a:r>
              <a:rPr lang="no" sz="1600" b="1">
                <a:solidFill>
                  <a:srgbClr val="DD7E6B"/>
                </a:solidFill>
                <a:highlight>
                  <a:schemeClr val="lt1"/>
                </a:highlight>
              </a:rPr>
              <a:t> </a:t>
            </a:r>
            <a:endParaRPr sz="1600" b="1">
              <a:solidFill>
                <a:srgbClr val="DD7E6B"/>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Det har kommet inn flere spørsmål rundt personvern til E-valg.no: </a:t>
            </a:r>
            <a:endParaRPr sz="1600">
              <a:solidFill>
                <a:schemeClr val="dk1"/>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a) Forklar kort hva personopplysninger er. </a:t>
            </a:r>
            <a:endParaRPr sz="1600">
              <a:solidFill>
                <a:schemeClr val="dk1"/>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b) Gi noen eksempler på personopplysninger som er relevante for E-valg.no og hvorfor disse er nødvendige. </a:t>
            </a:r>
            <a:endParaRPr sz="1600">
              <a:solidFill>
                <a:schemeClr val="dk1"/>
              </a:solidFill>
              <a:highlight>
                <a:schemeClr val="lt1"/>
              </a:highlight>
            </a:endParaRPr>
          </a:p>
          <a:p>
            <a:pPr marL="0" indent="0">
              <a:buClr>
                <a:schemeClr val="dk1"/>
              </a:buClr>
              <a:buSzPts val="1100"/>
              <a:buNone/>
            </a:pPr>
            <a:endParaRPr sz="1600">
              <a:solidFill>
                <a:schemeClr val="dk1"/>
              </a:solidFill>
              <a:highlight>
                <a:schemeClr val="lt1"/>
              </a:highlight>
            </a:endParaRPr>
          </a:p>
          <a:p>
            <a:pPr marL="0" indent="0">
              <a:buClr>
                <a:schemeClr val="dk1"/>
              </a:buClr>
              <a:buSzPts val="1100"/>
              <a:buNone/>
            </a:pPr>
            <a:r>
              <a:rPr lang="no" sz="1600">
                <a:solidFill>
                  <a:schemeClr val="dk1"/>
                </a:solidFill>
                <a:highlight>
                  <a:schemeClr val="lt1"/>
                </a:highlight>
              </a:rPr>
              <a:t>c) Trenger man samtykke fra brukeren for å lagre personopplysninger i denne løsningen? Hva skal et eventuelt samtykkeskjema inneholde? (N.B. Ikke lag et samtykkeskjema, forklare bare hva som må være med).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2022 - Hjemmeeksamen (fortsatt relevant!)</a:t>
            </a:r>
            <a:endParaRPr>
              <a:solidFill>
                <a:schemeClr val="accent5"/>
              </a:solidFill>
            </a:endParaRPr>
          </a:p>
        </p:txBody>
      </p:sp>
      <p:sp>
        <p:nvSpPr>
          <p:cNvPr id="144" name="Google Shape;144;p28"/>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spcBef>
                <a:spcPts val="1600"/>
              </a:spcBef>
              <a:buNone/>
            </a:pPr>
            <a:r>
              <a:rPr lang="no" sz="1467">
                <a:solidFill>
                  <a:schemeClr val="dk1"/>
                </a:solidFill>
              </a:rPr>
              <a:t>Oppgave 1</a:t>
            </a:r>
            <a:endParaRPr sz="1467">
              <a:solidFill>
                <a:schemeClr val="dk1"/>
              </a:solidFill>
            </a:endParaRPr>
          </a:p>
          <a:p>
            <a:pPr marL="0" indent="0">
              <a:spcBef>
                <a:spcPts val="1600"/>
              </a:spcBef>
              <a:buNone/>
            </a:pPr>
            <a:r>
              <a:rPr lang="no" sz="1467">
                <a:solidFill>
                  <a:schemeClr val="dk1"/>
                </a:solidFill>
              </a:rPr>
              <a:t>For å bekjempe klimautfordringer har det blitt opprettet flere initiativ fra ulike miljøstiftelser. Et av disse initiativene er et prosjekt der man skal undersøke om en personlig klimalogg vil kunne bidra til å redusere klimautslipp fra privatpersoner.</a:t>
            </a:r>
            <a:br>
              <a:rPr lang="no" sz="1467">
                <a:solidFill>
                  <a:schemeClr val="dk1"/>
                </a:solidFill>
              </a:rPr>
            </a:br>
            <a:r>
              <a:rPr lang="no" sz="1467">
                <a:solidFill>
                  <a:schemeClr val="dk1"/>
                </a:solidFill>
              </a:rPr>
              <a:t> I første fase av prosjektet skal det utvikles en prototype sammen med fremtidige/tenkte brukere av en slik applikasjon. Tanken er at å gjøre klimagassutslipp synlig for privatpersoner vil kunne bidra til refleksjon og ny kunnskap, og dermed stimulere til positive endringer. Personlig klimalogg skal være en applikasjon som tar aktiviteter som input og beregner klimagasser som følge av aktiviteten. Denne mengden klimagass skal loggføres. I appen vil privatpersoner kunne få oversikt over sitt klimautslipp for dag, uke, måned og år.	</a:t>
            </a:r>
            <a:endParaRPr sz="1467">
              <a:solidFill>
                <a:schemeClr val="dk1"/>
              </a:solidFill>
            </a:endParaRPr>
          </a:p>
          <a:p>
            <a:pPr marL="0" indent="0">
              <a:spcBef>
                <a:spcPts val="1600"/>
              </a:spcBef>
              <a:buNone/>
            </a:pPr>
            <a:r>
              <a:rPr lang="no" sz="1467">
                <a:solidFill>
                  <a:schemeClr val="dk1"/>
                </a:solidFill>
              </a:rPr>
              <a:t>Første fase av prosjektet er det kun aktiviteten reiser (fly, bil, buss, tog, motorsykkel, vanlig sykkel, sparkesykkel/el-sykkel, fottøy) som skal behandles.					</a:t>
            </a:r>
            <a:endParaRPr sz="1467">
              <a:solidFill>
                <a:schemeClr val="dk1"/>
              </a:solidFill>
            </a:endParaRPr>
          </a:p>
          <a:p>
            <a:pPr indent="-397923">
              <a:spcBef>
                <a:spcPts val="1600"/>
              </a:spcBef>
              <a:buClr>
                <a:schemeClr val="dk1"/>
              </a:buClr>
              <a:buSzPts val="1100"/>
              <a:buAutoNum type="alphaLcPeriod"/>
            </a:pPr>
            <a:r>
              <a:rPr lang="no" sz="1467">
                <a:solidFill>
                  <a:schemeClr val="dk1"/>
                </a:solidFill>
              </a:rPr>
              <a:t>Skriv ned minst tre potensielle interessenter (personer, grupper, organisasjoner) for klimaloggappen. </a:t>
            </a:r>
            <a:endParaRPr sz="1467">
              <a:solidFill>
                <a:schemeClr val="dk1"/>
              </a:solidFill>
            </a:endParaRPr>
          </a:p>
          <a:p>
            <a:pPr indent="-397923">
              <a:buClr>
                <a:schemeClr val="dk1"/>
              </a:buClr>
              <a:buSzPts val="1100"/>
              <a:buAutoNum type="alphaLcPeriod"/>
            </a:pPr>
            <a:r>
              <a:rPr lang="no" sz="1467">
                <a:solidFill>
                  <a:schemeClr val="dk1"/>
                </a:solidFill>
              </a:rPr>
              <a:t>For hver av interessentene, skriv ned en setning for hver der du forklarer hvilken potensiell interesse de kan ha i applikasjonen. </a:t>
            </a:r>
            <a:endParaRPr sz="1467">
              <a:solidFill>
                <a:schemeClr val="dk1"/>
              </a:solidFill>
            </a:endParaRPr>
          </a:p>
          <a:p>
            <a:pPr indent="-397923">
              <a:buClr>
                <a:schemeClr val="dk1"/>
              </a:buClr>
              <a:buSzPts val="1100"/>
              <a:buAutoNum type="alphaLcPeriod"/>
            </a:pPr>
            <a:r>
              <a:rPr lang="no" sz="1467">
                <a:solidFill>
                  <a:schemeClr val="dk1"/>
                </a:solidFill>
              </a:rPr>
              <a:t>Du skal forsøke å motivere en medarbeider til å lage et rikt bilde. Forklar kort hva et rikt bilde kan benyttes til i prosjekter der noe skal undersøkes, analyseres eller utvikles.</a:t>
            </a:r>
            <a:endParaRPr sz="1467">
              <a:solidFill>
                <a:schemeClr val="dk1"/>
              </a:solidFill>
            </a:endParaRPr>
          </a:p>
          <a:p>
            <a:pPr indent="-397923">
              <a:buClr>
                <a:schemeClr val="dk1"/>
              </a:buClr>
              <a:buSzPts val="1100"/>
              <a:buAutoNum type="alphaLcPeriod"/>
            </a:pPr>
            <a:r>
              <a:rPr lang="no" sz="1467">
                <a:solidFill>
                  <a:schemeClr val="dk1"/>
                </a:solidFill>
              </a:rPr>
              <a:t>Lag et rikt bilde med minst tre interessenter og korte forklaringer.</a:t>
            </a:r>
            <a:endParaRPr sz="1467">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buClr>
                <a:schemeClr val="dk1"/>
              </a:buClr>
              <a:buSzPct val="39285"/>
            </a:pPr>
            <a:r>
              <a:rPr lang="no">
                <a:solidFill>
                  <a:schemeClr val="accent5"/>
                </a:solidFill>
              </a:rPr>
              <a:t>2022 - Hjemmeeksamen (fortsatt relevant!)</a:t>
            </a:r>
            <a:endParaRPr>
              <a:solidFill>
                <a:schemeClr val="accent5"/>
              </a:solidFill>
            </a:endParaRPr>
          </a:p>
          <a:p>
            <a:endParaRPr/>
          </a:p>
        </p:txBody>
      </p:sp>
      <p:sp>
        <p:nvSpPr>
          <p:cNvPr id="150" name="Google Shape;150;p29"/>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fontScale="92500" lnSpcReduction="10000"/>
          </a:bodyPr>
          <a:lstStyle/>
          <a:p>
            <a:pPr marL="0" indent="0">
              <a:buNone/>
            </a:pPr>
            <a:r>
              <a:rPr lang="no">
                <a:solidFill>
                  <a:schemeClr val="dk1"/>
                </a:solidFill>
              </a:rPr>
              <a:t>Oppgave 2</a:t>
            </a:r>
            <a:endParaRPr>
              <a:solidFill>
                <a:schemeClr val="dk1"/>
              </a:solidFill>
            </a:endParaRPr>
          </a:p>
          <a:p>
            <a:pPr marL="0" indent="0">
              <a:spcBef>
                <a:spcPts val="1600"/>
              </a:spcBef>
              <a:buNone/>
            </a:pPr>
            <a:r>
              <a:rPr lang="no">
                <a:solidFill>
                  <a:schemeClr val="dk1"/>
                </a:solidFill>
              </a:rPr>
              <a:t>Du er en av fem personer i et team som jobber med applikasjonen. En av personene i teamet ditt har ikke erfaring med brukerundersøkelser fra før - og trenger informasjon og motivasjon omkring brukerundersøkelser.</a:t>
            </a:r>
            <a:endParaRPr>
              <a:solidFill>
                <a:schemeClr val="dk1"/>
              </a:solidFill>
            </a:endParaRPr>
          </a:p>
          <a:p>
            <a:pPr>
              <a:spcBef>
                <a:spcPts val="1600"/>
              </a:spcBef>
              <a:buClr>
                <a:schemeClr val="dk1"/>
              </a:buClr>
              <a:buAutoNum type="alphaLcPeriod"/>
            </a:pPr>
            <a:r>
              <a:rPr lang="no">
                <a:solidFill>
                  <a:schemeClr val="dk1"/>
                </a:solidFill>
              </a:rPr>
              <a:t>Forklar kort hvorfor dere skal gjøre en brukerundersøkelse av prototypen.</a:t>
            </a:r>
            <a:endParaRPr>
              <a:solidFill>
                <a:schemeClr val="dk1"/>
              </a:solidFill>
            </a:endParaRPr>
          </a:p>
          <a:p>
            <a:pPr>
              <a:buClr>
                <a:schemeClr val="dk1"/>
              </a:buClr>
              <a:buAutoNum type="alphaLcPeriod"/>
            </a:pPr>
            <a:r>
              <a:rPr lang="no">
                <a:solidFill>
                  <a:schemeClr val="dk1"/>
                </a:solidFill>
              </a:rPr>
              <a:t>Prosjektlederen har valgt at det skal gjennomføres deltagende observasjon av en potensiell bruker gjennom en dag. Forklar hvordan du vil samle inn data fra den deltagende observasjonen. 					</a:t>
            </a:r>
            <a:endParaRPr>
              <a:solidFill>
                <a:schemeClr val="dk1"/>
              </a:solidFill>
            </a:endParaRPr>
          </a:p>
          <a:p>
            <a:pPr>
              <a:buClr>
                <a:schemeClr val="dk1"/>
              </a:buClr>
              <a:buAutoNum type="alphaLcPeriod"/>
            </a:pPr>
            <a:r>
              <a:rPr lang="no">
                <a:solidFill>
                  <a:schemeClr val="dk1"/>
                </a:solidFill>
              </a:rPr>
              <a:t>Ved innsamling av data i brukerundersøkelser, hva slags data vil du samle inn? Trenger du å tenke og forholde deg til personvern for slike data? I så fall hvordan? </a:t>
            </a:r>
            <a:endParaRPr>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0"/>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pPr>
              <a:buClr>
                <a:schemeClr val="dk1"/>
              </a:buClr>
              <a:buSzPct val="39285"/>
            </a:pPr>
            <a:r>
              <a:rPr lang="no">
                <a:solidFill>
                  <a:schemeClr val="accent5"/>
                </a:solidFill>
              </a:rPr>
              <a:t>2022 - Hjemmeeksamen (fortsatt relevant!)</a:t>
            </a:r>
            <a:endParaRPr>
              <a:solidFill>
                <a:schemeClr val="accent5"/>
              </a:solidFill>
            </a:endParaRPr>
          </a:p>
          <a:p>
            <a:endParaRPr/>
          </a:p>
        </p:txBody>
      </p:sp>
      <p:sp>
        <p:nvSpPr>
          <p:cNvPr id="156" name="Google Shape;156;p30"/>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lnSpcReduction="10000"/>
          </a:bodyPr>
          <a:lstStyle/>
          <a:p>
            <a:pPr marL="0" indent="0">
              <a:buNone/>
            </a:pPr>
            <a:r>
              <a:rPr lang="no">
                <a:solidFill>
                  <a:schemeClr val="dk1"/>
                </a:solidFill>
              </a:rPr>
              <a:t>Oppgave 3				</a:t>
            </a:r>
            <a:endParaRPr>
              <a:solidFill>
                <a:schemeClr val="dk1"/>
              </a:solidFill>
            </a:endParaRPr>
          </a:p>
          <a:p>
            <a:pPr marL="0" indent="0">
              <a:spcBef>
                <a:spcPts val="1600"/>
              </a:spcBef>
              <a:buNone/>
            </a:pPr>
            <a:r>
              <a:rPr lang="no">
                <a:solidFill>
                  <a:schemeClr val="dk1"/>
                </a:solidFill>
              </a:rPr>
              <a:t>Digitalt utenforskap har fått økt fokus i og med at antallet digitale tjenester i samfunnet har økt. Pandemien var en vekker for mange – for både betydningen av digitale kanaler og hvilke konsekvenser digitalt utenforskap kan ha. </a:t>
            </a:r>
            <a:endParaRPr>
              <a:solidFill>
                <a:schemeClr val="dk1"/>
              </a:solidFill>
            </a:endParaRPr>
          </a:p>
          <a:p>
            <a:pPr>
              <a:spcBef>
                <a:spcPts val="1600"/>
              </a:spcBef>
              <a:buClr>
                <a:schemeClr val="dk1"/>
              </a:buClr>
              <a:buAutoNum type="alphaLcPeriod"/>
            </a:pPr>
            <a:r>
              <a:rPr lang="no">
                <a:solidFill>
                  <a:schemeClr val="dk1"/>
                </a:solidFill>
              </a:rPr>
              <a:t>Klimaloggapplikasjonen er tenkt brukt blant annet i skolen for å lære barn om klima og miljø. Forklar kravet til universell utforming, og hva det innebærer for applikasjonen. </a:t>
            </a:r>
            <a:endParaRPr>
              <a:solidFill>
                <a:schemeClr val="dk1"/>
              </a:solidFill>
            </a:endParaRPr>
          </a:p>
          <a:p>
            <a:pPr>
              <a:buClr>
                <a:schemeClr val="dk1"/>
              </a:buClr>
              <a:buAutoNum type="alphaLcPeriod"/>
            </a:pPr>
            <a:r>
              <a:rPr lang="no">
                <a:solidFill>
                  <a:schemeClr val="dk1"/>
                </a:solidFill>
              </a:rPr>
              <a:t>Beskriv kort to brukergrupper som potensielt ikke kan benytte seg av applikasjonen, og dermed blir ekskludert. Diskuter kort hva som kan gjøres for å inkludere disse gruppene. </a:t>
            </a:r>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1"/>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2023</a:t>
            </a:r>
            <a:r>
              <a:rPr lang="no"/>
              <a:t> </a:t>
            </a:r>
            <a:endParaRPr/>
          </a:p>
        </p:txBody>
      </p:sp>
      <p:sp>
        <p:nvSpPr>
          <p:cNvPr id="162" name="Google Shape;162;p31"/>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buNone/>
            </a:pPr>
            <a:r>
              <a:rPr lang="no">
                <a:solidFill>
                  <a:schemeClr val="dk1"/>
                </a:solidFill>
              </a:rPr>
              <a:t>Beskrivelse av case til de neste oppgavene:</a:t>
            </a:r>
            <a:r>
              <a:rPr lang="no" sz="1467">
                <a:solidFill>
                  <a:schemeClr val="dk1"/>
                </a:solidFill>
                <a:highlight>
                  <a:srgbClr val="FFFFFF"/>
                </a:highlight>
              </a:rPr>
              <a:t>				</a:t>
            </a:r>
            <a:endParaRPr sz="1467">
              <a:solidFill>
                <a:schemeClr val="dk1"/>
              </a:solidFill>
              <a:highlight>
                <a:srgbClr val="FFFFFF"/>
              </a:highlight>
            </a:endParaRPr>
          </a:p>
          <a:p>
            <a:pPr marL="0" indent="0">
              <a:spcBef>
                <a:spcPts val="1600"/>
              </a:spcBef>
              <a:buClr>
                <a:schemeClr val="dk1"/>
              </a:buClr>
              <a:buSzPts val="1100"/>
              <a:buNone/>
            </a:pPr>
            <a:r>
              <a:rPr lang="no" sz="1467">
                <a:solidFill>
                  <a:schemeClr val="dk1"/>
                </a:solidFill>
                <a:highlight>
                  <a:srgbClr val="FFFFFF"/>
                </a:highlight>
              </a:rPr>
              <a:t>Fastlegeordningen som vi har i Norge i dag, ble innført i 2001 og ga alle som er bosatt i en norsk kommune, rett til å ha en fastlege.	Når en person er til behandling hos fastlege eller på sykehus, samles alle relevante dokumenter i en pasientjournal som kan inneholde opplysninger om diagnoser, symptomer, sykdomsforløp, behandling og prøvesvar.Pasientjournalen kan sees på som et viktig arbeidsverktøy som fastlegen bruker for å følge opp og behandle pasienter. I tillegg kan pasientjournalen brukes til forskning, kvalitetskontroll, forsikringssaker, klagesaker og annet. Denne eksamensoppgaven handler om et prosjekt som tar sikte på å utvikle et nytt system som automatisk genererer et forslag til oppdatering av pasientjournalen etter endt besøk hos fastlegen (konsultasjon). Hensikten med systemet er å tilrettelegge for bedre kommunikasjon mellom fastlege og pasient, samt å effektivisere oppdatering av pasientjournalen. Prosjektet er gitt navnet ChatPas. ChatPas er et utforskende prosjekt som først undersøker hvordan pasientjournaler oppdateres og brukes. Oppdragsgiver er HelseMax som er et fiktivt norsk IKT-selskap som leverer digitale tjenester og infrastruktur til helsesektoren.</a:t>
            </a:r>
            <a:r>
              <a:rPr lang="no" sz="1467">
                <a:solidFill>
                  <a:schemeClr val="dk1"/>
                </a:solidFill>
              </a:rPr>
              <a:t>	</a:t>
            </a:r>
            <a:endParaRPr sz="1467">
              <a:solidFill>
                <a:schemeClr val="dk1"/>
              </a:solidFill>
            </a:endParaRPr>
          </a:p>
          <a:p>
            <a:pPr marL="0" indent="0">
              <a:spcBef>
                <a:spcPts val="1600"/>
              </a:spcBef>
              <a:spcAft>
                <a:spcPts val="16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2"/>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2023</a:t>
            </a:r>
            <a:endParaRPr>
              <a:solidFill>
                <a:schemeClr val="accent5"/>
              </a:solidFill>
            </a:endParaRPr>
          </a:p>
        </p:txBody>
      </p:sp>
      <p:sp>
        <p:nvSpPr>
          <p:cNvPr id="168" name="Google Shape;168;p32"/>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buNone/>
            </a:pPr>
            <a:r>
              <a:rPr lang="no" sz="1467">
                <a:solidFill>
                  <a:schemeClr val="dk1"/>
                </a:solidFill>
              </a:rPr>
              <a:t>Oppgave 1</a:t>
            </a:r>
            <a:r>
              <a:rPr lang="no" sz="1467">
                <a:solidFill>
                  <a:schemeClr val="dk1"/>
                </a:solidFill>
                <a:highlight>
                  <a:srgbClr val="FFFFFF"/>
                </a:highlight>
              </a:rPr>
              <a:t>					</a:t>
            </a:r>
            <a:endParaRPr sz="1467">
              <a:solidFill>
                <a:schemeClr val="dk1"/>
              </a:solidFill>
              <a:highlight>
                <a:srgbClr val="FFFFFF"/>
              </a:highlight>
            </a:endParaRPr>
          </a:p>
          <a:p>
            <a:pPr indent="-397923">
              <a:spcBef>
                <a:spcPts val="1600"/>
              </a:spcBef>
              <a:buClr>
                <a:schemeClr val="dk1"/>
              </a:buClr>
              <a:buSzPts val="1100"/>
              <a:buAutoNum type="alphaLcPeriod"/>
            </a:pPr>
            <a:r>
              <a:rPr lang="no" sz="1467">
                <a:solidFill>
                  <a:schemeClr val="dk1"/>
                </a:solidFill>
                <a:highlight>
                  <a:srgbClr val="FFFFFF"/>
                </a:highlight>
              </a:rPr>
              <a:t>Det ble besluttet i prosjektet at det skal samles inn data fra 150 konsultasjoner mellom fastleger og pasienter. Beskriv tre metoder for å samle inn slike data. </a:t>
            </a:r>
            <a:endParaRPr sz="1467">
              <a:solidFill>
                <a:schemeClr val="dk1"/>
              </a:solidFill>
              <a:highlight>
                <a:srgbClr val="FFFFFF"/>
              </a:highlight>
            </a:endParaRPr>
          </a:p>
          <a:p>
            <a:pPr indent="-397923">
              <a:buClr>
                <a:schemeClr val="dk1"/>
              </a:buClr>
              <a:buSzPts val="1100"/>
              <a:buAutoNum type="alphaLcPeriod"/>
            </a:pPr>
            <a:r>
              <a:rPr lang="no" sz="1467">
                <a:solidFill>
                  <a:schemeClr val="dk1"/>
                </a:solidFill>
                <a:highlight>
                  <a:srgbClr val="FFFFFF"/>
                </a:highlight>
              </a:rPr>
              <a:t>For å kunne utføre undersøkelser av hvordan pasientjournaler oppdateres og brukes, kreves det samtykke fra fastleger og fra pasienter. Hvilke krav stilles det til et samtykkeskjema?</a:t>
            </a:r>
            <a:endParaRPr sz="1467">
              <a:solidFill>
                <a:schemeClr val="dk1"/>
              </a:solidFill>
              <a:highlight>
                <a:srgbClr val="FFFFFF"/>
              </a:highlight>
            </a:endParaRPr>
          </a:p>
          <a:p>
            <a:pPr indent="-397923">
              <a:buClr>
                <a:schemeClr val="dk1"/>
              </a:buClr>
              <a:buSzPts val="1100"/>
              <a:buAutoNum type="alphaLcPeriod"/>
            </a:pPr>
            <a:r>
              <a:rPr lang="no" sz="1467">
                <a:solidFill>
                  <a:schemeClr val="dk1"/>
                </a:solidFill>
                <a:highlight>
                  <a:srgbClr val="FFFFFF"/>
                </a:highlight>
              </a:rPr>
              <a:t>Ut fra datainnsamlingen om bruk av pasientjournalen, skal prosjektet ChatPas lage noen rike bilder. Forklar hva et rikt bilde er og hvordan det kan brukes i prosjekter (du trenger ikke tegne det rike bildet). Forklar hensikten med å tegne rike bilder.</a:t>
            </a:r>
            <a:endParaRPr sz="1467">
              <a:solidFill>
                <a:schemeClr val="dk1"/>
              </a:solidFill>
              <a:highlight>
                <a:srgbClr val="FFFFFF"/>
              </a:highlight>
            </a:endParaRPr>
          </a:p>
          <a:p>
            <a:pPr indent="-397923">
              <a:buClr>
                <a:schemeClr val="dk1"/>
              </a:buClr>
              <a:buSzPts val="1100"/>
              <a:buAutoNum type="alphaLcPeriod"/>
            </a:pPr>
            <a:r>
              <a:rPr lang="no" sz="1467">
                <a:solidFill>
                  <a:schemeClr val="dk1"/>
                </a:solidFill>
                <a:highlight>
                  <a:srgbClr val="FFFFFF"/>
                </a:highlight>
              </a:rPr>
              <a:t>Hva er et sosio-teknisk system?</a:t>
            </a:r>
            <a:endParaRPr sz="1467">
              <a:solidFill>
                <a:schemeClr val="dk1"/>
              </a:solidFill>
              <a:highlight>
                <a:srgbClr val="FFFFFF"/>
              </a:highlight>
            </a:endParaRPr>
          </a:p>
          <a:p>
            <a:pPr indent="-397923">
              <a:buClr>
                <a:schemeClr val="dk1"/>
              </a:buClr>
              <a:buSzPts val="1100"/>
              <a:buAutoNum type="alphaLcPeriod"/>
            </a:pPr>
            <a:r>
              <a:rPr lang="no" sz="1467">
                <a:solidFill>
                  <a:schemeClr val="dk1"/>
                </a:solidFill>
                <a:highlight>
                  <a:srgbClr val="FFFFFF"/>
                </a:highlight>
              </a:rPr>
              <a:t>Beskriv hva hensikten med pilotundersøkelser er.</a:t>
            </a:r>
            <a:endParaRPr sz="1467">
              <a:solidFill>
                <a:schemeClr val="dk1"/>
              </a:solidFill>
              <a:highlight>
                <a:srgbClr val="FFFFFF"/>
              </a:high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3"/>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solidFill>
                  <a:schemeClr val="accent5"/>
                </a:solidFill>
              </a:rPr>
              <a:t>2023</a:t>
            </a:r>
            <a:endParaRPr>
              <a:solidFill>
                <a:schemeClr val="accent5"/>
              </a:solidFill>
            </a:endParaRPr>
          </a:p>
        </p:txBody>
      </p:sp>
      <p:sp>
        <p:nvSpPr>
          <p:cNvPr id="174" name="Google Shape;174;p33"/>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buNone/>
            </a:pPr>
            <a:r>
              <a:rPr lang="no">
                <a:solidFill>
                  <a:srgbClr val="000000"/>
                </a:solidFill>
              </a:rPr>
              <a:t>Oppgave 2</a:t>
            </a:r>
            <a:endParaRPr>
              <a:solidFill>
                <a:srgbClr val="000000"/>
              </a:solidFill>
            </a:endParaRPr>
          </a:p>
          <a:p>
            <a:pPr>
              <a:spcBef>
                <a:spcPts val="1600"/>
              </a:spcBef>
              <a:buClr>
                <a:srgbClr val="000000"/>
              </a:buClr>
              <a:buAutoNum type="alphaLcPeriod"/>
            </a:pPr>
            <a:r>
              <a:rPr lang="no">
                <a:solidFill>
                  <a:srgbClr val="000000"/>
                </a:solidFill>
              </a:rPr>
              <a:t>Hva menes med etisk refleksivitet?</a:t>
            </a:r>
            <a:endParaRPr>
              <a:solidFill>
                <a:srgbClr val="000000"/>
              </a:solidFill>
            </a:endParaRPr>
          </a:p>
          <a:p>
            <a:pPr>
              <a:buClr>
                <a:srgbClr val="000000"/>
              </a:buClr>
              <a:buAutoNum type="alphaLcPeriod"/>
            </a:pPr>
            <a:r>
              <a:rPr lang="no">
                <a:solidFill>
                  <a:srgbClr val="000000"/>
                </a:solidFill>
              </a:rPr>
              <a:t>Forklar hva som menes med universell utforming.</a:t>
            </a:r>
            <a:endParaRPr>
              <a:solidFill>
                <a:srgbClr val="000000"/>
              </a:solidFill>
            </a:endParaRPr>
          </a:p>
          <a:p>
            <a:pPr>
              <a:buClr>
                <a:srgbClr val="000000"/>
              </a:buClr>
              <a:buAutoNum type="alphaLcPeriod"/>
            </a:pPr>
            <a:r>
              <a:rPr lang="no">
                <a:solidFill>
                  <a:srgbClr val="000000"/>
                </a:solidFill>
              </a:rPr>
              <a:t>Beskriv de fire hovedprinsippene i WCAG 2.0</a:t>
            </a:r>
            <a:endParaRPr>
              <a:solidFill>
                <a:srgbClr val="000000"/>
              </a:solidFill>
            </a:endParaRPr>
          </a:p>
          <a:p>
            <a:pPr>
              <a:buClr>
                <a:srgbClr val="000000"/>
              </a:buClr>
              <a:buAutoNum type="alphaLcPeriod"/>
            </a:pPr>
            <a:r>
              <a:rPr lang="no">
                <a:solidFill>
                  <a:srgbClr val="000000"/>
                </a:solidFill>
              </a:rPr>
              <a:t>Hvem er tilsynsmyndighet for universell utforming?</a:t>
            </a:r>
            <a:endParaRPr>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A66FBF-380B-8433-A171-5BF69976D3B0}"/>
              </a:ext>
            </a:extLst>
          </p:cNvPr>
          <p:cNvSpPr>
            <a:spLocks noGrp="1"/>
          </p:cNvSpPr>
          <p:nvPr>
            <p:ph type="title"/>
          </p:nvPr>
        </p:nvSpPr>
        <p:spPr/>
        <p:txBody>
          <a:bodyPr>
            <a:normAutofit fontScale="90000"/>
          </a:bodyPr>
          <a:lstStyle/>
          <a:p>
            <a:r>
              <a:rPr lang="nb-NO" dirty="0"/>
              <a:t>Modul B?</a:t>
            </a:r>
          </a:p>
        </p:txBody>
      </p:sp>
      <p:sp>
        <p:nvSpPr>
          <p:cNvPr id="3" name="Plassholder for tekst 2">
            <a:extLst>
              <a:ext uri="{FF2B5EF4-FFF2-40B4-BE49-F238E27FC236}">
                <a16:creationId xmlns:a16="http://schemas.microsoft.com/office/drawing/2014/main" id="{865EE6BB-3819-7B51-8EBE-0F9DCA0841F3}"/>
              </a:ext>
            </a:extLst>
          </p:cNvPr>
          <p:cNvSpPr>
            <a:spLocks noGrp="1"/>
          </p:cNvSpPr>
          <p:nvPr>
            <p:ph type="body" idx="1"/>
          </p:nvPr>
        </p:nvSpPr>
        <p:spPr/>
        <p:txBody>
          <a:bodyPr/>
          <a:lstStyle/>
          <a:p>
            <a:pPr marL="152396" indent="0">
              <a:buNone/>
            </a:pPr>
            <a:r>
              <a:rPr lang="nb-NO" dirty="0" err="1"/>
              <a:t>Stay</a:t>
            </a:r>
            <a:r>
              <a:rPr lang="nb-NO" dirty="0"/>
              <a:t> </a:t>
            </a:r>
            <a:r>
              <a:rPr lang="nb-NO"/>
              <a:t>tuned</a:t>
            </a:r>
          </a:p>
        </p:txBody>
      </p:sp>
    </p:spTree>
    <p:extLst>
      <p:ext uri="{BB962C8B-B14F-4D97-AF65-F5344CB8AC3E}">
        <p14:creationId xmlns:p14="http://schemas.microsoft.com/office/powerpoint/2010/main" val="60461617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TotalTime>
  <Words>2044</Words>
  <Application>Microsoft Macintosh PowerPoint</Application>
  <PresentationFormat>Widescreen</PresentationFormat>
  <Paragraphs>144</Paragraphs>
  <Slides>20</Slides>
  <Notes>19</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20</vt:i4>
      </vt:variant>
    </vt:vector>
  </HeadingPairs>
  <TitlesOfParts>
    <vt:vector size="25" baseType="lpstr">
      <vt:lpstr>Aptos</vt:lpstr>
      <vt:lpstr>Aptos Display</vt:lpstr>
      <vt:lpstr>Arial</vt:lpstr>
      <vt:lpstr>Roboto</vt:lpstr>
      <vt:lpstr>Office-tema</vt:lpstr>
      <vt:lpstr> Tidligere eksamensoppgaver</vt:lpstr>
      <vt:lpstr>Modul A </vt:lpstr>
      <vt:lpstr>2017</vt:lpstr>
      <vt:lpstr>2017</vt:lpstr>
      <vt:lpstr>2018</vt:lpstr>
      <vt:lpstr>2018</vt:lpstr>
      <vt:lpstr>2019</vt:lpstr>
      <vt:lpstr>2019</vt:lpstr>
      <vt:lpstr>2020 - Hjemmeeksamen (fortsatt relevante oppgaver!)</vt:lpstr>
      <vt:lpstr>2020 - Hjemmeeksamen (fortsatt veldig relevant!)</vt:lpstr>
      <vt:lpstr>2021 - Hjemmeeksamen (fortsatt relevant!)</vt:lpstr>
      <vt:lpstr>2021 - Hjemmeeksamen (fortsatt relevant!) </vt:lpstr>
      <vt:lpstr>2021 - Hjemmeeksamen (fortsatt relevant!) </vt:lpstr>
      <vt:lpstr>2022 - Hjemmeeksamen (fortsatt relevant!)</vt:lpstr>
      <vt:lpstr>2022 - Hjemmeeksamen (fortsatt relevant!) </vt:lpstr>
      <vt:lpstr>2022 - Hjemmeeksamen (fortsatt relevant!) </vt:lpstr>
      <vt:lpstr>2023 </vt:lpstr>
      <vt:lpstr>2023</vt:lpstr>
      <vt:lpstr>2023</vt:lpstr>
      <vt:lpstr>Modul 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Julie Grihamar</dc:creator>
  <cp:lastModifiedBy>Julie Grihamar</cp:lastModifiedBy>
  <cp:revision>1</cp:revision>
  <dcterms:created xsi:type="dcterms:W3CDTF">2026-03-12T19:25:24Z</dcterms:created>
  <dcterms:modified xsi:type="dcterms:W3CDTF">2026-03-12T19:49:54Z</dcterms:modified>
</cp:coreProperties>
</file>