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1"/>
  </p:notesMasterIdLst>
  <p:sldIdLst>
    <p:sldId id="256" r:id="rId2"/>
    <p:sldId id="257" r:id="rId3"/>
    <p:sldId id="274" r:id="rId4"/>
    <p:sldId id="258" r:id="rId5"/>
    <p:sldId id="273" r:id="rId6"/>
    <p:sldId id="259" r:id="rId7"/>
    <p:sldId id="260" r:id="rId8"/>
    <p:sldId id="261" r:id="rId9"/>
    <p:sldId id="262" r:id="rId10"/>
    <p:sldId id="269" r:id="rId11"/>
    <p:sldId id="263" r:id="rId12"/>
    <p:sldId id="264" r:id="rId13"/>
    <p:sldId id="265" r:id="rId14"/>
    <p:sldId id="266" r:id="rId15"/>
    <p:sldId id="267" r:id="rId16"/>
    <p:sldId id="268" r:id="rId17"/>
    <p:sldId id="270" r:id="rId18"/>
    <p:sldId id="271" r:id="rId19"/>
    <p:sldId id="272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35"/>
    <p:restoredTop sz="96110"/>
  </p:normalViewPr>
  <p:slideViewPr>
    <p:cSldViewPr snapToGrid="0">
      <p:cViewPr varScale="1">
        <p:scale>
          <a:sx n="41" d="100"/>
          <a:sy n="41" d="100"/>
        </p:scale>
        <p:origin x="200" y="1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3CB2D3-7A37-6540-9D1C-91D42F4A336E}" type="datetimeFigureOut">
              <a:rPr lang="nb-NO" smtClean="0"/>
              <a:t>12.03.2026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4E713-86DE-1A48-B8A1-596E42F4F4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8152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Hackere som eks:</a:t>
            </a:r>
            <a:br>
              <a:rPr lang="nb-NO" dirty="0"/>
            </a:br>
            <a:r>
              <a:rPr lang="nb-NO" dirty="0"/>
              <a:t>Aktører: Direkte Involvert: Hackere engasjerer seg direkte med systemer eller nettverk gjennom innbrudd, datamanipulasjon, eller tjenesteforstyrrelser. Handling: De velger mål basert på spesifikke teknikker for å oppnå tilgang og utfører handlinger som påvirker systemets sikkerhet.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Interessenter:</a:t>
            </a:r>
            <a:br>
              <a:rPr lang="nb-NO" dirty="0"/>
            </a:br>
            <a:r>
              <a:rPr lang="nb-NO" dirty="0"/>
              <a:t>Interesse i Systemet: Hackernes interesse, enten for personlig gevinst eller skade, påvirker deres handlinger, selv om denne interessen er skadelig. Påvirket: Sikkerhetstiltak organisasjoner iverksetter påvirker hackernes evne til å nå sine mål, noe som viser deres investering i systemets sårbarheter.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4E713-86DE-1A48-B8A1-596E42F4F423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7336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Eksempler på interessenter med passiv / aktiv rolle?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4E713-86DE-1A48-B8A1-596E42F4F423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2193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Dere kan tegne selv, bruke </a:t>
            </a:r>
            <a:r>
              <a:rPr lang="nb-NO" dirty="0" err="1"/>
              <a:t>figma</a:t>
            </a:r>
            <a:r>
              <a:rPr lang="nb-NO" dirty="0"/>
              <a:t> eller </a:t>
            </a:r>
            <a:r>
              <a:rPr lang="nb-NO" dirty="0" err="1"/>
              <a:t>miro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4E713-86DE-1A48-B8A1-596E42F4F423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8547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4E713-86DE-1A48-B8A1-596E42F4F423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687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4E713-86DE-1A48-B8A1-596E42F4F423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582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6D239E8-95D6-EB47-8CE4-40B3DF6F694A}" type="datetimeFigureOut">
              <a:rPr lang="nb-NO" smtClean="0"/>
              <a:t>12.03.2026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42BC5D4-842F-F74A-9C0A-0F090BD66FF5}" type="slidenum">
              <a:rPr lang="nb-NO" smtClean="0"/>
              <a:t>‹#›</a:t>
            </a:fld>
            <a:endParaRPr lang="nb-NO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255239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39E8-95D6-EB47-8CE4-40B3DF6F694A}" type="datetimeFigureOut">
              <a:rPr lang="nb-NO" smtClean="0"/>
              <a:t>12.03.2026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BC5D4-842F-F74A-9C0A-0F090BD66F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8086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6D239E8-95D6-EB47-8CE4-40B3DF6F694A}" type="datetimeFigureOut">
              <a:rPr lang="nb-NO" smtClean="0"/>
              <a:t>12.03.2026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42BC5D4-842F-F74A-9C0A-0F090BD66FF5}" type="slidenum">
              <a:rPr lang="nb-NO" smtClean="0"/>
              <a:t>‹#›</a:t>
            </a:fld>
            <a:endParaRPr lang="nb-NO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5910964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39E8-95D6-EB47-8CE4-40B3DF6F694A}" type="datetimeFigureOut">
              <a:rPr lang="nb-NO" smtClean="0"/>
              <a:t>12.03.2026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BC5D4-842F-F74A-9C0A-0F090BD66F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4263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39E8-95D6-EB47-8CE4-40B3DF6F694A}" type="datetimeFigureOut">
              <a:rPr lang="nb-NO" smtClean="0"/>
              <a:t>12.03.2026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BC5D4-842F-F74A-9C0A-0F090BD66F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0072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39E8-95D6-EB47-8CE4-40B3DF6F694A}" type="datetimeFigureOut">
              <a:rPr lang="nb-NO" smtClean="0"/>
              <a:t>12.03.2026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BC5D4-842F-F74A-9C0A-0F090BD66F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6790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39E8-95D6-EB47-8CE4-40B3DF6F694A}" type="datetimeFigureOut">
              <a:rPr lang="nb-NO" smtClean="0"/>
              <a:t>12.03.2026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BC5D4-842F-F74A-9C0A-0F090BD66F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2231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6D239E8-95D6-EB47-8CE4-40B3DF6F694A}" type="datetimeFigureOut">
              <a:rPr lang="nb-NO" smtClean="0"/>
              <a:t>12.03.2026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42BC5D4-842F-F74A-9C0A-0F090BD66FF5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214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6D239E8-95D6-EB47-8CE4-40B3DF6F694A}" type="datetimeFigureOut">
              <a:rPr lang="nb-NO" smtClean="0"/>
              <a:t>12.03.2026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42BC5D4-842F-F74A-9C0A-0F090BD66FF5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40582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39E8-95D6-EB47-8CE4-40B3DF6F694A}" type="datetimeFigureOut">
              <a:rPr lang="nb-NO" smtClean="0"/>
              <a:t>12.03.2026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BC5D4-842F-F74A-9C0A-0F090BD66F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967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39E8-95D6-EB47-8CE4-40B3DF6F694A}" type="datetimeFigureOut">
              <a:rPr lang="nb-NO" smtClean="0"/>
              <a:t>12.03.2026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BC5D4-842F-F74A-9C0A-0F090BD66F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2130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36D239E8-95D6-EB47-8CE4-40B3DF6F694A}" type="datetimeFigureOut">
              <a:rPr lang="nb-NO" smtClean="0"/>
              <a:t>12.03.2026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D42BC5D4-842F-F74A-9C0A-0F090BD66FF5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6590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k.no/dokumentar/xl/ble-manipulert-etter-nrk-spionering-pa-hans-digitale-liv-1.14759796" TargetMode="External"/><Relationship Id="rId2" Type="http://schemas.openxmlformats.org/officeDocument/2006/relationships/hyperlink" Target="https://www.nrk.no/dokumentar/xl/tenk-om-2010-og-2020-kunne-snakke-sammen-1.14826983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rkbeta.no/2019/11/20/jeg-sendte-mitt-dna-til-usa-na-angrer-jeg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C4FB53-D53D-3A71-BD71-CB88911F7E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0865" y="1852608"/>
            <a:ext cx="8909754" cy="2098226"/>
          </a:xfrm>
        </p:spPr>
        <p:txBody>
          <a:bodyPr/>
          <a:lstStyle/>
          <a:p>
            <a:r>
              <a:rPr lang="nb-NO" dirty="0"/>
              <a:t>Gruppetime IN1030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9AB2887-DADC-8501-9E4D-A1873C70DE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>
                <a:solidFill>
                  <a:srgbClr val="EFEFEC"/>
                </a:solidFill>
                <a:latin typeface="Helvetica" pitchFamily="2" charset="0"/>
              </a:rPr>
              <a:t>Fredag</a:t>
            </a:r>
            <a:r>
              <a:rPr lang="nb-NO" dirty="0">
                <a:solidFill>
                  <a:srgbClr val="EFEFEC"/>
                </a:solidFill>
                <a:effectLst/>
                <a:latin typeface="Helvetica" pitchFamily="2" charset="0"/>
              </a:rPr>
              <a:t> 6.02. 2025 </a:t>
            </a:r>
          </a:p>
          <a:p>
            <a:r>
              <a:rPr lang="nb-NO" dirty="0">
                <a:solidFill>
                  <a:srgbClr val="EFEFEC"/>
                </a:solidFill>
                <a:effectLst/>
                <a:latin typeface="Helvetica" pitchFamily="2" charset="0"/>
              </a:rPr>
              <a:t>Gruppe 3&amp;6</a:t>
            </a:r>
          </a:p>
          <a:p>
            <a:r>
              <a:rPr lang="nb-NO" dirty="0" err="1">
                <a:solidFill>
                  <a:srgbClr val="EFEFEC"/>
                </a:solidFill>
                <a:effectLst/>
                <a:latin typeface="Helvetica" pitchFamily="2" charset="0"/>
              </a:rPr>
              <a:t>juliegri@uio.no</a:t>
            </a:r>
            <a:endParaRPr lang="nb-NO" dirty="0">
              <a:solidFill>
                <a:srgbClr val="EFEFEC"/>
              </a:solidFill>
              <a:effectLst/>
              <a:latin typeface="Helvetica" pitchFamily="2" charset="0"/>
            </a:endParaRPr>
          </a:p>
          <a:p>
            <a:endParaRPr lang="nb-NO" dirty="0"/>
          </a:p>
        </p:txBody>
      </p:sp>
      <p:pic>
        <p:nvPicPr>
          <p:cNvPr id="1026" name="Picture 2" descr="Det samiske flagget – Wikipedia">
            <a:extLst>
              <a:ext uri="{FF2B5EF4-FFF2-40B4-BE49-F238E27FC236}">
                <a16:creationId xmlns:a16="http://schemas.microsoft.com/office/drawing/2014/main" id="{E36ED999-0A4B-0DB9-553D-0674BF5D0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7471" y="5142329"/>
            <a:ext cx="1838582" cy="135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728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454F21-240B-A0B8-C8E4-0FF40E227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653500">
            <a:off x="1425505" y="893703"/>
            <a:ext cx="9601200" cy="1485900"/>
          </a:xfrm>
        </p:spPr>
        <p:txBody>
          <a:bodyPr/>
          <a:lstStyle/>
          <a:p>
            <a:r>
              <a:rPr lang="nb-NO" dirty="0"/>
              <a:t>Dagens sitat 📌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21CD04-BA1C-ECAA-6B68-A065A6E7CB75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21447655">
            <a:off x="2976880" y="3881120"/>
            <a:ext cx="9601200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3600" dirty="0">
                <a:solidFill>
                  <a:srgbClr val="331F24"/>
                </a:solidFill>
                <a:effectLst/>
                <a:latin typeface="Helvetica" pitchFamily="2" charset="0"/>
              </a:rPr>
              <a:t>✨Det er ikke alle som ligner på seg selv✨</a:t>
            </a:r>
          </a:p>
          <a:p>
            <a:pPr marL="0" indent="0">
              <a:buNone/>
            </a:pP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1512860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274FBA-D225-6600-CF7E-D52B4C361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Snakk med sidepersonen om ...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8004B9-FFA9-B67B-3A1F-A320598C5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3200" dirty="0"/>
              <a:t>Navn og studieretning 🤳</a:t>
            </a:r>
          </a:p>
          <a:p>
            <a:pPr marL="0" indent="0">
              <a:buNone/>
            </a:pPr>
            <a:r>
              <a:rPr lang="nb-NO" sz="3200" dirty="0"/>
              <a:t>Noe de skal gjøre i helga 🎦🌲</a:t>
            </a:r>
          </a:p>
          <a:p>
            <a:pPr marL="0" indent="0">
              <a:buNone/>
            </a:pPr>
            <a:r>
              <a:rPr lang="nb-NO" sz="3200" dirty="0"/>
              <a:t>Presenter til resten av gruppa 🗣️</a:t>
            </a:r>
          </a:p>
        </p:txBody>
      </p:sp>
    </p:spTree>
    <p:extLst>
      <p:ext uri="{BB962C8B-B14F-4D97-AF65-F5344CB8AC3E}">
        <p14:creationId xmlns:p14="http://schemas.microsoft.com/office/powerpoint/2010/main" val="3333046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4EBF18-370C-0C6B-F336-5FC2F2B6D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485B67-2A2D-F244-8678-05FB13C0E9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Litt repetisjon</a:t>
            </a:r>
          </a:p>
          <a:p>
            <a:pPr lvl="1"/>
            <a:r>
              <a:rPr lang="nb-NO" dirty="0"/>
              <a:t>Interessenter</a:t>
            </a:r>
          </a:p>
          <a:p>
            <a:pPr lvl="1"/>
            <a:r>
              <a:rPr lang="nb-NO" dirty="0"/>
              <a:t>Rike bilder</a:t>
            </a:r>
          </a:p>
          <a:p>
            <a:r>
              <a:rPr lang="nb-NO" dirty="0"/>
              <a:t>Samspill mellom mennesket og teknologi</a:t>
            </a:r>
          </a:p>
          <a:p>
            <a:r>
              <a:rPr lang="nb-NO" dirty="0" err="1"/>
              <a:t>Obligjobbing</a:t>
            </a:r>
            <a:r>
              <a:rPr lang="nb-NO" dirty="0"/>
              <a:t> &lt;3</a:t>
            </a:r>
          </a:p>
        </p:txBody>
      </p:sp>
    </p:spTree>
    <p:extLst>
      <p:ext uri="{BB962C8B-B14F-4D97-AF65-F5344CB8AC3E}">
        <p14:creationId xmlns:p14="http://schemas.microsoft.com/office/powerpoint/2010/main" val="1804135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22D81C-340E-1ED1-EAE0-056EE8034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Beskjeder?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D5D5108-DEAA-08E7-CA5D-D853C429C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Trenger du utsettelse på </a:t>
            </a:r>
            <a:r>
              <a:rPr lang="nb-NO" dirty="0" err="1"/>
              <a:t>oblig</a:t>
            </a:r>
            <a:r>
              <a:rPr lang="nb-NO" dirty="0"/>
              <a:t>? Lagt ut et utsettelsesskjema på emnesiden</a:t>
            </a:r>
            <a:r>
              <a:rPr lang="nb-NO" dirty="0">
                <a:sym typeface="Wingdings" pitchFamily="2" charset="2"/>
              </a:rPr>
              <a:t>☕️</a:t>
            </a:r>
          </a:p>
          <a:p>
            <a:endParaRPr lang="nb-NO" dirty="0"/>
          </a:p>
        </p:txBody>
      </p:sp>
      <p:pic>
        <p:nvPicPr>
          <p:cNvPr id="2050" name="Picture 2" descr="VeMoBro shop now online shopping buy now shopee GIF">
            <a:extLst>
              <a:ext uri="{FF2B5EF4-FFF2-40B4-BE49-F238E27FC236}">
                <a16:creationId xmlns:a16="http://schemas.microsoft.com/office/drawing/2014/main" id="{9154F86E-198C-9DDB-D1EA-8435CB58D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2267" y="449580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214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A7E295-B3F4-A2DB-FAB6-C37007A47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Interessenter - Repetisjon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FF46A6-BF19-B89D-A783-5942C2869B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... kan være en person, gruppe, organisasjon eller institusjon</a:t>
            </a:r>
          </a:p>
          <a:p>
            <a:r>
              <a:rPr lang="nb-NO" dirty="0"/>
              <a:t>For en interessent har utformingen av en løsning eller utfallet av en hendelse betydning</a:t>
            </a:r>
          </a:p>
          <a:p>
            <a:r>
              <a:rPr lang="nb-NO" dirty="0"/>
              <a:t>De har derfor et u-uttaltønske om eller behov for å påvirke utformingen eller utfallet</a:t>
            </a:r>
          </a:p>
          <a:p>
            <a:r>
              <a:rPr lang="nb-NO" dirty="0"/>
              <a:t>Interessentens ønske kan være sammenfallende, delvis motstridende eller stå i et klart motsetningsforhold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1934EAD-7314-76B3-81D4-70DFBF08608E}"/>
              </a:ext>
            </a:extLst>
          </p:cNvPr>
          <p:cNvSpPr txBox="1"/>
          <p:nvPr/>
        </p:nvSpPr>
        <p:spPr>
          <a:xfrm>
            <a:off x="9314121" y="5337544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👷‍♂️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49FBD7F-7325-EA49-9C11-18168DD6AD26}"/>
              </a:ext>
            </a:extLst>
          </p:cNvPr>
          <p:cNvSpPr txBox="1"/>
          <p:nvPr/>
        </p:nvSpPr>
        <p:spPr>
          <a:xfrm>
            <a:off x="10380132" y="5300246"/>
            <a:ext cx="914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🧑‍🚀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A983C55-0B83-B7E3-6A11-C3109BD3094E}"/>
              </a:ext>
            </a:extLst>
          </p:cNvPr>
          <p:cNvSpPr txBox="1"/>
          <p:nvPr/>
        </p:nvSpPr>
        <p:spPr>
          <a:xfrm>
            <a:off x="9872527" y="6045430"/>
            <a:ext cx="86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/>
              <a:t>🏫</a:t>
            </a:r>
          </a:p>
        </p:txBody>
      </p:sp>
    </p:spTree>
    <p:extLst>
      <p:ext uri="{BB962C8B-B14F-4D97-AF65-F5344CB8AC3E}">
        <p14:creationId xmlns:p14="http://schemas.microsoft.com/office/powerpoint/2010/main" val="4102501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2C4999-820C-4B00-A344-6F883AFDC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A9E3B9C-942E-B95D-1CB7-96E95B528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43" y="685800"/>
            <a:ext cx="5958837" cy="1485900"/>
          </a:xfrm>
        </p:spPr>
        <p:txBody>
          <a:bodyPr>
            <a:normAutofit/>
          </a:bodyPr>
          <a:lstStyle/>
          <a:p>
            <a:r>
              <a:rPr lang="nb-NO" dirty="0"/>
              <a:t>Interessenter - repetisjon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5DAFF2-420E-6F8E-53C9-739003787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43" y="2286000"/>
            <a:ext cx="5958837" cy="3581400"/>
          </a:xfrm>
        </p:spPr>
        <p:txBody>
          <a:bodyPr>
            <a:normAutofit/>
          </a:bodyPr>
          <a:lstStyle/>
          <a:p>
            <a:r>
              <a:rPr lang="nb-NO" dirty="0"/>
              <a:t>Egenskaper</a:t>
            </a:r>
          </a:p>
          <a:p>
            <a:pPr lvl="1"/>
            <a:r>
              <a:rPr lang="nb-NO" dirty="0"/>
              <a:t>Interesse (</a:t>
            </a:r>
            <a:r>
              <a:rPr lang="nb-NO" dirty="0" err="1"/>
              <a:t>Concern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Relasjon mellom systemet og interessent</a:t>
            </a:r>
          </a:p>
          <a:p>
            <a:pPr lvl="2"/>
            <a:r>
              <a:rPr lang="nb-NO" dirty="0"/>
              <a:t>(ev. Konflikter)</a:t>
            </a:r>
          </a:p>
          <a:p>
            <a:pPr lvl="2"/>
            <a:endParaRPr lang="nb-NO" dirty="0"/>
          </a:p>
          <a:p>
            <a:r>
              <a:rPr lang="nb-NO" dirty="0"/>
              <a:t>Forskjellen på interessent og aktør?</a:t>
            </a:r>
          </a:p>
          <a:p>
            <a:r>
              <a:rPr lang="nb-NO" dirty="0"/>
              <a:t>Interessent og interesse?</a:t>
            </a:r>
          </a:p>
          <a:p>
            <a:pPr lvl="1"/>
            <a:endParaRPr lang="nb-NO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76B390-2263-4F9B-910C-16354835C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ED4D38C-0F3A-D943-CBF5-9D29B956C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2340" y="2030427"/>
            <a:ext cx="3299579" cy="279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40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5B504A-14A7-763A-E8CA-8BD730ADF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854964"/>
            <a:ext cx="9601200" cy="1485900"/>
          </a:xfrm>
        </p:spPr>
        <p:txBody>
          <a:bodyPr/>
          <a:lstStyle/>
          <a:p>
            <a:r>
              <a:rPr lang="nb-NO" dirty="0"/>
              <a:t>Hva er egentlig forskjellen?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6D91F08-A8D9-EC51-AFFA-A8FD8131E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340864"/>
            <a:ext cx="4443984" cy="823912"/>
          </a:xfrm>
        </p:spPr>
        <p:txBody>
          <a:bodyPr/>
          <a:lstStyle/>
          <a:p>
            <a:r>
              <a:rPr lang="nb-NO" dirty="0"/>
              <a:t>Interessenter (Stakeholders)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9495859-6808-72B7-2D38-94749441E1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304506"/>
            <a:ext cx="4443984" cy="3552793"/>
          </a:xfrm>
        </p:spPr>
        <p:txBody>
          <a:bodyPr>
            <a:normAutofit/>
          </a:bodyPr>
          <a:lstStyle/>
          <a:p>
            <a:r>
              <a:rPr lang="nb-NO" dirty="0"/>
              <a:t>Definisjon: Individer, grupper eller organisasjoner som har en interesse i eller påvirkes av et prosjekt eller et system</a:t>
            </a:r>
          </a:p>
          <a:p>
            <a:r>
              <a:rPr lang="nb-NO" dirty="0"/>
              <a:t>Rolle: Kan ha direkte eller indirekte innflytelse</a:t>
            </a:r>
          </a:p>
          <a:p>
            <a:r>
              <a:rPr lang="nb-NO" dirty="0"/>
              <a:t>Eksempler: Aksjonærer, kunder, ansatte, banken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D06BA8B-96BB-CBE1-11CB-0037818828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205984" y="2340864"/>
            <a:ext cx="3867678" cy="823912"/>
          </a:xfrm>
        </p:spPr>
        <p:txBody>
          <a:bodyPr/>
          <a:lstStyle/>
          <a:p>
            <a:r>
              <a:rPr lang="nb-NO" dirty="0"/>
              <a:t>Aktører</a:t>
            </a:r>
          </a:p>
          <a:p>
            <a:r>
              <a:rPr lang="nb-NO" dirty="0"/>
              <a:t>(</a:t>
            </a:r>
            <a:r>
              <a:rPr lang="nb-NO" dirty="0" err="1"/>
              <a:t>Actors</a:t>
            </a:r>
            <a:r>
              <a:rPr lang="nb-NO" dirty="0"/>
              <a:t>)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6C675F1-22C4-B966-EBBE-F37937400C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205984" y="3304506"/>
            <a:ext cx="3867678" cy="3552793"/>
          </a:xfrm>
        </p:spPr>
        <p:txBody>
          <a:bodyPr>
            <a:normAutofit/>
          </a:bodyPr>
          <a:lstStyle/>
          <a:p>
            <a:r>
              <a:rPr lang="nb-NO" dirty="0"/>
              <a:t>Definisjon: Personer eller enheter som direkte handler innenfor et system</a:t>
            </a:r>
          </a:p>
          <a:p>
            <a:r>
              <a:rPr lang="nb-NO" dirty="0"/>
              <a:t>Rolle: Utfører handlinger som direkte påvirker utfallet</a:t>
            </a:r>
          </a:p>
          <a:p>
            <a:r>
              <a:rPr lang="nb-NO" dirty="0"/>
              <a:t>Eksempler: Prosjektledere, teammedlemmer</a:t>
            </a:r>
          </a:p>
        </p:txBody>
      </p:sp>
      <p:sp>
        <p:nvSpPr>
          <p:cNvPr id="7" name="Plassholder for tekst 4">
            <a:extLst>
              <a:ext uri="{FF2B5EF4-FFF2-40B4-BE49-F238E27FC236}">
                <a16:creationId xmlns:a16="http://schemas.microsoft.com/office/drawing/2014/main" id="{C2AEB029-8546-82DD-D180-0ABBD951FDF5}"/>
              </a:ext>
            </a:extLst>
          </p:cNvPr>
          <p:cNvSpPr txBox="1">
            <a:spLocks/>
          </p:cNvSpPr>
          <p:nvPr/>
        </p:nvSpPr>
        <p:spPr>
          <a:xfrm>
            <a:off x="9073662" y="2340864"/>
            <a:ext cx="3118338" cy="8239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Font typeface="Franklin Gothic Book" panose="020B0503020102020204" pitchFamily="34" charset="0"/>
              <a:buNone/>
              <a:defRPr sz="3000" b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20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Interesser</a:t>
            </a:r>
          </a:p>
          <a:p>
            <a:r>
              <a:rPr lang="nb-NO" dirty="0"/>
              <a:t>(</a:t>
            </a:r>
            <a:r>
              <a:rPr lang="nb-NO" dirty="0" err="1"/>
              <a:t>Concerns</a:t>
            </a:r>
            <a:r>
              <a:rPr lang="nb-NO" dirty="0"/>
              <a:t>)</a:t>
            </a:r>
          </a:p>
        </p:txBody>
      </p:sp>
      <p:sp>
        <p:nvSpPr>
          <p:cNvPr id="8" name="Plassholder for innhold 5">
            <a:extLst>
              <a:ext uri="{FF2B5EF4-FFF2-40B4-BE49-F238E27FC236}">
                <a16:creationId xmlns:a16="http://schemas.microsoft.com/office/drawing/2014/main" id="{FD37A7E5-1054-393B-142C-4B2EFD62CDE3}"/>
              </a:ext>
            </a:extLst>
          </p:cNvPr>
          <p:cNvSpPr txBox="1">
            <a:spLocks/>
          </p:cNvSpPr>
          <p:nvPr/>
        </p:nvSpPr>
        <p:spPr>
          <a:xfrm>
            <a:off x="9073662" y="3304505"/>
            <a:ext cx="3118338" cy="3552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Definisjon: Spesifikke bekymringer, mål eller behov som interessenten har</a:t>
            </a:r>
          </a:p>
          <a:p>
            <a:r>
              <a:rPr lang="nb-NO" dirty="0"/>
              <a:t>Eksempler: Kan være positivt/negativt, sosial, økonomisk, etisk, personlig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C914E614-31B6-4B74-A1DB-087E85AEA94B}"/>
              </a:ext>
            </a:extLst>
          </p:cNvPr>
          <p:cNvSpPr txBox="1"/>
          <p:nvPr/>
        </p:nvSpPr>
        <p:spPr>
          <a:xfrm>
            <a:off x="3854288" y="6003036"/>
            <a:ext cx="6669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6000" dirty="0"/>
              <a:t>🕵️‍♀️</a:t>
            </a:r>
          </a:p>
        </p:txBody>
      </p:sp>
      <p:pic>
        <p:nvPicPr>
          <p:cNvPr id="3074" name="Picture 2" descr="3D Looking GIF by POKÉMON Detective Pikachu">
            <a:extLst>
              <a:ext uri="{FF2B5EF4-FFF2-40B4-BE49-F238E27FC236}">
                <a16:creationId xmlns:a16="http://schemas.microsoft.com/office/drawing/2014/main" id="{18BFE504-85DE-BD17-0264-81EEFFB55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150" y="203405"/>
            <a:ext cx="2832100" cy="162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48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C2C4999-820C-4B00-A344-6F883AFDC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9130568-5814-67C0-5167-D23B7353F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43" y="685800"/>
            <a:ext cx="5958837" cy="1485900"/>
          </a:xfrm>
        </p:spPr>
        <p:txBody>
          <a:bodyPr>
            <a:normAutofit/>
          </a:bodyPr>
          <a:lstStyle/>
          <a:p>
            <a:r>
              <a:rPr lang="nb-NO" dirty="0"/>
              <a:t>En aktør er en interessent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5FE9A18-2C0F-84BD-B5A4-9D88C9E40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43" y="2286000"/>
            <a:ext cx="5958837" cy="3581400"/>
          </a:xfrm>
        </p:spPr>
        <p:txBody>
          <a:bodyPr>
            <a:normAutofit/>
          </a:bodyPr>
          <a:lstStyle/>
          <a:p>
            <a:r>
              <a:rPr lang="nb-NO"/>
              <a:t>Interessenter representerer et bredere spekter av individer som har en interesse i eller blir påvirket av systemet</a:t>
            </a:r>
          </a:p>
          <a:p>
            <a:pPr lvl="1"/>
            <a:r>
              <a:rPr lang="nb-NO"/>
              <a:t>(Aktiv og passiv rolle)</a:t>
            </a:r>
          </a:p>
          <a:p>
            <a:r>
              <a:rPr lang="nb-NO"/>
              <a:t>Aktører er de som er direkte involvert i å gjennomføre systemet gjennom deres handlinger og beslutninger</a:t>
            </a:r>
          </a:p>
          <a:p>
            <a:pPr lvl="1"/>
            <a:r>
              <a:rPr lang="nb-NO"/>
              <a:t>(Aktiv rolle)</a:t>
            </a:r>
          </a:p>
          <a:p>
            <a:r>
              <a:rPr lang="nb-NO"/>
              <a:t>Aktører kan også være interessenter!</a:t>
            </a:r>
          </a:p>
          <a:p>
            <a:endParaRPr lang="nb-NO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76B390-2263-4F9B-910C-16354835C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pic>
        <p:nvPicPr>
          <p:cNvPr id="4" name="Bilde 3" descr="Et bilde som inneholder sirkel, tekst, Font, diagram&#10;&#10;KI-generert innhold kan være feil.">
            <a:extLst>
              <a:ext uri="{FF2B5EF4-FFF2-40B4-BE49-F238E27FC236}">
                <a16:creationId xmlns:a16="http://schemas.microsoft.com/office/drawing/2014/main" id="{395A0159-9254-37E0-5A15-C679E2ED3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2262" y="2048977"/>
            <a:ext cx="4498906" cy="271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463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B58659-C037-1F16-75DF-BC9CB8CED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Rike Bilder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DE4427-43B7-6557-E66C-9E9CD9E862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 fontAlgn="base">
              <a:buFont typeface="Arial" panose="020B0604020202020204" pitchFamily="34" charset="0"/>
              <a:buChar char="•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aleway" pitchFamily="2" charset="77"/>
              </a:rPr>
              <a:t>Pensum: Artikkel om rike bilder + Notat om rike bilder (se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aleway" pitchFamily="2" charset="77"/>
              </a:rPr>
              <a:t>leganto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aleway" pitchFamily="2" charset="77"/>
              </a:rPr>
              <a:t> -&gt; NB! Husk å logge inn!)</a:t>
            </a:r>
            <a:endParaRPr lang="nb-NO" sz="1800" i="0" u="none" strike="noStrike" dirty="0">
              <a:solidFill>
                <a:srgbClr val="DD7E6B"/>
              </a:solidFill>
              <a:latin typeface="Arial" panose="020B0604020202020204" pitchFamily="34" charset="0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aleway" pitchFamily="2" charset="77"/>
              </a:rPr>
              <a:t>Er en teknikk for beskrivelse og analyse av situasjoner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aleway" pitchFamily="2" charset="77"/>
              </a:rPr>
              <a:t>Brukes for å få oversikt over konteksten og alle som er involvert eller har interesser i situasjonen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aleway" pitchFamily="2" charset="77"/>
              </a:rPr>
              <a:t>Må velge hva som skal med, forenkler en virkelighet som er kompleks. </a:t>
            </a:r>
          </a:p>
          <a:p>
            <a:pPr marL="0" indent="0">
              <a:buNone/>
            </a:pPr>
            <a:br>
              <a:rPr lang="nb-NO" b="0" dirty="0">
                <a:effectLst/>
              </a:rPr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21781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27770F-1BA1-8932-D010-43DAFBD90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FC9DD6B6-426C-BC02-6560-EBFAD8C6CC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25052" y="-136525"/>
            <a:ext cx="12442103" cy="713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82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E97742-9598-2F17-8D7E-00A7FE9C2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(ikke helt et tankekart)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E714A067-51B6-5E93-FB84-843096D538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24670" y="2171700"/>
            <a:ext cx="6915638" cy="4001943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6BB4B0F3-9141-8592-9C7A-5E7C97BC2BA9}"/>
              </a:ext>
            </a:extLst>
          </p:cNvPr>
          <p:cNvSpPr txBox="1"/>
          <p:nvPr/>
        </p:nvSpPr>
        <p:spPr>
          <a:xfrm>
            <a:off x="1430215" y="2532185"/>
            <a:ext cx="32345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Skal kartlegge en situasjon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Ingen fasit!!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(Få på plass interessenter og deres (eventuelle) relasjon mellom produkt og hverandre)</a:t>
            </a:r>
          </a:p>
        </p:txBody>
      </p:sp>
    </p:spTree>
    <p:extLst>
      <p:ext uri="{BB962C8B-B14F-4D97-AF65-F5344CB8AC3E}">
        <p14:creationId xmlns:p14="http://schemas.microsoft.com/office/powerpoint/2010/main" val="1277593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79134C-3825-51B5-DA80-7442E8977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8610" y="98563"/>
            <a:ext cx="9601200" cy="1485900"/>
          </a:xfrm>
        </p:spPr>
        <p:txBody>
          <a:bodyPr/>
          <a:lstStyle/>
          <a:p>
            <a:r>
              <a:rPr lang="nb-NO" dirty="0"/>
              <a:t>Annet eksempel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030838B-3DFF-498E-4811-2A90EADBF6C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010" y="997916"/>
            <a:ext cx="6741322" cy="562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28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9464F2-715C-81DD-D456-7EA81CF04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436E1934-90D9-16BE-FB37-CDB63C142A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72703" y="-152400"/>
            <a:ext cx="12364703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547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1466EF-6EB3-EDAE-6FCE-A18C93753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6000" dirty="0"/>
              <a:t>Oppgave!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91C932DE-8F83-F978-B8CB-DD4E93F47A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4600" y="3352800"/>
            <a:ext cx="8128000" cy="2400300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F7AD59CA-1FF2-9FFC-4ADA-032E8B92472F}"/>
              </a:ext>
            </a:extLst>
          </p:cNvPr>
          <p:cNvSpPr txBox="1"/>
          <p:nvPr/>
        </p:nvSpPr>
        <p:spPr>
          <a:xfrm>
            <a:off x="1219200" y="2171700"/>
            <a:ext cx="2672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/>
              <a:t>Gruppearbeid!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11D6AC5-AE9F-01D8-60C5-E237622604FD}"/>
              </a:ext>
            </a:extLst>
          </p:cNvPr>
          <p:cNvSpPr txBox="1"/>
          <p:nvPr/>
        </p:nvSpPr>
        <p:spPr>
          <a:xfrm>
            <a:off x="8788400" y="1456267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400" dirty="0"/>
              <a:t>🍀</a:t>
            </a:r>
          </a:p>
        </p:txBody>
      </p:sp>
    </p:spTree>
    <p:extLst>
      <p:ext uri="{BB962C8B-B14F-4D97-AF65-F5344CB8AC3E}">
        <p14:creationId xmlns:p14="http://schemas.microsoft.com/office/powerpoint/2010/main" val="1273601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732E7F-F7D0-1F05-C5F5-478ECA83D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Teknologi og samfunn - eksempler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F60010-EF8D-F9D4-0CF9-7966CA803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00199"/>
            <a:ext cx="9601200" cy="5257801"/>
          </a:xfrm>
        </p:spPr>
        <p:txBody>
          <a:bodyPr>
            <a:normAutofit lnSpcReduction="10000"/>
          </a:bodyPr>
          <a:lstStyle/>
          <a:p>
            <a:pPr rtl="0">
              <a:spcAft>
                <a:spcPts val="1600"/>
              </a:spcAft>
            </a:pPr>
            <a:r>
              <a:rPr lang="nb-NO" sz="1800" b="1" i="0" u="sng" strike="noStrike" dirty="0">
                <a:solidFill>
                  <a:srgbClr val="76A5AF"/>
                </a:solidFill>
                <a:effectLst/>
                <a:latin typeface="Roboto" panose="02000000000000000000" pitchFamily="2" charset="0"/>
                <a:hlinkClick r:id="rId2"/>
              </a:rPr>
              <a:t>Fra 2010 til 2020</a:t>
            </a:r>
            <a:r>
              <a:rPr lang="nb-NO" sz="1800" b="1" i="0" u="none" strike="noStrike" dirty="0">
                <a:solidFill>
                  <a:srgbClr val="134F5C"/>
                </a:solidFill>
                <a:effectLst/>
                <a:latin typeface="Roboto" panose="02000000000000000000" pitchFamily="2" charset="0"/>
              </a:rPr>
              <a:t> : </a:t>
            </a:r>
            <a:r>
              <a:rPr lang="nb-NO" sz="1800" b="1" i="0" u="none" strike="noStrike" dirty="0" err="1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https</a:t>
            </a:r>
            <a:r>
              <a:rPr lang="nb-NO" sz="1800" b="1" i="0" u="none" strike="noStrike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://</a:t>
            </a:r>
            <a:r>
              <a:rPr lang="nb-NO" sz="1800" b="1" i="0" u="none" strike="noStrike" dirty="0" err="1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www.nrk.no</a:t>
            </a:r>
            <a:r>
              <a:rPr lang="nb-NO" sz="1800" b="1" i="0" u="none" strike="noStrike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/dokumentar/xl/tenk-om-2010-og-2020-kunne-snakke-sammen-1.14826983</a:t>
            </a:r>
            <a:endParaRPr lang="nb-NO" b="0" dirty="0">
              <a:solidFill>
                <a:srgbClr val="00B0F0"/>
              </a:solidFill>
              <a:effectLst/>
            </a:endParaRPr>
          </a:p>
          <a:p>
            <a:pPr rtl="0">
              <a:spcAft>
                <a:spcPts val="1600"/>
              </a:spcAft>
            </a:pPr>
            <a:r>
              <a:rPr lang="nb-NO" sz="1800" b="1" i="0" u="sng" strike="noStrike" dirty="0">
                <a:solidFill>
                  <a:srgbClr val="76A5AF"/>
                </a:solidFill>
                <a:effectLst/>
                <a:latin typeface="Roboto" panose="02000000000000000000" pitchFamily="2" charset="0"/>
                <a:hlinkClick r:id="rId3"/>
              </a:rPr>
              <a:t>Mehdi på SoMe</a:t>
            </a:r>
            <a:r>
              <a:rPr lang="nb-NO" sz="1800" b="1" i="0" u="none" strike="noStrike" dirty="0">
                <a:solidFill>
                  <a:srgbClr val="76A5A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800" b="1" i="0" u="none" strike="noStrike" dirty="0">
                <a:solidFill>
                  <a:srgbClr val="134F5C"/>
                </a:solidFill>
                <a:effectLst/>
                <a:latin typeface="Roboto" panose="02000000000000000000" pitchFamily="2" charset="0"/>
              </a:rPr>
              <a:t>: </a:t>
            </a:r>
            <a:r>
              <a:rPr lang="nb-NO" sz="1800" b="1" i="0" u="none" strike="noStrike" dirty="0" err="1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https</a:t>
            </a:r>
            <a:r>
              <a:rPr lang="nb-NO" sz="1800" b="1" i="0" u="none" strike="noStrike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://</a:t>
            </a:r>
            <a:r>
              <a:rPr lang="nb-NO" sz="1800" b="1" i="0" u="none" strike="noStrike" dirty="0" err="1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www.nrk.no</a:t>
            </a:r>
            <a:r>
              <a:rPr lang="nb-NO" sz="1800" b="1" i="0" u="none" strike="noStrike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/dokumentar/xl/ble-manipulert-etter-nrk-spionering-pa-hans-digitale-liv-1.14759796</a:t>
            </a:r>
            <a:endParaRPr lang="nb-NO" b="0" dirty="0">
              <a:solidFill>
                <a:srgbClr val="00B0F0"/>
              </a:solidFill>
              <a:effectLst/>
            </a:endParaRPr>
          </a:p>
          <a:p>
            <a:r>
              <a:rPr lang="nb-NO" sz="1800" b="1" i="0" u="sng" strike="noStrike" dirty="0">
                <a:solidFill>
                  <a:srgbClr val="76A5AF"/>
                </a:solidFill>
                <a:effectLst/>
                <a:latin typeface="Roboto" panose="02000000000000000000" pitchFamily="2" charset="0"/>
                <a:hlinkClick r:id="rId4"/>
              </a:rPr>
              <a:t>DNA til USA</a:t>
            </a:r>
            <a:r>
              <a:rPr lang="nb-NO" sz="1800" b="1" i="0" u="none" strike="noStrike" dirty="0">
                <a:solidFill>
                  <a:srgbClr val="76A5A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800" b="1" i="0" u="none" strike="noStrike" dirty="0">
                <a:solidFill>
                  <a:srgbClr val="134F5C"/>
                </a:solidFill>
                <a:effectLst/>
                <a:latin typeface="Roboto" panose="02000000000000000000" pitchFamily="2" charset="0"/>
              </a:rPr>
              <a:t>: </a:t>
            </a:r>
            <a:r>
              <a:rPr lang="nb-NO" sz="1800" b="1" i="0" u="none" strike="noStrike" dirty="0">
                <a:solidFill>
                  <a:schemeClr val="accent1"/>
                </a:solidFill>
                <a:effectLst/>
                <a:latin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https://nrkbeta.no/2019/11/20/jeg-sendte-mitt-dna-til-usa-na-angrer-jeg/</a:t>
            </a:r>
            <a:endParaRPr lang="nb-NO" sz="1800" b="1" i="0" u="none" strike="noStrike" dirty="0">
              <a:solidFill>
                <a:schemeClr val="accent1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endParaRPr lang="nb-NO" sz="1800" b="1" dirty="0">
              <a:solidFill>
                <a:srgbClr val="134F5C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nb-NO" sz="1800" b="1" dirty="0">
                <a:solidFill>
                  <a:srgbClr val="134F5C"/>
                </a:solidFill>
                <a:latin typeface="Roboto" panose="02000000000000000000" pitchFamily="2" charset="0"/>
              </a:rPr>
              <a:t>Tenk over:</a:t>
            </a:r>
          </a:p>
          <a:p>
            <a:pPr marL="228600" indent="-228600" rtl="0"/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Hvordan er dette eksempler på samspillet mellom teknologi og samfunn?</a:t>
            </a:r>
            <a:endParaRPr lang="nb-NO" b="0" dirty="0">
              <a:effectLst/>
            </a:endParaRPr>
          </a:p>
          <a:p>
            <a:pPr marL="228600" indent="-228600" rtl="0"/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Tenker dere over hva dataen dere lagrer på nettet kan brukes til?</a:t>
            </a:r>
          </a:p>
          <a:p>
            <a:pPr marL="758952" lvl="1" indent="-228600"/>
            <a:r>
              <a:rPr lang="nb-NO" dirty="0"/>
              <a:t>Informasjonskapsler? Passord? Samtaler med KI? Personlige assistenter (Google, Siri, Alexa, etc.)? Smartklokker?</a:t>
            </a:r>
            <a:endParaRPr lang="nb-NO" b="0" dirty="0">
              <a:effectLst/>
            </a:endParaRPr>
          </a:p>
          <a:p>
            <a:pPr marL="228600" indent="-228600" rtl="0"/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Stoler vi for mye på teknologigigantene?</a:t>
            </a:r>
          </a:p>
          <a:p>
            <a:pPr marL="758952" lvl="1" indent="-228600"/>
            <a:r>
              <a:rPr lang="nb-NO" i="0" dirty="0">
                <a:solidFill>
                  <a:srgbClr val="000000"/>
                </a:solidFill>
                <a:latin typeface="Arial" panose="020B0604020202020204" pitchFamily="34" charset="0"/>
              </a:rPr>
              <a:t>Ingenting er gratis ... </a:t>
            </a:r>
            <a:endParaRPr lang="nb-NO" b="0" dirty="0">
              <a:effectLst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AD3BB755-6AA2-D3AA-8B83-FFB10AB54941}"/>
              </a:ext>
            </a:extLst>
          </p:cNvPr>
          <p:cNvSpPr txBox="1"/>
          <p:nvPr/>
        </p:nvSpPr>
        <p:spPr>
          <a:xfrm>
            <a:off x="8856134" y="6396335"/>
            <a:ext cx="33358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nb-NO" sz="1800" b="0" i="0" u="none" strike="noStrike" dirty="0">
                <a:solidFill>
                  <a:srgbClr val="76A5AF"/>
                </a:solidFill>
                <a:effectLst/>
                <a:latin typeface="Arial" panose="020B0604020202020204" pitchFamily="34" charset="0"/>
              </a:rPr>
              <a:t>Relevant til </a:t>
            </a:r>
            <a:r>
              <a:rPr lang="nb-NO" sz="1800" b="0" i="0" u="none" strike="noStrike" dirty="0" err="1">
                <a:solidFill>
                  <a:srgbClr val="76A5AF"/>
                </a:solidFill>
                <a:effectLst/>
                <a:latin typeface="Arial" panose="020B0604020202020204" pitchFamily="34" charset="0"/>
              </a:rPr>
              <a:t>Oblig</a:t>
            </a:r>
            <a:r>
              <a:rPr lang="nb-NO" sz="1800" b="0" i="0" u="none" strike="noStrike" dirty="0">
                <a:solidFill>
                  <a:srgbClr val="76A5AF"/>
                </a:solidFill>
                <a:effectLst/>
                <a:latin typeface="Arial" panose="020B0604020202020204" pitchFamily="34" charset="0"/>
              </a:rPr>
              <a:t> 1, oppgave 2</a:t>
            </a:r>
            <a:endParaRPr lang="nb-NO" b="0" dirty="0">
              <a:effectLst/>
            </a:endParaRPr>
          </a:p>
          <a:p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02298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D58615-CA09-4EAB-2A7F-CA845CD51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Refleksjonsspørsmål: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418B33-D819-00BB-D3FB-71DBCA84D0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Hva tenker dere samspill mellom digital teknologi og individer, organisasjoner og samfunnet handler om?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Hvordan påvirkes samfunnet av ulike teknologier? Hvilke konsekvenser kan digitalisering av samfunnet få?</a:t>
            </a:r>
          </a:p>
        </p:txBody>
      </p:sp>
    </p:spTree>
    <p:extLst>
      <p:ext uri="{BB962C8B-B14F-4D97-AF65-F5344CB8AC3E}">
        <p14:creationId xmlns:p14="http://schemas.microsoft.com/office/powerpoint/2010/main" val="3194493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D2DD3D2E-D98B-3B6C-44E0-04A041D58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7733" y="-149390"/>
            <a:ext cx="12327466" cy="715677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7F73641C-999E-476E-485C-FD8263F8D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2588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CCF1D3-1E08-91AD-8B1F-67EA20FD0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2971800"/>
            <a:ext cx="9601200" cy="1485900"/>
          </a:xfrm>
        </p:spPr>
        <p:txBody>
          <a:bodyPr/>
          <a:lstStyle/>
          <a:p>
            <a:r>
              <a:rPr lang="nb-NO" dirty="0" err="1"/>
              <a:t>Oblig</a:t>
            </a:r>
            <a:r>
              <a:rPr lang="nb-NO" dirty="0"/>
              <a:t>-jobbing! &lt;3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B6F414-5EE0-319F-4196-BAFE93F85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71BE333-7E0D-E924-4FDE-DFB8D6B1FF50}"/>
              </a:ext>
            </a:extLst>
          </p:cNvPr>
          <p:cNvSpPr txBox="1"/>
          <p:nvPr/>
        </p:nvSpPr>
        <p:spPr>
          <a:xfrm>
            <a:off x="8585200" y="6180667"/>
            <a:ext cx="27109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 err="1"/>
              <a:t>juliegri@uio.no</a:t>
            </a:r>
            <a:endParaRPr lang="nb-NO" sz="3200" dirty="0"/>
          </a:p>
        </p:txBody>
      </p:sp>
      <p:pic>
        <p:nvPicPr>
          <p:cNvPr id="4098" name="Picture 2" descr="Sad Lilo And Stitch GIF">
            <a:extLst>
              <a:ext uri="{FF2B5EF4-FFF2-40B4-BE49-F238E27FC236}">
                <a16:creationId xmlns:a16="http://schemas.microsoft.com/office/drawing/2014/main" id="{AAAE14C3-91B5-3494-82C7-03821F202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933" y="5029200"/>
            <a:ext cx="2540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titch GIF">
            <a:extLst>
              <a:ext uri="{FF2B5EF4-FFF2-40B4-BE49-F238E27FC236}">
                <a16:creationId xmlns:a16="http://schemas.microsoft.com/office/drawing/2014/main" id="{DA88EF8B-D9A0-3A6E-207F-6F8432A46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400" y="876300"/>
            <a:ext cx="2540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405893"/>
      </p:ext>
    </p:extLst>
  </p:cSld>
  <p:clrMapOvr>
    <a:masterClrMapping/>
  </p:clrMapOvr>
</p:sld>
</file>

<file path=ppt/theme/theme1.xml><?xml version="1.0" encoding="utf-8"?>
<a:theme xmlns:a="http://schemas.openxmlformats.org/drawingml/2006/main" name="Beskjæring">
  <a:themeElements>
    <a:clrScheme name="Beskjæring">
      <a:dk1>
        <a:sysClr val="windowText" lastClr="000000"/>
      </a:dk1>
      <a:lt1>
        <a:sysClr val="window" lastClr="FFFFFF"/>
      </a:lt1>
      <a:dk2>
        <a:srgbClr val="432A30"/>
      </a:dk2>
      <a:lt2>
        <a:srgbClr val="F2F2F0"/>
      </a:lt2>
      <a:accent1>
        <a:srgbClr val="836C9F"/>
      </a:accent1>
      <a:accent2>
        <a:srgbClr val="BDAB56"/>
      </a:accent2>
      <a:accent3>
        <a:srgbClr val="B0565D"/>
      </a:accent3>
      <a:accent4>
        <a:srgbClr val="55B1BC"/>
      </a:accent4>
      <a:accent5>
        <a:srgbClr val="4D925F"/>
      </a:accent5>
      <a:accent6>
        <a:srgbClr val="E08C4A"/>
      </a:accent6>
      <a:hlink>
        <a:srgbClr val="55B1BC"/>
      </a:hlink>
      <a:folHlink>
        <a:srgbClr val="836C9F"/>
      </a:folHlink>
    </a:clrScheme>
    <a:fontScheme name="Beskjæring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eskjæring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9270AA94-2367-4B1E-B579-26147B222BD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5584</TotalTime>
  <Words>711</Words>
  <Application>Microsoft Macintosh PowerPoint</Application>
  <PresentationFormat>Widescreen</PresentationFormat>
  <Paragraphs>98</Paragraphs>
  <Slides>19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7" baseType="lpstr">
      <vt:lpstr>Aptos</vt:lpstr>
      <vt:lpstr>Arial</vt:lpstr>
      <vt:lpstr>Franklin Gothic Book</vt:lpstr>
      <vt:lpstr>Helvetica</vt:lpstr>
      <vt:lpstr>Raleway</vt:lpstr>
      <vt:lpstr>Roboto</vt:lpstr>
      <vt:lpstr>Wingdings</vt:lpstr>
      <vt:lpstr>Beskjæring</vt:lpstr>
      <vt:lpstr>Gruppetime IN1030</vt:lpstr>
      <vt:lpstr>Dagens sitat 📌</vt:lpstr>
      <vt:lpstr>Snakk med sidepersonen om ...</vt:lpstr>
      <vt:lpstr>Planen for i dag</vt:lpstr>
      <vt:lpstr>Beskjeder?</vt:lpstr>
      <vt:lpstr>Interessenter - Repetisjon</vt:lpstr>
      <vt:lpstr>Interessenter - repetisjon</vt:lpstr>
      <vt:lpstr>Hva er egentlig forskjellen?</vt:lpstr>
      <vt:lpstr>En aktør er en interessent </vt:lpstr>
      <vt:lpstr>Rike Bilder</vt:lpstr>
      <vt:lpstr>PowerPoint-presentasjon</vt:lpstr>
      <vt:lpstr>(ikke helt et tankekart)</vt:lpstr>
      <vt:lpstr>Annet eksempel</vt:lpstr>
      <vt:lpstr>PowerPoint-presentasjon</vt:lpstr>
      <vt:lpstr>Oppgave!</vt:lpstr>
      <vt:lpstr>Teknologi og samfunn - eksempler</vt:lpstr>
      <vt:lpstr>Refleksjonsspørsmål:</vt:lpstr>
      <vt:lpstr>PowerPoint-presentasjon</vt:lpstr>
      <vt:lpstr>Oblig-jobbing! &lt;3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 G</dc:creator>
  <cp:lastModifiedBy>Julie Grihamar</cp:lastModifiedBy>
  <cp:revision>3</cp:revision>
  <dcterms:created xsi:type="dcterms:W3CDTF">2025-02-03T20:47:06Z</dcterms:created>
  <dcterms:modified xsi:type="dcterms:W3CDTF">2026-03-12T20:02:42Z</dcterms:modified>
</cp:coreProperties>
</file>