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PT Sans Narrow"/>
      <p:regular r:id="rId17"/>
      <p:bold r:id="rId18"/>
    </p:embeddedFont>
    <p:embeddedFont>
      <p:font typeface="Roboto Mono"/>
      <p:regular r:id="rId19"/>
      <p:bold r:id="rId20"/>
      <p:italic r:id="rId21"/>
      <p:boldItalic r:id="rId22"/>
    </p:embeddedFont>
    <p:embeddedFont>
      <p:font typeface="Open Sans"/>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Mono-bold.fntdata"/><Relationship Id="rId22" Type="http://schemas.openxmlformats.org/officeDocument/2006/relationships/font" Target="fonts/RobotoMono-boldItalic.fntdata"/><Relationship Id="rId21" Type="http://schemas.openxmlformats.org/officeDocument/2006/relationships/font" Target="fonts/RobotoMono-italic.fntdata"/><Relationship Id="rId24" Type="http://schemas.openxmlformats.org/officeDocument/2006/relationships/font" Target="fonts/OpenSans-bold.fntdata"/><Relationship Id="rId23" Type="http://schemas.openxmlformats.org/officeDocument/2006/relationships/font" Target="fonts/OpenSa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boldItalic.fntdata"/><Relationship Id="rId25"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TSansNarrow-regular.fntdata"/><Relationship Id="rId16" Type="http://schemas.openxmlformats.org/officeDocument/2006/relationships/slide" Target="slides/slide11.xml"/><Relationship Id="rId19" Type="http://schemas.openxmlformats.org/officeDocument/2006/relationships/font" Target="fonts/RobotoMono-regular.fntdata"/><Relationship Id="rId18" Type="http://schemas.openxmlformats.org/officeDocument/2006/relationships/font" Target="fonts/PTSansNarrow-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2cc575bb41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2cc575bb41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2cc575bb41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2cc575bb41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2cc575bb41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2cc575bb41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Når du håndterer API-data får du NULL</a:t>
            </a:r>
            <a:endParaRPr/>
          </a:p>
          <a:p>
            <a:pPr indent="0" lvl="0" marL="0" rtl="0" algn="l">
              <a:spcBef>
                <a:spcPts val="0"/>
              </a:spcBef>
              <a:spcAft>
                <a:spcPts val="0"/>
              </a:spcAft>
              <a:buNone/>
            </a:pPr>
            <a:r>
              <a:rPr lang="no"/>
              <a:t>Kotlin har en milliard måter å håndtere null på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Men null safety kan også være pain in the ass, spesielt når det kommer til ting som skal displayes</a:t>
            </a:r>
            <a:endParaRPr/>
          </a:p>
          <a:p>
            <a:pPr indent="0" lvl="0" marL="0" rtl="0" algn="l">
              <a:spcBef>
                <a:spcPts val="0"/>
              </a:spcBef>
              <a:spcAft>
                <a:spcPts val="0"/>
              </a:spcAft>
              <a:buNone/>
            </a:pPr>
            <a:r>
              <a:rPr lang="no"/>
              <a:t>Eksempel fra appen vi lagde i mitt prosjekt - Vi bestemte oss litt for sent hvordan vi håndterte hvis man ikke hadde tilgang på lokasjon eller diverse datapunkter for solnedganger, og måtte samkjøre flere hacky løsninger mot slutten.</a:t>
            </a:r>
            <a:endParaRPr/>
          </a:p>
          <a:p>
            <a:pPr indent="0" lvl="0" marL="0" rtl="0" algn="l">
              <a:spcBef>
                <a:spcPts val="0"/>
              </a:spcBef>
              <a:spcAft>
                <a:spcPts val="0"/>
              </a:spcAft>
              <a:buNone/>
            </a:pPr>
            <a:r>
              <a:rPr lang="no"/>
              <a:t>Når du skal ha null-safe kall må de være det *hele veien* og du må håndtere de alle stegene. Igjen, bestem dere tidlig!</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Det vil også være ganger hvor skjerm, composables og lignende initieres FØR dere har fått tilgang til all data</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no">
                <a:solidFill>
                  <a:schemeClr val="dk1"/>
                </a:solidFill>
              </a:rPr>
              <a:t>Elvis-operator er basically bare en if-test som returnerer det til høyre for den om den kicker inn</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2cc575bb41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2cc575bb41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Flow er en slags wrapper, men et problem vi også fant ut av var at det er litt forskjellige typer coroutintes og flow som gjør ting litt mer komplisert.</a:t>
            </a:r>
            <a:endParaRPr/>
          </a:p>
          <a:p>
            <a:pPr indent="0" lvl="0" marL="0" rtl="0" algn="l">
              <a:spcBef>
                <a:spcPts val="0"/>
              </a:spcBef>
              <a:spcAft>
                <a:spcPts val="0"/>
              </a:spcAft>
              <a:buNone/>
            </a:pPr>
            <a:r>
              <a:rPr lang="no"/>
              <a:t>For lamaopplegget og gruppearbeidet bli enige fort.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2cc575bb41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2cc575bb41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Dere som var her forrige gang hørte masse om dette, men snakker litt her nå -</a:t>
            </a:r>
            <a:endParaRPr/>
          </a:p>
          <a:p>
            <a:pPr indent="0" lvl="0" marL="0" rtl="0" algn="l">
              <a:spcBef>
                <a:spcPts val="0"/>
              </a:spcBef>
              <a:spcAft>
                <a:spcPts val="0"/>
              </a:spcAft>
              <a:buNone/>
            </a:pPr>
            <a:r>
              <a:rPr lang="no"/>
              <a:t>Når dere lager en by-remember variabel med en sånn “mutable state” introduserer dere en varlser til et observerbart objekt</a:t>
            </a:r>
            <a:endParaRPr/>
          </a:p>
          <a:p>
            <a:pPr indent="0" lvl="0" marL="0" rtl="0" algn="l">
              <a:spcBef>
                <a:spcPts val="0"/>
              </a:spcBef>
              <a:spcAft>
                <a:spcPts val="0"/>
              </a:spcAft>
              <a:buNone/>
            </a:pPr>
            <a:r>
              <a:rPr lang="no"/>
              <a:t>Remember lagrer tingene i komposisjonen, altså når den oppdateres. Pekeren til denne variabelen kan sendes til flere objekter -</a:t>
            </a:r>
            <a:endParaRPr/>
          </a:p>
          <a:p>
            <a:pPr indent="0" lvl="0" marL="0" rtl="0" algn="l">
              <a:spcBef>
                <a:spcPts val="0"/>
              </a:spcBef>
              <a:spcAft>
                <a:spcPts val="0"/>
              </a:spcAft>
              <a:buNone/>
            </a:pPr>
            <a:r>
              <a:rPr lang="no"/>
              <a:t>Altså flere knapper kan telle opp en counter, men det er veldig viktig at de peker på samme variabel som heter single source of truth</a:t>
            </a:r>
            <a:endParaRPr/>
          </a:p>
          <a:p>
            <a:pPr indent="0" lvl="0" marL="0" rtl="0" algn="l">
              <a:spcBef>
                <a:spcPts val="0"/>
              </a:spcBef>
              <a:spcAft>
                <a:spcPts val="0"/>
              </a:spcAft>
              <a:buNone/>
            </a:pPr>
            <a:r>
              <a:rPr lang="no"/>
              <a:t>(Iselin skal snakke om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Når en tekstboks feks bare har en vanlig tekst som oppdateres av et felt vet ikke den dette med mindre noe forteller tekstboksen</a:t>
            </a:r>
            <a:endParaRPr/>
          </a:p>
          <a:p>
            <a:pPr indent="0" lvl="0" marL="0" rtl="0" algn="l">
              <a:spcBef>
                <a:spcPts val="0"/>
              </a:spcBef>
              <a:spcAft>
                <a:spcPts val="0"/>
              </a:spcAft>
              <a:buNone/>
            </a:pPr>
            <a:r>
              <a:rPr lang="no"/>
              <a:t>Er dette remember tar seg av for oss - Når en tekstboks peker på en tekstvariabel som oppdateres vil den rekomponeres og ny tekst vises.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2cd19c0e05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2cd19c0e05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Arkitekturen i apputvikling handler om hvordan koden deles opp i ansvarsområder og hvordan disse delene kommuniserer sammen. Målet med arkitektur er å skape en app som er enkel å utvide, teste og vedlikeholde.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2cd19c0e0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2cd19c0e0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no"/>
              <a:t>MVVM står for model, view og viewmodel.</a:t>
            </a:r>
            <a:endParaRPr/>
          </a:p>
          <a:p>
            <a:pPr indent="0" lvl="0" marL="0" rtl="0" algn="l">
              <a:lnSpc>
                <a:spcPct val="115000"/>
              </a:lnSpc>
              <a:spcBef>
                <a:spcPts val="1200"/>
              </a:spcBef>
              <a:spcAft>
                <a:spcPts val="0"/>
              </a:spcAft>
              <a:buClr>
                <a:schemeClr val="dk1"/>
              </a:buClr>
              <a:buSzPts val="1100"/>
              <a:buFont typeface="Arial"/>
              <a:buNone/>
            </a:pPr>
            <a:r>
              <a:rPr lang="no"/>
              <a:t>MVVM separerer UI-laget fra forretningslogikk-delen. </a:t>
            </a:r>
            <a:endParaRPr/>
          </a:p>
          <a:p>
            <a:pPr indent="0" lvl="0" marL="0" rtl="0" algn="l">
              <a:lnSpc>
                <a:spcPct val="115000"/>
              </a:lnSpc>
              <a:spcBef>
                <a:spcPts val="1200"/>
              </a:spcBef>
              <a:spcAft>
                <a:spcPts val="0"/>
              </a:spcAft>
              <a:buClr>
                <a:schemeClr val="dk1"/>
              </a:buClr>
              <a:buSzPts val="1100"/>
              <a:buFont typeface="Arial"/>
              <a:buNone/>
            </a:pPr>
            <a:r>
              <a:rPr lang="no"/>
              <a:t>Model: Model-laget har ansvar for representere dataen, gjerne som data-objekter. (single source of truth -&gt; eneste laget som inneholder og endrer på dataen)</a:t>
            </a:r>
            <a:endParaRPr/>
          </a:p>
          <a:p>
            <a:pPr indent="0" lvl="0" marL="0" rtl="0" algn="l">
              <a:lnSpc>
                <a:spcPct val="115000"/>
              </a:lnSpc>
              <a:spcBef>
                <a:spcPts val="1200"/>
              </a:spcBef>
              <a:spcAft>
                <a:spcPts val="0"/>
              </a:spcAft>
              <a:buClr>
                <a:schemeClr val="dk1"/>
              </a:buClr>
              <a:buSzPts val="1100"/>
              <a:buFont typeface="Arial"/>
              <a:buNone/>
            </a:pPr>
            <a:r>
              <a:rPr lang="no"/>
              <a:t>view: er UI-laget som kun viser det visuelle og skal ha så lite logikk i seg som mulig, den skal være dum.</a:t>
            </a:r>
            <a:endParaRPr/>
          </a:p>
          <a:p>
            <a:pPr indent="0" lvl="0" marL="0" rtl="0" algn="l">
              <a:lnSpc>
                <a:spcPct val="115000"/>
              </a:lnSpc>
              <a:spcBef>
                <a:spcPts val="1200"/>
              </a:spcBef>
              <a:spcAft>
                <a:spcPts val="0"/>
              </a:spcAft>
              <a:buClr>
                <a:schemeClr val="dk1"/>
              </a:buClr>
              <a:buSzPts val="1100"/>
              <a:buFont typeface="Arial"/>
              <a:buNone/>
            </a:pPr>
            <a:r>
              <a:rPr lang="no"/>
              <a:t>ViewModel: viewmodel fungerer som en slags mellommann mellom UI-laget og Model-laget. Den skal f.eks håndtere brukerinteraksjoner fra view. Hvis f.eks en bruker trykker på en knapp som skal vise en liste med elementer, sendes forespørselen videre til viewmodel, og viewmodel henter dataen fra model og formaterer den slik at dataen kan representeres i view. Den kan også oppdatere Model om nødvendig. viewModel passer også på at view alltid har oppdatert og synkronisert data ved hjelp av data binding …håndterer også UI-states slik at de overlever ved rekomposisjoner.</a:t>
            </a:r>
            <a:endParaRPr/>
          </a:p>
          <a:p>
            <a:pPr indent="0" lvl="0" marL="0" rtl="0" algn="l">
              <a:spcBef>
                <a:spcPts val="12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2cd19c0e0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2cd19c0e0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2cd19c0e05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2cd19c0e05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2cd19c0e05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2cd19c0e05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2cc575bb41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2cc575bb41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mentimeter.com/app/presentation/alx3c192sfcueis1b6abzr8iaxxedksc/edit?source=share-invite-modal"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developer.android.com/reference/android/util/Log#v(java.lang.String,%20java.lang.String)" TargetMode="External"/><Relationship Id="rId4" Type="http://schemas.openxmlformats.org/officeDocument/2006/relationships/hyperlink" Target="https://developer.android.com/reference/android/util/Log#d(java.lang.String,%20java.lang.String)" TargetMode="External"/><Relationship Id="rId5" Type="http://schemas.openxmlformats.org/officeDocument/2006/relationships/hyperlink" Target="https://developer.android.com/reference/android/util/Log#i(java.lang.String,%20java.lang.String)" TargetMode="External"/><Relationship Id="rId6" Type="http://schemas.openxmlformats.org/officeDocument/2006/relationships/hyperlink" Target="https://developer.android.com/reference/android/util/Log#w(java.lang.String,%20java.lang.String)" TargetMode="External"/><Relationship Id="rId7" Type="http://schemas.openxmlformats.org/officeDocument/2006/relationships/hyperlink" Target="https://developer.android.com/reference/android/util/Log#e(java.lang.String,%20java.lang.String)" TargetMode="External"/><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mailto:astridfb@ifi.uio.no" TargetMode="External"/><Relationship Id="rId4" Type="http://schemas.openxmlformats.org/officeDocument/2006/relationships/hyperlink" Target="mailto:iselimb@ifi.uio.no" TargetMode="External"/><Relationship Id="rId5" Type="http://schemas.openxmlformats.org/officeDocument/2006/relationships/hyperlink" Target="mailto:viljardh@ifi.uio.no"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Velkommen til IN2000</a:t>
            </a:r>
            <a:endParaRPr/>
          </a:p>
        </p:txBody>
      </p:sp>
      <p:sp>
        <p:nvSpPr>
          <p:cNvPr id="67" name="Google Shape;67;p13"/>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lang="no"/>
              <a:t>Gruppe 5</a:t>
            </a:r>
            <a:br>
              <a:rPr lang="no"/>
            </a:br>
            <a:r>
              <a:rPr lang="no"/>
              <a:t>Astrid, Iselin, Viljar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Agenda</a:t>
            </a:r>
            <a:endParaRPr/>
          </a:p>
        </p:txBody>
      </p:sp>
      <p:sp>
        <p:nvSpPr>
          <p:cNvPr id="73" name="Google Shape;73;p14"/>
          <p:cNvSpPr txBox="1"/>
          <p:nvPr>
            <p:ph idx="1" type="body"/>
          </p:nvPr>
        </p:nvSpPr>
        <p:spPr>
          <a:xfrm>
            <a:off x="311700" y="1266325"/>
            <a:ext cx="3633300" cy="35637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no"/>
              <a:t>Oblig 1</a:t>
            </a:r>
            <a:endParaRPr/>
          </a:p>
          <a:p>
            <a:pPr indent="-325755" lvl="0" marL="457200" rtl="0" algn="l">
              <a:spcBef>
                <a:spcPts val="0"/>
              </a:spcBef>
              <a:spcAft>
                <a:spcPts val="0"/>
              </a:spcAft>
              <a:buSzPct val="100000"/>
              <a:buChar char="-"/>
            </a:pPr>
            <a:r>
              <a:rPr lang="no"/>
              <a:t>Null</a:t>
            </a:r>
            <a:endParaRPr/>
          </a:p>
          <a:p>
            <a:pPr indent="-325755" lvl="0" marL="457200" rtl="0" algn="l">
              <a:spcBef>
                <a:spcPts val="0"/>
              </a:spcBef>
              <a:spcAft>
                <a:spcPts val="0"/>
              </a:spcAft>
              <a:buSzPct val="100000"/>
              <a:buChar char="-"/>
            </a:pPr>
            <a:r>
              <a:rPr lang="no"/>
              <a:t>Concurrency</a:t>
            </a:r>
            <a:endParaRPr/>
          </a:p>
          <a:p>
            <a:pPr indent="-325755" lvl="0" marL="457200" rtl="0" algn="l">
              <a:spcBef>
                <a:spcPts val="0"/>
              </a:spcBef>
              <a:spcAft>
                <a:spcPts val="0"/>
              </a:spcAft>
              <a:buSzPct val="100000"/>
              <a:buChar char="-"/>
            </a:pPr>
            <a:r>
              <a:rPr lang="no"/>
              <a:t>States</a:t>
            </a:r>
            <a:endParaRPr/>
          </a:p>
          <a:p>
            <a:pPr indent="-325755" lvl="0" marL="457200" rtl="0" algn="l">
              <a:spcBef>
                <a:spcPts val="0"/>
              </a:spcBef>
              <a:spcAft>
                <a:spcPts val="0"/>
              </a:spcAft>
              <a:buSzPct val="100000"/>
              <a:buChar char="-"/>
            </a:pPr>
            <a:r>
              <a:rPr lang="no"/>
              <a:t>LogCat</a:t>
            </a:r>
            <a:endParaRPr/>
          </a:p>
          <a:p>
            <a:pPr indent="-325755" lvl="0" marL="457200" rtl="0" algn="l">
              <a:spcBef>
                <a:spcPts val="0"/>
              </a:spcBef>
              <a:spcAft>
                <a:spcPts val="0"/>
              </a:spcAft>
              <a:buSzPct val="100000"/>
              <a:buChar char="-"/>
            </a:pPr>
            <a:r>
              <a:rPr lang="no"/>
              <a:t>Arkitektur</a:t>
            </a:r>
            <a:endParaRPr/>
          </a:p>
          <a:p>
            <a:pPr indent="-325755" lvl="0" marL="457200" rtl="0" algn="l">
              <a:spcBef>
                <a:spcPts val="0"/>
              </a:spcBef>
              <a:spcAft>
                <a:spcPts val="0"/>
              </a:spcAft>
              <a:buSzPct val="100000"/>
              <a:buChar char="-"/>
            </a:pPr>
            <a:r>
              <a:rPr lang="no"/>
              <a:t>MVVM</a:t>
            </a:r>
            <a:endParaRPr/>
          </a:p>
          <a:p>
            <a:pPr indent="0" lvl="0" marL="0" rtl="0" algn="l">
              <a:spcBef>
                <a:spcPts val="1200"/>
              </a:spcBef>
              <a:spcAft>
                <a:spcPts val="0"/>
              </a:spcAft>
              <a:buNone/>
            </a:pPr>
            <a:r>
              <a:t/>
            </a:r>
            <a:endParaRPr/>
          </a:p>
          <a:p>
            <a:pPr indent="-325755" lvl="0" marL="457200" rtl="0" algn="l">
              <a:spcBef>
                <a:spcPts val="1200"/>
              </a:spcBef>
              <a:spcAft>
                <a:spcPts val="0"/>
              </a:spcAft>
              <a:buSzPct val="100000"/>
              <a:buChar char="-"/>
            </a:pPr>
            <a:r>
              <a:rPr lang="no"/>
              <a:t>Lab</a:t>
            </a:r>
            <a:endParaRPr/>
          </a:p>
          <a:p>
            <a:pPr indent="0" lvl="0" marL="457200" rtl="0" algn="l">
              <a:spcBef>
                <a:spcPts val="1200"/>
              </a:spcBef>
              <a:spcAft>
                <a:spcPts val="1200"/>
              </a:spcAft>
              <a:buNone/>
            </a:pPr>
            <a:r>
              <a:rPr lang="no" u="sng">
                <a:solidFill>
                  <a:schemeClr val="hlink"/>
                </a:solidFill>
                <a:hlinkClick r:id="rId3"/>
              </a:rPr>
              <a:t>https://www.mentimeter.com/app/presentation/alx3c192sfcueis1b6abzr8iaxxedksc/edit?source=share-invite-modal</a:t>
            </a:r>
            <a:r>
              <a:rPr lang="no"/>
              <a:t> </a:t>
            </a:r>
            <a:endParaRPr/>
          </a:p>
        </p:txBody>
      </p:sp>
      <p:pic>
        <p:nvPicPr>
          <p:cNvPr id="74" name="Google Shape;74;p14"/>
          <p:cNvPicPr preferRelativeResize="0"/>
          <p:nvPr/>
        </p:nvPicPr>
        <p:blipFill>
          <a:blip r:embed="rId4">
            <a:alphaModFix/>
          </a:blip>
          <a:stretch>
            <a:fillRect/>
          </a:stretch>
        </p:blipFill>
        <p:spPr>
          <a:xfrm>
            <a:off x="4544850" y="728613"/>
            <a:ext cx="3686276" cy="36862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Null</a:t>
            </a:r>
            <a:endParaRPr/>
          </a:p>
        </p:txBody>
      </p:sp>
      <p:sp>
        <p:nvSpPr>
          <p:cNvPr id="80" name="Google Shape;80;p15"/>
          <p:cNvSpPr txBox="1"/>
          <p:nvPr>
            <p:ph idx="1" type="body"/>
          </p:nvPr>
        </p:nvSpPr>
        <p:spPr>
          <a:xfrm>
            <a:off x="311700" y="1266325"/>
            <a:ext cx="57117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Håndtere null tidlig og konsist</a:t>
            </a:r>
            <a:endParaRPr/>
          </a:p>
          <a:p>
            <a:pPr indent="-342900" lvl="0" marL="457200" rtl="0" algn="l">
              <a:spcBef>
                <a:spcPts val="0"/>
              </a:spcBef>
              <a:spcAft>
                <a:spcPts val="0"/>
              </a:spcAft>
              <a:buSzPts val="1800"/>
              <a:buChar char="-"/>
            </a:pPr>
            <a:r>
              <a:rPr lang="no"/>
              <a:t>“Null-safe” ?.</a:t>
            </a:r>
            <a:endParaRPr/>
          </a:p>
          <a:p>
            <a:pPr indent="-317500" lvl="1" marL="914400" rtl="0" algn="l">
              <a:spcBef>
                <a:spcPts val="0"/>
              </a:spcBef>
              <a:spcAft>
                <a:spcPts val="0"/>
              </a:spcAft>
              <a:buSzPts val="1400"/>
              <a:buFont typeface="Roboto Mono"/>
              <a:buChar char="-"/>
            </a:pPr>
            <a:r>
              <a:rPr lang="no">
                <a:latin typeface="Roboto Mono"/>
                <a:ea typeface="Roboto Mono"/>
                <a:cs typeface="Roboto Mono"/>
                <a:sym typeface="Roboto Mono"/>
              </a:rPr>
              <a:t>val a: String? = “hei”</a:t>
            </a:r>
            <a:endParaRPr>
              <a:latin typeface="Roboto Mono"/>
              <a:ea typeface="Roboto Mono"/>
              <a:cs typeface="Roboto Mono"/>
              <a:sym typeface="Roboto Mono"/>
            </a:endParaRPr>
          </a:p>
          <a:p>
            <a:pPr indent="-317500" lvl="1" marL="914400" rtl="0" algn="l">
              <a:spcBef>
                <a:spcPts val="0"/>
              </a:spcBef>
              <a:spcAft>
                <a:spcPts val="0"/>
              </a:spcAft>
              <a:buSzPts val="1400"/>
              <a:buFont typeface="Roboto Mono"/>
              <a:buChar char="-"/>
            </a:pPr>
            <a:r>
              <a:rPr lang="no">
                <a:latin typeface="Roboto Mono"/>
                <a:ea typeface="Roboto Mono"/>
                <a:cs typeface="Roboto Mono"/>
                <a:sym typeface="Roboto Mono"/>
              </a:rPr>
              <a:t>val c = a?.length()</a:t>
            </a:r>
            <a:endParaRPr>
              <a:latin typeface="Roboto Mono"/>
              <a:ea typeface="Roboto Mono"/>
              <a:cs typeface="Roboto Mono"/>
              <a:sym typeface="Roboto Mono"/>
            </a:endParaRPr>
          </a:p>
          <a:p>
            <a:pPr indent="-317500" lvl="1" marL="914400" rtl="0" algn="l">
              <a:spcBef>
                <a:spcPts val="0"/>
              </a:spcBef>
              <a:spcAft>
                <a:spcPts val="0"/>
              </a:spcAft>
              <a:buSzPts val="1400"/>
              <a:buFont typeface="Roboto Mono"/>
              <a:buChar char="-"/>
            </a:pPr>
            <a:r>
              <a:rPr lang="no">
                <a:latin typeface="Roboto Mono"/>
                <a:ea typeface="Roboto Mono"/>
                <a:cs typeface="Roboto Mono"/>
                <a:sym typeface="Roboto Mono"/>
              </a:rPr>
              <a:t>println(c) -&gt; 3</a:t>
            </a:r>
            <a:endParaRPr>
              <a:latin typeface="Roboto Mono"/>
              <a:ea typeface="Roboto Mono"/>
              <a:cs typeface="Roboto Mono"/>
              <a:sym typeface="Roboto Mono"/>
            </a:endParaRPr>
          </a:p>
          <a:p>
            <a:pPr indent="-342900" lvl="0" marL="457200" rtl="0" algn="l">
              <a:spcBef>
                <a:spcPts val="0"/>
              </a:spcBef>
              <a:spcAft>
                <a:spcPts val="0"/>
              </a:spcAft>
              <a:buSzPts val="1800"/>
              <a:buChar char="-"/>
            </a:pPr>
            <a:r>
              <a:rPr lang="no"/>
              <a:t>Elvis-operator ?:</a:t>
            </a:r>
            <a:endParaRPr/>
          </a:p>
          <a:p>
            <a:pPr indent="-317500" lvl="1" marL="914400" rtl="0" algn="l">
              <a:spcBef>
                <a:spcPts val="0"/>
              </a:spcBef>
              <a:spcAft>
                <a:spcPts val="0"/>
              </a:spcAft>
              <a:buSzPts val="1400"/>
              <a:buFont typeface="Roboto Mono"/>
              <a:buChar char="-"/>
            </a:pPr>
            <a:r>
              <a:rPr lang="no">
                <a:latin typeface="Roboto Mono"/>
                <a:ea typeface="Roboto Mono"/>
                <a:cs typeface="Roboto Mono"/>
                <a:sym typeface="Roboto Mono"/>
              </a:rPr>
              <a:t>val b: String? = null</a:t>
            </a:r>
            <a:endParaRPr>
              <a:latin typeface="Roboto Mono"/>
              <a:ea typeface="Roboto Mono"/>
              <a:cs typeface="Roboto Mono"/>
              <a:sym typeface="Roboto Mono"/>
            </a:endParaRPr>
          </a:p>
          <a:p>
            <a:pPr indent="-317500" lvl="1" marL="914400" rtl="0" algn="l">
              <a:spcBef>
                <a:spcPts val="0"/>
              </a:spcBef>
              <a:spcAft>
                <a:spcPts val="0"/>
              </a:spcAft>
              <a:buSzPts val="1400"/>
              <a:buFont typeface="Roboto Mono"/>
              <a:buChar char="-"/>
            </a:pPr>
            <a:r>
              <a:rPr lang="no">
                <a:latin typeface="Roboto Mono"/>
                <a:ea typeface="Roboto Mono"/>
                <a:cs typeface="Roboto Mono"/>
                <a:sym typeface="Roboto Mono"/>
              </a:rPr>
              <a:t>val c = b?.length() ?: 0</a:t>
            </a:r>
            <a:endParaRPr>
              <a:latin typeface="Roboto Mono"/>
              <a:ea typeface="Roboto Mono"/>
              <a:cs typeface="Roboto Mono"/>
              <a:sym typeface="Roboto Mono"/>
            </a:endParaRPr>
          </a:p>
          <a:p>
            <a:pPr indent="-317500" lvl="1" marL="914400" rtl="0" algn="l">
              <a:spcBef>
                <a:spcPts val="0"/>
              </a:spcBef>
              <a:spcAft>
                <a:spcPts val="0"/>
              </a:spcAft>
              <a:buSzPts val="1400"/>
              <a:buFont typeface="Roboto Mono"/>
              <a:buChar char="-"/>
            </a:pPr>
            <a:r>
              <a:rPr lang="no">
                <a:latin typeface="Roboto Mono"/>
                <a:ea typeface="Roboto Mono"/>
                <a:cs typeface="Roboto Mono"/>
                <a:sym typeface="Roboto Mono"/>
              </a:rPr>
              <a:t>println(c) -&gt; 0</a:t>
            </a:r>
            <a:endParaRPr>
              <a:latin typeface="Roboto Mono"/>
              <a:ea typeface="Roboto Mono"/>
              <a:cs typeface="Roboto Mono"/>
              <a:sym typeface="Roboto Mono"/>
            </a:endParaRPr>
          </a:p>
          <a:p>
            <a:pPr indent="-342900" lvl="0" marL="457200" rtl="0" algn="l">
              <a:spcBef>
                <a:spcPts val="0"/>
              </a:spcBef>
              <a:spcAft>
                <a:spcPts val="0"/>
              </a:spcAft>
              <a:buSzPts val="1800"/>
              <a:buChar char="-"/>
            </a:pPr>
            <a:r>
              <a:rPr lang="no"/>
              <a:t>Unngå !!. </a:t>
            </a:r>
            <a:endParaRPr/>
          </a:p>
          <a:p>
            <a:pPr indent="-342900" lvl="0" marL="457200" rtl="0" algn="l">
              <a:spcBef>
                <a:spcPts val="0"/>
              </a:spcBef>
              <a:spcAft>
                <a:spcPts val="0"/>
              </a:spcAft>
              <a:buSzPts val="1800"/>
              <a:buChar char="-"/>
            </a:pPr>
            <a:r>
              <a:rPr lang="no"/>
              <a:t>Egentlig enkelt, bare mye å holde styr på!</a:t>
            </a:r>
            <a:endParaRPr/>
          </a:p>
        </p:txBody>
      </p:sp>
      <p:pic>
        <p:nvPicPr>
          <p:cNvPr id="81" name="Google Shape;81;p15"/>
          <p:cNvPicPr preferRelativeResize="0"/>
          <p:nvPr/>
        </p:nvPicPr>
        <p:blipFill>
          <a:blip r:embed="rId3">
            <a:alphaModFix/>
          </a:blip>
          <a:stretch>
            <a:fillRect/>
          </a:stretch>
        </p:blipFill>
        <p:spPr>
          <a:xfrm>
            <a:off x="6230350" y="3099550"/>
            <a:ext cx="2762373" cy="3686275"/>
          </a:xfrm>
          <a:prstGeom prst="rect">
            <a:avLst/>
          </a:prstGeom>
          <a:noFill/>
          <a:ln>
            <a:noFill/>
          </a:ln>
        </p:spPr>
      </p:pic>
      <p:pic>
        <p:nvPicPr>
          <p:cNvPr id="82" name="Google Shape;82;p15"/>
          <p:cNvPicPr preferRelativeResize="0"/>
          <p:nvPr/>
        </p:nvPicPr>
        <p:blipFill>
          <a:blip r:embed="rId4">
            <a:alphaModFix/>
          </a:blip>
          <a:stretch>
            <a:fillRect/>
          </a:stretch>
        </p:blipFill>
        <p:spPr>
          <a:xfrm>
            <a:off x="6230350" y="196825"/>
            <a:ext cx="2762375" cy="27623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Concurrency/coroutines</a:t>
            </a:r>
            <a:endParaRPr/>
          </a:p>
        </p:txBody>
      </p:sp>
      <p:sp>
        <p:nvSpPr>
          <p:cNvPr id="88" name="Google Shape;88;p16"/>
          <p:cNvSpPr txBox="1"/>
          <p:nvPr>
            <p:ph idx="1" type="body"/>
          </p:nvPr>
        </p:nvSpPr>
        <p:spPr>
          <a:xfrm>
            <a:off x="311700" y="1266325"/>
            <a:ext cx="3886800" cy="33027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no"/>
              <a:t>Coroutines er mer eller mindre tråder fra Java, bare enklere (trust me bro)</a:t>
            </a:r>
            <a:endParaRPr/>
          </a:p>
          <a:p>
            <a:pPr indent="-317500" lvl="1" marL="914400" rtl="0" algn="l">
              <a:spcBef>
                <a:spcPts val="0"/>
              </a:spcBef>
              <a:spcAft>
                <a:spcPts val="0"/>
              </a:spcAft>
              <a:buSzPts val="1400"/>
              <a:buChar char="-"/>
            </a:pPr>
            <a:r>
              <a:rPr lang="no"/>
              <a:t>launch: uten retur</a:t>
            </a:r>
            <a:endParaRPr/>
          </a:p>
          <a:p>
            <a:pPr indent="-317500" lvl="1" marL="914400" rtl="0" algn="l">
              <a:spcBef>
                <a:spcPts val="0"/>
              </a:spcBef>
              <a:spcAft>
                <a:spcPts val="0"/>
              </a:spcAft>
              <a:buSzPts val="1400"/>
              <a:buChar char="-"/>
            </a:pPr>
            <a:r>
              <a:rPr lang="no"/>
              <a:t>async: med retur</a:t>
            </a:r>
            <a:endParaRPr/>
          </a:p>
          <a:p>
            <a:pPr indent="-342900" lvl="0" marL="457200" rtl="0" algn="l">
              <a:spcBef>
                <a:spcPts val="0"/>
              </a:spcBef>
              <a:spcAft>
                <a:spcPts val="0"/>
              </a:spcAft>
              <a:buSzPts val="1800"/>
              <a:buChar char="-"/>
            </a:pPr>
            <a:r>
              <a:rPr lang="no"/>
              <a:t>viewModelScope.launch</a:t>
            </a:r>
            <a:endParaRPr/>
          </a:p>
          <a:p>
            <a:pPr indent="-317500" lvl="1" marL="914400" rtl="0" algn="l">
              <a:spcBef>
                <a:spcPts val="0"/>
              </a:spcBef>
              <a:spcAft>
                <a:spcPts val="0"/>
              </a:spcAft>
              <a:buSzPts val="1400"/>
              <a:buChar char="-"/>
            </a:pPr>
            <a:r>
              <a:rPr lang="no"/>
              <a:t>bare bruk IO</a:t>
            </a:r>
            <a:endParaRPr/>
          </a:p>
          <a:p>
            <a:pPr indent="-317500" lvl="1" marL="914400" rtl="0" algn="l">
              <a:spcBef>
                <a:spcPts val="0"/>
              </a:spcBef>
              <a:spcAft>
                <a:spcPts val="0"/>
              </a:spcAft>
              <a:buSzPts val="1400"/>
              <a:buChar char="-"/>
            </a:pPr>
            <a:r>
              <a:rPr lang="no"/>
              <a:t>enda enklere, men høyere “nivå” i arkitekturen</a:t>
            </a:r>
            <a:endParaRPr/>
          </a:p>
          <a:p>
            <a:pPr indent="-342900" lvl="0" marL="457200" rtl="0" algn="l">
              <a:spcBef>
                <a:spcPts val="0"/>
              </a:spcBef>
              <a:spcAft>
                <a:spcPts val="0"/>
              </a:spcAft>
              <a:buSzPts val="1800"/>
              <a:buChar char="-"/>
            </a:pPr>
            <a:r>
              <a:rPr lang="no"/>
              <a:t>flow</a:t>
            </a:r>
            <a:endParaRPr/>
          </a:p>
          <a:p>
            <a:pPr indent="-317500" lvl="1" marL="914400" rtl="0" algn="l">
              <a:spcBef>
                <a:spcPts val="0"/>
              </a:spcBef>
              <a:spcAft>
                <a:spcPts val="0"/>
              </a:spcAft>
              <a:buSzPts val="1400"/>
              <a:buChar char="-"/>
            </a:pPr>
            <a:r>
              <a:rPr lang="no"/>
              <a:t>vi brukte ikke dette</a:t>
            </a:r>
            <a:endParaRPr/>
          </a:p>
          <a:p>
            <a:pPr indent="-317500" lvl="1" marL="914400" rtl="0" algn="l">
              <a:spcBef>
                <a:spcPts val="0"/>
              </a:spcBef>
              <a:spcAft>
                <a:spcPts val="0"/>
              </a:spcAft>
              <a:buSzPts val="1400"/>
              <a:buChar char="-"/>
            </a:pPr>
            <a:r>
              <a:rPr lang="no"/>
              <a:t>(mye)</a:t>
            </a:r>
            <a:endParaRPr/>
          </a:p>
        </p:txBody>
      </p:sp>
      <p:pic>
        <p:nvPicPr>
          <p:cNvPr id="89" name="Google Shape;89;p16"/>
          <p:cNvPicPr preferRelativeResize="0"/>
          <p:nvPr/>
        </p:nvPicPr>
        <p:blipFill>
          <a:blip r:embed="rId3">
            <a:alphaModFix/>
          </a:blip>
          <a:stretch>
            <a:fillRect/>
          </a:stretch>
        </p:blipFill>
        <p:spPr>
          <a:xfrm>
            <a:off x="5476700" y="382838"/>
            <a:ext cx="2918549" cy="43778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States</a:t>
            </a:r>
            <a:endParaRPr/>
          </a:p>
        </p:txBody>
      </p:sp>
      <p:sp>
        <p:nvSpPr>
          <p:cNvPr id="95" name="Google Shape;95;p17"/>
          <p:cNvSpPr txBox="1"/>
          <p:nvPr>
            <p:ph idx="1" type="body"/>
          </p:nvPr>
        </p:nvSpPr>
        <p:spPr>
          <a:xfrm>
            <a:off x="311700" y="1266338"/>
            <a:ext cx="3726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by remember</a:t>
            </a:r>
            <a:endParaRPr/>
          </a:p>
          <a:p>
            <a:pPr indent="-342900" lvl="0" marL="457200" rtl="0" algn="l">
              <a:spcBef>
                <a:spcPts val="0"/>
              </a:spcBef>
              <a:spcAft>
                <a:spcPts val="0"/>
              </a:spcAft>
              <a:buSzPts val="1800"/>
              <a:buChar char="-"/>
            </a:pPr>
            <a:r>
              <a:rPr lang="no"/>
              <a:t>mutableStateOf</a:t>
            </a:r>
            <a:endParaRPr/>
          </a:p>
          <a:p>
            <a:pPr indent="-342900" lvl="0" marL="457200" rtl="0" algn="l">
              <a:spcBef>
                <a:spcPts val="0"/>
              </a:spcBef>
              <a:spcAft>
                <a:spcPts val="0"/>
              </a:spcAft>
              <a:buSzPts val="1800"/>
              <a:buChar char="-"/>
            </a:pPr>
            <a:r>
              <a:rPr lang="no"/>
              <a:t>onValueChange</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no"/>
              <a:t>Plis bare les dokumentasjon og prøv dere frem, dette er pain å forklare</a:t>
            </a:r>
            <a:endParaRPr/>
          </a:p>
        </p:txBody>
      </p:sp>
      <p:pic>
        <p:nvPicPr>
          <p:cNvPr id="96" name="Google Shape;96;p17"/>
          <p:cNvPicPr preferRelativeResize="0"/>
          <p:nvPr/>
        </p:nvPicPr>
        <p:blipFill>
          <a:blip r:embed="rId3">
            <a:alphaModFix/>
          </a:blip>
          <a:stretch>
            <a:fillRect/>
          </a:stretch>
        </p:blipFill>
        <p:spPr>
          <a:xfrm>
            <a:off x="4572000" y="1760388"/>
            <a:ext cx="4352925" cy="2314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Arkitektur</a:t>
            </a:r>
            <a:endParaRPr/>
          </a:p>
        </p:txBody>
      </p:sp>
      <p:sp>
        <p:nvSpPr>
          <p:cNvPr id="102" name="Google Shape;102;p18"/>
          <p:cNvSpPr txBox="1"/>
          <p:nvPr>
            <p:ph idx="1" type="body"/>
          </p:nvPr>
        </p:nvSpPr>
        <p:spPr>
          <a:xfrm>
            <a:off x="311700" y="1266325"/>
            <a:ext cx="3747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strukturering av kode</a:t>
            </a:r>
            <a:endParaRPr/>
          </a:p>
          <a:p>
            <a:pPr indent="-342900" lvl="0" marL="457200" rtl="0" algn="l">
              <a:spcBef>
                <a:spcPts val="0"/>
              </a:spcBef>
              <a:spcAft>
                <a:spcPts val="0"/>
              </a:spcAft>
              <a:buSzPts val="1800"/>
              <a:buChar char="-"/>
            </a:pPr>
            <a:r>
              <a:rPr lang="no"/>
              <a:t>definerte ansvarsområder</a:t>
            </a:r>
            <a:endParaRPr/>
          </a:p>
          <a:p>
            <a:pPr indent="0" lvl="0" marL="0" rtl="0" algn="l">
              <a:spcBef>
                <a:spcPts val="1200"/>
              </a:spcBef>
              <a:spcAft>
                <a:spcPts val="0"/>
              </a:spcAft>
              <a:buNone/>
            </a:pPr>
            <a:r>
              <a:rPr lang="no"/>
              <a:t>Mål:</a:t>
            </a:r>
            <a:endParaRPr/>
          </a:p>
          <a:p>
            <a:pPr indent="-342900" lvl="0" marL="457200" rtl="0" algn="l">
              <a:spcBef>
                <a:spcPts val="1200"/>
              </a:spcBef>
              <a:spcAft>
                <a:spcPts val="0"/>
              </a:spcAft>
              <a:buSzPts val="1800"/>
              <a:buChar char="-"/>
            </a:pPr>
            <a:r>
              <a:rPr lang="no"/>
              <a:t>enkel å:</a:t>
            </a:r>
            <a:endParaRPr/>
          </a:p>
          <a:p>
            <a:pPr indent="-317500" lvl="1" marL="914400" rtl="0" algn="l">
              <a:spcBef>
                <a:spcPts val="0"/>
              </a:spcBef>
              <a:spcAft>
                <a:spcPts val="0"/>
              </a:spcAft>
              <a:buSzPts val="1400"/>
              <a:buChar char="-"/>
            </a:pPr>
            <a:r>
              <a:rPr lang="no"/>
              <a:t>utvide</a:t>
            </a:r>
            <a:endParaRPr/>
          </a:p>
          <a:p>
            <a:pPr indent="-317500" lvl="1" marL="914400" rtl="0" algn="l">
              <a:spcBef>
                <a:spcPts val="0"/>
              </a:spcBef>
              <a:spcAft>
                <a:spcPts val="0"/>
              </a:spcAft>
              <a:buSzPts val="1400"/>
              <a:buChar char="-"/>
            </a:pPr>
            <a:r>
              <a:rPr lang="no"/>
              <a:t>vedlikeholde</a:t>
            </a:r>
            <a:endParaRPr/>
          </a:p>
          <a:p>
            <a:pPr indent="-317500" lvl="1" marL="914400" rtl="0" algn="l">
              <a:spcBef>
                <a:spcPts val="0"/>
              </a:spcBef>
              <a:spcAft>
                <a:spcPts val="0"/>
              </a:spcAft>
              <a:buSzPts val="1400"/>
              <a:buChar char="-"/>
            </a:pPr>
            <a:r>
              <a:rPr lang="no"/>
              <a:t>teste</a:t>
            </a:r>
            <a:endParaRPr/>
          </a:p>
        </p:txBody>
      </p:sp>
      <p:pic>
        <p:nvPicPr>
          <p:cNvPr id="103" name="Google Shape;103;p18"/>
          <p:cNvPicPr preferRelativeResize="0"/>
          <p:nvPr/>
        </p:nvPicPr>
        <p:blipFill>
          <a:blip r:embed="rId3">
            <a:alphaModFix/>
          </a:blip>
          <a:stretch>
            <a:fillRect/>
          </a:stretch>
        </p:blipFill>
        <p:spPr>
          <a:xfrm>
            <a:off x="4211700" y="1304825"/>
            <a:ext cx="4779901" cy="27859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MVVM</a:t>
            </a:r>
            <a:endParaRPr/>
          </a:p>
        </p:txBody>
      </p:sp>
      <p:sp>
        <p:nvSpPr>
          <p:cNvPr id="109" name="Google Shape;109;p19"/>
          <p:cNvSpPr txBox="1"/>
          <p:nvPr>
            <p:ph idx="1" type="body"/>
          </p:nvPr>
        </p:nvSpPr>
        <p:spPr>
          <a:xfrm>
            <a:off x="311700" y="1266325"/>
            <a:ext cx="39513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no"/>
              <a:t>M:</a:t>
            </a:r>
            <a:r>
              <a:rPr lang="no"/>
              <a:t> Model</a:t>
            </a:r>
            <a:endParaRPr/>
          </a:p>
          <a:p>
            <a:pPr indent="-342900" lvl="0" marL="457200" rtl="0" algn="l">
              <a:spcBef>
                <a:spcPts val="1200"/>
              </a:spcBef>
              <a:spcAft>
                <a:spcPts val="0"/>
              </a:spcAft>
              <a:buSzPts val="1800"/>
              <a:buChar char="-"/>
            </a:pPr>
            <a:r>
              <a:rPr lang="no"/>
              <a:t>representerer data</a:t>
            </a:r>
            <a:endParaRPr/>
          </a:p>
          <a:p>
            <a:pPr indent="0" lvl="0" marL="0" rtl="0" algn="l">
              <a:spcBef>
                <a:spcPts val="1200"/>
              </a:spcBef>
              <a:spcAft>
                <a:spcPts val="0"/>
              </a:spcAft>
              <a:buNone/>
            </a:pPr>
            <a:r>
              <a:rPr b="1" lang="no"/>
              <a:t>V</a:t>
            </a:r>
            <a:r>
              <a:rPr lang="no"/>
              <a:t>:View </a:t>
            </a:r>
            <a:endParaRPr/>
          </a:p>
          <a:p>
            <a:pPr indent="-342900" lvl="0" marL="457200" rtl="0" algn="l">
              <a:spcBef>
                <a:spcPts val="1200"/>
              </a:spcBef>
              <a:spcAft>
                <a:spcPts val="0"/>
              </a:spcAft>
              <a:buSzPts val="1800"/>
              <a:buChar char="-"/>
            </a:pPr>
            <a:r>
              <a:rPr lang="no"/>
              <a:t>viser data</a:t>
            </a:r>
            <a:endParaRPr/>
          </a:p>
          <a:p>
            <a:pPr indent="0" lvl="0" marL="0" rtl="0" algn="l">
              <a:spcBef>
                <a:spcPts val="1200"/>
              </a:spcBef>
              <a:spcAft>
                <a:spcPts val="0"/>
              </a:spcAft>
              <a:buNone/>
            </a:pPr>
            <a:r>
              <a:rPr b="1" lang="no"/>
              <a:t>VM</a:t>
            </a:r>
            <a:r>
              <a:rPr lang="no"/>
              <a:t>:ViewModel</a:t>
            </a:r>
            <a:endParaRPr/>
          </a:p>
          <a:p>
            <a:pPr indent="-342900" lvl="0" marL="457200" rtl="0" algn="l">
              <a:spcBef>
                <a:spcPts val="1200"/>
              </a:spcBef>
              <a:spcAft>
                <a:spcPts val="0"/>
              </a:spcAft>
              <a:buSzPts val="1800"/>
              <a:buChar char="-"/>
            </a:pPr>
            <a:r>
              <a:rPr lang="no"/>
              <a:t>mellommann mellom view og model</a:t>
            </a:r>
            <a:endParaRPr/>
          </a:p>
        </p:txBody>
      </p:sp>
      <p:pic>
        <p:nvPicPr>
          <p:cNvPr id="110" name="Google Shape;110;p19"/>
          <p:cNvPicPr preferRelativeResize="0"/>
          <p:nvPr/>
        </p:nvPicPr>
        <p:blipFill>
          <a:blip r:embed="rId3">
            <a:alphaModFix/>
          </a:blip>
          <a:stretch>
            <a:fillRect/>
          </a:stretch>
        </p:blipFill>
        <p:spPr>
          <a:xfrm>
            <a:off x="4415400" y="1304825"/>
            <a:ext cx="4576200" cy="247010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Logcat</a:t>
            </a:r>
            <a:endParaRPr/>
          </a:p>
        </p:txBody>
      </p:sp>
      <p:sp>
        <p:nvSpPr>
          <p:cNvPr id="116" name="Google Shape;116;p20"/>
          <p:cNvSpPr txBox="1"/>
          <p:nvPr>
            <p:ph idx="1" type="body"/>
          </p:nvPr>
        </p:nvSpPr>
        <p:spPr>
          <a:xfrm>
            <a:off x="311700" y="1040700"/>
            <a:ext cx="5336700" cy="3302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no"/>
              <a:t>Brukes for debugging av koden</a:t>
            </a:r>
            <a:endParaRPr/>
          </a:p>
          <a:p>
            <a:pPr indent="0" lvl="0" marL="0" rtl="0" algn="l">
              <a:spcBef>
                <a:spcPts val="1200"/>
              </a:spcBef>
              <a:spcAft>
                <a:spcPts val="0"/>
              </a:spcAft>
              <a:buNone/>
            </a:pPr>
            <a:r>
              <a:rPr lang="no"/>
              <a:t>Gir deg logger i real time, mens appen din kjører</a:t>
            </a:r>
            <a:endParaRPr/>
          </a:p>
          <a:p>
            <a:pPr indent="0" lvl="0" marL="0" rtl="0" algn="l">
              <a:spcBef>
                <a:spcPts val="1200"/>
              </a:spcBef>
              <a:spcAft>
                <a:spcPts val="0"/>
              </a:spcAft>
              <a:buNone/>
            </a:pPr>
            <a:r>
              <a:rPr lang="no"/>
              <a:t>Består av en tag og en message</a:t>
            </a:r>
            <a:endParaRPr/>
          </a:p>
          <a:p>
            <a:pPr indent="-342900" lvl="0" marL="457200" rtl="0" algn="l">
              <a:spcBef>
                <a:spcPts val="1200"/>
              </a:spcBef>
              <a:spcAft>
                <a:spcPts val="0"/>
              </a:spcAft>
              <a:buClr>
                <a:schemeClr val="dk2"/>
              </a:buClr>
              <a:buSzPts val="1800"/>
              <a:buFont typeface="Arial"/>
              <a:buChar char="●"/>
            </a:pPr>
            <a:r>
              <a:rPr lang="no" u="sng">
                <a:solidFill>
                  <a:schemeClr val="accent5"/>
                </a:solidFill>
                <a:highlight>
                  <a:srgbClr val="FFFFFF"/>
                </a:highlight>
                <a:hlinkClick r:id="rId3">
                  <a:extLst>
                    <a:ext uri="{A12FA001-AC4F-418D-AE19-62706E023703}">
                      <ahyp:hlinkClr val="tx"/>
                    </a:ext>
                  </a:extLst>
                </a:hlinkClick>
              </a:rPr>
              <a:t>Log.v(String, String)</a:t>
            </a:r>
            <a:r>
              <a:rPr lang="no">
                <a:highlight>
                  <a:srgbClr val="FFFFFF"/>
                </a:highlight>
              </a:rPr>
              <a:t> (verbose)</a:t>
            </a:r>
            <a:endParaRPr>
              <a:highlight>
                <a:srgbClr val="FFFFFF"/>
              </a:highlight>
            </a:endParaRPr>
          </a:p>
          <a:p>
            <a:pPr indent="-342900" lvl="0" marL="457200" rtl="0" algn="l">
              <a:spcBef>
                <a:spcPts val="0"/>
              </a:spcBef>
              <a:spcAft>
                <a:spcPts val="0"/>
              </a:spcAft>
              <a:buClr>
                <a:schemeClr val="dk2"/>
              </a:buClr>
              <a:buSzPts val="1800"/>
              <a:buFont typeface="Arial"/>
              <a:buChar char="●"/>
            </a:pPr>
            <a:r>
              <a:rPr lang="no" u="sng">
                <a:solidFill>
                  <a:schemeClr val="accent5"/>
                </a:solidFill>
                <a:highlight>
                  <a:srgbClr val="FFFFFF"/>
                </a:highlight>
                <a:hlinkClick r:id="rId4">
                  <a:extLst>
                    <a:ext uri="{A12FA001-AC4F-418D-AE19-62706E023703}">
                      <ahyp:hlinkClr val="tx"/>
                    </a:ext>
                  </a:extLst>
                </a:hlinkClick>
              </a:rPr>
              <a:t>Log.d(String, String)</a:t>
            </a:r>
            <a:r>
              <a:rPr lang="no">
                <a:solidFill>
                  <a:schemeClr val="accent3"/>
                </a:solidFill>
                <a:highlight>
                  <a:srgbClr val="FFFFFF"/>
                </a:highlight>
              </a:rPr>
              <a:t> </a:t>
            </a:r>
            <a:r>
              <a:rPr lang="no">
                <a:highlight>
                  <a:srgbClr val="FFFFFF"/>
                </a:highlight>
              </a:rPr>
              <a:t>(debug)</a:t>
            </a:r>
            <a:endParaRPr>
              <a:highlight>
                <a:srgbClr val="FFFFFF"/>
              </a:highlight>
            </a:endParaRPr>
          </a:p>
          <a:p>
            <a:pPr indent="-342900" lvl="0" marL="457200" rtl="0" algn="l">
              <a:spcBef>
                <a:spcPts val="0"/>
              </a:spcBef>
              <a:spcAft>
                <a:spcPts val="0"/>
              </a:spcAft>
              <a:buClr>
                <a:schemeClr val="dk2"/>
              </a:buClr>
              <a:buSzPts val="1800"/>
              <a:buFont typeface="Arial"/>
              <a:buChar char="●"/>
            </a:pPr>
            <a:r>
              <a:rPr lang="no" u="sng">
                <a:solidFill>
                  <a:schemeClr val="accent5"/>
                </a:solidFill>
                <a:highlight>
                  <a:srgbClr val="FFFFFF"/>
                </a:highlight>
                <a:hlinkClick r:id="rId5">
                  <a:extLst>
                    <a:ext uri="{A12FA001-AC4F-418D-AE19-62706E023703}">
                      <ahyp:hlinkClr val="tx"/>
                    </a:ext>
                  </a:extLst>
                </a:hlinkClick>
              </a:rPr>
              <a:t>Log.i(String, String)</a:t>
            </a:r>
            <a:r>
              <a:rPr lang="no">
                <a:highlight>
                  <a:srgbClr val="FFFFFF"/>
                </a:highlight>
              </a:rPr>
              <a:t> (information)</a:t>
            </a:r>
            <a:endParaRPr>
              <a:highlight>
                <a:srgbClr val="FFFFFF"/>
              </a:highlight>
            </a:endParaRPr>
          </a:p>
          <a:p>
            <a:pPr indent="-342900" lvl="0" marL="457200" rtl="0" algn="l">
              <a:spcBef>
                <a:spcPts val="0"/>
              </a:spcBef>
              <a:spcAft>
                <a:spcPts val="0"/>
              </a:spcAft>
              <a:buClr>
                <a:schemeClr val="dk2"/>
              </a:buClr>
              <a:buSzPts val="1800"/>
              <a:buFont typeface="Arial"/>
              <a:buChar char="●"/>
            </a:pPr>
            <a:r>
              <a:rPr lang="no" u="sng">
                <a:solidFill>
                  <a:schemeClr val="accent5"/>
                </a:solidFill>
                <a:highlight>
                  <a:srgbClr val="FFFFFF"/>
                </a:highlight>
                <a:hlinkClick r:id="rId6">
                  <a:extLst>
                    <a:ext uri="{A12FA001-AC4F-418D-AE19-62706E023703}">
                      <ahyp:hlinkClr val="tx"/>
                    </a:ext>
                  </a:extLst>
                </a:hlinkClick>
              </a:rPr>
              <a:t>Log.w(String, String)</a:t>
            </a:r>
            <a:r>
              <a:rPr lang="no">
                <a:solidFill>
                  <a:schemeClr val="accent5"/>
                </a:solidFill>
                <a:highlight>
                  <a:srgbClr val="FFFFFF"/>
                </a:highlight>
              </a:rPr>
              <a:t> </a:t>
            </a:r>
            <a:r>
              <a:rPr lang="no">
                <a:highlight>
                  <a:srgbClr val="FFFFFF"/>
                </a:highlight>
              </a:rPr>
              <a:t>(warning)</a:t>
            </a:r>
            <a:endParaRPr>
              <a:highlight>
                <a:srgbClr val="FFFFFF"/>
              </a:highlight>
            </a:endParaRPr>
          </a:p>
          <a:p>
            <a:pPr indent="-342900" lvl="0" marL="457200" rtl="0" algn="l">
              <a:spcBef>
                <a:spcPts val="0"/>
              </a:spcBef>
              <a:spcAft>
                <a:spcPts val="0"/>
              </a:spcAft>
              <a:buClr>
                <a:schemeClr val="dk2"/>
              </a:buClr>
              <a:buSzPts val="1800"/>
              <a:buFont typeface="Arial"/>
              <a:buChar char="●"/>
            </a:pPr>
            <a:r>
              <a:rPr lang="no" u="sng">
                <a:solidFill>
                  <a:schemeClr val="accent5"/>
                </a:solidFill>
                <a:highlight>
                  <a:srgbClr val="FFFFFF"/>
                </a:highlight>
                <a:hlinkClick r:id="rId7">
                  <a:extLst>
                    <a:ext uri="{A12FA001-AC4F-418D-AE19-62706E023703}">
                      <ahyp:hlinkClr val="tx"/>
                    </a:ext>
                  </a:extLst>
                </a:hlinkClick>
              </a:rPr>
              <a:t>Log.e(String, String)</a:t>
            </a:r>
            <a:r>
              <a:rPr lang="no">
                <a:highlight>
                  <a:srgbClr val="FFFFFF"/>
                </a:highlight>
              </a:rPr>
              <a:t> (error)</a:t>
            </a:r>
            <a:endParaRPr>
              <a:highlight>
                <a:srgbClr val="FFFFFF"/>
              </a:highlight>
            </a:endParaRPr>
          </a:p>
          <a:p>
            <a:pPr indent="0" lvl="0" marL="0" rtl="0" algn="l">
              <a:spcBef>
                <a:spcPts val="900"/>
              </a:spcBef>
              <a:spcAft>
                <a:spcPts val="900"/>
              </a:spcAft>
              <a:buNone/>
            </a:pPr>
            <a:r>
              <a:rPr lang="no" sz="1500">
                <a:highlight>
                  <a:srgbClr val="FFFFFF"/>
                </a:highlight>
              </a:rPr>
              <a:t>Tips: Ha ryddige og forståelige tags og messages! Særlig når dere starter med teamarbeid</a:t>
            </a:r>
            <a:endParaRPr/>
          </a:p>
        </p:txBody>
      </p:sp>
      <p:pic>
        <p:nvPicPr>
          <p:cNvPr id="117" name="Google Shape;117;p20"/>
          <p:cNvPicPr preferRelativeResize="0"/>
          <p:nvPr/>
        </p:nvPicPr>
        <p:blipFill>
          <a:blip r:embed="rId8">
            <a:alphaModFix/>
          </a:blip>
          <a:stretch>
            <a:fillRect/>
          </a:stretch>
        </p:blipFill>
        <p:spPr>
          <a:xfrm>
            <a:off x="6057900" y="0"/>
            <a:ext cx="3086099" cy="5143498"/>
          </a:xfrm>
          <a:prstGeom prst="rect">
            <a:avLst/>
          </a:prstGeom>
          <a:noFill/>
          <a:ln>
            <a:noFill/>
          </a:ln>
        </p:spPr>
      </p:pic>
      <p:sp>
        <p:nvSpPr>
          <p:cNvPr id="118" name="Google Shape;118;p20"/>
          <p:cNvSpPr/>
          <p:nvPr/>
        </p:nvSpPr>
        <p:spPr>
          <a:xfrm>
            <a:off x="5143500" y="3886200"/>
            <a:ext cx="914400" cy="457200"/>
          </a:xfrm>
          <a:prstGeom prst="notched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21"/>
          <p:cNvPicPr preferRelativeResize="0"/>
          <p:nvPr/>
        </p:nvPicPr>
        <p:blipFill>
          <a:blip r:embed="rId3">
            <a:alphaModFix/>
          </a:blip>
          <a:stretch>
            <a:fillRect/>
          </a:stretch>
        </p:blipFill>
        <p:spPr>
          <a:xfrm>
            <a:off x="603187" y="1286913"/>
            <a:ext cx="7937623" cy="2569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22"/>
          <p:cNvPicPr preferRelativeResize="0"/>
          <p:nvPr/>
        </p:nvPicPr>
        <p:blipFill>
          <a:blip r:embed="rId3">
            <a:alphaModFix/>
          </a:blip>
          <a:stretch>
            <a:fillRect/>
          </a:stretch>
        </p:blipFill>
        <p:spPr>
          <a:xfrm>
            <a:off x="1773038" y="67950"/>
            <a:ext cx="5597926" cy="2023074"/>
          </a:xfrm>
          <a:prstGeom prst="rect">
            <a:avLst/>
          </a:prstGeom>
          <a:noFill/>
          <a:ln>
            <a:noFill/>
          </a:ln>
        </p:spPr>
      </p:pic>
      <p:pic>
        <p:nvPicPr>
          <p:cNvPr id="129" name="Google Shape;129;p22"/>
          <p:cNvPicPr preferRelativeResize="0"/>
          <p:nvPr/>
        </p:nvPicPr>
        <p:blipFill>
          <a:blip r:embed="rId4">
            <a:alphaModFix/>
          </a:blip>
          <a:stretch>
            <a:fillRect/>
          </a:stretch>
        </p:blipFill>
        <p:spPr>
          <a:xfrm>
            <a:off x="152413" y="2364874"/>
            <a:ext cx="8839202" cy="25092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3"/>
          <p:cNvSpPr txBox="1"/>
          <p:nvPr>
            <p:ph type="ctrTitle"/>
          </p:nvPr>
        </p:nvSpPr>
        <p:spPr>
          <a:xfrm>
            <a:off x="1004150" y="1217589"/>
            <a:ext cx="7136700" cy="1022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Lab!</a:t>
            </a:r>
            <a:endParaRPr/>
          </a:p>
        </p:txBody>
      </p:sp>
      <p:sp>
        <p:nvSpPr>
          <p:cNvPr id="135" name="Google Shape;135;p23"/>
          <p:cNvSpPr txBox="1"/>
          <p:nvPr>
            <p:ph idx="1" type="subTitle"/>
          </p:nvPr>
        </p:nvSpPr>
        <p:spPr>
          <a:xfrm>
            <a:off x="2137250" y="2302600"/>
            <a:ext cx="4870500" cy="1575600"/>
          </a:xfrm>
          <a:prstGeom prst="rect">
            <a:avLst/>
          </a:prstGeom>
        </p:spPr>
        <p:txBody>
          <a:bodyPr anchorCtr="0" anchor="t" bIns="91425" lIns="91425" spcFirstLastPara="1" rIns="91425" wrap="square" tIns="91425">
            <a:normAutofit lnSpcReduction="10000"/>
          </a:bodyPr>
          <a:lstStyle/>
          <a:p>
            <a:pPr indent="0" lvl="0" marL="0" rtl="0" algn="ctr">
              <a:lnSpc>
                <a:spcPct val="150000"/>
              </a:lnSpc>
              <a:spcBef>
                <a:spcPts val="0"/>
              </a:spcBef>
              <a:spcAft>
                <a:spcPts val="0"/>
              </a:spcAft>
              <a:buNone/>
            </a:pPr>
            <a:r>
              <a:rPr lang="no" u="sng">
                <a:solidFill>
                  <a:schemeClr val="accent5"/>
                </a:solidFill>
                <a:hlinkClick r:id="rId3">
                  <a:extLst>
                    <a:ext uri="{A12FA001-AC4F-418D-AE19-62706E023703}">
                      <ahyp:hlinkClr val="tx"/>
                    </a:ext>
                  </a:extLst>
                </a:hlinkClick>
              </a:rPr>
              <a:t>astridfb@ifi.uio.no</a:t>
            </a:r>
            <a:endParaRPr/>
          </a:p>
          <a:p>
            <a:pPr indent="0" lvl="0" marL="0" rtl="0" algn="ctr">
              <a:lnSpc>
                <a:spcPct val="150000"/>
              </a:lnSpc>
              <a:spcBef>
                <a:spcPts val="0"/>
              </a:spcBef>
              <a:spcAft>
                <a:spcPts val="0"/>
              </a:spcAft>
              <a:buNone/>
            </a:pPr>
            <a:r>
              <a:rPr lang="no" u="sng">
                <a:solidFill>
                  <a:schemeClr val="hlink"/>
                </a:solidFill>
                <a:hlinkClick r:id="rId4"/>
              </a:rPr>
              <a:t>iselimb@ifi.uio.no</a:t>
            </a:r>
            <a:endParaRPr/>
          </a:p>
          <a:p>
            <a:pPr indent="0" lvl="0" marL="0" rtl="0" algn="ctr">
              <a:lnSpc>
                <a:spcPct val="150000"/>
              </a:lnSpc>
              <a:spcBef>
                <a:spcPts val="0"/>
              </a:spcBef>
              <a:spcAft>
                <a:spcPts val="0"/>
              </a:spcAft>
              <a:buNone/>
            </a:pPr>
            <a:r>
              <a:rPr lang="no" u="sng">
                <a:solidFill>
                  <a:schemeClr val="hlink"/>
                </a:solidFill>
                <a:hlinkClick r:id="rId5"/>
              </a:rPr>
              <a:t>viljardh@ifi.uio.no</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