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57" r:id="rId3"/>
    <p:sldId id="258" r:id="rId4"/>
    <p:sldId id="260" r:id="rId5"/>
    <p:sldId id="284" r:id="rId6"/>
    <p:sldId id="280" r:id="rId7"/>
    <p:sldId id="285" r:id="rId8"/>
    <p:sldId id="286" r:id="rId9"/>
    <p:sldId id="287" r:id="rId10"/>
    <p:sldId id="288" r:id="rId11"/>
    <p:sldId id="289" r:id="rId12"/>
    <p:sldId id="259" r:id="rId13"/>
    <p:sldId id="290" r:id="rId14"/>
    <p:sldId id="292" r:id="rId15"/>
    <p:sldId id="261" r:id="rId16"/>
    <p:sldId id="300" r:id="rId17"/>
    <p:sldId id="264" r:id="rId18"/>
    <p:sldId id="298" r:id="rId19"/>
    <p:sldId id="291" r:id="rId20"/>
    <p:sldId id="281" r:id="rId21"/>
    <p:sldId id="266" r:id="rId22"/>
    <p:sldId id="282" r:id="rId23"/>
    <p:sldId id="283" r:id="rId24"/>
    <p:sldId id="293" r:id="rId25"/>
    <p:sldId id="301" r:id="rId26"/>
    <p:sldId id="294" r:id="rId2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12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668B5C-404C-4388-899B-0EECBCF87D4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003EC79E-0C53-4BBB-967E-B6E70004AF82}">
      <dgm:prSet/>
      <dgm:spPr/>
      <dgm:t>
        <a:bodyPr/>
        <a:lstStyle/>
        <a:p>
          <a:r>
            <a:rPr lang="nb-NO"/>
            <a:t>Innsikt, ikke sannhet</a:t>
          </a:r>
          <a:endParaRPr lang="en-US"/>
        </a:p>
      </dgm:t>
    </dgm:pt>
    <dgm:pt modelId="{65264DC2-829B-46FE-9A10-5B4331FAA6F4}" type="parTrans" cxnId="{38159850-02EE-4CF2-BA16-96E87C935DC9}">
      <dgm:prSet/>
      <dgm:spPr/>
      <dgm:t>
        <a:bodyPr/>
        <a:lstStyle/>
        <a:p>
          <a:endParaRPr lang="en-US"/>
        </a:p>
      </dgm:t>
    </dgm:pt>
    <dgm:pt modelId="{57A43CED-747C-4DA4-B390-8526CFE7DFDC}" type="sibTrans" cxnId="{38159850-02EE-4CF2-BA16-96E87C935DC9}">
      <dgm:prSet/>
      <dgm:spPr/>
      <dgm:t>
        <a:bodyPr/>
        <a:lstStyle/>
        <a:p>
          <a:endParaRPr lang="en-US"/>
        </a:p>
      </dgm:t>
    </dgm:pt>
    <dgm:pt modelId="{68CFF6FD-80DE-4119-B254-DFED0735651E}">
      <dgm:prSet/>
      <dgm:spPr/>
      <dgm:t>
        <a:bodyPr/>
        <a:lstStyle/>
        <a:p>
          <a:r>
            <a:rPr lang="nb-NO"/>
            <a:t>Fortolkende -&gt; Subjektivt</a:t>
          </a:r>
          <a:endParaRPr lang="en-US"/>
        </a:p>
      </dgm:t>
    </dgm:pt>
    <dgm:pt modelId="{D88BB29A-DA22-4546-A0E5-E1205119F417}" type="parTrans" cxnId="{4D9419FF-21D6-48B8-AD0C-427CDF56C4FC}">
      <dgm:prSet/>
      <dgm:spPr/>
      <dgm:t>
        <a:bodyPr/>
        <a:lstStyle/>
        <a:p>
          <a:endParaRPr lang="en-US"/>
        </a:p>
      </dgm:t>
    </dgm:pt>
    <dgm:pt modelId="{3653032F-139D-49A1-AA9A-865BF71CB3D7}" type="sibTrans" cxnId="{4D9419FF-21D6-48B8-AD0C-427CDF56C4FC}">
      <dgm:prSet/>
      <dgm:spPr/>
      <dgm:t>
        <a:bodyPr/>
        <a:lstStyle/>
        <a:p>
          <a:endParaRPr lang="en-US"/>
        </a:p>
      </dgm:t>
    </dgm:pt>
    <dgm:pt modelId="{3C0D0430-1EE8-4648-8790-5024B2017234}">
      <dgm:prSet/>
      <dgm:spPr/>
      <dgm:t>
        <a:bodyPr/>
        <a:lstStyle/>
        <a:p>
          <a:r>
            <a:rPr lang="nb-NO" dirty="0"/>
            <a:t>Beskrivelser, tematikk, trekk, </a:t>
          </a:r>
          <a:endParaRPr lang="en-US" dirty="0"/>
        </a:p>
      </dgm:t>
    </dgm:pt>
    <dgm:pt modelId="{FDF294D0-1300-44F3-B884-5F29FCA4F999}" type="parTrans" cxnId="{CC52147C-823D-430D-B678-E980175680BE}">
      <dgm:prSet/>
      <dgm:spPr/>
      <dgm:t>
        <a:bodyPr/>
        <a:lstStyle/>
        <a:p>
          <a:endParaRPr lang="en-US"/>
        </a:p>
      </dgm:t>
    </dgm:pt>
    <dgm:pt modelId="{435E23EA-17F0-4F3B-AF8B-77F6C881B06C}" type="sibTrans" cxnId="{CC52147C-823D-430D-B678-E980175680BE}">
      <dgm:prSet/>
      <dgm:spPr/>
      <dgm:t>
        <a:bodyPr/>
        <a:lstStyle/>
        <a:p>
          <a:endParaRPr lang="en-US"/>
        </a:p>
      </dgm:t>
    </dgm:pt>
    <dgm:pt modelId="{BCF9873A-AA2B-4FC7-BFEA-5D40F447174A}" type="pres">
      <dgm:prSet presAssocID="{BE668B5C-404C-4388-899B-0EECBCF87D46}" presName="root" presStyleCnt="0">
        <dgm:presLayoutVars>
          <dgm:dir/>
          <dgm:resizeHandles val="exact"/>
        </dgm:presLayoutVars>
      </dgm:prSet>
      <dgm:spPr/>
    </dgm:pt>
    <dgm:pt modelId="{53666105-A46A-4E12-BB55-4F72C28B3D7F}" type="pres">
      <dgm:prSet presAssocID="{003EC79E-0C53-4BBB-967E-B6E70004AF82}" presName="compNode" presStyleCnt="0"/>
      <dgm:spPr/>
    </dgm:pt>
    <dgm:pt modelId="{B04101FE-356E-4A06-9AEE-81387673838D}" type="pres">
      <dgm:prSet presAssocID="{003EC79E-0C53-4BBB-967E-B6E70004AF82}" presName="bgRect" presStyleLbl="bgShp" presStyleIdx="0" presStyleCnt="3"/>
      <dgm:spPr/>
    </dgm:pt>
    <dgm:pt modelId="{7B550D0A-2874-4164-929B-8C8CB4DEECD3}" type="pres">
      <dgm:prSet presAssocID="{003EC79E-0C53-4BBB-967E-B6E70004AF8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geravtrykk"/>
        </a:ext>
      </dgm:extLst>
    </dgm:pt>
    <dgm:pt modelId="{7FD64E87-16AC-4E00-8097-D98E95339C61}" type="pres">
      <dgm:prSet presAssocID="{003EC79E-0C53-4BBB-967E-B6E70004AF82}" presName="spaceRect" presStyleCnt="0"/>
      <dgm:spPr/>
    </dgm:pt>
    <dgm:pt modelId="{44413FDF-372C-417A-B104-A3673BA558AD}" type="pres">
      <dgm:prSet presAssocID="{003EC79E-0C53-4BBB-967E-B6E70004AF82}" presName="parTx" presStyleLbl="revTx" presStyleIdx="0" presStyleCnt="3">
        <dgm:presLayoutVars>
          <dgm:chMax val="0"/>
          <dgm:chPref val="0"/>
        </dgm:presLayoutVars>
      </dgm:prSet>
      <dgm:spPr/>
    </dgm:pt>
    <dgm:pt modelId="{1CBAB44F-F4EC-4F5B-BB6D-9DC0CB4E4251}" type="pres">
      <dgm:prSet presAssocID="{57A43CED-747C-4DA4-B390-8526CFE7DFDC}" presName="sibTrans" presStyleCnt="0"/>
      <dgm:spPr/>
    </dgm:pt>
    <dgm:pt modelId="{EBE692B6-7EDC-42C4-A4B8-1D8EC04A130D}" type="pres">
      <dgm:prSet presAssocID="{68CFF6FD-80DE-4119-B254-DFED0735651E}" presName="compNode" presStyleCnt="0"/>
      <dgm:spPr/>
    </dgm:pt>
    <dgm:pt modelId="{707CE981-8F5E-4849-B6F5-FC3E46D385A5}" type="pres">
      <dgm:prSet presAssocID="{68CFF6FD-80DE-4119-B254-DFED0735651E}" presName="bgRect" presStyleLbl="bgShp" presStyleIdx="1" presStyleCnt="3"/>
      <dgm:spPr/>
    </dgm:pt>
    <dgm:pt modelId="{56294D84-9FC5-4B9E-9319-B7439A6DF639}" type="pres">
      <dgm:prSet presAssocID="{68CFF6FD-80DE-4119-B254-DFED0735651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ndertekst for hørselshemmede"/>
        </a:ext>
      </dgm:extLst>
    </dgm:pt>
    <dgm:pt modelId="{19754305-9D2E-44AF-A008-35D3FCC64188}" type="pres">
      <dgm:prSet presAssocID="{68CFF6FD-80DE-4119-B254-DFED0735651E}" presName="spaceRect" presStyleCnt="0"/>
      <dgm:spPr/>
    </dgm:pt>
    <dgm:pt modelId="{6C29D3A2-5226-4302-BF69-D59DF503BF19}" type="pres">
      <dgm:prSet presAssocID="{68CFF6FD-80DE-4119-B254-DFED0735651E}" presName="parTx" presStyleLbl="revTx" presStyleIdx="1" presStyleCnt="3">
        <dgm:presLayoutVars>
          <dgm:chMax val="0"/>
          <dgm:chPref val="0"/>
        </dgm:presLayoutVars>
      </dgm:prSet>
      <dgm:spPr/>
    </dgm:pt>
    <dgm:pt modelId="{6B9C625A-1705-4F2A-A821-0CCF3CA303CB}" type="pres">
      <dgm:prSet presAssocID="{3653032F-139D-49A1-AA9A-865BF71CB3D7}" presName="sibTrans" presStyleCnt="0"/>
      <dgm:spPr/>
    </dgm:pt>
    <dgm:pt modelId="{4C6DC5ED-11FE-4188-9281-70E19B14FF0F}" type="pres">
      <dgm:prSet presAssocID="{3C0D0430-1EE8-4648-8790-5024B2017234}" presName="compNode" presStyleCnt="0"/>
      <dgm:spPr/>
    </dgm:pt>
    <dgm:pt modelId="{1187A9D0-EDFD-4F28-A0F2-CDD0E38365D9}" type="pres">
      <dgm:prSet presAssocID="{3C0D0430-1EE8-4648-8790-5024B2017234}" presName="bgRect" presStyleLbl="bgShp" presStyleIdx="2" presStyleCnt="3"/>
      <dgm:spPr/>
    </dgm:pt>
    <dgm:pt modelId="{69F9AF1D-F058-480D-AF11-1A050797AFE7}" type="pres">
      <dgm:prSet presAssocID="{3C0D0430-1EE8-4648-8790-5024B201723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ent"/>
        </a:ext>
      </dgm:extLst>
    </dgm:pt>
    <dgm:pt modelId="{1B94DA61-2F33-40E7-8196-A4CE454123AE}" type="pres">
      <dgm:prSet presAssocID="{3C0D0430-1EE8-4648-8790-5024B2017234}" presName="spaceRect" presStyleCnt="0"/>
      <dgm:spPr/>
    </dgm:pt>
    <dgm:pt modelId="{4E575BFD-E5E4-4A5E-BD3E-F6664571BA26}" type="pres">
      <dgm:prSet presAssocID="{3C0D0430-1EE8-4648-8790-5024B201723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E2ABC18-C6C1-4C14-B70E-46CD6C0C52B2}" type="presOf" srcId="{003EC79E-0C53-4BBB-967E-B6E70004AF82}" destId="{44413FDF-372C-417A-B104-A3673BA558AD}" srcOrd="0" destOrd="0" presId="urn:microsoft.com/office/officeart/2018/2/layout/IconVerticalSolidList"/>
    <dgm:cxn modelId="{09B7BF3A-862A-4BB9-A1DF-258BDA0D82C7}" type="presOf" srcId="{3C0D0430-1EE8-4648-8790-5024B2017234}" destId="{4E575BFD-E5E4-4A5E-BD3E-F6664571BA26}" srcOrd="0" destOrd="0" presId="urn:microsoft.com/office/officeart/2018/2/layout/IconVerticalSolidList"/>
    <dgm:cxn modelId="{362CDA60-945D-45B3-ACDA-7692B16082E8}" type="presOf" srcId="{68CFF6FD-80DE-4119-B254-DFED0735651E}" destId="{6C29D3A2-5226-4302-BF69-D59DF503BF19}" srcOrd="0" destOrd="0" presId="urn:microsoft.com/office/officeart/2018/2/layout/IconVerticalSolidList"/>
    <dgm:cxn modelId="{9BAEC66F-A95F-4DC7-9242-E953BD752812}" type="presOf" srcId="{BE668B5C-404C-4388-899B-0EECBCF87D46}" destId="{BCF9873A-AA2B-4FC7-BFEA-5D40F447174A}" srcOrd="0" destOrd="0" presId="urn:microsoft.com/office/officeart/2018/2/layout/IconVerticalSolidList"/>
    <dgm:cxn modelId="{38159850-02EE-4CF2-BA16-96E87C935DC9}" srcId="{BE668B5C-404C-4388-899B-0EECBCF87D46}" destId="{003EC79E-0C53-4BBB-967E-B6E70004AF82}" srcOrd="0" destOrd="0" parTransId="{65264DC2-829B-46FE-9A10-5B4331FAA6F4}" sibTransId="{57A43CED-747C-4DA4-B390-8526CFE7DFDC}"/>
    <dgm:cxn modelId="{CC52147C-823D-430D-B678-E980175680BE}" srcId="{BE668B5C-404C-4388-899B-0EECBCF87D46}" destId="{3C0D0430-1EE8-4648-8790-5024B2017234}" srcOrd="2" destOrd="0" parTransId="{FDF294D0-1300-44F3-B884-5F29FCA4F999}" sibTransId="{435E23EA-17F0-4F3B-AF8B-77F6C881B06C}"/>
    <dgm:cxn modelId="{4D9419FF-21D6-48B8-AD0C-427CDF56C4FC}" srcId="{BE668B5C-404C-4388-899B-0EECBCF87D46}" destId="{68CFF6FD-80DE-4119-B254-DFED0735651E}" srcOrd="1" destOrd="0" parTransId="{D88BB29A-DA22-4546-A0E5-E1205119F417}" sibTransId="{3653032F-139D-49A1-AA9A-865BF71CB3D7}"/>
    <dgm:cxn modelId="{C49FC153-F9DE-4A6C-9EC1-7785420531EA}" type="presParOf" srcId="{BCF9873A-AA2B-4FC7-BFEA-5D40F447174A}" destId="{53666105-A46A-4E12-BB55-4F72C28B3D7F}" srcOrd="0" destOrd="0" presId="urn:microsoft.com/office/officeart/2018/2/layout/IconVerticalSolidList"/>
    <dgm:cxn modelId="{3B7F1218-C929-46EB-895A-161D99CE5486}" type="presParOf" srcId="{53666105-A46A-4E12-BB55-4F72C28B3D7F}" destId="{B04101FE-356E-4A06-9AEE-81387673838D}" srcOrd="0" destOrd="0" presId="urn:microsoft.com/office/officeart/2018/2/layout/IconVerticalSolidList"/>
    <dgm:cxn modelId="{B8595437-3E55-4D4B-B1BE-868C0CFC9267}" type="presParOf" srcId="{53666105-A46A-4E12-BB55-4F72C28B3D7F}" destId="{7B550D0A-2874-4164-929B-8C8CB4DEECD3}" srcOrd="1" destOrd="0" presId="urn:microsoft.com/office/officeart/2018/2/layout/IconVerticalSolidList"/>
    <dgm:cxn modelId="{BC02B068-35AA-45FD-84A8-D24627F18E38}" type="presParOf" srcId="{53666105-A46A-4E12-BB55-4F72C28B3D7F}" destId="{7FD64E87-16AC-4E00-8097-D98E95339C61}" srcOrd="2" destOrd="0" presId="urn:microsoft.com/office/officeart/2018/2/layout/IconVerticalSolidList"/>
    <dgm:cxn modelId="{71726C12-3DAD-4904-9DAD-DBE04205B249}" type="presParOf" srcId="{53666105-A46A-4E12-BB55-4F72C28B3D7F}" destId="{44413FDF-372C-417A-B104-A3673BA558AD}" srcOrd="3" destOrd="0" presId="urn:microsoft.com/office/officeart/2018/2/layout/IconVerticalSolidList"/>
    <dgm:cxn modelId="{0E94F949-DE82-48A8-84CB-382743F615EE}" type="presParOf" srcId="{BCF9873A-AA2B-4FC7-BFEA-5D40F447174A}" destId="{1CBAB44F-F4EC-4F5B-BB6D-9DC0CB4E4251}" srcOrd="1" destOrd="0" presId="urn:microsoft.com/office/officeart/2018/2/layout/IconVerticalSolidList"/>
    <dgm:cxn modelId="{8A4D362E-3234-49FB-BA8A-ED02608ADBE8}" type="presParOf" srcId="{BCF9873A-AA2B-4FC7-BFEA-5D40F447174A}" destId="{EBE692B6-7EDC-42C4-A4B8-1D8EC04A130D}" srcOrd="2" destOrd="0" presId="urn:microsoft.com/office/officeart/2018/2/layout/IconVerticalSolidList"/>
    <dgm:cxn modelId="{30AD0E28-9F30-41A0-B760-EA0358449B40}" type="presParOf" srcId="{EBE692B6-7EDC-42C4-A4B8-1D8EC04A130D}" destId="{707CE981-8F5E-4849-B6F5-FC3E46D385A5}" srcOrd="0" destOrd="0" presId="urn:microsoft.com/office/officeart/2018/2/layout/IconVerticalSolidList"/>
    <dgm:cxn modelId="{BDD97A9D-DBB6-4C41-8FA9-10BC180A7AD1}" type="presParOf" srcId="{EBE692B6-7EDC-42C4-A4B8-1D8EC04A130D}" destId="{56294D84-9FC5-4B9E-9319-B7439A6DF639}" srcOrd="1" destOrd="0" presId="urn:microsoft.com/office/officeart/2018/2/layout/IconVerticalSolidList"/>
    <dgm:cxn modelId="{B4642640-F449-417C-81FF-3E430928135B}" type="presParOf" srcId="{EBE692B6-7EDC-42C4-A4B8-1D8EC04A130D}" destId="{19754305-9D2E-44AF-A008-35D3FCC64188}" srcOrd="2" destOrd="0" presId="urn:microsoft.com/office/officeart/2018/2/layout/IconVerticalSolidList"/>
    <dgm:cxn modelId="{D7DB0A60-0A5D-420C-8261-14C51ACF6C05}" type="presParOf" srcId="{EBE692B6-7EDC-42C4-A4B8-1D8EC04A130D}" destId="{6C29D3A2-5226-4302-BF69-D59DF503BF19}" srcOrd="3" destOrd="0" presId="urn:microsoft.com/office/officeart/2018/2/layout/IconVerticalSolidList"/>
    <dgm:cxn modelId="{54AA9300-52F5-49F1-A1BB-C7A94D3D97B3}" type="presParOf" srcId="{BCF9873A-AA2B-4FC7-BFEA-5D40F447174A}" destId="{6B9C625A-1705-4F2A-A821-0CCF3CA303CB}" srcOrd="3" destOrd="0" presId="urn:microsoft.com/office/officeart/2018/2/layout/IconVerticalSolidList"/>
    <dgm:cxn modelId="{840CD44C-6D14-4973-8389-15B6C0886EA5}" type="presParOf" srcId="{BCF9873A-AA2B-4FC7-BFEA-5D40F447174A}" destId="{4C6DC5ED-11FE-4188-9281-70E19B14FF0F}" srcOrd="4" destOrd="0" presId="urn:microsoft.com/office/officeart/2018/2/layout/IconVerticalSolidList"/>
    <dgm:cxn modelId="{0FCF48DD-B87E-4F0C-9A92-90C5A945D321}" type="presParOf" srcId="{4C6DC5ED-11FE-4188-9281-70E19B14FF0F}" destId="{1187A9D0-EDFD-4F28-A0F2-CDD0E38365D9}" srcOrd="0" destOrd="0" presId="urn:microsoft.com/office/officeart/2018/2/layout/IconVerticalSolidList"/>
    <dgm:cxn modelId="{9F7F34DC-E2FE-4D24-87F4-0A53F4B81BA5}" type="presParOf" srcId="{4C6DC5ED-11FE-4188-9281-70E19B14FF0F}" destId="{69F9AF1D-F058-480D-AF11-1A050797AFE7}" srcOrd="1" destOrd="0" presId="urn:microsoft.com/office/officeart/2018/2/layout/IconVerticalSolidList"/>
    <dgm:cxn modelId="{608E3719-3749-470D-B7F3-958F4B3E6C16}" type="presParOf" srcId="{4C6DC5ED-11FE-4188-9281-70E19B14FF0F}" destId="{1B94DA61-2F33-40E7-8196-A4CE454123AE}" srcOrd="2" destOrd="0" presId="urn:microsoft.com/office/officeart/2018/2/layout/IconVerticalSolidList"/>
    <dgm:cxn modelId="{3E7B7F99-D3F4-4A31-9C68-8CC0871B3DF1}" type="presParOf" srcId="{4C6DC5ED-11FE-4188-9281-70E19B14FF0F}" destId="{4E575BFD-E5E4-4A5E-BD3E-F6664571BA2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9997A1-52A7-496E-B14E-5EBF8B486C5C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B483A45-8968-40BF-AE43-5293A36FA8D8}">
      <dgm:prSet/>
      <dgm:spPr/>
      <dgm:t>
        <a:bodyPr/>
        <a:lstStyle/>
        <a:p>
          <a:r>
            <a:rPr lang="nb-NO" dirty="0"/>
            <a:t>Metodologi er tilnærming til studiet (strategien)</a:t>
          </a:r>
          <a:endParaRPr lang="en-US" dirty="0"/>
        </a:p>
      </dgm:t>
    </dgm:pt>
    <dgm:pt modelId="{F4DBFB74-02D0-4ACB-B478-2C5EE9A14B4B}" type="parTrans" cxnId="{E193C71A-91DC-4618-8B1A-B2449929CD60}">
      <dgm:prSet/>
      <dgm:spPr/>
      <dgm:t>
        <a:bodyPr/>
        <a:lstStyle/>
        <a:p>
          <a:endParaRPr lang="en-US"/>
        </a:p>
      </dgm:t>
    </dgm:pt>
    <dgm:pt modelId="{F710A2AD-6A27-49A8-9CC7-9399171DC8C8}" type="sibTrans" cxnId="{E193C71A-91DC-4618-8B1A-B2449929CD60}">
      <dgm:prSet/>
      <dgm:spPr/>
      <dgm:t>
        <a:bodyPr/>
        <a:lstStyle/>
        <a:p>
          <a:endParaRPr lang="en-US"/>
        </a:p>
      </dgm:t>
    </dgm:pt>
    <dgm:pt modelId="{B1383041-D8F0-4045-8407-C44D0E5E400C}">
      <dgm:prSet/>
      <dgm:spPr/>
      <dgm:t>
        <a:bodyPr/>
        <a:lstStyle/>
        <a:p>
          <a:r>
            <a:rPr lang="nb-NO"/>
            <a:t>Metoder er tilnærming til datainnsamling</a:t>
          </a:r>
          <a:endParaRPr lang="en-US"/>
        </a:p>
      </dgm:t>
    </dgm:pt>
    <dgm:pt modelId="{CC428C1B-1AD2-445A-AEE7-84751C51352E}" type="parTrans" cxnId="{6B66B50D-6F24-4317-AE84-857213FCE8EB}">
      <dgm:prSet/>
      <dgm:spPr/>
      <dgm:t>
        <a:bodyPr/>
        <a:lstStyle/>
        <a:p>
          <a:endParaRPr lang="en-US"/>
        </a:p>
      </dgm:t>
    </dgm:pt>
    <dgm:pt modelId="{E307598D-0539-410D-98CE-E58886892E04}" type="sibTrans" cxnId="{6B66B50D-6F24-4317-AE84-857213FCE8EB}">
      <dgm:prSet/>
      <dgm:spPr/>
      <dgm:t>
        <a:bodyPr/>
        <a:lstStyle/>
        <a:p>
          <a:endParaRPr lang="en-US"/>
        </a:p>
      </dgm:t>
    </dgm:pt>
    <dgm:pt modelId="{C6ABC41E-F224-4F90-91C9-A87F028FE3D8}">
      <dgm:prSet/>
      <dgm:spPr/>
      <dgm:t>
        <a:bodyPr/>
        <a:lstStyle/>
        <a:p>
          <a:r>
            <a:rPr lang="nb-NO"/>
            <a:t>Teknikker er varianter av metoder</a:t>
          </a:r>
          <a:endParaRPr lang="en-US"/>
        </a:p>
      </dgm:t>
    </dgm:pt>
    <dgm:pt modelId="{2AF54E9E-D314-43AF-9CCD-9B515E09C155}" type="parTrans" cxnId="{BB8187C7-3319-4796-BB1A-B6764D2A1409}">
      <dgm:prSet/>
      <dgm:spPr/>
      <dgm:t>
        <a:bodyPr/>
        <a:lstStyle/>
        <a:p>
          <a:endParaRPr lang="en-US"/>
        </a:p>
      </dgm:t>
    </dgm:pt>
    <dgm:pt modelId="{BDF80C83-FFDE-4C74-AAF5-2957E461B7CD}" type="sibTrans" cxnId="{BB8187C7-3319-4796-BB1A-B6764D2A1409}">
      <dgm:prSet/>
      <dgm:spPr/>
      <dgm:t>
        <a:bodyPr/>
        <a:lstStyle/>
        <a:p>
          <a:endParaRPr lang="en-US"/>
        </a:p>
      </dgm:t>
    </dgm:pt>
    <dgm:pt modelId="{EBE9B9BA-612C-4FDD-B116-1F43AC6415EA}" type="pres">
      <dgm:prSet presAssocID="{B09997A1-52A7-496E-B14E-5EBF8B486C5C}" presName="outerComposite" presStyleCnt="0">
        <dgm:presLayoutVars>
          <dgm:chMax val="5"/>
          <dgm:dir/>
          <dgm:resizeHandles val="exact"/>
        </dgm:presLayoutVars>
      </dgm:prSet>
      <dgm:spPr/>
    </dgm:pt>
    <dgm:pt modelId="{5ACFC30A-CD87-41EE-8E33-63E71D253037}" type="pres">
      <dgm:prSet presAssocID="{B09997A1-52A7-496E-B14E-5EBF8B486C5C}" presName="dummyMaxCanvas" presStyleCnt="0">
        <dgm:presLayoutVars/>
      </dgm:prSet>
      <dgm:spPr/>
    </dgm:pt>
    <dgm:pt modelId="{461A8399-FCE8-45A5-9207-6475245D872D}" type="pres">
      <dgm:prSet presAssocID="{B09997A1-52A7-496E-B14E-5EBF8B486C5C}" presName="ThreeNodes_1" presStyleLbl="node1" presStyleIdx="0" presStyleCnt="3">
        <dgm:presLayoutVars>
          <dgm:bulletEnabled val="1"/>
        </dgm:presLayoutVars>
      </dgm:prSet>
      <dgm:spPr/>
    </dgm:pt>
    <dgm:pt modelId="{7DB1678F-EB27-4A79-8445-7866478EC682}" type="pres">
      <dgm:prSet presAssocID="{B09997A1-52A7-496E-B14E-5EBF8B486C5C}" presName="ThreeNodes_2" presStyleLbl="node1" presStyleIdx="1" presStyleCnt="3">
        <dgm:presLayoutVars>
          <dgm:bulletEnabled val="1"/>
        </dgm:presLayoutVars>
      </dgm:prSet>
      <dgm:spPr/>
    </dgm:pt>
    <dgm:pt modelId="{486C01E6-7033-401F-9A60-706A97061EC1}" type="pres">
      <dgm:prSet presAssocID="{B09997A1-52A7-496E-B14E-5EBF8B486C5C}" presName="ThreeNodes_3" presStyleLbl="node1" presStyleIdx="2" presStyleCnt="3">
        <dgm:presLayoutVars>
          <dgm:bulletEnabled val="1"/>
        </dgm:presLayoutVars>
      </dgm:prSet>
      <dgm:spPr/>
    </dgm:pt>
    <dgm:pt modelId="{4BE6E24F-2672-43BD-A56F-3713BF1DD993}" type="pres">
      <dgm:prSet presAssocID="{B09997A1-52A7-496E-B14E-5EBF8B486C5C}" presName="ThreeConn_1-2" presStyleLbl="fgAccFollowNode1" presStyleIdx="0" presStyleCnt="2">
        <dgm:presLayoutVars>
          <dgm:bulletEnabled val="1"/>
        </dgm:presLayoutVars>
      </dgm:prSet>
      <dgm:spPr/>
    </dgm:pt>
    <dgm:pt modelId="{D52EC46E-562B-4816-9044-9B1148DD23AB}" type="pres">
      <dgm:prSet presAssocID="{B09997A1-52A7-496E-B14E-5EBF8B486C5C}" presName="ThreeConn_2-3" presStyleLbl="fgAccFollowNode1" presStyleIdx="1" presStyleCnt="2">
        <dgm:presLayoutVars>
          <dgm:bulletEnabled val="1"/>
        </dgm:presLayoutVars>
      </dgm:prSet>
      <dgm:spPr/>
    </dgm:pt>
    <dgm:pt modelId="{B92EB730-90E5-400F-B030-6822230267E7}" type="pres">
      <dgm:prSet presAssocID="{B09997A1-52A7-496E-B14E-5EBF8B486C5C}" presName="ThreeNodes_1_text" presStyleLbl="node1" presStyleIdx="2" presStyleCnt="3">
        <dgm:presLayoutVars>
          <dgm:bulletEnabled val="1"/>
        </dgm:presLayoutVars>
      </dgm:prSet>
      <dgm:spPr/>
    </dgm:pt>
    <dgm:pt modelId="{6C8E9258-1CED-4E79-8BAA-B76E0C7C6166}" type="pres">
      <dgm:prSet presAssocID="{B09997A1-52A7-496E-B14E-5EBF8B486C5C}" presName="ThreeNodes_2_text" presStyleLbl="node1" presStyleIdx="2" presStyleCnt="3">
        <dgm:presLayoutVars>
          <dgm:bulletEnabled val="1"/>
        </dgm:presLayoutVars>
      </dgm:prSet>
      <dgm:spPr/>
    </dgm:pt>
    <dgm:pt modelId="{112F86B5-ECEA-46C2-9D92-A4636EABD4B3}" type="pres">
      <dgm:prSet presAssocID="{B09997A1-52A7-496E-B14E-5EBF8B486C5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9BCDA0A-FAB3-4BAB-92ED-78FAAA92E10D}" type="presOf" srcId="{B09997A1-52A7-496E-B14E-5EBF8B486C5C}" destId="{EBE9B9BA-612C-4FDD-B116-1F43AC6415EA}" srcOrd="0" destOrd="0" presId="urn:microsoft.com/office/officeart/2005/8/layout/vProcess5"/>
    <dgm:cxn modelId="{6B66B50D-6F24-4317-AE84-857213FCE8EB}" srcId="{B09997A1-52A7-496E-B14E-5EBF8B486C5C}" destId="{B1383041-D8F0-4045-8407-C44D0E5E400C}" srcOrd="1" destOrd="0" parTransId="{CC428C1B-1AD2-445A-AEE7-84751C51352E}" sibTransId="{E307598D-0539-410D-98CE-E58886892E04}"/>
    <dgm:cxn modelId="{E193C71A-91DC-4618-8B1A-B2449929CD60}" srcId="{B09997A1-52A7-496E-B14E-5EBF8B486C5C}" destId="{6B483A45-8968-40BF-AE43-5293A36FA8D8}" srcOrd="0" destOrd="0" parTransId="{F4DBFB74-02D0-4ACB-B478-2C5EE9A14B4B}" sibTransId="{F710A2AD-6A27-49A8-9CC7-9399171DC8C8}"/>
    <dgm:cxn modelId="{495AB55B-A0F1-4F16-9BB5-0E9917C7AC69}" type="presOf" srcId="{F710A2AD-6A27-49A8-9CC7-9399171DC8C8}" destId="{4BE6E24F-2672-43BD-A56F-3713BF1DD993}" srcOrd="0" destOrd="0" presId="urn:microsoft.com/office/officeart/2005/8/layout/vProcess5"/>
    <dgm:cxn modelId="{FBB61860-3FB9-496C-9A0D-264B46C1D5EE}" type="presOf" srcId="{B1383041-D8F0-4045-8407-C44D0E5E400C}" destId="{7DB1678F-EB27-4A79-8445-7866478EC682}" srcOrd="0" destOrd="0" presId="urn:microsoft.com/office/officeart/2005/8/layout/vProcess5"/>
    <dgm:cxn modelId="{52EF9645-0C72-4BCF-85A0-00D26FFC121A}" type="presOf" srcId="{6B483A45-8968-40BF-AE43-5293A36FA8D8}" destId="{461A8399-FCE8-45A5-9207-6475245D872D}" srcOrd="0" destOrd="0" presId="urn:microsoft.com/office/officeart/2005/8/layout/vProcess5"/>
    <dgm:cxn modelId="{A51DF87A-9075-4334-B3BA-99AFB4F1685A}" type="presOf" srcId="{6B483A45-8968-40BF-AE43-5293A36FA8D8}" destId="{B92EB730-90E5-400F-B030-6822230267E7}" srcOrd="1" destOrd="0" presId="urn:microsoft.com/office/officeart/2005/8/layout/vProcess5"/>
    <dgm:cxn modelId="{807E0990-2EF8-409A-AED2-DEB99F79D973}" type="presOf" srcId="{C6ABC41E-F224-4F90-91C9-A87F028FE3D8}" destId="{112F86B5-ECEA-46C2-9D92-A4636EABD4B3}" srcOrd="1" destOrd="0" presId="urn:microsoft.com/office/officeart/2005/8/layout/vProcess5"/>
    <dgm:cxn modelId="{B9D177AF-3BFD-4B85-9EA8-3186ABF05A43}" type="presOf" srcId="{E307598D-0539-410D-98CE-E58886892E04}" destId="{D52EC46E-562B-4816-9044-9B1148DD23AB}" srcOrd="0" destOrd="0" presId="urn:microsoft.com/office/officeart/2005/8/layout/vProcess5"/>
    <dgm:cxn modelId="{0DA954B0-E2D9-4EA6-AD40-4082359AD8C4}" type="presOf" srcId="{B1383041-D8F0-4045-8407-C44D0E5E400C}" destId="{6C8E9258-1CED-4E79-8BAA-B76E0C7C6166}" srcOrd="1" destOrd="0" presId="urn:microsoft.com/office/officeart/2005/8/layout/vProcess5"/>
    <dgm:cxn modelId="{BB8187C7-3319-4796-BB1A-B6764D2A1409}" srcId="{B09997A1-52A7-496E-B14E-5EBF8B486C5C}" destId="{C6ABC41E-F224-4F90-91C9-A87F028FE3D8}" srcOrd="2" destOrd="0" parTransId="{2AF54E9E-D314-43AF-9CCD-9B515E09C155}" sibTransId="{BDF80C83-FFDE-4C74-AAF5-2957E461B7CD}"/>
    <dgm:cxn modelId="{D46844DD-F263-4493-82CC-CD3E0BBD0EFB}" type="presOf" srcId="{C6ABC41E-F224-4F90-91C9-A87F028FE3D8}" destId="{486C01E6-7033-401F-9A60-706A97061EC1}" srcOrd="0" destOrd="0" presId="urn:microsoft.com/office/officeart/2005/8/layout/vProcess5"/>
    <dgm:cxn modelId="{4FDF663A-A3D6-460D-B3D8-3180A77FEBAB}" type="presParOf" srcId="{EBE9B9BA-612C-4FDD-B116-1F43AC6415EA}" destId="{5ACFC30A-CD87-41EE-8E33-63E71D253037}" srcOrd="0" destOrd="0" presId="urn:microsoft.com/office/officeart/2005/8/layout/vProcess5"/>
    <dgm:cxn modelId="{9722CA1B-B5B2-4A16-BB15-6EE9E2AA4A4C}" type="presParOf" srcId="{EBE9B9BA-612C-4FDD-B116-1F43AC6415EA}" destId="{461A8399-FCE8-45A5-9207-6475245D872D}" srcOrd="1" destOrd="0" presId="urn:microsoft.com/office/officeart/2005/8/layout/vProcess5"/>
    <dgm:cxn modelId="{944F38E2-94B1-4339-A520-9187F7EDDBD8}" type="presParOf" srcId="{EBE9B9BA-612C-4FDD-B116-1F43AC6415EA}" destId="{7DB1678F-EB27-4A79-8445-7866478EC682}" srcOrd="2" destOrd="0" presId="urn:microsoft.com/office/officeart/2005/8/layout/vProcess5"/>
    <dgm:cxn modelId="{9B21C61F-0245-4C7D-B898-3C299AD1C600}" type="presParOf" srcId="{EBE9B9BA-612C-4FDD-B116-1F43AC6415EA}" destId="{486C01E6-7033-401F-9A60-706A97061EC1}" srcOrd="3" destOrd="0" presId="urn:microsoft.com/office/officeart/2005/8/layout/vProcess5"/>
    <dgm:cxn modelId="{F73CFE6F-7681-4A9C-87CC-184E50152387}" type="presParOf" srcId="{EBE9B9BA-612C-4FDD-B116-1F43AC6415EA}" destId="{4BE6E24F-2672-43BD-A56F-3713BF1DD993}" srcOrd="4" destOrd="0" presId="urn:microsoft.com/office/officeart/2005/8/layout/vProcess5"/>
    <dgm:cxn modelId="{50092E5C-8FE7-4E05-962D-B3E2DDB037E4}" type="presParOf" srcId="{EBE9B9BA-612C-4FDD-B116-1F43AC6415EA}" destId="{D52EC46E-562B-4816-9044-9B1148DD23AB}" srcOrd="5" destOrd="0" presId="urn:microsoft.com/office/officeart/2005/8/layout/vProcess5"/>
    <dgm:cxn modelId="{5FEDBA8D-1413-44AA-AD48-96BDB50C0FB5}" type="presParOf" srcId="{EBE9B9BA-612C-4FDD-B116-1F43AC6415EA}" destId="{B92EB730-90E5-400F-B030-6822230267E7}" srcOrd="6" destOrd="0" presId="urn:microsoft.com/office/officeart/2005/8/layout/vProcess5"/>
    <dgm:cxn modelId="{6E6D60CE-41FF-4720-9D73-5ED60D9CB59D}" type="presParOf" srcId="{EBE9B9BA-612C-4FDD-B116-1F43AC6415EA}" destId="{6C8E9258-1CED-4E79-8BAA-B76E0C7C6166}" srcOrd="7" destOrd="0" presId="urn:microsoft.com/office/officeart/2005/8/layout/vProcess5"/>
    <dgm:cxn modelId="{E4EA90CE-60B4-4E55-A8E2-4FFCA2179E49}" type="presParOf" srcId="{EBE9B9BA-612C-4FDD-B116-1F43AC6415EA}" destId="{112F86B5-ECEA-46C2-9D92-A4636EABD4B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36E925-580C-4DF1-8E8E-31A968ED6CD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A18A298-146E-44B3-AAF9-BF5F92F7D2E0}">
      <dgm:prSet/>
      <dgm:spPr/>
      <dgm:t>
        <a:bodyPr/>
        <a:lstStyle/>
        <a:p>
          <a:r>
            <a:rPr lang="nb-NO" b="1" dirty="0"/>
            <a:t>Metodologi</a:t>
          </a:r>
          <a:r>
            <a:rPr lang="nb-NO" dirty="0"/>
            <a:t> -&gt; Case </a:t>
          </a:r>
          <a:r>
            <a:rPr lang="nb-NO" dirty="0" err="1"/>
            <a:t>study</a:t>
          </a:r>
          <a:r>
            <a:rPr lang="nb-NO" dirty="0"/>
            <a:t>, etnografi</a:t>
          </a:r>
          <a:endParaRPr lang="en-US" dirty="0"/>
        </a:p>
      </dgm:t>
    </dgm:pt>
    <dgm:pt modelId="{8E10F2B8-8F65-4182-94ED-68DACB307305}" type="parTrans" cxnId="{BC3D1D0F-D4C5-48A9-AF06-57255ACE7B35}">
      <dgm:prSet/>
      <dgm:spPr/>
      <dgm:t>
        <a:bodyPr/>
        <a:lstStyle/>
        <a:p>
          <a:endParaRPr lang="en-US"/>
        </a:p>
      </dgm:t>
    </dgm:pt>
    <dgm:pt modelId="{E837D5F4-10A8-4FAF-835D-27604682B46A}" type="sibTrans" cxnId="{BC3D1D0F-D4C5-48A9-AF06-57255ACE7B35}">
      <dgm:prSet/>
      <dgm:spPr/>
      <dgm:t>
        <a:bodyPr/>
        <a:lstStyle/>
        <a:p>
          <a:endParaRPr lang="en-US"/>
        </a:p>
      </dgm:t>
    </dgm:pt>
    <dgm:pt modelId="{7FBCF7A2-C746-438D-9A5E-A1DE679F4962}">
      <dgm:prSet/>
      <dgm:spPr/>
      <dgm:t>
        <a:bodyPr/>
        <a:lstStyle/>
        <a:p>
          <a:r>
            <a:rPr lang="nb-NO"/>
            <a:t>Pakker med metoder, prinsipper, retningslinjer og «best practice»</a:t>
          </a:r>
          <a:endParaRPr lang="en-US"/>
        </a:p>
      </dgm:t>
    </dgm:pt>
    <dgm:pt modelId="{0449CBAA-25B1-43F0-9A5A-002DEDD94612}" type="parTrans" cxnId="{6A032442-56D6-4971-951D-066D91D666C1}">
      <dgm:prSet/>
      <dgm:spPr/>
      <dgm:t>
        <a:bodyPr/>
        <a:lstStyle/>
        <a:p>
          <a:endParaRPr lang="en-US"/>
        </a:p>
      </dgm:t>
    </dgm:pt>
    <dgm:pt modelId="{8509994B-C68F-4360-9A65-FD2D79328226}" type="sibTrans" cxnId="{6A032442-56D6-4971-951D-066D91D666C1}">
      <dgm:prSet/>
      <dgm:spPr/>
      <dgm:t>
        <a:bodyPr/>
        <a:lstStyle/>
        <a:p>
          <a:endParaRPr lang="en-US"/>
        </a:p>
      </dgm:t>
    </dgm:pt>
    <dgm:pt modelId="{70CE65FD-B4B9-4487-8871-366F27A8C071}">
      <dgm:prSet/>
      <dgm:spPr/>
      <dgm:t>
        <a:bodyPr/>
        <a:lstStyle/>
        <a:p>
          <a:r>
            <a:rPr lang="nb-NO"/>
            <a:t>Hvordan du systematisk skal gå frem for å gjennomføre studiet ditt</a:t>
          </a:r>
          <a:endParaRPr lang="en-US"/>
        </a:p>
      </dgm:t>
    </dgm:pt>
    <dgm:pt modelId="{7745317F-CA39-4824-9B2D-E45A2EAF57F5}" type="parTrans" cxnId="{D1754BD3-1DF9-44F0-8C77-D65C0DFC935E}">
      <dgm:prSet/>
      <dgm:spPr/>
      <dgm:t>
        <a:bodyPr/>
        <a:lstStyle/>
        <a:p>
          <a:endParaRPr lang="en-US"/>
        </a:p>
      </dgm:t>
    </dgm:pt>
    <dgm:pt modelId="{A1794BC7-B456-4B46-85CE-26B3AD9F456E}" type="sibTrans" cxnId="{D1754BD3-1DF9-44F0-8C77-D65C0DFC935E}">
      <dgm:prSet/>
      <dgm:spPr/>
      <dgm:t>
        <a:bodyPr/>
        <a:lstStyle/>
        <a:p>
          <a:endParaRPr lang="en-US"/>
        </a:p>
      </dgm:t>
    </dgm:pt>
    <dgm:pt modelId="{ADE4403D-DC5D-4484-B568-5B91847B409B}">
      <dgm:prSet/>
      <dgm:spPr/>
      <dgm:t>
        <a:bodyPr/>
        <a:lstStyle/>
        <a:p>
          <a:r>
            <a:rPr lang="nb-NO" b="1"/>
            <a:t>Metoder</a:t>
          </a:r>
          <a:r>
            <a:rPr lang="nb-NO"/>
            <a:t> -&gt; Intervju, usability testing, diary, eksperiment</a:t>
          </a:r>
          <a:endParaRPr lang="en-US"/>
        </a:p>
      </dgm:t>
    </dgm:pt>
    <dgm:pt modelId="{43FB94EF-4B21-4143-8492-23776A8EE998}" type="parTrans" cxnId="{DA1EC40F-BC5A-4A99-A541-07589C66EF1C}">
      <dgm:prSet/>
      <dgm:spPr/>
      <dgm:t>
        <a:bodyPr/>
        <a:lstStyle/>
        <a:p>
          <a:endParaRPr lang="en-US"/>
        </a:p>
      </dgm:t>
    </dgm:pt>
    <dgm:pt modelId="{725324BC-CF6B-40F9-A16E-FBFDC6035223}" type="sibTrans" cxnId="{DA1EC40F-BC5A-4A99-A541-07589C66EF1C}">
      <dgm:prSet/>
      <dgm:spPr/>
      <dgm:t>
        <a:bodyPr/>
        <a:lstStyle/>
        <a:p>
          <a:endParaRPr lang="en-US"/>
        </a:p>
      </dgm:t>
    </dgm:pt>
    <dgm:pt modelId="{EF13599B-39D1-4E95-B320-D31625EDAD6C}">
      <dgm:prSet/>
      <dgm:spPr/>
      <dgm:t>
        <a:bodyPr/>
        <a:lstStyle/>
        <a:p>
          <a:r>
            <a:rPr lang="nb-NO"/>
            <a:t>Måter å samle inn data på. Ulike metoder for ulike formål.</a:t>
          </a:r>
          <a:endParaRPr lang="en-US"/>
        </a:p>
      </dgm:t>
    </dgm:pt>
    <dgm:pt modelId="{FF5DD401-EF60-4468-B754-5B3AA6AE09CD}" type="parTrans" cxnId="{749C0A51-42CB-4CF9-AD10-A26C146551B7}">
      <dgm:prSet/>
      <dgm:spPr/>
      <dgm:t>
        <a:bodyPr/>
        <a:lstStyle/>
        <a:p>
          <a:endParaRPr lang="en-US"/>
        </a:p>
      </dgm:t>
    </dgm:pt>
    <dgm:pt modelId="{335E1CD2-6959-4E47-99FC-7D64459BE81B}" type="sibTrans" cxnId="{749C0A51-42CB-4CF9-AD10-A26C146551B7}">
      <dgm:prSet/>
      <dgm:spPr/>
      <dgm:t>
        <a:bodyPr/>
        <a:lstStyle/>
        <a:p>
          <a:endParaRPr lang="en-US"/>
        </a:p>
      </dgm:t>
    </dgm:pt>
    <dgm:pt modelId="{9477237C-6043-433F-AE47-6A2DE83E32B1}">
      <dgm:prSet/>
      <dgm:spPr/>
      <dgm:t>
        <a:bodyPr/>
        <a:lstStyle/>
        <a:p>
          <a:r>
            <a:rPr lang="nb-NO" b="1"/>
            <a:t>Teknikker</a:t>
          </a:r>
          <a:r>
            <a:rPr lang="nb-NO"/>
            <a:t> -&gt; semi-strukturert intervju, fly-on-the-wall, contextual inquiry, eye tracking</a:t>
          </a:r>
          <a:endParaRPr lang="en-US"/>
        </a:p>
      </dgm:t>
    </dgm:pt>
    <dgm:pt modelId="{46E3A7C1-E7A2-4FF7-9BC4-DA86C325CFFE}" type="parTrans" cxnId="{096E8F81-B1B4-439F-8C04-5A17A200F9DD}">
      <dgm:prSet/>
      <dgm:spPr/>
      <dgm:t>
        <a:bodyPr/>
        <a:lstStyle/>
        <a:p>
          <a:endParaRPr lang="en-US"/>
        </a:p>
      </dgm:t>
    </dgm:pt>
    <dgm:pt modelId="{FDB87DA8-6642-49B9-9DF4-D0F9CB1BC099}" type="sibTrans" cxnId="{096E8F81-B1B4-439F-8C04-5A17A200F9DD}">
      <dgm:prSet/>
      <dgm:spPr/>
      <dgm:t>
        <a:bodyPr/>
        <a:lstStyle/>
        <a:p>
          <a:endParaRPr lang="en-US"/>
        </a:p>
      </dgm:t>
    </dgm:pt>
    <dgm:pt modelId="{E8C57786-2890-45EE-A5AC-953E8EB07875}">
      <dgm:prSet/>
      <dgm:spPr/>
      <dgm:t>
        <a:bodyPr/>
        <a:lstStyle/>
        <a:p>
          <a:r>
            <a:rPr lang="nb-NO"/>
            <a:t>Ulike varianter av metoder for ulike formål</a:t>
          </a:r>
          <a:endParaRPr lang="en-US"/>
        </a:p>
      </dgm:t>
    </dgm:pt>
    <dgm:pt modelId="{0456E167-72D1-4019-8A0F-6797E68C1743}" type="parTrans" cxnId="{380198A1-C4ED-430E-BB1D-B8200EC8B6D7}">
      <dgm:prSet/>
      <dgm:spPr/>
      <dgm:t>
        <a:bodyPr/>
        <a:lstStyle/>
        <a:p>
          <a:endParaRPr lang="en-US"/>
        </a:p>
      </dgm:t>
    </dgm:pt>
    <dgm:pt modelId="{396C349D-501D-403C-8E30-66BF75C9003C}" type="sibTrans" cxnId="{380198A1-C4ED-430E-BB1D-B8200EC8B6D7}">
      <dgm:prSet/>
      <dgm:spPr/>
      <dgm:t>
        <a:bodyPr/>
        <a:lstStyle/>
        <a:p>
          <a:endParaRPr lang="en-US"/>
        </a:p>
      </dgm:t>
    </dgm:pt>
    <dgm:pt modelId="{CEB65AD0-2722-4F43-8F60-F78207A02605}" type="pres">
      <dgm:prSet presAssocID="{F436E925-580C-4DF1-8E8E-31A968ED6CDE}" presName="root" presStyleCnt="0">
        <dgm:presLayoutVars>
          <dgm:dir/>
          <dgm:resizeHandles val="exact"/>
        </dgm:presLayoutVars>
      </dgm:prSet>
      <dgm:spPr/>
    </dgm:pt>
    <dgm:pt modelId="{E53ED777-3EE5-4323-9A97-F0CB51E1F743}" type="pres">
      <dgm:prSet presAssocID="{7A18A298-146E-44B3-AAF9-BF5F92F7D2E0}" presName="compNode" presStyleCnt="0"/>
      <dgm:spPr/>
    </dgm:pt>
    <dgm:pt modelId="{C2714268-1A6D-48EF-A432-7D1219644972}" type="pres">
      <dgm:prSet presAssocID="{7A18A298-146E-44B3-AAF9-BF5F92F7D2E0}" presName="bgRect" presStyleLbl="bgShp" presStyleIdx="0" presStyleCnt="3"/>
      <dgm:spPr/>
    </dgm:pt>
    <dgm:pt modelId="{7CA96EA5-0984-4C94-8367-34FCA09F08B1}" type="pres">
      <dgm:prSet presAssocID="{7A18A298-146E-44B3-AAF9-BF5F92F7D2E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kroskop"/>
        </a:ext>
      </dgm:extLst>
    </dgm:pt>
    <dgm:pt modelId="{805B61FE-6B77-449C-B67C-61515F1D64AF}" type="pres">
      <dgm:prSet presAssocID="{7A18A298-146E-44B3-AAF9-BF5F92F7D2E0}" presName="spaceRect" presStyleCnt="0"/>
      <dgm:spPr/>
    </dgm:pt>
    <dgm:pt modelId="{254671F1-8EC6-407E-8722-64EE7665A6FD}" type="pres">
      <dgm:prSet presAssocID="{7A18A298-146E-44B3-AAF9-BF5F92F7D2E0}" presName="parTx" presStyleLbl="revTx" presStyleIdx="0" presStyleCnt="6">
        <dgm:presLayoutVars>
          <dgm:chMax val="0"/>
          <dgm:chPref val="0"/>
        </dgm:presLayoutVars>
      </dgm:prSet>
      <dgm:spPr/>
    </dgm:pt>
    <dgm:pt modelId="{7B9318FA-69FC-47DB-8859-EB5C200E3F12}" type="pres">
      <dgm:prSet presAssocID="{7A18A298-146E-44B3-AAF9-BF5F92F7D2E0}" presName="desTx" presStyleLbl="revTx" presStyleIdx="1" presStyleCnt="6">
        <dgm:presLayoutVars/>
      </dgm:prSet>
      <dgm:spPr/>
    </dgm:pt>
    <dgm:pt modelId="{CAFEB1D6-F017-473B-9A2C-382B906D3AC6}" type="pres">
      <dgm:prSet presAssocID="{E837D5F4-10A8-4FAF-835D-27604682B46A}" presName="sibTrans" presStyleCnt="0"/>
      <dgm:spPr/>
    </dgm:pt>
    <dgm:pt modelId="{78701E4F-7763-4874-BDE9-6559BA75E1C8}" type="pres">
      <dgm:prSet presAssocID="{ADE4403D-DC5D-4484-B568-5B91847B409B}" presName="compNode" presStyleCnt="0"/>
      <dgm:spPr/>
    </dgm:pt>
    <dgm:pt modelId="{56486C5F-2D0B-40D8-BED7-CBE675BEAFD6}" type="pres">
      <dgm:prSet presAssocID="{ADE4403D-DC5D-4484-B568-5B91847B409B}" presName="bgRect" presStyleLbl="bgShp" presStyleIdx="1" presStyleCnt="3"/>
      <dgm:spPr/>
    </dgm:pt>
    <dgm:pt modelId="{A942D5BB-011F-46C2-849F-88C296858D3F}" type="pres">
      <dgm:prSet presAssocID="{ADE4403D-DC5D-4484-B568-5B91847B409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st tubes"/>
        </a:ext>
      </dgm:extLst>
    </dgm:pt>
    <dgm:pt modelId="{A7545482-00D9-4F50-A7C9-52BDEE168862}" type="pres">
      <dgm:prSet presAssocID="{ADE4403D-DC5D-4484-B568-5B91847B409B}" presName="spaceRect" presStyleCnt="0"/>
      <dgm:spPr/>
    </dgm:pt>
    <dgm:pt modelId="{6945B2D3-3145-4D8D-ACCF-3DF2D6CC14BC}" type="pres">
      <dgm:prSet presAssocID="{ADE4403D-DC5D-4484-B568-5B91847B409B}" presName="parTx" presStyleLbl="revTx" presStyleIdx="2" presStyleCnt="6">
        <dgm:presLayoutVars>
          <dgm:chMax val="0"/>
          <dgm:chPref val="0"/>
        </dgm:presLayoutVars>
      </dgm:prSet>
      <dgm:spPr/>
    </dgm:pt>
    <dgm:pt modelId="{01A4932B-AB07-4477-856E-915A9C24C5FD}" type="pres">
      <dgm:prSet presAssocID="{ADE4403D-DC5D-4484-B568-5B91847B409B}" presName="desTx" presStyleLbl="revTx" presStyleIdx="3" presStyleCnt="6">
        <dgm:presLayoutVars/>
      </dgm:prSet>
      <dgm:spPr/>
    </dgm:pt>
    <dgm:pt modelId="{A0221200-D746-4653-8A90-CC966AB6EB60}" type="pres">
      <dgm:prSet presAssocID="{725324BC-CF6B-40F9-A16E-FBFDC6035223}" presName="sibTrans" presStyleCnt="0"/>
      <dgm:spPr/>
    </dgm:pt>
    <dgm:pt modelId="{35920EF1-1944-40C5-84DB-EBE92CE5D10F}" type="pres">
      <dgm:prSet presAssocID="{9477237C-6043-433F-AE47-6A2DE83E32B1}" presName="compNode" presStyleCnt="0"/>
      <dgm:spPr/>
    </dgm:pt>
    <dgm:pt modelId="{5B335BC7-DC4E-41C7-A470-C6306398658E}" type="pres">
      <dgm:prSet presAssocID="{9477237C-6043-433F-AE47-6A2DE83E32B1}" presName="bgRect" presStyleLbl="bgShp" presStyleIdx="2" presStyleCnt="3"/>
      <dgm:spPr/>
    </dgm:pt>
    <dgm:pt modelId="{DE2767CD-D3CE-4185-94B6-781835C39480}" type="pres">
      <dgm:prSet presAssocID="{9477237C-6043-433F-AE47-6A2DE83E32B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y"/>
        </a:ext>
      </dgm:extLst>
    </dgm:pt>
    <dgm:pt modelId="{842CEA77-373C-4392-A304-48C95C9ED667}" type="pres">
      <dgm:prSet presAssocID="{9477237C-6043-433F-AE47-6A2DE83E32B1}" presName="spaceRect" presStyleCnt="0"/>
      <dgm:spPr/>
    </dgm:pt>
    <dgm:pt modelId="{A69910E1-62D6-403E-84BD-633F1488FEDF}" type="pres">
      <dgm:prSet presAssocID="{9477237C-6043-433F-AE47-6A2DE83E32B1}" presName="parTx" presStyleLbl="revTx" presStyleIdx="4" presStyleCnt="6">
        <dgm:presLayoutVars>
          <dgm:chMax val="0"/>
          <dgm:chPref val="0"/>
        </dgm:presLayoutVars>
      </dgm:prSet>
      <dgm:spPr/>
    </dgm:pt>
    <dgm:pt modelId="{470AD031-DCCC-43D2-8B6C-EE89546F1E2F}" type="pres">
      <dgm:prSet presAssocID="{9477237C-6043-433F-AE47-6A2DE83E32B1}" presName="desTx" presStyleLbl="revTx" presStyleIdx="5" presStyleCnt="6">
        <dgm:presLayoutVars/>
      </dgm:prSet>
      <dgm:spPr/>
    </dgm:pt>
  </dgm:ptLst>
  <dgm:cxnLst>
    <dgm:cxn modelId="{FB648B06-08FF-433E-AF0C-20E583D6DCCB}" type="presOf" srcId="{ADE4403D-DC5D-4484-B568-5B91847B409B}" destId="{6945B2D3-3145-4D8D-ACCF-3DF2D6CC14BC}" srcOrd="0" destOrd="0" presId="urn:microsoft.com/office/officeart/2018/2/layout/IconVerticalSolidList"/>
    <dgm:cxn modelId="{BC3D1D0F-D4C5-48A9-AF06-57255ACE7B35}" srcId="{F436E925-580C-4DF1-8E8E-31A968ED6CDE}" destId="{7A18A298-146E-44B3-AAF9-BF5F92F7D2E0}" srcOrd="0" destOrd="0" parTransId="{8E10F2B8-8F65-4182-94ED-68DACB307305}" sibTransId="{E837D5F4-10A8-4FAF-835D-27604682B46A}"/>
    <dgm:cxn modelId="{DA1EC40F-BC5A-4A99-A541-07589C66EF1C}" srcId="{F436E925-580C-4DF1-8E8E-31A968ED6CDE}" destId="{ADE4403D-DC5D-4484-B568-5B91847B409B}" srcOrd="1" destOrd="0" parTransId="{43FB94EF-4B21-4143-8492-23776A8EE998}" sibTransId="{725324BC-CF6B-40F9-A16E-FBFDC6035223}"/>
    <dgm:cxn modelId="{9A37AC28-AA35-48D5-8D6D-B3B9D546A608}" type="presOf" srcId="{7A18A298-146E-44B3-AAF9-BF5F92F7D2E0}" destId="{254671F1-8EC6-407E-8722-64EE7665A6FD}" srcOrd="0" destOrd="0" presId="urn:microsoft.com/office/officeart/2018/2/layout/IconVerticalSolidList"/>
    <dgm:cxn modelId="{6A032442-56D6-4971-951D-066D91D666C1}" srcId="{7A18A298-146E-44B3-AAF9-BF5F92F7D2E0}" destId="{7FBCF7A2-C746-438D-9A5E-A1DE679F4962}" srcOrd="0" destOrd="0" parTransId="{0449CBAA-25B1-43F0-9A5A-002DEDD94612}" sibTransId="{8509994B-C68F-4360-9A65-FD2D79328226}"/>
    <dgm:cxn modelId="{749C0A51-42CB-4CF9-AD10-A26C146551B7}" srcId="{ADE4403D-DC5D-4484-B568-5B91847B409B}" destId="{EF13599B-39D1-4E95-B320-D31625EDAD6C}" srcOrd="0" destOrd="0" parTransId="{FF5DD401-EF60-4468-B754-5B3AA6AE09CD}" sibTransId="{335E1CD2-6959-4E47-99FC-7D64459BE81B}"/>
    <dgm:cxn modelId="{096E8F81-B1B4-439F-8C04-5A17A200F9DD}" srcId="{F436E925-580C-4DF1-8E8E-31A968ED6CDE}" destId="{9477237C-6043-433F-AE47-6A2DE83E32B1}" srcOrd="2" destOrd="0" parTransId="{46E3A7C1-E7A2-4FF7-9BC4-DA86C325CFFE}" sibTransId="{FDB87DA8-6642-49B9-9DF4-D0F9CB1BC099}"/>
    <dgm:cxn modelId="{380198A1-C4ED-430E-BB1D-B8200EC8B6D7}" srcId="{9477237C-6043-433F-AE47-6A2DE83E32B1}" destId="{E8C57786-2890-45EE-A5AC-953E8EB07875}" srcOrd="0" destOrd="0" parTransId="{0456E167-72D1-4019-8A0F-6797E68C1743}" sibTransId="{396C349D-501D-403C-8E30-66BF75C9003C}"/>
    <dgm:cxn modelId="{C50968AD-6A7C-4C8F-B287-5704D186D3A6}" type="presOf" srcId="{EF13599B-39D1-4E95-B320-D31625EDAD6C}" destId="{01A4932B-AB07-4477-856E-915A9C24C5FD}" srcOrd="0" destOrd="0" presId="urn:microsoft.com/office/officeart/2018/2/layout/IconVerticalSolidList"/>
    <dgm:cxn modelId="{798B4AB5-F436-432B-A70D-0929D2268679}" type="presOf" srcId="{7FBCF7A2-C746-438D-9A5E-A1DE679F4962}" destId="{7B9318FA-69FC-47DB-8859-EB5C200E3F12}" srcOrd="0" destOrd="0" presId="urn:microsoft.com/office/officeart/2018/2/layout/IconVerticalSolidList"/>
    <dgm:cxn modelId="{B5169FBB-386E-4DC6-B9AE-8D63CD5471C3}" type="presOf" srcId="{E8C57786-2890-45EE-A5AC-953E8EB07875}" destId="{470AD031-DCCC-43D2-8B6C-EE89546F1E2F}" srcOrd="0" destOrd="0" presId="urn:microsoft.com/office/officeart/2018/2/layout/IconVerticalSolidList"/>
    <dgm:cxn modelId="{2753B0BC-0CB2-4F9B-9A49-A2FE039E23CD}" type="presOf" srcId="{9477237C-6043-433F-AE47-6A2DE83E32B1}" destId="{A69910E1-62D6-403E-84BD-633F1488FEDF}" srcOrd="0" destOrd="0" presId="urn:microsoft.com/office/officeart/2018/2/layout/IconVerticalSolidList"/>
    <dgm:cxn modelId="{25837BC9-3FFE-4956-9BB0-12B065134C30}" type="presOf" srcId="{F436E925-580C-4DF1-8E8E-31A968ED6CDE}" destId="{CEB65AD0-2722-4F43-8F60-F78207A02605}" srcOrd="0" destOrd="0" presId="urn:microsoft.com/office/officeart/2018/2/layout/IconVerticalSolidList"/>
    <dgm:cxn modelId="{D1754BD3-1DF9-44F0-8C77-D65C0DFC935E}" srcId="{7A18A298-146E-44B3-AAF9-BF5F92F7D2E0}" destId="{70CE65FD-B4B9-4487-8871-366F27A8C071}" srcOrd="1" destOrd="0" parTransId="{7745317F-CA39-4824-9B2D-E45A2EAF57F5}" sibTransId="{A1794BC7-B456-4B46-85CE-26B3AD9F456E}"/>
    <dgm:cxn modelId="{B69917EB-3AD9-4C5C-81D0-71D764F09BCF}" type="presOf" srcId="{70CE65FD-B4B9-4487-8871-366F27A8C071}" destId="{7B9318FA-69FC-47DB-8859-EB5C200E3F12}" srcOrd="0" destOrd="1" presId="urn:microsoft.com/office/officeart/2018/2/layout/IconVerticalSolidList"/>
    <dgm:cxn modelId="{857B8006-8158-4DD3-9B02-020F9057F90D}" type="presParOf" srcId="{CEB65AD0-2722-4F43-8F60-F78207A02605}" destId="{E53ED777-3EE5-4323-9A97-F0CB51E1F743}" srcOrd="0" destOrd="0" presId="urn:microsoft.com/office/officeart/2018/2/layout/IconVerticalSolidList"/>
    <dgm:cxn modelId="{64D1F368-312F-425F-9E33-C41E7F72DD5B}" type="presParOf" srcId="{E53ED777-3EE5-4323-9A97-F0CB51E1F743}" destId="{C2714268-1A6D-48EF-A432-7D1219644972}" srcOrd="0" destOrd="0" presId="urn:microsoft.com/office/officeart/2018/2/layout/IconVerticalSolidList"/>
    <dgm:cxn modelId="{2308E681-D7A6-48FF-9EC4-04D6C2757427}" type="presParOf" srcId="{E53ED777-3EE5-4323-9A97-F0CB51E1F743}" destId="{7CA96EA5-0984-4C94-8367-34FCA09F08B1}" srcOrd="1" destOrd="0" presId="urn:microsoft.com/office/officeart/2018/2/layout/IconVerticalSolidList"/>
    <dgm:cxn modelId="{2AAFF143-6EAE-4F3B-B567-A9416F6C3DA2}" type="presParOf" srcId="{E53ED777-3EE5-4323-9A97-F0CB51E1F743}" destId="{805B61FE-6B77-449C-B67C-61515F1D64AF}" srcOrd="2" destOrd="0" presId="urn:microsoft.com/office/officeart/2018/2/layout/IconVerticalSolidList"/>
    <dgm:cxn modelId="{AE8906BF-93D9-4F6E-B112-1871026104BF}" type="presParOf" srcId="{E53ED777-3EE5-4323-9A97-F0CB51E1F743}" destId="{254671F1-8EC6-407E-8722-64EE7665A6FD}" srcOrd="3" destOrd="0" presId="urn:microsoft.com/office/officeart/2018/2/layout/IconVerticalSolidList"/>
    <dgm:cxn modelId="{020565C0-7B15-4396-A80D-78DD7639C48C}" type="presParOf" srcId="{E53ED777-3EE5-4323-9A97-F0CB51E1F743}" destId="{7B9318FA-69FC-47DB-8859-EB5C200E3F12}" srcOrd="4" destOrd="0" presId="urn:microsoft.com/office/officeart/2018/2/layout/IconVerticalSolidList"/>
    <dgm:cxn modelId="{09A6D8E9-C496-433C-A9BB-E007974F4302}" type="presParOf" srcId="{CEB65AD0-2722-4F43-8F60-F78207A02605}" destId="{CAFEB1D6-F017-473B-9A2C-382B906D3AC6}" srcOrd="1" destOrd="0" presId="urn:microsoft.com/office/officeart/2018/2/layout/IconVerticalSolidList"/>
    <dgm:cxn modelId="{DF974A9F-854C-4387-B156-7A3E603D1CCD}" type="presParOf" srcId="{CEB65AD0-2722-4F43-8F60-F78207A02605}" destId="{78701E4F-7763-4874-BDE9-6559BA75E1C8}" srcOrd="2" destOrd="0" presId="urn:microsoft.com/office/officeart/2018/2/layout/IconVerticalSolidList"/>
    <dgm:cxn modelId="{E527F2B2-5950-4670-B2B3-765DAE7460AB}" type="presParOf" srcId="{78701E4F-7763-4874-BDE9-6559BA75E1C8}" destId="{56486C5F-2D0B-40D8-BED7-CBE675BEAFD6}" srcOrd="0" destOrd="0" presId="urn:microsoft.com/office/officeart/2018/2/layout/IconVerticalSolidList"/>
    <dgm:cxn modelId="{92C16D1C-04D8-47B5-B26E-D9A334484DEF}" type="presParOf" srcId="{78701E4F-7763-4874-BDE9-6559BA75E1C8}" destId="{A942D5BB-011F-46C2-849F-88C296858D3F}" srcOrd="1" destOrd="0" presId="urn:microsoft.com/office/officeart/2018/2/layout/IconVerticalSolidList"/>
    <dgm:cxn modelId="{F10F4D23-215B-4393-A8BE-308224A7441E}" type="presParOf" srcId="{78701E4F-7763-4874-BDE9-6559BA75E1C8}" destId="{A7545482-00D9-4F50-A7C9-52BDEE168862}" srcOrd="2" destOrd="0" presId="urn:microsoft.com/office/officeart/2018/2/layout/IconVerticalSolidList"/>
    <dgm:cxn modelId="{FBCACE82-1182-4999-B9A9-ED6D2FCBB5F5}" type="presParOf" srcId="{78701E4F-7763-4874-BDE9-6559BA75E1C8}" destId="{6945B2D3-3145-4D8D-ACCF-3DF2D6CC14BC}" srcOrd="3" destOrd="0" presId="urn:microsoft.com/office/officeart/2018/2/layout/IconVerticalSolidList"/>
    <dgm:cxn modelId="{5B5C1AEC-52BD-4BD7-8200-A27F493946D0}" type="presParOf" srcId="{78701E4F-7763-4874-BDE9-6559BA75E1C8}" destId="{01A4932B-AB07-4477-856E-915A9C24C5FD}" srcOrd="4" destOrd="0" presId="urn:microsoft.com/office/officeart/2018/2/layout/IconVerticalSolidList"/>
    <dgm:cxn modelId="{A245AB44-123D-46BE-A3CD-6A2F9770EDEB}" type="presParOf" srcId="{CEB65AD0-2722-4F43-8F60-F78207A02605}" destId="{A0221200-D746-4653-8A90-CC966AB6EB60}" srcOrd="3" destOrd="0" presId="urn:microsoft.com/office/officeart/2018/2/layout/IconVerticalSolidList"/>
    <dgm:cxn modelId="{A5E59D6A-CB5E-4115-9C6F-6CCE90D64AE9}" type="presParOf" srcId="{CEB65AD0-2722-4F43-8F60-F78207A02605}" destId="{35920EF1-1944-40C5-84DB-EBE92CE5D10F}" srcOrd="4" destOrd="0" presId="urn:microsoft.com/office/officeart/2018/2/layout/IconVerticalSolidList"/>
    <dgm:cxn modelId="{EFBC3E0E-DEC9-4889-9246-1529C2C3CAD4}" type="presParOf" srcId="{35920EF1-1944-40C5-84DB-EBE92CE5D10F}" destId="{5B335BC7-DC4E-41C7-A470-C6306398658E}" srcOrd="0" destOrd="0" presId="urn:microsoft.com/office/officeart/2018/2/layout/IconVerticalSolidList"/>
    <dgm:cxn modelId="{3DB1659B-15C3-48AE-9A66-3D411EB53FC5}" type="presParOf" srcId="{35920EF1-1944-40C5-84DB-EBE92CE5D10F}" destId="{DE2767CD-D3CE-4185-94B6-781835C39480}" srcOrd="1" destOrd="0" presId="urn:microsoft.com/office/officeart/2018/2/layout/IconVerticalSolidList"/>
    <dgm:cxn modelId="{F0990772-96E2-4A49-B14D-8CAD4B6C750B}" type="presParOf" srcId="{35920EF1-1944-40C5-84DB-EBE92CE5D10F}" destId="{842CEA77-373C-4392-A304-48C95C9ED667}" srcOrd="2" destOrd="0" presId="urn:microsoft.com/office/officeart/2018/2/layout/IconVerticalSolidList"/>
    <dgm:cxn modelId="{E7F78BF5-E178-4CC4-9634-C182F682EFFE}" type="presParOf" srcId="{35920EF1-1944-40C5-84DB-EBE92CE5D10F}" destId="{A69910E1-62D6-403E-84BD-633F1488FEDF}" srcOrd="3" destOrd="0" presId="urn:microsoft.com/office/officeart/2018/2/layout/IconVerticalSolidList"/>
    <dgm:cxn modelId="{0DC87BE5-CA5B-4627-95C8-CC210A5D1E2A}" type="presParOf" srcId="{35920EF1-1944-40C5-84DB-EBE92CE5D10F}" destId="{470AD031-DCCC-43D2-8B6C-EE89546F1E2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FD6977-F0D8-43EA-9E52-EDA22C2600C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40D5E7E-9EA0-417C-8867-5DC84A92BC69}">
      <dgm:prSet/>
      <dgm:spPr/>
      <dgm:t>
        <a:bodyPr/>
        <a:lstStyle/>
        <a:p>
          <a:r>
            <a:rPr lang="nb-NO"/>
            <a:t>Noen ganger har vi ikke mulighet for å forske på populasjoner</a:t>
          </a:r>
          <a:endParaRPr lang="en-US"/>
        </a:p>
      </dgm:t>
    </dgm:pt>
    <dgm:pt modelId="{8397EC81-3156-4CDB-87EE-1DB942BA6EA7}" type="parTrans" cxnId="{C2BB56A1-BB34-48CD-8C32-85BD2D16F22B}">
      <dgm:prSet/>
      <dgm:spPr/>
      <dgm:t>
        <a:bodyPr/>
        <a:lstStyle/>
        <a:p>
          <a:endParaRPr lang="en-US"/>
        </a:p>
      </dgm:t>
    </dgm:pt>
    <dgm:pt modelId="{376A0153-F62D-4433-BC2D-F42D4487F33D}" type="sibTrans" cxnId="{C2BB56A1-BB34-48CD-8C32-85BD2D16F22B}">
      <dgm:prSet/>
      <dgm:spPr/>
      <dgm:t>
        <a:bodyPr/>
        <a:lstStyle/>
        <a:p>
          <a:endParaRPr lang="en-US"/>
        </a:p>
      </dgm:t>
    </dgm:pt>
    <dgm:pt modelId="{4242D56C-3A15-47F6-9F46-FF4795A52022}">
      <dgm:prSet/>
      <dgm:spPr/>
      <dgm:t>
        <a:bodyPr/>
        <a:lstStyle/>
        <a:p>
          <a:r>
            <a:rPr lang="nb-NO"/>
            <a:t>Noen ganger er det ikke det man vil heller</a:t>
          </a:r>
          <a:endParaRPr lang="en-US"/>
        </a:p>
      </dgm:t>
    </dgm:pt>
    <dgm:pt modelId="{5ED85597-1370-4D5F-B083-A3066D86BBA5}" type="parTrans" cxnId="{24D94829-F1FA-479C-BCB9-F9F6E4A38D96}">
      <dgm:prSet/>
      <dgm:spPr/>
      <dgm:t>
        <a:bodyPr/>
        <a:lstStyle/>
        <a:p>
          <a:endParaRPr lang="en-US"/>
        </a:p>
      </dgm:t>
    </dgm:pt>
    <dgm:pt modelId="{C408CC2F-FF2F-4923-A4BA-327C2D29E6BD}" type="sibTrans" cxnId="{24D94829-F1FA-479C-BCB9-F9F6E4A38D96}">
      <dgm:prSet/>
      <dgm:spPr/>
      <dgm:t>
        <a:bodyPr/>
        <a:lstStyle/>
        <a:p>
          <a:endParaRPr lang="en-US"/>
        </a:p>
      </dgm:t>
    </dgm:pt>
    <dgm:pt modelId="{41529E6F-D3A6-43CB-BD70-1B50455A7B87}" type="pres">
      <dgm:prSet presAssocID="{2BFD6977-F0D8-43EA-9E52-EDA22C2600CE}" presName="linear" presStyleCnt="0">
        <dgm:presLayoutVars>
          <dgm:animLvl val="lvl"/>
          <dgm:resizeHandles val="exact"/>
        </dgm:presLayoutVars>
      </dgm:prSet>
      <dgm:spPr/>
    </dgm:pt>
    <dgm:pt modelId="{097173B6-7216-49A2-A4D4-968161D5281B}" type="pres">
      <dgm:prSet presAssocID="{D40D5E7E-9EA0-417C-8867-5DC84A92BC6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7455E18-746C-40F4-B71C-BE8117E5A8FA}" type="pres">
      <dgm:prSet presAssocID="{376A0153-F62D-4433-BC2D-F42D4487F33D}" presName="spacer" presStyleCnt="0"/>
      <dgm:spPr/>
    </dgm:pt>
    <dgm:pt modelId="{F2705FA3-AB69-463C-9055-B0B9896D2150}" type="pres">
      <dgm:prSet presAssocID="{4242D56C-3A15-47F6-9F46-FF4795A5202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4D94829-F1FA-479C-BCB9-F9F6E4A38D96}" srcId="{2BFD6977-F0D8-43EA-9E52-EDA22C2600CE}" destId="{4242D56C-3A15-47F6-9F46-FF4795A52022}" srcOrd="1" destOrd="0" parTransId="{5ED85597-1370-4D5F-B083-A3066D86BBA5}" sibTransId="{C408CC2F-FF2F-4923-A4BA-327C2D29E6BD}"/>
    <dgm:cxn modelId="{AD3DFA45-B5CB-424D-84BF-C70D67EB3D8D}" type="presOf" srcId="{4242D56C-3A15-47F6-9F46-FF4795A52022}" destId="{F2705FA3-AB69-463C-9055-B0B9896D2150}" srcOrd="0" destOrd="0" presId="urn:microsoft.com/office/officeart/2005/8/layout/vList2"/>
    <dgm:cxn modelId="{B2EB5577-77BF-4548-9C7D-8D6B65B027E9}" type="presOf" srcId="{D40D5E7E-9EA0-417C-8867-5DC84A92BC69}" destId="{097173B6-7216-49A2-A4D4-968161D5281B}" srcOrd="0" destOrd="0" presId="urn:microsoft.com/office/officeart/2005/8/layout/vList2"/>
    <dgm:cxn modelId="{0CE8CE99-E234-479E-8FD1-AC0176B418E0}" type="presOf" srcId="{2BFD6977-F0D8-43EA-9E52-EDA22C2600CE}" destId="{41529E6F-D3A6-43CB-BD70-1B50455A7B87}" srcOrd="0" destOrd="0" presId="urn:microsoft.com/office/officeart/2005/8/layout/vList2"/>
    <dgm:cxn modelId="{C2BB56A1-BB34-48CD-8C32-85BD2D16F22B}" srcId="{2BFD6977-F0D8-43EA-9E52-EDA22C2600CE}" destId="{D40D5E7E-9EA0-417C-8867-5DC84A92BC69}" srcOrd="0" destOrd="0" parTransId="{8397EC81-3156-4CDB-87EE-1DB942BA6EA7}" sibTransId="{376A0153-F62D-4433-BC2D-F42D4487F33D}"/>
    <dgm:cxn modelId="{CDC9F5BC-09EB-4485-A189-C83801B25A0B}" type="presParOf" srcId="{41529E6F-D3A6-43CB-BD70-1B50455A7B87}" destId="{097173B6-7216-49A2-A4D4-968161D5281B}" srcOrd="0" destOrd="0" presId="urn:microsoft.com/office/officeart/2005/8/layout/vList2"/>
    <dgm:cxn modelId="{FF54AD43-FD2D-427F-89E6-6C0B82A0E66B}" type="presParOf" srcId="{41529E6F-D3A6-43CB-BD70-1B50455A7B87}" destId="{87455E18-746C-40F4-B71C-BE8117E5A8FA}" srcOrd="1" destOrd="0" presId="urn:microsoft.com/office/officeart/2005/8/layout/vList2"/>
    <dgm:cxn modelId="{16D0FCA6-3AE4-424C-8D6A-377DFEB9B86B}" type="presParOf" srcId="{41529E6F-D3A6-43CB-BD70-1B50455A7B87}" destId="{F2705FA3-AB69-463C-9055-B0B9896D215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A3B53B-F033-4D42-B855-CB6BC3BCB2D1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0055B82-4B31-47D3-85D0-14C690890FAA}">
      <dgm:prSet/>
      <dgm:spPr/>
      <dgm:t>
        <a:bodyPr/>
        <a:lstStyle/>
        <a:p>
          <a:r>
            <a:rPr lang="nb-NO"/>
            <a:t>Oppnå forståelse</a:t>
          </a:r>
          <a:endParaRPr lang="en-US"/>
        </a:p>
      </dgm:t>
    </dgm:pt>
    <dgm:pt modelId="{4E54CE74-95C3-4DE0-BA30-700059EF9FAA}" type="parTrans" cxnId="{FDD286B3-C574-4000-A3FA-516095E72BE4}">
      <dgm:prSet/>
      <dgm:spPr/>
      <dgm:t>
        <a:bodyPr/>
        <a:lstStyle/>
        <a:p>
          <a:endParaRPr lang="en-US"/>
        </a:p>
      </dgm:t>
    </dgm:pt>
    <dgm:pt modelId="{D40509B1-7BC6-460C-9B40-CDF3652BD5B7}" type="sibTrans" cxnId="{FDD286B3-C574-4000-A3FA-516095E72BE4}">
      <dgm:prSet/>
      <dgm:spPr/>
      <dgm:t>
        <a:bodyPr/>
        <a:lstStyle/>
        <a:p>
          <a:endParaRPr lang="en-US"/>
        </a:p>
      </dgm:t>
    </dgm:pt>
    <dgm:pt modelId="{5ACCE0CC-F9E3-48EB-83E1-02F9E96C0D55}">
      <dgm:prSet/>
      <dgm:spPr/>
      <dgm:t>
        <a:bodyPr/>
        <a:lstStyle/>
        <a:p>
          <a:r>
            <a:rPr lang="nb-NO"/>
            <a:t>Generere teorier og hypoteser</a:t>
          </a:r>
          <a:endParaRPr lang="en-US"/>
        </a:p>
      </dgm:t>
    </dgm:pt>
    <dgm:pt modelId="{868702D3-B4B7-41F9-8A9F-6F1488DC3710}" type="parTrans" cxnId="{C7F017C3-BDC1-4ECF-AE4C-90FED02C9DD9}">
      <dgm:prSet/>
      <dgm:spPr/>
      <dgm:t>
        <a:bodyPr/>
        <a:lstStyle/>
        <a:p>
          <a:endParaRPr lang="en-US"/>
        </a:p>
      </dgm:t>
    </dgm:pt>
    <dgm:pt modelId="{4C8500CE-EAD7-4D3A-8D34-ACCD6E23FFCC}" type="sibTrans" cxnId="{C7F017C3-BDC1-4ECF-AE4C-90FED02C9DD9}">
      <dgm:prSet/>
      <dgm:spPr/>
      <dgm:t>
        <a:bodyPr/>
        <a:lstStyle/>
        <a:p>
          <a:endParaRPr lang="en-US"/>
        </a:p>
      </dgm:t>
    </dgm:pt>
    <dgm:pt modelId="{0A9240DF-4E4F-4645-8802-9D4284C42DC8}">
      <dgm:prSet/>
      <dgm:spPr/>
      <dgm:t>
        <a:bodyPr/>
        <a:lstStyle/>
        <a:p>
          <a:r>
            <a:rPr lang="nb-NO"/>
            <a:t>Fremstille bevis på atferd/fenomener</a:t>
          </a:r>
          <a:endParaRPr lang="en-US"/>
        </a:p>
      </dgm:t>
    </dgm:pt>
    <dgm:pt modelId="{F1720471-4EEB-44B2-8689-FDBCF473D6E1}" type="parTrans" cxnId="{2E7160A5-738E-4EDA-84CC-ACD04F873033}">
      <dgm:prSet/>
      <dgm:spPr/>
      <dgm:t>
        <a:bodyPr/>
        <a:lstStyle/>
        <a:p>
          <a:endParaRPr lang="en-US"/>
        </a:p>
      </dgm:t>
    </dgm:pt>
    <dgm:pt modelId="{D24F7DB6-1688-4557-8D06-DD561660067F}" type="sibTrans" cxnId="{2E7160A5-738E-4EDA-84CC-ACD04F873033}">
      <dgm:prSet/>
      <dgm:spPr/>
      <dgm:t>
        <a:bodyPr/>
        <a:lstStyle/>
        <a:p>
          <a:endParaRPr lang="en-US"/>
        </a:p>
      </dgm:t>
    </dgm:pt>
    <dgm:pt modelId="{80BC7299-03E0-4A00-A15F-9E8140AF6F08}">
      <dgm:prSet/>
      <dgm:spPr/>
      <dgm:t>
        <a:bodyPr/>
        <a:lstStyle/>
        <a:p>
          <a:r>
            <a:rPr lang="nb-NO"/>
            <a:t>Oppnå innsikt i noe som ellers er vanskelig å få innsikt om</a:t>
          </a:r>
          <a:endParaRPr lang="en-US"/>
        </a:p>
      </dgm:t>
    </dgm:pt>
    <dgm:pt modelId="{EE16A11A-5F14-46CE-891F-A55F2D8AC9C1}" type="parTrans" cxnId="{66FC06F2-CC3D-4522-ABE4-9BA12859A186}">
      <dgm:prSet/>
      <dgm:spPr/>
      <dgm:t>
        <a:bodyPr/>
        <a:lstStyle/>
        <a:p>
          <a:endParaRPr lang="en-US"/>
        </a:p>
      </dgm:t>
    </dgm:pt>
    <dgm:pt modelId="{8FB41C49-2B84-4192-BDD7-1D486F23E1D8}" type="sibTrans" cxnId="{66FC06F2-CC3D-4522-ABE4-9BA12859A186}">
      <dgm:prSet/>
      <dgm:spPr/>
      <dgm:t>
        <a:bodyPr/>
        <a:lstStyle/>
        <a:p>
          <a:endParaRPr lang="en-US"/>
        </a:p>
      </dgm:t>
    </dgm:pt>
    <dgm:pt modelId="{973AA831-FEE3-420F-AF1F-AA0F037399A2}" type="pres">
      <dgm:prSet presAssocID="{A5A3B53B-F033-4D42-B855-CB6BC3BCB2D1}" presName="matrix" presStyleCnt="0">
        <dgm:presLayoutVars>
          <dgm:chMax val="1"/>
          <dgm:dir/>
          <dgm:resizeHandles val="exact"/>
        </dgm:presLayoutVars>
      </dgm:prSet>
      <dgm:spPr/>
    </dgm:pt>
    <dgm:pt modelId="{38A09924-7DF1-49E5-BEC3-EDDA57C66D22}" type="pres">
      <dgm:prSet presAssocID="{A5A3B53B-F033-4D42-B855-CB6BC3BCB2D1}" presName="diamond" presStyleLbl="bgShp" presStyleIdx="0" presStyleCnt="1"/>
      <dgm:spPr/>
    </dgm:pt>
    <dgm:pt modelId="{4EB81058-2082-4437-A3D5-2459071A7A25}" type="pres">
      <dgm:prSet presAssocID="{A5A3B53B-F033-4D42-B855-CB6BC3BCB2D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5ED492E-343C-43C1-8009-3C5048BA438F}" type="pres">
      <dgm:prSet presAssocID="{A5A3B53B-F033-4D42-B855-CB6BC3BCB2D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B0FC768-20E7-46D7-881B-783389460951}" type="pres">
      <dgm:prSet presAssocID="{A5A3B53B-F033-4D42-B855-CB6BC3BCB2D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F3272E2-8B84-41F7-A3E2-5EFB4B328DE2}" type="pres">
      <dgm:prSet presAssocID="{A5A3B53B-F033-4D42-B855-CB6BC3BCB2D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C908122-7168-42EF-91FD-910C9E9A6E1E}" type="presOf" srcId="{A5A3B53B-F033-4D42-B855-CB6BC3BCB2D1}" destId="{973AA831-FEE3-420F-AF1F-AA0F037399A2}" srcOrd="0" destOrd="0" presId="urn:microsoft.com/office/officeart/2005/8/layout/matrix3"/>
    <dgm:cxn modelId="{9DCF5A3C-18CD-4A42-85EA-2CD740F01FAA}" type="presOf" srcId="{E0055B82-4B31-47D3-85D0-14C690890FAA}" destId="{4EB81058-2082-4437-A3D5-2459071A7A25}" srcOrd="0" destOrd="0" presId="urn:microsoft.com/office/officeart/2005/8/layout/matrix3"/>
    <dgm:cxn modelId="{EDED3256-1C14-4ACF-83E5-2DB7A95797D3}" type="presOf" srcId="{0A9240DF-4E4F-4645-8802-9D4284C42DC8}" destId="{0B0FC768-20E7-46D7-881B-783389460951}" srcOrd="0" destOrd="0" presId="urn:microsoft.com/office/officeart/2005/8/layout/matrix3"/>
    <dgm:cxn modelId="{2E7160A5-738E-4EDA-84CC-ACD04F873033}" srcId="{A5A3B53B-F033-4D42-B855-CB6BC3BCB2D1}" destId="{0A9240DF-4E4F-4645-8802-9D4284C42DC8}" srcOrd="2" destOrd="0" parTransId="{F1720471-4EEB-44B2-8689-FDBCF473D6E1}" sibTransId="{D24F7DB6-1688-4557-8D06-DD561660067F}"/>
    <dgm:cxn modelId="{FDD286B3-C574-4000-A3FA-516095E72BE4}" srcId="{A5A3B53B-F033-4D42-B855-CB6BC3BCB2D1}" destId="{E0055B82-4B31-47D3-85D0-14C690890FAA}" srcOrd="0" destOrd="0" parTransId="{4E54CE74-95C3-4DE0-BA30-700059EF9FAA}" sibTransId="{D40509B1-7BC6-460C-9B40-CDF3652BD5B7}"/>
    <dgm:cxn modelId="{9B9553B8-915F-4B1B-BBD0-F1496C43D8AA}" type="presOf" srcId="{5ACCE0CC-F9E3-48EB-83E1-02F9E96C0D55}" destId="{C5ED492E-343C-43C1-8009-3C5048BA438F}" srcOrd="0" destOrd="0" presId="urn:microsoft.com/office/officeart/2005/8/layout/matrix3"/>
    <dgm:cxn modelId="{C7F017C3-BDC1-4ECF-AE4C-90FED02C9DD9}" srcId="{A5A3B53B-F033-4D42-B855-CB6BC3BCB2D1}" destId="{5ACCE0CC-F9E3-48EB-83E1-02F9E96C0D55}" srcOrd="1" destOrd="0" parTransId="{868702D3-B4B7-41F9-8A9F-6F1488DC3710}" sibTransId="{4C8500CE-EAD7-4D3A-8D34-ACCD6E23FFCC}"/>
    <dgm:cxn modelId="{E51B7AC6-D106-4B5B-A29D-9A7E21E51E86}" type="presOf" srcId="{80BC7299-03E0-4A00-A15F-9E8140AF6F08}" destId="{7F3272E2-8B84-41F7-A3E2-5EFB4B328DE2}" srcOrd="0" destOrd="0" presId="urn:microsoft.com/office/officeart/2005/8/layout/matrix3"/>
    <dgm:cxn modelId="{66FC06F2-CC3D-4522-ABE4-9BA12859A186}" srcId="{A5A3B53B-F033-4D42-B855-CB6BC3BCB2D1}" destId="{80BC7299-03E0-4A00-A15F-9E8140AF6F08}" srcOrd="3" destOrd="0" parTransId="{EE16A11A-5F14-46CE-891F-A55F2D8AC9C1}" sibTransId="{8FB41C49-2B84-4192-BDD7-1D486F23E1D8}"/>
    <dgm:cxn modelId="{4903E6E5-7165-4F39-A97D-80AD1D06A2D2}" type="presParOf" srcId="{973AA831-FEE3-420F-AF1F-AA0F037399A2}" destId="{38A09924-7DF1-49E5-BEC3-EDDA57C66D22}" srcOrd="0" destOrd="0" presId="urn:microsoft.com/office/officeart/2005/8/layout/matrix3"/>
    <dgm:cxn modelId="{2B855797-31DE-48F3-AB42-BB7BAABF4BBA}" type="presParOf" srcId="{973AA831-FEE3-420F-AF1F-AA0F037399A2}" destId="{4EB81058-2082-4437-A3D5-2459071A7A25}" srcOrd="1" destOrd="0" presId="urn:microsoft.com/office/officeart/2005/8/layout/matrix3"/>
    <dgm:cxn modelId="{7B85AC31-EF51-456A-B0E1-835B6F334D7C}" type="presParOf" srcId="{973AA831-FEE3-420F-AF1F-AA0F037399A2}" destId="{C5ED492E-343C-43C1-8009-3C5048BA438F}" srcOrd="2" destOrd="0" presId="urn:microsoft.com/office/officeart/2005/8/layout/matrix3"/>
    <dgm:cxn modelId="{BDB03C02-B775-4685-B294-AD4553DE1FA7}" type="presParOf" srcId="{973AA831-FEE3-420F-AF1F-AA0F037399A2}" destId="{0B0FC768-20E7-46D7-881B-783389460951}" srcOrd="3" destOrd="0" presId="urn:microsoft.com/office/officeart/2005/8/layout/matrix3"/>
    <dgm:cxn modelId="{02DC0CF7-F7EC-4229-BE76-869259127ADD}" type="presParOf" srcId="{973AA831-FEE3-420F-AF1F-AA0F037399A2}" destId="{7F3272E2-8B84-41F7-A3E2-5EFB4B328DE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101FE-356E-4A06-9AEE-81387673838D}">
      <dsp:nvSpPr>
        <dsp:cNvPr id="0" name=""/>
        <dsp:cNvSpPr/>
      </dsp:nvSpPr>
      <dsp:spPr>
        <a:xfrm>
          <a:off x="0" y="664"/>
          <a:ext cx="6830568" cy="15541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550D0A-2874-4164-929B-8C8CB4DEECD3}">
      <dsp:nvSpPr>
        <dsp:cNvPr id="0" name=""/>
        <dsp:cNvSpPr/>
      </dsp:nvSpPr>
      <dsp:spPr>
        <a:xfrm>
          <a:off x="470115" y="350336"/>
          <a:ext cx="854755" cy="85475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13FDF-372C-417A-B104-A3673BA558AD}">
      <dsp:nvSpPr>
        <dsp:cNvPr id="0" name=""/>
        <dsp:cNvSpPr/>
      </dsp:nvSpPr>
      <dsp:spPr>
        <a:xfrm>
          <a:off x="1794986" y="664"/>
          <a:ext cx="5035581" cy="155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476" tIns="164476" rIns="164476" bIns="16447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Innsikt, ikke sannhet</a:t>
          </a:r>
          <a:endParaRPr lang="en-US" sz="2500" kern="1200"/>
        </a:p>
      </dsp:txBody>
      <dsp:txXfrm>
        <a:off x="1794986" y="664"/>
        <a:ext cx="5035581" cy="1554100"/>
      </dsp:txXfrm>
    </dsp:sp>
    <dsp:sp modelId="{707CE981-8F5E-4849-B6F5-FC3E46D385A5}">
      <dsp:nvSpPr>
        <dsp:cNvPr id="0" name=""/>
        <dsp:cNvSpPr/>
      </dsp:nvSpPr>
      <dsp:spPr>
        <a:xfrm>
          <a:off x="0" y="1943289"/>
          <a:ext cx="6830568" cy="15541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294D84-9FC5-4B9E-9319-B7439A6DF639}">
      <dsp:nvSpPr>
        <dsp:cNvPr id="0" name=""/>
        <dsp:cNvSpPr/>
      </dsp:nvSpPr>
      <dsp:spPr>
        <a:xfrm>
          <a:off x="470115" y="2292962"/>
          <a:ext cx="854755" cy="85475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29D3A2-5226-4302-BF69-D59DF503BF19}">
      <dsp:nvSpPr>
        <dsp:cNvPr id="0" name=""/>
        <dsp:cNvSpPr/>
      </dsp:nvSpPr>
      <dsp:spPr>
        <a:xfrm>
          <a:off x="1794986" y="1943289"/>
          <a:ext cx="5035581" cy="155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476" tIns="164476" rIns="164476" bIns="16447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Fortolkende -&gt; Subjektivt</a:t>
          </a:r>
          <a:endParaRPr lang="en-US" sz="2500" kern="1200"/>
        </a:p>
      </dsp:txBody>
      <dsp:txXfrm>
        <a:off x="1794986" y="1943289"/>
        <a:ext cx="5035581" cy="1554100"/>
      </dsp:txXfrm>
    </dsp:sp>
    <dsp:sp modelId="{1187A9D0-EDFD-4F28-A0F2-CDD0E38365D9}">
      <dsp:nvSpPr>
        <dsp:cNvPr id="0" name=""/>
        <dsp:cNvSpPr/>
      </dsp:nvSpPr>
      <dsp:spPr>
        <a:xfrm>
          <a:off x="0" y="3885915"/>
          <a:ext cx="6830568" cy="15541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9AF1D-F058-480D-AF11-1A050797AFE7}">
      <dsp:nvSpPr>
        <dsp:cNvPr id="0" name=""/>
        <dsp:cNvSpPr/>
      </dsp:nvSpPr>
      <dsp:spPr>
        <a:xfrm>
          <a:off x="470115" y="4235587"/>
          <a:ext cx="854755" cy="85475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75BFD-E5E4-4A5E-BD3E-F6664571BA26}">
      <dsp:nvSpPr>
        <dsp:cNvPr id="0" name=""/>
        <dsp:cNvSpPr/>
      </dsp:nvSpPr>
      <dsp:spPr>
        <a:xfrm>
          <a:off x="1794986" y="3885915"/>
          <a:ext cx="5035581" cy="155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476" tIns="164476" rIns="164476" bIns="16447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/>
            <a:t>Beskrivelser, tematikk, trekk, </a:t>
          </a:r>
          <a:endParaRPr lang="en-US" sz="2500" kern="1200" dirty="0"/>
        </a:p>
      </dsp:txBody>
      <dsp:txXfrm>
        <a:off x="1794986" y="3885915"/>
        <a:ext cx="5035581" cy="15541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A8399-FCE8-45A5-9207-6475245D872D}">
      <dsp:nvSpPr>
        <dsp:cNvPr id="0" name=""/>
        <dsp:cNvSpPr/>
      </dsp:nvSpPr>
      <dsp:spPr>
        <a:xfrm>
          <a:off x="0" y="0"/>
          <a:ext cx="6334506" cy="16379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 dirty="0"/>
            <a:t>Metodologi er tilnærming til studiet (strategien)</a:t>
          </a:r>
          <a:endParaRPr lang="en-US" sz="3100" kern="1200" dirty="0"/>
        </a:p>
      </dsp:txBody>
      <dsp:txXfrm>
        <a:off x="47973" y="47973"/>
        <a:ext cx="4567071" cy="1541965"/>
      </dsp:txXfrm>
    </dsp:sp>
    <dsp:sp modelId="{7DB1678F-EB27-4A79-8445-7866478EC682}">
      <dsp:nvSpPr>
        <dsp:cNvPr id="0" name=""/>
        <dsp:cNvSpPr/>
      </dsp:nvSpPr>
      <dsp:spPr>
        <a:xfrm>
          <a:off x="558926" y="1910897"/>
          <a:ext cx="6334506" cy="1637911"/>
        </a:xfrm>
        <a:prstGeom prst="roundRect">
          <a:avLst>
            <a:gd name="adj" fmla="val 10000"/>
          </a:avLst>
        </a:prstGeom>
        <a:solidFill>
          <a:schemeClr val="accent2">
            <a:hueOff val="-1224775"/>
            <a:satOff val="-5657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/>
            <a:t>Metoder er tilnærming til datainnsamling</a:t>
          </a:r>
          <a:endParaRPr lang="en-US" sz="3100" kern="1200"/>
        </a:p>
      </dsp:txBody>
      <dsp:txXfrm>
        <a:off x="606899" y="1958870"/>
        <a:ext cx="4614990" cy="1541965"/>
      </dsp:txXfrm>
    </dsp:sp>
    <dsp:sp modelId="{486C01E6-7033-401F-9A60-706A97061EC1}">
      <dsp:nvSpPr>
        <dsp:cNvPr id="0" name=""/>
        <dsp:cNvSpPr/>
      </dsp:nvSpPr>
      <dsp:spPr>
        <a:xfrm>
          <a:off x="1117853" y="3821794"/>
          <a:ext cx="6334506" cy="1637911"/>
        </a:xfrm>
        <a:prstGeom prst="roundRect">
          <a:avLst>
            <a:gd name="adj" fmla="val 10000"/>
          </a:avLst>
        </a:prstGeom>
        <a:solidFill>
          <a:schemeClr val="accent2">
            <a:hueOff val="-2449550"/>
            <a:satOff val="-11314"/>
            <a:lumOff val="-23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/>
            <a:t>Teknikker er varianter av metoder</a:t>
          </a:r>
          <a:endParaRPr lang="en-US" sz="3100" kern="1200"/>
        </a:p>
      </dsp:txBody>
      <dsp:txXfrm>
        <a:off x="1165826" y="3869767"/>
        <a:ext cx="4614990" cy="1541965"/>
      </dsp:txXfrm>
    </dsp:sp>
    <dsp:sp modelId="{4BE6E24F-2672-43BD-A56F-3713BF1DD993}">
      <dsp:nvSpPr>
        <dsp:cNvPr id="0" name=""/>
        <dsp:cNvSpPr/>
      </dsp:nvSpPr>
      <dsp:spPr>
        <a:xfrm>
          <a:off x="5269863" y="1242083"/>
          <a:ext cx="1064642" cy="106464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509407" y="1242083"/>
        <a:ext cx="585554" cy="801143"/>
      </dsp:txXfrm>
    </dsp:sp>
    <dsp:sp modelId="{D52EC46E-562B-4816-9044-9B1148DD23AB}">
      <dsp:nvSpPr>
        <dsp:cNvPr id="0" name=""/>
        <dsp:cNvSpPr/>
      </dsp:nvSpPr>
      <dsp:spPr>
        <a:xfrm>
          <a:off x="5828790" y="3142060"/>
          <a:ext cx="1064642" cy="106464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3345255"/>
            <a:satOff val="-8332"/>
            <a:lumOff val="-103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3345255"/>
              <a:satOff val="-8332"/>
              <a:lumOff val="-10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068334" y="3142060"/>
        <a:ext cx="585554" cy="8011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714268-1A6D-48EF-A432-7D1219644972}">
      <dsp:nvSpPr>
        <dsp:cNvPr id="0" name=""/>
        <dsp:cNvSpPr/>
      </dsp:nvSpPr>
      <dsp:spPr>
        <a:xfrm>
          <a:off x="0" y="531"/>
          <a:ext cx="105156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A96EA5-0984-4C94-8367-34FCA09F08B1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4671F1-8EC6-407E-8722-64EE7665A6FD}">
      <dsp:nvSpPr>
        <dsp:cNvPr id="0" name=""/>
        <dsp:cNvSpPr/>
      </dsp:nvSpPr>
      <dsp:spPr>
        <a:xfrm>
          <a:off x="1437631" y="531"/>
          <a:ext cx="4732020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1" kern="1200" dirty="0"/>
            <a:t>Metodologi</a:t>
          </a:r>
          <a:r>
            <a:rPr lang="nb-NO" sz="2300" kern="1200" dirty="0"/>
            <a:t> -&gt; Case </a:t>
          </a:r>
          <a:r>
            <a:rPr lang="nb-NO" sz="2300" kern="1200" dirty="0" err="1"/>
            <a:t>study</a:t>
          </a:r>
          <a:r>
            <a:rPr lang="nb-NO" sz="2300" kern="1200" dirty="0"/>
            <a:t>, etnografi</a:t>
          </a:r>
          <a:endParaRPr lang="en-US" sz="2300" kern="1200" dirty="0"/>
        </a:p>
      </dsp:txBody>
      <dsp:txXfrm>
        <a:off x="1437631" y="531"/>
        <a:ext cx="4732020" cy="1244702"/>
      </dsp:txXfrm>
    </dsp:sp>
    <dsp:sp modelId="{7B9318FA-69FC-47DB-8859-EB5C200E3F12}">
      <dsp:nvSpPr>
        <dsp:cNvPr id="0" name=""/>
        <dsp:cNvSpPr/>
      </dsp:nvSpPr>
      <dsp:spPr>
        <a:xfrm>
          <a:off x="6169651" y="531"/>
          <a:ext cx="434594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Pakker med metoder, prinsipper, retningslinjer og «best practice»</a:t>
          </a:r>
          <a:endParaRPr lang="en-US" sz="1500" kern="120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Hvordan du systematisk skal gå frem for å gjennomføre studiet ditt</a:t>
          </a:r>
          <a:endParaRPr lang="en-US" sz="1500" kern="1200"/>
        </a:p>
      </dsp:txBody>
      <dsp:txXfrm>
        <a:off x="6169651" y="531"/>
        <a:ext cx="4345948" cy="1244702"/>
      </dsp:txXfrm>
    </dsp:sp>
    <dsp:sp modelId="{56486C5F-2D0B-40D8-BED7-CBE675BEAFD6}">
      <dsp:nvSpPr>
        <dsp:cNvPr id="0" name=""/>
        <dsp:cNvSpPr/>
      </dsp:nvSpPr>
      <dsp:spPr>
        <a:xfrm>
          <a:off x="0" y="1556410"/>
          <a:ext cx="105156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42D5BB-011F-46C2-849F-88C296858D3F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45B2D3-3145-4D8D-ACCF-3DF2D6CC14BC}">
      <dsp:nvSpPr>
        <dsp:cNvPr id="0" name=""/>
        <dsp:cNvSpPr/>
      </dsp:nvSpPr>
      <dsp:spPr>
        <a:xfrm>
          <a:off x="1437631" y="1556410"/>
          <a:ext cx="4732020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1" kern="1200"/>
            <a:t>Metoder</a:t>
          </a:r>
          <a:r>
            <a:rPr lang="nb-NO" sz="2300" kern="1200"/>
            <a:t> -&gt; Intervju, usability testing, diary, eksperiment</a:t>
          </a:r>
          <a:endParaRPr lang="en-US" sz="2300" kern="1200"/>
        </a:p>
      </dsp:txBody>
      <dsp:txXfrm>
        <a:off x="1437631" y="1556410"/>
        <a:ext cx="4732020" cy="1244702"/>
      </dsp:txXfrm>
    </dsp:sp>
    <dsp:sp modelId="{01A4932B-AB07-4477-856E-915A9C24C5FD}">
      <dsp:nvSpPr>
        <dsp:cNvPr id="0" name=""/>
        <dsp:cNvSpPr/>
      </dsp:nvSpPr>
      <dsp:spPr>
        <a:xfrm>
          <a:off x="6169651" y="1556410"/>
          <a:ext cx="434594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Måter å samle inn data på. Ulike metoder for ulike formål.</a:t>
          </a:r>
          <a:endParaRPr lang="en-US" sz="1500" kern="1200"/>
        </a:p>
      </dsp:txBody>
      <dsp:txXfrm>
        <a:off x="6169651" y="1556410"/>
        <a:ext cx="4345948" cy="1244702"/>
      </dsp:txXfrm>
    </dsp:sp>
    <dsp:sp modelId="{5B335BC7-DC4E-41C7-A470-C6306398658E}">
      <dsp:nvSpPr>
        <dsp:cNvPr id="0" name=""/>
        <dsp:cNvSpPr/>
      </dsp:nvSpPr>
      <dsp:spPr>
        <a:xfrm>
          <a:off x="0" y="3112289"/>
          <a:ext cx="105156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767CD-D3CE-4185-94B6-781835C39480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910E1-62D6-403E-84BD-633F1488FEDF}">
      <dsp:nvSpPr>
        <dsp:cNvPr id="0" name=""/>
        <dsp:cNvSpPr/>
      </dsp:nvSpPr>
      <dsp:spPr>
        <a:xfrm>
          <a:off x="1437631" y="3112289"/>
          <a:ext cx="4732020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1" kern="1200"/>
            <a:t>Teknikker</a:t>
          </a:r>
          <a:r>
            <a:rPr lang="nb-NO" sz="2300" kern="1200"/>
            <a:t> -&gt; semi-strukturert intervju, fly-on-the-wall, contextual inquiry, eye tracking</a:t>
          </a:r>
          <a:endParaRPr lang="en-US" sz="2300" kern="1200"/>
        </a:p>
      </dsp:txBody>
      <dsp:txXfrm>
        <a:off x="1437631" y="3112289"/>
        <a:ext cx="4732020" cy="1244702"/>
      </dsp:txXfrm>
    </dsp:sp>
    <dsp:sp modelId="{470AD031-DCCC-43D2-8B6C-EE89546F1E2F}">
      <dsp:nvSpPr>
        <dsp:cNvPr id="0" name=""/>
        <dsp:cNvSpPr/>
      </dsp:nvSpPr>
      <dsp:spPr>
        <a:xfrm>
          <a:off x="6169651" y="3112289"/>
          <a:ext cx="434594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Ulike varianter av metoder for ulike formål</a:t>
          </a:r>
          <a:endParaRPr lang="en-US" sz="1500" kern="1200"/>
        </a:p>
      </dsp:txBody>
      <dsp:txXfrm>
        <a:off x="6169651" y="3112289"/>
        <a:ext cx="4345948" cy="12447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173B6-7216-49A2-A4D4-968161D5281B}">
      <dsp:nvSpPr>
        <dsp:cNvPr id="0" name=""/>
        <dsp:cNvSpPr/>
      </dsp:nvSpPr>
      <dsp:spPr>
        <a:xfrm>
          <a:off x="0" y="124559"/>
          <a:ext cx="6830568" cy="25295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600" kern="1200"/>
            <a:t>Noen ganger har vi ikke mulighet for å forske på populasjoner</a:t>
          </a:r>
          <a:endParaRPr lang="en-US" sz="4600" kern="1200"/>
        </a:p>
      </dsp:txBody>
      <dsp:txXfrm>
        <a:off x="123482" y="248041"/>
        <a:ext cx="6583604" cy="2282576"/>
      </dsp:txXfrm>
    </dsp:sp>
    <dsp:sp modelId="{F2705FA3-AB69-463C-9055-B0B9896D2150}">
      <dsp:nvSpPr>
        <dsp:cNvPr id="0" name=""/>
        <dsp:cNvSpPr/>
      </dsp:nvSpPr>
      <dsp:spPr>
        <a:xfrm>
          <a:off x="0" y="2786580"/>
          <a:ext cx="6830568" cy="2529540"/>
        </a:xfrm>
        <a:prstGeom prst="roundRect">
          <a:avLst/>
        </a:prstGeom>
        <a:solidFill>
          <a:schemeClr val="accent2">
            <a:hueOff val="-2449550"/>
            <a:satOff val="-11314"/>
            <a:lumOff val="-23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600" kern="1200"/>
            <a:t>Noen ganger er det ikke det man vil heller</a:t>
          </a:r>
          <a:endParaRPr lang="en-US" sz="4600" kern="1200"/>
        </a:p>
      </dsp:txBody>
      <dsp:txXfrm>
        <a:off x="123482" y="2910062"/>
        <a:ext cx="6583604" cy="22825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A09924-7DF1-49E5-BEC3-EDDA57C66D22}">
      <dsp:nvSpPr>
        <dsp:cNvPr id="0" name=""/>
        <dsp:cNvSpPr/>
      </dsp:nvSpPr>
      <dsp:spPr>
        <a:xfrm>
          <a:off x="996326" y="0"/>
          <a:ext cx="5459706" cy="5459706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B81058-2082-4437-A3D5-2459071A7A25}">
      <dsp:nvSpPr>
        <dsp:cNvPr id="0" name=""/>
        <dsp:cNvSpPr/>
      </dsp:nvSpPr>
      <dsp:spPr>
        <a:xfrm>
          <a:off x="1514999" y="518672"/>
          <a:ext cx="2129285" cy="21292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Oppnå forståelse</a:t>
          </a:r>
          <a:endParaRPr lang="en-US" sz="1600" kern="1200"/>
        </a:p>
      </dsp:txBody>
      <dsp:txXfrm>
        <a:off x="1618942" y="622615"/>
        <a:ext cx="1921399" cy="1921399"/>
      </dsp:txXfrm>
    </dsp:sp>
    <dsp:sp modelId="{C5ED492E-343C-43C1-8009-3C5048BA438F}">
      <dsp:nvSpPr>
        <dsp:cNvPr id="0" name=""/>
        <dsp:cNvSpPr/>
      </dsp:nvSpPr>
      <dsp:spPr>
        <a:xfrm>
          <a:off x="3808075" y="518672"/>
          <a:ext cx="2129285" cy="2129285"/>
        </a:xfrm>
        <a:prstGeom prst="roundRect">
          <a:avLst/>
        </a:prstGeom>
        <a:solidFill>
          <a:schemeClr val="accent2">
            <a:hueOff val="-816517"/>
            <a:satOff val="-3771"/>
            <a:lumOff val="-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Generere teorier og hypoteser</a:t>
          </a:r>
          <a:endParaRPr lang="en-US" sz="1600" kern="1200"/>
        </a:p>
      </dsp:txBody>
      <dsp:txXfrm>
        <a:off x="3912018" y="622615"/>
        <a:ext cx="1921399" cy="1921399"/>
      </dsp:txXfrm>
    </dsp:sp>
    <dsp:sp modelId="{0B0FC768-20E7-46D7-881B-783389460951}">
      <dsp:nvSpPr>
        <dsp:cNvPr id="0" name=""/>
        <dsp:cNvSpPr/>
      </dsp:nvSpPr>
      <dsp:spPr>
        <a:xfrm>
          <a:off x="1514999" y="2811748"/>
          <a:ext cx="2129285" cy="2129285"/>
        </a:xfrm>
        <a:prstGeom prst="roundRect">
          <a:avLst/>
        </a:prstGeom>
        <a:solidFill>
          <a:schemeClr val="accent2">
            <a:hueOff val="-1633033"/>
            <a:satOff val="-7543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Fremstille bevis på atferd/fenomener</a:t>
          </a:r>
          <a:endParaRPr lang="en-US" sz="1600" kern="1200"/>
        </a:p>
      </dsp:txBody>
      <dsp:txXfrm>
        <a:off x="1618942" y="2915691"/>
        <a:ext cx="1921399" cy="1921399"/>
      </dsp:txXfrm>
    </dsp:sp>
    <dsp:sp modelId="{7F3272E2-8B84-41F7-A3E2-5EFB4B328DE2}">
      <dsp:nvSpPr>
        <dsp:cNvPr id="0" name=""/>
        <dsp:cNvSpPr/>
      </dsp:nvSpPr>
      <dsp:spPr>
        <a:xfrm>
          <a:off x="3808075" y="2811748"/>
          <a:ext cx="2129285" cy="2129285"/>
        </a:xfrm>
        <a:prstGeom prst="roundRect">
          <a:avLst/>
        </a:prstGeom>
        <a:solidFill>
          <a:schemeClr val="accent2">
            <a:hueOff val="-2449550"/>
            <a:satOff val="-11314"/>
            <a:lumOff val="-23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Oppnå innsikt i noe som ellers er vanskelig å få innsikt om</a:t>
          </a:r>
          <a:endParaRPr lang="en-US" sz="1600" kern="1200"/>
        </a:p>
      </dsp:txBody>
      <dsp:txXfrm>
        <a:off x="3912018" y="2915691"/>
        <a:ext cx="1921399" cy="1921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487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8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45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89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42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34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735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33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7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08" r:id="rId6"/>
    <p:sldLayoutId id="2147483804" r:id="rId7"/>
    <p:sldLayoutId id="2147483805" r:id="rId8"/>
    <p:sldLayoutId id="2147483806" r:id="rId9"/>
    <p:sldLayoutId id="2147483807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6AB8D0-AC81-4AF8-8258-D286634AB7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03" r="5134" b="-1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6E6004A-AB69-45F8-BF77-34785517D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nb-NO" sz="4800" dirty="0"/>
              <a:t>Kvalitative forsknings-metoder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C160B9-83C4-45AF-BFF4-65A5916124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nb-NO" sz="2000" dirty="0"/>
              <a:t>Denne uken: Case </a:t>
            </a:r>
            <a:r>
              <a:rPr lang="nb-NO" sz="2000" dirty="0" err="1"/>
              <a:t>study</a:t>
            </a:r>
            <a:endParaRPr lang="nb-NO" sz="20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990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3EB7DA-70C3-43C0-816F-3A9F0742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95F7D1-3B7C-449A-BE91-3DF3AD141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Bakgrunn</a:t>
            </a:r>
          </a:p>
          <a:p>
            <a:pPr lvl="1"/>
            <a:r>
              <a:rPr lang="nb-NO" dirty="0"/>
              <a:t>Fra kvantitativ til kvalitativ forskning</a:t>
            </a:r>
          </a:p>
          <a:p>
            <a:pPr lvl="1"/>
            <a:r>
              <a:rPr lang="nb-NO" dirty="0"/>
              <a:t>Forskjellen på metodologi, metode og teknikk</a:t>
            </a:r>
          </a:p>
          <a:p>
            <a:r>
              <a:rPr lang="nb-NO" dirty="0"/>
              <a:t>Case </a:t>
            </a:r>
            <a:r>
              <a:rPr lang="nb-NO" dirty="0" err="1"/>
              <a:t>study</a:t>
            </a:r>
            <a:endParaRPr lang="nb-NO" dirty="0"/>
          </a:p>
          <a:p>
            <a:r>
              <a:rPr lang="nb-NO" dirty="0"/>
              <a:t>Hvorfor case </a:t>
            </a:r>
            <a:r>
              <a:rPr lang="nb-NO" dirty="0" err="1"/>
              <a:t>study</a:t>
            </a:r>
            <a:r>
              <a:rPr lang="nb-NO" dirty="0"/>
              <a:t>?</a:t>
            </a:r>
          </a:p>
          <a:p>
            <a:r>
              <a:rPr lang="nb-NO" dirty="0"/>
              <a:t>Typer og komponenter</a:t>
            </a:r>
          </a:p>
          <a:p>
            <a:r>
              <a:rPr lang="nb-NO" dirty="0"/>
              <a:t>Fordeler og ulemper</a:t>
            </a:r>
          </a:p>
          <a:p>
            <a:r>
              <a:rPr lang="nb-NO" dirty="0"/>
              <a:t>Hvordan gjennomføre et case studie?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5317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63500" sx="102000" sy="102000" algn="ctr" rotWithShape="0">
              <a:schemeClr val="bg1">
                <a:lumMod val="8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9C45F024-2468-4D8A-9E11-BB2B1E0A3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F35FCD0-3E91-4014-A715-DA4735B12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dirty="0" err="1"/>
              <a:t>Kvalitativ</a:t>
            </a:r>
            <a:r>
              <a:rPr lang="en-US" sz="7200" dirty="0"/>
              <a:t> </a:t>
            </a:r>
            <a:r>
              <a:rPr lang="en-US" sz="7200" dirty="0" err="1"/>
              <a:t>forskning</a:t>
            </a:r>
            <a:endParaRPr lang="en-US" sz="7200" dirty="0"/>
          </a:p>
        </p:txBody>
      </p:sp>
      <p:sp>
        <p:nvSpPr>
          <p:cNvPr id="37" name="Rectangle 30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993C2FC-4172-4593-9C9B-BC38CB06CB50}"/>
              </a:ext>
            </a:extLst>
          </p:cNvPr>
          <p:cNvSpPr txBox="1"/>
          <p:nvPr/>
        </p:nvSpPr>
        <p:spPr>
          <a:xfrm>
            <a:off x="3887690" y="4219004"/>
            <a:ext cx="4857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Hva betyr det? Hva er forskjellen på kvalitativ og kvantitativ forskning? Hvorfor er det viktig for meg?</a:t>
            </a:r>
          </a:p>
        </p:txBody>
      </p:sp>
    </p:spTree>
    <p:extLst>
      <p:ext uri="{BB962C8B-B14F-4D97-AF65-F5344CB8AC3E}">
        <p14:creationId xmlns:p14="http://schemas.microsoft.com/office/powerpoint/2010/main" val="1533210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6C3BBFE-51C5-421F-8452-1A223AA4D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nb-NO" dirty="0"/>
              <a:t>Kvalitativ forskning er...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5BA9E0-B3E1-4980-8FD2-CE883E99A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2000" i="1" dirty="0"/>
              <a:t>søken etter å forstå komplekse, sosiale og kontekstuelle situasjoner gjennom blant annet tekst, observasjoner, video, lyd og artefakter.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13375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44AD29B6-BF3B-4407-9E75-52DF8E3B2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10">
            <a:extLst>
              <a:ext uri="{FF2B5EF4-FFF2-40B4-BE49-F238E27FC236}">
                <a16:creationId xmlns:a16="http://schemas.microsoft.com/office/drawing/2014/main" id="{55F8BA08-3E38-4B70-B93A-74F08E092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260019"/>
            <a:ext cx="11167447" cy="5933012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15D86D-8A78-4A97-A5DF-CFC2B35C8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507160"/>
            <a:ext cx="2993571" cy="5438730"/>
          </a:xfrm>
        </p:spPr>
        <p:txBody>
          <a:bodyPr>
            <a:normAutofit/>
          </a:bodyPr>
          <a:lstStyle/>
          <a:p>
            <a:r>
              <a:rPr lang="nb-NO" sz="2700" dirty="0"/>
              <a:t>Karakteristikker</a:t>
            </a: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357F1B33-79AB-4A71-8CEC-4546D709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2874481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5" name="Plassholder for innhold 2">
            <a:extLst>
              <a:ext uri="{FF2B5EF4-FFF2-40B4-BE49-F238E27FC236}">
                <a16:creationId xmlns:a16="http://schemas.microsoft.com/office/drawing/2014/main" id="{DBB143EB-F758-4DD0-BA1D-4D3ABAAF45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525906"/>
              </p:ext>
            </p:extLst>
          </p:nvPr>
        </p:nvGraphicFramePr>
        <p:xfrm>
          <a:off x="4526280" y="512064"/>
          <a:ext cx="6830568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7481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3913C3-1BA0-4388-8625-B1F73792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Forskjellene?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4FBF685-59D5-4999-8862-15CE01751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Kvantitativ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6058F26-ADF0-4833-B2EA-D105243804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Data</a:t>
            </a:r>
            <a:r>
              <a:rPr lang="nb-NO" dirty="0"/>
              <a:t> -&gt; </a:t>
            </a:r>
            <a:r>
              <a:rPr lang="nb-NO" sz="2000" dirty="0"/>
              <a:t>tall og verdier</a:t>
            </a:r>
          </a:p>
          <a:p>
            <a:r>
              <a:rPr lang="nb-NO" b="1" dirty="0"/>
              <a:t>Analyse</a:t>
            </a:r>
            <a:r>
              <a:rPr lang="nb-NO" dirty="0"/>
              <a:t> -&gt; </a:t>
            </a:r>
            <a:r>
              <a:rPr lang="nb-NO" sz="2000" dirty="0"/>
              <a:t>statistisk analyse</a:t>
            </a:r>
            <a:endParaRPr lang="nb-NO" dirty="0"/>
          </a:p>
          <a:p>
            <a:r>
              <a:rPr lang="nb-NO" b="1" dirty="0"/>
              <a:t>Mål: </a:t>
            </a:r>
            <a:r>
              <a:rPr lang="nb-NO" sz="2000" dirty="0"/>
              <a:t>trekke slutninger om en populasjon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9433B26-C8F4-4F93-AA2D-F66CE63EF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sz="2800" dirty="0"/>
              <a:t>Kvalitativ</a:t>
            </a: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7F745B-C687-46BD-8FAA-25AD444A816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Data</a:t>
            </a:r>
            <a:r>
              <a:rPr lang="nb-NO" sz="1600" dirty="0"/>
              <a:t> -&gt; tekst, video, lyd, artefakter, bilder, transkripsjoner, symboler, notater.</a:t>
            </a:r>
          </a:p>
          <a:p>
            <a:r>
              <a:rPr lang="nb-NO" b="1" dirty="0"/>
              <a:t>Analyse</a:t>
            </a:r>
            <a:r>
              <a:rPr lang="nb-NO" dirty="0"/>
              <a:t> -&gt; </a:t>
            </a:r>
            <a:r>
              <a:rPr lang="nb-NO" sz="1800" dirty="0"/>
              <a:t>Innholdsanalyse, koding, </a:t>
            </a:r>
            <a:r>
              <a:rPr lang="nb-NO" sz="1800" dirty="0" err="1"/>
              <a:t>grounded</a:t>
            </a:r>
            <a:r>
              <a:rPr lang="nb-NO" sz="1800" dirty="0"/>
              <a:t> </a:t>
            </a:r>
            <a:r>
              <a:rPr lang="nb-NO" sz="1800" dirty="0" err="1"/>
              <a:t>theory</a:t>
            </a:r>
            <a:endParaRPr lang="nb-NO" sz="1800" dirty="0"/>
          </a:p>
          <a:p>
            <a:r>
              <a:rPr lang="nb-NO" b="1" dirty="0"/>
              <a:t>Mål</a:t>
            </a:r>
            <a:r>
              <a:rPr lang="nb-NO" dirty="0"/>
              <a:t>: </a:t>
            </a:r>
            <a:r>
              <a:rPr lang="nb-NO" sz="2000" dirty="0"/>
              <a:t>beskrive situasjoner, opplevelser og meninger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9496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3913C3-1BA0-4388-8625-B1F73792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 metoder?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4FBF685-59D5-4999-8862-15CE0175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307" y="2372650"/>
            <a:ext cx="4937760" cy="823912"/>
          </a:xfrm>
        </p:spPr>
        <p:txBody>
          <a:bodyPr>
            <a:normAutofit/>
          </a:bodyPr>
          <a:lstStyle/>
          <a:p>
            <a:r>
              <a:rPr lang="nb-NO" sz="2800" dirty="0"/>
              <a:t>Kvantitativ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6058F26-ADF0-4833-B2EA-D10524380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307" y="3203688"/>
            <a:ext cx="3274412" cy="2968512"/>
          </a:xfrm>
        </p:spPr>
        <p:txBody>
          <a:bodyPr>
            <a:normAutofit/>
          </a:bodyPr>
          <a:lstStyle/>
          <a:p>
            <a:r>
              <a:rPr lang="nb-NO" dirty="0"/>
              <a:t>Eksperiment</a:t>
            </a:r>
          </a:p>
          <a:p>
            <a:r>
              <a:rPr lang="nb-NO" dirty="0"/>
              <a:t>Automatiske datainnsamlings-metoder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9433B26-C8F4-4F93-AA2D-F66CE63EF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3690" y="2379776"/>
            <a:ext cx="4937760" cy="823912"/>
          </a:xfrm>
        </p:spPr>
        <p:txBody>
          <a:bodyPr/>
          <a:lstStyle/>
          <a:p>
            <a:r>
              <a:rPr lang="nb-NO" sz="2800" dirty="0"/>
              <a:t>Kvalitativ</a:t>
            </a: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7F745B-C687-46BD-8FAA-25AD444A8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33690" y="3210813"/>
            <a:ext cx="4937760" cy="2968511"/>
          </a:xfrm>
        </p:spPr>
        <p:txBody>
          <a:bodyPr>
            <a:normAutofit/>
          </a:bodyPr>
          <a:lstStyle/>
          <a:p>
            <a:r>
              <a:rPr lang="nb-NO" dirty="0"/>
              <a:t>Intervju (med ett unntak)</a:t>
            </a:r>
          </a:p>
          <a:p>
            <a:r>
              <a:rPr lang="nb-NO" dirty="0" err="1"/>
              <a:t>Diary</a:t>
            </a:r>
            <a:endParaRPr lang="nb-NO" dirty="0"/>
          </a:p>
          <a:p>
            <a:r>
              <a:rPr lang="nb-NO" dirty="0"/>
              <a:t>Fokus gruppe</a:t>
            </a:r>
          </a:p>
          <a:p>
            <a:r>
              <a:rPr lang="nb-NO" dirty="0"/>
              <a:t>Observasjon</a:t>
            </a:r>
          </a:p>
          <a:p>
            <a:endParaRPr lang="nb-NO" dirty="0"/>
          </a:p>
        </p:txBody>
      </p:sp>
      <p:sp>
        <p:nvSpPr>
          <p:cNvPr id="9" name="Plassholder for innhold 3">
            <a:extLst>
              <a:ext uri="{FF2B5EF4-FFF2-40B4-BE49-F238E27FC236}">
                <a16:creationId xmlns:a16="http://schemas.microsoft.com/office/drawing/2014/main" id="{8586BB42-EEB3-4537-AC6F-651663D1F7C3}"/>
              </a:ext>
            </a:extLst>
          </p:cNvPr>
          <p:cNvSpPr txBox="1">
            <a:spLocks/>
          </p:cNvSpPr>
          <p:nvPr/>
        </p:nvSpPr>
        <p:spPr>
          <a:xfrm>
            <a:off x="3850719" y="3210813"/>
            <a:ext cx="2615184" cy="296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Survey</a:t>
            </a:r>
          </a:p>
          <a:p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3BAB78F5-0872-4C25-AB1D-48310B69EBEE}"/>
              </a:ext>
            </a:extLst>
          </p:cNvPr>
          <p:cNvSpPr txBox="1">
            <a:spLocks/>
          </p:cNvSpPr>
          <p:nvPr/>
        </p:nvSpPr>
        <p:spPr>
          <a:xfrm>
            <a:off x="4003353" y="2282773"/>
            <a:ext cx="209264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800" dirty="0"/>
              <a:t>Begge(?)</a:t>
            </a:r>
          </a:p>
        </p:txBody>
      </p:sp>
    </p:spTree>
    <p:extLst>
      <p:ext uri="{BB962C8B-B14F-4D97-AF65-F5344CB8AC3E}">
        <p14:creationId xmlns:p14="http://schemas.microsoft.com/office/powerpoint/2010/main" val="1811565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63500" sx="102000" sy="102000" algn="ctr" rotWithShape="0">
              <a:schemeClr val="bg1">
                <a:lumMod val="8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1">
            <a:extLst>
              <a:ext uri="{FF2B5EF4-FFF2-40B4-BE49-F238E27FC236}">
                <a16:creationId xmlns:a16="http://schemas.microsoft.com/office/drawing/2014/main" id="{9C45F024-2468-4D8A-9E11-BB2B1E0A3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FE2883F-9E41-4158-917C-4804BD5E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pPr algn="ctr"/>
            <a:r>
              <a:rPr lang="nb-NO" sz="7200" dirty="0"/>
              <a:t>Metodologi, metode og teknikk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C22407D-7EDA-450C-B518-A8D5DED957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pPr algn="ctr"/>
            <a:r>
              <a:rPr lang="nb-NO" dirty="0"/>
              <a:t>Hva er forskjellen?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72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C68A55F-7B32-44D8-AEE5-1AF405326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F0252F1-F24B-4B45-94B2-544600A05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429030"/>
            <a:ext cx="2834640" cy="5457589"/>
          </a:xfrm>
        </p:spPr>
        <p:txBody>
          <a:bodyPr anchor="ctr">
            <a:normAutofit/>
          </a:bodyPr>
          <a:lstStyle/>
          <a:p>
            <a:r>
              <a:rPr lang="nb-NO" sz="3400"/>
              <a:t>Forskjellen?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320" y="6112341"/>
            <a:ext cx="10835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45208" y="4686084"/>
            <a:ext cx="54864" cy="2834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4482107D-5FAA-4C9D-A9B3-A50B998A41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3581522"/>
              </p:ext>
            </p:extLst>
          </p:nvPr>
        </p:nvGraphicFramePr>
        <p:xfrm>
          <a:off x="4041648" y="429030"/>
          <a:ext cx="7452360" cy="5459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1842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9BD3B44-5E61-4E66-96EC-08E9BBA53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nb-NO" dirty="0"/>
              <a:t>Forskjeller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1A0B71D7-F44F-4F18-8CAA-DC78CBA397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621457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7507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71AF46E-AB40-4F05-93F8-312468839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523" y="1026598"/>
            <a:ext cx="7286954" cy="480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66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11D6F39-996D-402E-8F1B-124148C20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dirty="0"/>
              <a:t>Case study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76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8FCB295-28AA-42A7-929C-1A1D9793D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nb-NO" dirty="0"/>
              <a:t>Et case studie er…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108859-227D-4906-ACD8-7DF13A96C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rmAutofit/>
          </a:bodyPr>
          <a:lstStyle/>
          <a:p>
            <a:r>
              <a:rPr lang="nb-NO" sz="2000" dirty="0"/>
              <a:t>«an in-</a:t>
            </a:r>
            <a:r>
              <a:rPr lang="nb-NO" sz="2000" dirty="0" err="1"/>
              <a:t>depth</a:t>
            </a:r>
            <a:r>
              <a:rPr lang="nb-NO" sz="2000" dirty="0"/>
              <a:t> </a:t>
            </a:r>
            <a:r>
              <a:rPr lang="nb-NO" sz="2000" dirty="0" err="1"/>
              <a:t>study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a </a:t>
            </a:r>
            <a:r>
              <a:rPr lang="nb-NO" sz="2000" dirty="0" err="1"/>
              <a:t>specific</a:t>
            </a:r>
            <a:r>
              <a:rPr lang="nb-NO" sz="2000" dirty="0"/>
              <a:t> </a:t>
            </a:r>
            <a:r>
              <a:rPr lang="nb-NO" sz="2000" dirty="0" err="1"/>
              <a:t>instance</a:t>
            </a:r>
            <a:r>
              <a:rPr lang="nb-NO" sz="2000" dirty="0"/>
              <a:t> (or a </a:t>
            </a:r>
            <a:r>
              <a:rPr lang="nb-NO" sz="2000" dirty="0" err="1"/>
              <a:t>small</a:t>
            </a:r>
            <a:r>
              <a:rPr lang="nb-NO" sz="2000" dirty="0"/>
              <a:t> </a:t>
            </a:r>
            <a:r>
              <a:rPr lang="nb-NO" sz="2000" dirty="0" err="1"/>
              <a:t>number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instances</a:t>
            </a:r>
            <a:r>
              <a:rPr lang="nb-NO" sz="2000" dirty="0"/>
              <a:t>) </a:t>
            </a:r>
            <a:r>
              <a:rPr lang="nb-NO" sz="2000" dirty="0" err="1"/>
              <a:t>within</a:t>
            </a:r>
            <a:r>
              <a:rPr lang="nb-NO" sz="2000" dirty="0"/>
              <a:t> a </a:t>
            </a:r>
            <a:r>
              <a:rPr lang="nb-NO" sz="2000" dirty="0" err="1"/>
              <a:t>specific</a:t>
            </a:r>
            <a:r>
              <a:rPr lang="nb-NO" sz="2000" dirty="0"/>
              <a:t> real-</a:t>
            </a:r>
            <a:r>
              <a:rPr lang="nb-NO" sz="2000" dirty="0" err="1"/>
              <a:t>life</a:t>
            </a:r>
            <a:r>
              <a:rPr lang="nb-NO" sz="2000" dirty="0"/>
              <a:t> </a:t>
            </a:r>
            <a:r>
              <a:rPr lang="nb-NO" sz="2000" dirty="0" err="1"/>
              <a:t>context</a:t>
            </a:r>
            <a:r>
              <a:rPr lang="nb-NO" sz="20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893296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B6D861F1-F386-4A7D-A4BF-3BEB82DEB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0">
            <a:extLst>
              <a:ext uri="{FF2B5EF4-FFF2-40B4-BE49-F238E27FC236}">
                <a16:creationId xmlns:a16="http://schemas.microsoft.com/office/drawing/2014/main" id="{562DFC44-A40C-4573-9230-B3EDB3EC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684398"/>
            <a:ext cx="11167447" cy="520604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15589D35-CF9F-4DE9-A792-8571A09E9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1713627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108859-227D-4906-ACD8-7DF13A96C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962656"/>
            <a:ext cx="10168128" cy="2624328"/>
          </a:xfrm>
        </p:spPr>
        <p:txBody>
          <a:bodyPr>
            <a:normAutofit/>
          </a:bodyPr>
          <a:lstStyle/>
          <a:p>
            <a:r>
              <a:rPr lang="nb-NO" sz="2000" dirty="0"/>
              <a:t>«an in-</a:t>
            </a:r>
            <a:r>
              <a:rPr lang="nb-NO" sz="2000" dirty="0" err="1"/>
              <a:t>depth</a:t>
            </a:r>
            <a:r>
              <a:rPr lang="nb-NO" sz="2000" dirty="0"/>
              <a:t> </a:t>
            </a:r>
            <a:r>
              <a:rPr lang="nb-NO" sz="2000" dirty="0" err="1"/>
              <a:t>study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a </a:t>
            </a:r>
            <a:r>
              <a:rPr lang="nb-NO" sz="2000" dirty="0" err="1"/>
              <a:t>specific</a:t>
            </a:r>
            <a:r>
              <a:rPr lang="nb-NO" sz="2000" dirty="0"/>
              <a:t> </a:t>
            </a:r>
            <a:r>
              <a:rPr lang="nb-NO" sz="2000" dirty="0" err="1"/>
              <a:t>instance</a:t>
            </a:r>
            <a:r>
              <a:rPr lang="nb-NO" sz="2000" dirty="0"/>
              <a:t> (or a </a:t>
            </a:r>
            <a:r>
              <a:rPr lang="nb-NO" sz="2000" dirty="0" err="1"/>
              <a:t>small</a:t>
            </a:r>
            <a:r>
              <a:rPr lang="nb-NO" sz="2000" dirty="0"/>
              <a:t> </a:t>
            </a:r>
            <a:r>
              <a:rPr lang="nb-NO" sz="2000" dirty="0" err="1"/>
              <a:t>number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instances</a:t>
            </a:r>
            <a:r>
              <a:rPr lang="nb-NO" sz="2000" dirty="0"/>
              <a:t>) </a:t>
            </a:r>
            <a:r>
              <a:rPr lang="nb-NO" sz="2000" dirty="0" err="1"/>
              <a:t>within</a:t>
            </a:r>
            <a:r>
              <a:rPr lang="nb-NO" sz="2000" dirty="0"/>
              <a:t> a </a:t>
            </a:r>
            <a:r>
              <a:rPr lang="nb-NO" sz="2000" dirty="0" err="1"/>
              <a:t>specific</a:t>
            </a:r>
            <a:r>
              <a:rPr lang="nb-NO" sz="2000" dirty="0"/>
              <a:t> real-</a:t>
            </a:r>
            <a:r>
              <a:rPr lang="nb-NO" sz="2000" dirty="0" err="1"/>
              <a:t>life</a:t>
            </a:r>
            <a:r>
              <a:rPr lang="nb-NO" sz="2000" dirty="0"/>
              <a:t> </a:t>
            </a:r>
            <a:r>
              <a:rPr lang="nb-NO" sz="2000" dirty="0" err="1"/>
              <a:t>context</a:t>
            </a:r>
            <a:r>
              <a:rPr lang="nb-NO" sz="2000" dirty="0"/>
              <a:t>»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9C884E4-7153-4261-9296-07B5F0EFC7C7}"/>
              </a:ext>
            </a:extLst>
          </p:cNvPr>
          <p:cNvSpPr txBox="1">
            <a:spLocks/>
          </p:cNvSpPr>
          <p:nvPr/>
        </p:nvSpPr>
        <p:spPr>
          <a:xfrm>
            <a:off x="3252713" y="1839294"/>
            <a:ext cx="8075353" cy="147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6" name="Rounded Rectangular Callout 3">
            <a:extLst>
              <a:ext uri="{FF2B5EF4-FFF2-40B4-BE49-F238E27FC236}">
                <a16:creationId xmlns:a16="http://schemas.microsoft.com/office/drawing/2014/main" id="{11D1CC0C-8B89-4A97-AB69-B4AB43B9875A}"/>
              </a:ext>
            </a:extLst>
          </p:cNvPr>
          <p:cNvSpPr/>
          <p:nvPr/>
        </p:nvSpPr>
        <p:spPr>
          <a:xfrm rot="10800000">
            <a:off x="1461088" y="2869118"/>
            <a:ext cx="2188697" cy="533400"/>
          </a:xfrm>
          <a:prstGeom prst="wedgeRoundRectCallout">
            <a:avLst>
              <a:gd name="adj1" fmla="val -20833"/>
              <a:gd name="adj2" fmla="val 4914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ounded Rectangular Callout 4">
            <a:extLst>
              <a:ext uri="{FF2B5EF4-FFF2-40B4-BE49-F238E27FC236}">
                <a16:creationId xmlns:a16="http://schemas.microsoft.com/office/drawing/2014/main" id="{825B3AA6-C27A-4934-83C6-10D04A1ABAE5}"/>
              </a:ext>
            </a:extLst>
          </p:cNvPr>
          <p:cNvSpPr/>
          <p:nvPr/>
        </p:nvSpPr>
        <p:spPr>
          <a:xfrm>
            <a:off x="1185058" y="1905286"/>
            <a:ext cx="2971800" cy="533400"/>
          </a:xfrm>
          <a:prstGeom prst="wedgeRoundRectCallout">
            <a:avLst>
              <a:gd name="adj1" fmla="val -10912"/>
              <a:gd name="adj2" fmla="val 13056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8C9A38AF-8A71-4491-97BD-E03E2269A5E9}"/>
              </a:ext>
            </a:extLst>
          </p:cNvPr>
          <p:cNvSpPr txBox="1"/>
          <p:nvPr/>
        </p:nvSpPr>
        <p:spPr>
          <a:xfrm>
            <a:off x="1265252" y="1969810"/>
            <a:ext cx="2811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err="1">
                <a:solidFill>
                  <a:srgbClr val="FF0000"/>
                </a:solidFill>
                <a:latin typeface="Cambria" panose="02040503050406030204" pitchFamily="18" charset="0"/>
              </a:rPr>
              <a:t>Investigate</a:t>
            </a:r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Cambria" panose="02040503050406030204" pitchFamily="18" charset="0"/>
              </a:rPr>
              <a:t>into</a:t>
            </a:r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Cambria" panose="02040503050406030204" pitchFamily="18" charset="0"/>
              </a:rPr>
              <a:t>the</a:t>
            </a:r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 case</a:t>
            </a:r>
          </a:p>
        </p:txBody>
      </p:sp>
      <p:sp>
        <p:nvSpPr>
          <p:cNvPr id="20" name="Rounded Rectangular Callout 6">
            <a:extLst>
              <a:ext uri="{FF2B5EF4-FFF2-40B4-BE49-F238E27FC236}">
                <a16:creationId xmlns:a16="http://schemas.microsoft.com/office/drawing/2014/main" id="{36328D68-03C5-41C5-A162-44BB9476B8FA}"/>
              </a:ext>
            </a:extLst>
          </p:cNvPr>
          <p:cNvSpPr/>
          <p:nvPr/>
        </p:nvSpPr>
        <p:spPr>
          <a:xfrm rot="10800000">
            <a:off x="2410968" y="3406248"/>
            <a:ext cx="2141695" cy="533400"/>
          </a:xfrm>
          <a:prstGeom prst="wedgeRoundRectCallout">
            <a:avLst>
              <a:gd name="adj1" fmla="val -20833"/>
              <a:gd name="adj2" fmla="val 4914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ounded Rectangular Callout 7">
            <a:extLst>
              <a:ext uri="{FF2B5EF4-FFF2-40B4-BE49-F238E27FC236}">
                <a16:creationId xmlns:a16="http://schemas.microsoft.com/office/drawing/2014/main" id="{3CD978DE-87EC-45B3-866F-DAB22C42750D}"/>
              </a:ext>
            </a:extLst>
          </p:cNvPr>
          <p:cNvSpPr/>
          <p:nvPr/>
        </p:nvSpPr>
        <p:spPr>
          <a:xfrm>
            <a:off x="4342477" y="1955553"/>
            <a:ext cx="2971800" cy="533400"/>
          </a:xfrm>
          <a:prstGeom prst="wedgeRoundRectCallout">
            <a:avLst>
              <a:gd name="adj1" fmla="val -5648"/>
              <a:gd name="adj2" fmla="val 118159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F38E607C-576C-4528-94FB-F75A4977F847}"/>
              </a:ext>
            </a:extLst>
          </p:cNvPr>
          <p:cNvSpPr txBox="1"/>
          <p:nvPr/>
        </p:nvSpPr>
        <p:spPr>
          <a:xfrm>
            <a:off x="4357156" y="1989634"/>
            <a:ext cx="2945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An </a:t>
            </a:r>
            <a:r>
              <a:rPr lang="nb-NO" sz="2000" dirty="0" err="1">
                <a:solidFill>
                  <a:srgbClr val="FF0000"/>
                </a:solidFill>
                <a:latin typeface="Cambria" panose="02040503050406030204" pitchFamily="18" charset="0"/>
              </a:rPr>
              <a:t>example</a:t>
            </a:r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 to </a:t>
            </a:r>
            <a:r>
              <a:rPr lang="nb-NO" sz="2000" dirty="0" err="1">
                <a:solidFill>
                  <a:srgbClr val="FF0000"/>
                </a:solidFill>
                <a:latin typeface="Cambria" panose="02040503050406030204" pitchFamily="18" charset="0"/>
              </a:rPr>
              <a:t>learn</a:t>
            </a:r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 from</a:t>
            </a:r>
          </a:p>
        </p:txBody>
      </p:sp>
      <p:sp>
        <p:nvSpPr>
          <p:cNvPr id="26" name="Rounded Rectangular Callout 9">
            <a:extLst>
              <a:ext uri="{FF2B5EF4-FFF2-40B4-BE49-F238E27FC236}">
                <a16:creationId xmlns:a16="http://schemas.microsoft.com/office/drawing/2014/main" id="{567A5F72-08ED-4778-8B2B-3CF38384945E}"/>
              </a:ext>
            </a:extLst>
          </p:cNvPr>
          <p:cNvSpPr/>
          <p:nvPr/>
        </p:nvSpPr>
        <p:spPr>
          <a:xfrm rot="10800000">
            <a:off x="1391138" y="3416197"/>
            <a:ext cx="1019830" cy="533400"/>
          </a:xfrm>
          <a:prstGeom prst="wedgeRoundRectCallout">
            <a:avLst>
              <a:gd name="adj1" fmla="val -20833"/>
              <a:gd name="adj2" fmla="val 4914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ounded Rectangular Callout 10">
            <a:extLst>
              <a:ext uri="{FF2B5EF4-FFF2-40B4-BE49-F238E27FC236}">
                <a16:creationId xmlns:a16="http://schemas.microsoft.com/office/drawing/2014/main" id="{0B62326E-FB9F-4B52-A5C7-748E7DA9CA7A}"/>
              </a:ext>
            </a:extLst>
          </p:cNvPr>
          <p:cNvSpPr/>
          <p:nvPr/>
        </p:nvSpPr>
        <p:spPr>
          <a:xfrm rot="10800000">
            <a:off x="481023" y="4373810"/>
            <a:ext cx="2971800" cy="533400"/>
          </a:xfrm>
          <a:prstGeom prst="wedgeRoundRectCallout">
            <a:avLst>
              <a:gd name="adj1" fmla="val -3421"/>
              <a:gd name="adj2" fmla="val 126054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D67C500A-2E5F-4224-81F1-82EF38A74158}"/>
              </a:ext>
            </a:extLst>
          </p:cNvPr>
          <p:cNvSpPr txBox="1"/>
          <p:nvPr/>
        </p:nvSpPr>
        <p:spPr>
          <a:xfrm>
            <a:off x="481023" y="4373810"/>
            <a:ext cx="23169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A </a:t>
            </a:r>
            <a:r>
              <a:rPr lang="nb-NO" sz="2000" dirty="0" err="1">
                <a:solidFill>
                  <a:srgbClr val="FF0000"/>
                </a:solidFill>
                <a:latin typeface="Cambria" panose="02040503050406030204" pitchFamily="18" charset="0"/>
              </a:rPr>
              <a:t>concrete</a:t>
            </a:r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Cambria" panose="02040503050406030204" pitchFamily="18" charset="0"/>
              </a:rPr>
              <a:t>example</a:t>
            </a:r>
            <a:endParaRPr lang="nb-NO" sz="2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32" name="Rounded Rectangular Callout 12">
            <a:extLst>
              <a:ext uri="{FF2B5EF4-FFF2-40B4-BE49-F238E27FC236}">
                <a16:creationId xmlns:a16="http://schemas.microsoft.com/office/drawing/2014/main" id="{E93A72EF-8D59-4AF1-A93E-E3DA1017504D}"/>
              </a:ext>
            </a:extLst>
          </p:cNvPr>
          <p:cNvSpPr/>
          <p:nvPr/>
        </p:nvSpPr>
        <p:spPr>
          <a:xfrm rot="10800000">
            <a:off x="4196952" y="2880841"/>
            <a:ext cx="2027561" cy="533400"/>
          </a:xfrm>
          <a:prstGeom prst="wedgeRoundRectCallout">
            <a:avLst>
              <a:gd name="adj1" fmla="val -20833"/>
              <a:gd name="adj2" fmla="val 4914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ounded Rectangular Callout 13">
            <a:extLst>
              <a:ext uri="{FF2B5EF4-FFF2-40B4-BE49-F238E27FC236}">
                <a16:creationId xmlns:a16="http://schemas.microsoft.com/office/drawing/2014/main" id="{725B902E-B5FB-4D10-9E78-C10EE4C56564}"/>
              </a:ext>
            </a:extLst>
          </p:cNvPr>
          <p:cNvSpPr/>
          <p:nvPr/>
        </p:nvSpPr>
        <p:spPr>
          <a:xfrm rot="10800000">
            <a:off x="4196952" y="4507934"/>
            <a:ext cx="1753522" cy="533400"/>
          </a:xfrm>
          <a:prstGeom prst="wedgeRoundRectCallout">
            <a:avLst>
              <a:gd name="adj1" fmla="val 40704"/>
              <a:gd name="adj2" fmla="val 147463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82AF355F-106A-4436-94B4-C7317AB76963}"/>
              </a:ext>
            </a:extLst>
          </p:cNvPr>
          <p:cNvSpPr txBox="1"/>
          <p:nvPr/>
        </p:nvSpPr>
        <p:spPr>
          <a:xfrm>
            <a:off x="4226925" y="457457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Out </a:t>
            </a:r>
            <a:r>
              <a:rPr lang="nb-NO" sz="2000" dirty="0" err="1">
                <a:solidFill>
                  <a:srgbClr val="FF0000"/>
                </a:solidFill>
                <a:latin typeface="Cambria" panose="02040503050406030204" pitchFamily="18" charset="0"/>
              </a:rPr>
              <a:t>of</a:t>
            </a:r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Cambria" panose="02040503050406030204" pitchFamily="18" charset="0"/>
              </a:rPr>
              <a:t>the</a:t>
            </a:r>
            <a:r>
              <a:rPr lang="nb-NO" sz="2000" dirty="0">
                <a:solidFill>
                  <a:srgbClr val="FF0000"/>
                </a:solidFill>
                <a:latin typeface="Cambria" panose="02040503050406030204" pitchFamily="18" charset="0"/>
              </a:rPr>
              <a:t> lab!</a:t>
            </a:r>
          </a:p>
        </p:txBody>
      </p:sp>
    </p:spTree>
    <p:extLst>
      <p:ext uri="{BB962C8B-B14F-4D97-AF65-F5344CB8AC3E}">
        <p14:creationId xmlns:p14="http://schemas.microsoft.com/office/powerpoint/2010/main" val="3116770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71555F-95EF-481E-A931-2B4B0DA7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case studie?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80C558-7E22-4965-A9FF-9C4E5141B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Case </a:t>
            </a:r>
            <a:r>
              <a:rPr lang="nb-NO" dirty="0" err="1"/>
              <a:t>study</a:t>
            </a:r>
            <a:r>
              <a:rPr lang="nb-NO" dirty="0"/>
              <a:t> er en forskningsmetodologi</a:t>
            </a:r>
          </a:p>
          <a:p>
            <a:pPr lvl="1"/>
            <a:r>
              <a:rPr lang="nb-NO" dirty="0"/>
              <a:t>Kan gjøre både kvalitative og kvantitative case studier</a:t>
            </a:r>
          </a:p>
          <a:p>
            <a:pPr lvl="1"/>
            <a:r>
              <a:rPr lang="nb-NO" dirty="0"/>
              <a:t>Men kvalitative case studier er det vi fokuserer på i dette kurset</a:t>
            </a:r>
          </a:p>
          <a:p>
            <a:r>
              <a:rPr lang="nb-NO" dirty="0"/>
              <a:t>Det finnes mange typer case studier (ergo ulike varianter av metodologien)</a:t>
            </a:r>
          </a:p>
          <a:p>
            <a:r>
              <a:rPr lang="nb-NO" dirty="0"/>
              <a:t>Karakteristikker</a:t>
            </a:r>
          </a:p>
          <a:p>
            <a:pPr lvl="1"/>
            <a:r>
              <a:rPr lang="nb-NO" dirty="0"/>
              <a:t>Én eller få antall instanser man undersøker</a:t>
            </a:r>
          </a:p>
          <a:p>
            <a:pPr lvl="1"/>
            <a:r>
              <a:rPr lang="nb-NO" dirty="0"/>
              <a:t>Dybde</a:t>
            </a:r>
          </a:p>
          <a:p>
            <a:pPr lvl="1"/>
            <a:r>
              <a:rPr lang="nb-NO" dirty="0"/>
              <a:t>I en kontekst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04609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F3473B-93D3-4BBB-ADE9-EDC66A443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9945B9-31BB-4A76-8B23-B4F48C316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«</a:t>
            </a:r>
            <a:r>
              <a:rPr lang="nb-NO" dirty="0" err="1"/>
              <a:t>Opefhn</a:t>
            </a:r>
            <a:r>
              <a:rPr lang="nb-NO" dirty="0"/>
              <a:t> </a:t>
            </a:r>
            <a:r>
              <a:rPr lang="nb-NO" dirty="0" err="1"/>
              <a:t>dåhh</a:t>
            </a:r>
            <a:r>
              <a:rPr lang="nb-NO" dirty="0"/>
              <a:t>» -&gt; se </a:t>
            </a:r>
            <a:r>
              <a:rPr lang="nb-NO" dirty="0" err="1"/>
              <a:t>youtube</a:t>
            </a:r>
            <a:r>
              <a:rPr lang="nb-NO" dirty="0"/>
              <a:t>-video</a:t>
            </a:r>
          </a:p>
        </p:txBody>
      </p:sp>
    </p:spTree>
    <p:extLst>
      <p:ext uri="{BB962C8B-B14F-4D97-AF65-F5344CB8AC3E}">
        <p14:creationId xmlns:p14="http://schemas.microsoft.com/office/powerpoint/2010/main" val="2284879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4AD29B6-BF3B-4407-9E75-52DF8E3B2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5F8BA08-3E38-4B70-B93A-74F08E092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260019"/>
            <a:ext cx="11167447" cy="5933012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6054CA0-2956-4F2B-8E04-A539F282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507160"/>
            <a:ext cx="2993571" cy="5438730"/>
          </a:xfrm>
        </p:spPr>
        <p:txBody>
          <a:bodyPr>
            <a:normAutofit/>
          </a:bodyPr>
          <a:lstStyle/>
          <a:p>
            <a:r>
              <a:rPr lang="nb-NO" sz="3200"/>
              <a:t>Hvorfor case studie?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7F1B33-79AB-4A71-8CEC-4546D709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2874481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6" name="Plassholder for innhold 2">
            <a:extLst>
              <a:ext uri="{FF2B5EF4-FFF2-40B4-BE49-F238E27FC236}">
                <a16:creationId xmlns:a16="http://schemas.microsoft.com/office/drawing/2014/main" id="{BCD3C88F-946D-4BC7-9A88-0FF69B52BC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872403"/>
              </p:ext>
            </p:extLst>
          </p:nvPr>
        </p:nvGraphicFramePr>
        <p:xfrm>
          <a:off x="4526280" y="512064"/>
          <a:ext cx="6830568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173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58B704-8E50-43DD-A06B-BCE415BFD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et case studie?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F4D7EB-A2BF-424F-BAEC-C6A5EC8BE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du spør «hvorfor» og «hvordan» spørsmål</a:t>
            </a:r>
          </a:p>
          <a:p>
            <a:r>
              <a:rPr lang="nb-NO" dirty="0"/>
              <a:t>Når forsker har lite kontroll over hendelser</a:t>
            </a:r>
          </a:p>
          <a:p>
            <a:r>
              <a:rPr lang="nb-NO" dirty="0"/>
              <a:t>Når fokus er på et pågående/levende fenomen i en real-</a:t>
            </a:r>
            <a:r>
              <a:rPr lang="nb-NO" dirty="0" err="1"/>
              <a:t>life</a:t>
            </a:r>
            <a:r>
              <a:rPr lang="nb-NO" dirty="0"/>
              <a:t> kontekst</a:t>
            </a:r>
          </a:p>
          <a:p>
            <a:pPr lvl="1"/>
            <a:r>
              <a:rPr lang="nb-NO" dirty="0" err="1"/>
              <a:t>Yin</a:t>
            </a:r>
            <a:r>
              <a:rPr lang="nb-NO" dirty="0"/>
              <a:t>(1989)</a:t>
            </a:r>
          </a:p>
        </p:txBody>
      </p:sp>
    </p:spTree>
    <p:extLst>
      <p:ext uri="{BB962C8B-B14F-4D97-AF65-F5344CB8AC3E}">
        <p14:creationId xmlns:p14="http://schemas.microsoft.com/office/powerpoint/2010/main" val="1970299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BC68A55F-7B32-44D8-AEE5-1AF405326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6054CA0-2956-4F2B-8E04-A539F282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429030"/>
            <a:ext cx="2834640" cy="5457589"/>
          </a:xfrm>
        </p:spPr>
        <p:txBody>
          <a:bodyPr anchor="ctr">
            <a:normAutofit/>
          </a:bodyPr>
          <a:lstStyle/>
          <a:p>
            <a:r>
              <a:rPr lang="nb-NO"/>
              <a:t>Mål med case studie</a:t>
            </a:r>
            <a:endParaRPr lang="nb-NO" dirty="0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320" y="6112341"/>
            <a:ext cx="10835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45208" y="4686084"/>
            <a:ext cx="54864" cy="2834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8" name="Plassholder for innhold 2">
            <a:extLst>
              <a:ext uri="{FF2B5EF4-FFF2-40B4-BE49-F238E27FC236}">
                <a16:creationId xmlns:a16="http://schemas.microsoft.com/office/drawing/2014/main" id="{4542DD55-1808-4D1F-BA86-CEF4D858F6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1980490"/>
              </p:ext>
            </p:extLst>
          </p:nvPr>
        </p:nvGraphicFramePr>
        <p:xfrm>
          <a:off x="4041648" y="429030"/>
          <a:ext cx="7452360" cy="5459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4673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54CA0-2956-4F2B-8E04-A539F2829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Mer konkrete 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417BC4-F605-44FD-970F-69369BF25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fontAlgn="base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b="1" i="0" u="none" strike="noStrike" dirty="0">
                <a:solidFill>
                  <a:srgbClr val="222222"/>
                </a:solidFill>
                <a:effectLst/>
              </a:rPr>
              <a:t>(E)</a:t>
            </a:r>
            <a:r>
              <a:rPr lang="nb-NO" sz="2400" b="1" i="0" u="none" strike="noStrike" dirty="0" err="1">
                <a:solidFill>
                  <a:srgbClr val="222222"/>
                </a:solidFill>
                <a:effectLst/>
              </a:rPr>
              <a:t>xploration</a:t>
            </a:r>
            <a:endParaRPr lang="nb-NO" sz="2400" b="1" i="0" u="none" strike="noStrike" dirty="0">
              <a:solidFill>
                <a:srgbClr val="FF9F00"/>
              </a:solidFill>
              <a:effectLst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b="0" i="0" u="none" strike="noStrike" dirty="0">
                <a:solidFill>
                  <a:srgbClr val="222222"/>
                </a:solidFill>
                <a:effectLst/>
              </a:rPr>
              <a:t>Utforske nye problemer/situasjoner</a:t>
            </a:r>
            <a:endParaRPr lang="nb-NO" sz="2400" b="0" i="0" u="none" strike="noStrike" dirty="0">
              <a:solidFill>
                <a:srgbClr val="FF9F00"/>
              </a:solidFill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b="1" i="0" u="none" strike="noStrike" dirty="0">
                <a:solidFill>
                  <a:srgbClr val="222222"/>
                </a:solidFill>
                <a:effectLst/>
              </a:rPr>
              <a:t>(E)</a:t>
            </a:r>
            <a:r>
              <a:rPr lang="nb-NO" sz="2400" b="1" i="0" u="none" strike="noStrike" dirty="0" err="1">
                <a:solidFill>
                  <a:srgbClr val="222222"/>
                </a:solidFill>
                <a:effectLst/>
              </a:rPr>
              <a:t>xplanation</a:t>
            </a:r>
            <a:endParaRPr lang="nb-NO" sz="2400" b="1" i="0" u="none" strike="noStrike" dirty="0">
              <a:solidFill>
                <a:srgbClr val="FF9F00"/>
              </a:solidFill>
              <a:effectLst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b="0" i="0" u="none" strike="noStrike" dirty="0">
                <a:solidFill>
                  <a:srgbClr val="222222"/>
                </a:solidFill>
                <a:effectLst/>
              </a:rPr>
              <a:t>Modeller for forståelse av bruk</a:t>
            </a:r>
            <a:endParaRPr lang="nb-NO" sz="2400" b="0" i="0" u="none" strike="noStrike" dirty="0">
              <a:solidFill>
                <a:srgbClr val="FF9F00"/>
              </a:solidFill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b="1" i="0" u="none" strike="noStrike" dirty="0">
                <a:solidFill>
                  <a:srgbClr val="222222"/>
                </a:solidFill>
                <a:effectLst/>
              </a:rPr>
              <a:t>(D)</a:t>
            </a:r>
            <a:r>
              <a:rPr lang="nb-NO" sz="2400" b="1" i="0" u="none" strike="noStrike" dirty="0" err="1">
                <a:solidFill>
                  <a:srgbClr val="222222"/>
                </a:solidFill>
                <a:effectLst/>
              </a:rPr>
              <a:t>escription</a:t>
            </a:r>
            <a:endParaRPr lang="nb-NO" sz="2400" b="1" i="0" u="none" strike="noStrike" dirty="0">
              <a:solidFill>
                <a:srgbClr val="FF9F00"/>
              </a:solidFill>
              <a:effectLst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222222"/>
                </a:solidFill>
                <a:effectLst/>
              </a:rPr>
              <a:t>Dokumentere systemet, konteksten eller prosessen bak designet</a:t>
            </a:r>
            <a:endParaRPr lang="nb-NO" sz="1800" b="0" i="0" u="none" strike="noStrike" dirty="0">
              <a:solidFill>
                <a:srgbClr val="FF9F00"/>
              </a:solidFill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b="1" i="0" u="none" strike="noStrike" dirty="0">
                <a:solidFill>
                  <a:srgbClr val="222222"/>
                </a:solidFill>
                <a:effectLst/>
              </a:rPr>
              <a:t>(D)</a:t>
            </a:r>
            <a:r>
              <a:rPr lang="nb-NO" sz="2400" b="1" i="0" u="none" strike="noStrike" dirty="0" err="1">
                <a:solidFill>
                  <a:srgbClr val="222222"/>
                </a:solidFill>
                <a:effectLst/>
              </a:rPr>
              <a:t>emonstration</a:t>
            </a:r>
            <a:endParaRPr lang="nb-NO" sz="2400" b="1" i="0" u="none" strike="noStrike" dirty="0">
              <a:solidFill>
                <a:srgbClr val="FF9F00"/>
              </a:solidFill>
              <a:effectLst/>
            </a:endParaRPr>
          </a:p>
          <a:p>
            <a:pPr marL="742950" lvl="1" indent="-285750" rtl="0" fontAlgn="base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b="0" i="0" u="none" strike="noStrike" dirty="0">
                <a:solidFill>
                  <a:srgbClr val="222222"/>
                </a:solidFill>
                <a:effectLst/>
              </a:rPr>
              <a:t>Vise hvordan nye designs/verktøy blir brukt</a:t>
            </a:r>
            <a:endParaRPr lang="nb-NO" sz="2400" b="0" i="0" u="none" strike="noStrike" dirty="0">
              <a:solidFill>
                <a:srgbClr val="FF9F00"/>
              </a:solidFill>
              <a:effectLst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7368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7DC01C-3A6F-4FA8-9761-893457A7E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Typer case 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7CE44D-B288-4346-9BEB-8CAD56BE4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/>
              <a:t>Intrinsic</a:t>
            </a:r>
            <a:r>
              <a:rPr lang="nb-NO" b="1" dirty="0"/>
              <a:t> </a:t>
            </a:r>
            <a:r>
              <a:rPr lang="nb-NO" dirty="0"/>
              <a:t>-&gt; interessert i en helt spesifikk situasjon</a:t>
            </a:r>
            <a:endParaRPr lang="nb-NO" b="1" dirty="0"/>
          </a:p>
          <a:p>
            <a:r>
              <a:rPr lang="nb-NO" b="1" dirty="0"/>
              <a:t>Instrumental </a:t>
            </a:r>
            <a:r>
              <a:rPr lang="nb-NO" dirty="0"/>
              <a:t>-&gt; Ønsker å oppnå innsikt som går utover det </a:t>
            </a:r>
            <a:r>
              <a:rPr lang="nb-NO" dirty="0" err="1"/>
              <a:t>caset</a:t>
            </a:r>
            <a:endParaRPr lang="nb-NO" dirty="0"/>
          </a:p>
          <a:p>
            <a:r>
              <a:rPr lang="nb-NO" dirty="0"/>
              <a:t>Kan også være begge?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6156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7DC01C-3A6F-4FA8-9761-893457A7E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Typer case 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7CE44D-B288-4346-9BEB-8CAD56BE4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Single case</a:t>
            </a:r>
          </a:p>
          <a:p>
            <a:r>
              <a:rPr lang="nb-NO" dirty="0"/>
              <a:t>Multiple cases</a:t>
            </a:r>
          </a:p>
          <a:p>
            <a:pPr lvl="1"/>
            <a:r>
              <a:rPr lang="nb-NO" dirty="0" err="1"/>
              <a:t>Literal</a:t>
            </a:r>
            <a:r>
              <a:rPr lang="nb-NO" dirty="0"/>
              <a:t> </a:t>
            </a:r>
            <a:r>
              <a:rPr lang="nb-NO" dirty="0" err="1"/>
              <a:t>replication</a:t>
            </a:r>
            <a:r>
              <a:rPr lang="nb-NO" dirty="0"/>
              <a:t> -&gt; Er det konsistens mellom casene?</a:t>
            </a:r>
          </a:p>
          <a:p>
            <a:pPr lvl="1"/>
            <a:r>
              <a:rPr lang="nb-NO" dirty="0" err="1"/>
              <a:t>Theoretical</a:t>
            </a:r>
            <a:r>
              <a:rPr lang="nb-NO" dirty="0"/>
              <a:t> </a:t>
            </a:r>
            <a:r>
              <a:rPr lang="nb-NO" dirty="0" err="1"/>
              <a:t>replication</a:t>
            </a:r>
            <a:r>
              <a:rPr lang="nb-NO" dirty="0"/>
              <a:t> -&gt; forskjeller i resultat kan komma av forskjeller i case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7256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7DC01C-3A6F-4FA8-9761-893457A7E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designe et case studie?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7CE44D-B288-4346-9BEB-8CAD56BE4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Research </a:t>
            </a:r>
            <a:r>
              <a:rPr lang="nb-NO" dirty="0" err="1"/>
              <a:t>question</a:t>
            </a:r>
            <a:r>
              <a:rPr lang="nb-NO" dirty="0"/>
              <a:t>(s)</a:t>
            </a:r>
          </a:p>
          <a:p>
            <a:r>
              <a:rPr lang="nb-NO" dirty="0" err="1"/>
              <a:t>Hypotheses</a:t>
            </a:r>
            <a:r>
              <a:rPr lang="nb-NO" dirty="0"/>
              <a:t> or </a:t>
            </a:r>
            <a:r>
              <a:rPr lang="nb-NO" dirty="0" err="1"/>
              <a:t>propositions</a:t>
            </a:r>
            <a:endParaRPr lang="nb-NO" dirty="0"/>
          </a:p>
          <a:p>
            <a:r>
              <a:rPr lang="nb-NO" dirty="0"/>
              <a:t>Unit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analysis</a:t>
            </a:r>
            <a:endParaRPr lang="nb-NO" dirty="0"/>
          </a:p>
          <a:p>
            <a:pPr lvl="1"/>
            <a:r>
              <a:rPr lang="nb-NO" dirty="0"/>
              <a:t>Flere? Embedded case </a:t>
            </a:r>
            <a:r>
              <a:rPr lang="nb-NO" dirty="0" err="1"/>
              <a:t>study</a:t>
            </a:r>
            <a:endParaRPr lang="nb-NO" dirty="0"/>
          </a:p>
          <a:p>
            <a:pPr lvl="1"/>
            <a:r>
              <a:rPr lang="nb-NO" dirty="0"/>
              <a:t>Én? </a:t>
            </a:r>
            <a:r>
              <a:rPr lang="nb-NO" dirty="0" err="1"/>
              <a:t>Holistic</a:t>
            </a:r>
            <a:r>
              <a:rPr lang="nb-NO" dirty="0"/>
              <a:t> case </a:t>
            </a:r>
            <a:r>
              <a:rPr lang="nb-NO" dirty="0" err="1"/>
              <a:t>study</a:t>
            </a:r>
            <a:endParaRPr lang="nb-NO" dirty="0"/>
          </a:p>
          <a:p>
            <a:r>
              <a:rPr lang="nb-NO" dirty="0"/>
              <a:t>Data </a:t>
            </a:r>
            <a:r>
              <a:rPr lang="nb-NO" dirty="0" err="1"/>
              <a:t>analysis</a:t>
            </a:r>
            <a:r>
              <a:rPr lang="nb-NO" dirty="0"/>
              <a:t> plan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21701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AC0A4C-A756-4122-AC62-F04F9F780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gjennomføre et case studie?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F06733-1C58-41CF-B1B0-770DE5E5F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Lage en case </a:t>
            </a:r>
            <a:r>
              <a:rPr lang="nb-NO" dirty="0" err="1"/>
              <a:t>study</a:t>
            </a:r>
            <a:r>
              <a:rPr lang="nb-NO" dirty="0"/>
              <a:t> design plan (fra forrige slide)</a:t>
            </a:r>
          </a:p>
          <a:p>
            <a:r>
              <a:rPr lang="nb-NO" dirty="0"/>
              <a:t>Lage en datainnsamlingsplan</a:t>
            </a:r>
          </a:p>
          <a:p>
            <a:r>
              <a:rPr lang="nb-NO" dirty="0"/>
              <a:t>Analysere og tolke</a:t>
            </a:r>
          </a:p>
          <a:p>
            <a:r>
              <a:rPr lang="nb-NO" dirty="0"/>
              <a:t>Write-up</a:t>
            </a:r>
          </a:p>
        </p:txBody>
      </p:sp>
    </p:spTree>
    <p:extLst>
      <p:ext uri="{BB962C8B-B14F-4D97-AF65-F5344CB8AC3E}">
        <p14:creationId xmlns:p14="http://schemas.microsoft.com/office/powerpoint/2010/main" val="1565851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8349CB-B75B-4368-8E3E-E4028A6FE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fra egen forskning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99146E-58FA-4A1E-8928-06B4011FA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RQ: </a:t>
            </a: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did a HIS platform and its surrounding ecosystem respond to a rapidly emerging global health crisis, and what were some enabling factors? </a:t>
            </a:r>
          </a:p>
          <a:p>
            <a:r>
              <a:rPr lang="nb-NO" dirty="0"/>
              <a:t>Unit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analysis</a:t>
            </a:r>
            <a:r>
              <a:rPr lang="nb-NO" dirty="0"/>
              <a:t>: Stakeholders? DHIS2? </a:t>
            </a:r>
          </a:p>
          <a:p>
            <a:r>
              <a:rPr lang="nb-NO" dirty="0"/>
              <a:t>Ingen hypoteser/</a:t>
            </a:r>
            <a:r>
              <a:rPr lang="nb-NO" dirty="0" err="1"/>
              <a:t>propositions</a:t>
            </a:r>
            <a:r>
              <a:rPr lang="nb-NO" dirty="0"/>
              <a:t>: (Induktiv fremgangsmåte)</a:t>
            </a:r>
          </a:p>
          <a:p>
            <a:r>
              <a:rPr lang="nb-NO" dirty="0"/>
              <a:t>Data analyse plan -&gt; skrive oppsummeringer og tolkninger av alle intervju og se de opp mot hverandre underveis. Hva sier dataen vår om forskningsspørsmålet vårt?</a:t>
            </a:r>
          </a:p>
          <a:p>
            <a:r>
              <a:rPr lang="nb-NO" dirty="0"/>
              <a:t>Type -&gt; Single case, instrumental, </a:t>
            </a:r>
            <a:r>
              <a:rPr lang="nb-NO" dirty="0" err="1"/>
              <a:t>holistic</a:t>
            </a:r>
            <a:r>
              <a:rPr lang="nb-NO" dirty="0"/>
              <a:t>, </a:t>
            </a:r>
            <a:r>
              <a:rPr lang="nb-NO" dirty="0" err="1"/>
              <a:t>explanation</a:t>
            </a:r>
            <a:endParaRPr lang="nb-NO" dirty="0"/>
          </a:p>
          <a:p>
            <a:r>
              <a:rPr lang="nb-NO" dirty="0"/>
              <a:t>Datainnsamling -&gt; Intervjuer med sentrale personer</a:t>
            </a:r>
          </a:p>
          <a:p>
            <a:r>
              <a:rPr lang="nb-NO" dirty="0"/>
              <a:t>Resultat: Case beskrivelse med en modell over ulike faser og deres </a:t>
            </a:r>
            <a:r>
              <a:rPr lang="nb-NO" dirty="0" err="1"/>
              <a:t>enabling</a:t>
            </a:r>
            <a:r>
              <a:rPr lang="nb-NO" dirty="0"/>
              <a:t> faktorer.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1026" name="Picture 2" descr="DHIS 2 User guide">
            <a:extLst>
              <a:ext uri="{FF2B5EF4-FFF2-40B4-BE49-F238E27FC236}">
                <a16:creationId xmlns:a16="http://schemas.microsoft.com/office/drawing/2014/main" id="{7A860CA0-7121-48F2-A27A-FA602C3E4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441" y="734568"/>
            <a:ext cx="2652676" cy="80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131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CD000D-C445-4884-9FF3-C1FDB272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C60E11-0CA6-4BFC-A113-5D43DAD38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Case studie er en metodologi som går ut på å forske i dybden på én eller få instanser av noe i en ekte kontekst</a:t>
            </a:r>
          </a:p>
          <a:p>
            <a:r>
              <a:rPr lang="nb-NO" dirty="0"/>
              <a:t>Det finnes mange typer/varianter av case studier med ulike mål og struktur</a:t>
            </a:r>
          </a:p>
          <a:p>
            <a:r>
              <a:rPr lang="nb-NO" dirty="0"/>
              <a:t>Det finnes retningslinjer ved hvordan designe og utføre case studier</a:t>
            </a:r>
          </a:p>
          <a:p>
            <a:r>
              <a:rPr lang="nb-NO" i="1" dirty="0"/>
              <a:t>Case </a:t>
            </a:r>
            <a:r>
              <a:rPr lang="nb-NO" i="1" dirty="0" err="1"/>
              <a:t>study</a:t>
            </a:r>
            <a:r>
              <a:rPr lang="nb-NO" i="1" dirty="0"/>
              <a:t> virker veldig regelbundet, men med kvalitativ forskning så vil ting ofte endre seg underveis…</a:t>
            </a:r>
          </a:p>
        </p:txBody>
      </p:sp>
    </p:spTree>
    <p:extLst>
      <p:ext uri="{BB962C8B-B14F-4D97-AF65-F5344CB8AC3E}">
        <p14:creationId xmlns:p14="http://schemas.microsoft.com/office/powerpoint/2010/main" val="2052294700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</TotalTime>
  <Words>829</Words>
  <Application>Microsoft Office PowerPoint</Application>
  <PresentationFormat>Widescreen</PresentationFormat>
  <Paragraphs>135</Paragraphs>
  <Slides>26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</vt:lpstr>
      <vt:lpstr>Neue Haas Grotesk Text Pro</vt:lpstr>
      <vt:lpstr>AccentBoxVTI</vt:lpstr>
      <vt:lpstr>Kvalitative forsknings-metoder</vt:lpstr>
      <vt:lpstr>Plan</vt:lpstr>
      <vt:lpstr>Kvalitativ forskning</vt:lpstr>
      <vt:lpstr>Kvalitativ forskning er...</vt:lpstr>
      <vt:lpstr>Karakteristikker</vt:lpstr>
      <vt:lpstr>Forskjellene?</vt:lpstr>
      <vt:lpstr>Hvilke metoder?</vt:lpstr>
      <vt:lpstr>Metodologi, metode og teknikk</vt:lpstr>
      <vt:lpstr>Forskjellen?</vt:lpstr>
      <vt:lpstr>Forskjeller</vt:lpstr>
      <vt:lpstr>PowerPoint-presentasjon</vt:lpstr>
      <vt:lpstr>Case study</vt:lpstr>
      <vt:lpstr>Et case studie er…</vt:lpstr>
      <vt:lpstr>PowerPoint-presentasjon</vt:lpstr>
      <vt:lpstr>Hva er case studie?</vt:lpstr>
      <vt:lpstr>Eksempel!</vt:lpstr>
      <vt:lpstr>Hvorfor case studie?</vt:lpstr>
      <vt:lpstr>Hvorfor et case studie?</vt:lpstr>
      <vt:lpstr>Mål med case studie</vt:lpstr>
      <vt:lpstr>Mer konkrete mål</vt:lpstr>
      <vt:lpstr>Typer case studier</vt:lpstr>
      <vt:lpstr>Typer case studier</vt:lpstr>
      <vt:lpstr>Hvordan designe et case studie?</vt:lpstr>
      <vt:lpstr>Hvordan gjennomføre et case studie?</vt:lpstr>
      <vt:lpstr>Eksempel fra egen forskning</vt:lpstr>
      <vt:lpstr>Oppsummering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research</dc:title>
  <dc:creator>Vetle Utvik</dc:creator>
  <cp:lastModifiedBy>Vetle Utvik</cp:lastModifiedBy>
  <cp:revision>22</cp:revision>
  <dcterms:created xsi:type="dcterms:W3CDTF">2020-10-12T10:54:46Z</dcterms:created>
  <dcterms:modified xsi:type="dcterms:W3CDTF">2020-10-15T09:04:49Z</dcterms:modified>
</cp:coreProperties>
</file>