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4"/>
  </p:notesMasterIdLst>
  <p:handoutMasterIdLst>
    <p:handoutMasterId r:id="rId15"/>
  </p:handoutMasterIdLst>
  <p:sldIdLst>
    <p:sldId id="777" r:id="rId2"/>
    <p:sldId id="299" r:id="rId3"/>
    <p:sldId id="300" r:id="rId4"/>
    <p:sldId id="755" r:id="rId5"/>
    <p:sldId id="774" r:id="rId6"/>
    <p:sldId id="753" r:id="rId7"/>
    <p:sldId id="773" r:id="rId8"/>
    <p:sldId id="756" r:id="rId9"/>
    <p:sldId id="757" r:id="rId10"/>
    <p:sldId id="758" r:id="rId11"/>
    <p:sldId id="772" r:id="rId12"/>
    <p:sldId id="769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Congestion Control" id="{4763BD26-4218-3243-BF85-01EC8E2EE3F9}">
          <p14:sldIdLst>
            <p14:sldId id="777"/>
            <p14:sldId id="299"/>
            <p14:sldId id="300"/>
            <p14:sldId id="755"/>
            <p14:sldId id="774"/>
            <p14:sldId id="753"/>
            <p14:sldId id="773"/>
            <p14:sldId id="756"/>
            <p14:sldId id="757"/>
            <p14:sldId id="758"/>
            <p14:sldId id="772"/>
            <p14:sldId id="7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300"/>
    <a:srgbClr val="0432FF"/>
    <a:srgbClr val="FFD579"/>
    <a:srgbClr val="00FDFF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7"/>
    <p:restoredTop sz="85578" autoAdjust="0"/>
  </p:normalViewPr>
  <p:slideViewPr>
    <p:cSldViewPr snapToGrid="0">
      <p:cViewPr varScale="1">
        <p:scale>
          <a:sx n="104" d="100"/>
          <a:sy n="104" d="100"/>
        </p:scale>
        <p:origin x="240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042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infinite </a:t>
            </a:r>
            <a:r>
              <a:rPr lang="en-US" dirty="0" err="1"/>
              <a:t>ssthresh</a:t>
            </a:r>
            <a:r>
              <a:rPr lang="en-US" dirty="0"/>
              <a:t> – try  to get networking to work with a wide variety of bandwidth: 64 kbps modem in bad phone or countryside houses -&gt; 10 </a:t>
            </a:r>
            <a:r>
              <a:rPr lang="en-US" dirty="0" err="1"/>
              <a:t>GBps</a:t>
            </a:r>
            <a:r>
              <a:rPr lang="en-US" dirty="0"/>
              <a:t> at IFI</a:t>
            </a:r>
          </a:p>
          <a:p>
            <a:r>
              <a:rPr lang="en-US" dirty="0"/>
              <a:t>Get to the right speed quickly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185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0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Congestion Control in TCP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46929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08C734-EDBE-BD4C-875C-2721D4CE0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762000">
              <a:buSzPct val="100000"/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2400" dirty="0">
                <a:latin typeface="Eurostile" panose="020B0504020202050204" pitchFamily="34" charset="77"/>
              </a:rPr>
              <a:t>Craig Partridge, Research Director for the Internet Research Department at BBN Technologies: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Bits of the network would fade in and out, but usually only for TCP. You could ping. You could get a UDP packet through. Telnet and FTP would fail after a while. And it depended on where you were going (some hosts were just fine, others flaky) and time of day (I did a lot of work on weekends in the late 1980s and the network was wonderfully free then).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Around 1pm was bad (I was on the East Coast of the US and you could tell when those pesky folks on the West Coast decided to start work...).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Another experience was that things broke in unexpected ways - we spent a lot of time making sure applications were bullet-proof against failures. (..)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Finally, I remember being startled when Van Jacobson first described how truly awful network performance was in parts of the Berkeley campus. It was far worse than I was generally seeing. In some sense, I felt we were lucky that the really bad stuff hit just where Van was there to see it.</a:t>
            </a:r>
          </a:p>
        </p:txBody>
      </p:sp>
    </p:spTree>
    <p:extLst>
      <p:ext uri="{BB962C8B-B14F-4D97-AF65-F5344CB8AC3E}">
        <p14:creationId xmlns:p14="http://schemas.microsoft.com/office/powerpoint/2010/main" val="299458226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Eurostile" panose="020B0504020202050204" pitchFamily="34" charset="77"/>
              </a:rPr>
              <a:t>Internet </a:t>
            </a:r>
            <a:r>
              <a:rPr lang="de-DE" dirty="0" err="1">
                <a:latin typeface="Eurostile" panose="020B0504020202050204" pitchFamily="34" charset="77"/>
              </a:rPr>
              <a:t>congestion</a:t>
            </a:r>
            <a:r>
              <a:rPr lang="de-DE" dirty="0">
                <a:latin typeface="Eurostile" panose="020B0504020202050204" pitchFamily="34" charset="77"/>
              </a:rPr>
              <a:t> </a:t>
            </a:r>
            <a:r>
              <a:rPr lang="de-DE" dirty="0" err="1">
                <a:latin typeface="Eurostile" panose="020B0504020202050204" pitchFamily="34" charset="77"/>
              </a:rPr>
              <a:t>control</a:t>
            </a:r>
            <a:r>
              <a:rPr lang="de-DE" dirty="0">
                <a:latin typeface="Eurostile" panose="020B0504020202050204" pitchFamily="34" charset="77"/>
              </a:rPr>
              <a:t>: </a:t>
            </a:r>
            <a:r>
              <a:rPr lang="de-DE" dirty="0" err="1">
                <a:latin typeface="Eurostile" panose="020B0504020202050204" pitchFamily="34" charset="77"/>
              </a:rPr>
              <a:t>history</a:t>
            </a:r>
            <a:endParaRPr lang="de-AT" dirty="0">
              <a:latin typeface="Eurostile" panose="020B0504020202050204" pitchFamily="34" charset="77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Eurostile" panose="020B0504020202050204" pitchFamily="34" charset="77"/>
              </a:rPr>
              <a:t>around 1986:</a:t>
            </a:r>
            <a:r>
              <a:rPr lang="en-US" sz="2000" dirty="0">
                <a:latin typeface="Eurostile" panose="020B0504020202050204" pitchFamily="34" charset="77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first congestion collapse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solidFill>
                <a:srgbClr val="0000FF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Eurostile" panose="020B0504020202050204" pitchFamily="34" charset="77"/>
              </a:rPr>
              <a:t>1988:</a:t>
            </a:r>
            <a:r>
              <a:rPr lang="en-US" sz="2000" dirty="0">
                <a:latin typeface="Eurostile" panose="020B0504020202050204" pitchFamily="34" charset="77"/>
              </a:rPr>
              <a:t> "</a:t>
            </a: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Congestion Avoidance and Control</a:t>
            </a:r>
            <a:r>
              <a:rPr lang="en-US" sz="2000" dirty="0">
                <a:latin typeface="Eurostile" panose="020B0504020202050204" pitchFamily="34" charset="77"/>
              </a:rPr>
              <a:t>" (Jacobson)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Combined congestion/flow control for TCP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(also: variation change to RTO calculation algorithm)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Eurostile" panose="020B0504020202050204" pitchFamily="34" charset="77"/>
              </a:rPr>
              <a:t>Idea: packet loss = congestion, so throttle the rate; increase otherwise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Eurostile" panose="020B0504020202050204" pitchFamily="34" charset="77"/>
              </a:rPr>
              <a:t>Goal: stability - in </a:t>
            </a:r>
            <a:r>
              <a:rPr lang="en-US" sz="2000" dirty="0" err="1">
                <a:latin typeface="Eurostile" panose="020B0504020202050204" pitchFamily="34" charset="77"/>
              </a:rPr>
              <a:t>equilibrum</a:t>
            </a:r>
            <a:r>
              <a:rPr lang="en-US" sz="2000" dirty="0">
                <a:latin typeface="Eurostile" panose="020B0504020202050204" pitchFamily="34" charset="77"/>
              </a:rPr>
              <a:t>, no packet is sent into the network until an old packet leaves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ack clocking, “conservation of packets“ principle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made possible through window based </a:t>
            </a:r>
            <a:r>
              <a:rPr lang="en-US" sz="1800" dirty="0" err="1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stop+go</a:t>
            </a: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behaviour</a:t>
            </a:r>
            <a:endParaRPr lang="en-US" sz="1800" dirty="0">
              <a:solidFill>
                <a:srgbClr val="000000"/>
              </a:solidFill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Superposition of stable systems = stable 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sym typeface="Wingdings" charset="0"/>
              </a:rPr>
              <a:t>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</a:b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network based on TCP with congestion control = stable</a:t>
            </a:r>
          </a:p>
        </p:txBody>
      </p:sp>
    </p:spTree>
    <p:extLst>
      <p:ext uri="{BB962C8B-B14F-4D97-AF65-F5344CB8AC3E}">
        <p14:creationId xmlns:p14="http://schemas.microsoft.com/office/powerpoint/2010/main" val="38213640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TCP Congestion Control</a:t>
            </a:r>
          </a:p>
        </p:txBody>
      </p:sp>
      <p:sp>
        <p:nvSpPr>
          <p:cNvPr id="130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 limits sending rate as a function of perceived network congestion</a:t>
            </a:r>
          </a:p>
          <a:p>
            <a:pPr lvl="1"/>
            <a:r>
              <a:rPr lang="en-US" dirty="0"/>
              <a:t>little traffic – increase sending rate </a:t>
            </a:r>
          </a:p>
          <a:p>
            <a:pPr lvl="1"/>
            <a:r>
              <a:rPr lang="en-US" dirty="0"/>
              <a:t>much traffic – reduce sending rate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Congestion algorithm has three major “components”:</a:t>
            </a:r>
          </a:p>
          <a:p>
            <a:pPr lvl="1"/>
            <a:r>
              <a:rPr lang="en-US" dirty="0"/>
              <a:t>additive-increase, multiplicative-decrease (AIMD)</a:t>
            </a:r>
          </a:p>
          <a:p>
            <a:pPr lvl="1"/>
            <a:r>
              <a:rPr lang="en-US" dirty="0"/>
              <a:t>slow-start</a:t>
            </a:r>
          </a:p>
          <a:p>
            <a:pPr lvl="1"/>
            <a:r>
              <a:rPr lang="en-US" dirty="0"/>
              <a:t>reaction to timeout events</a:t>
            </a:r>
          </a:p>
        </p:txBody>
      </p:sp>
    </p:spTree>
    <p:extLst>
      <p:ext uri="{BB962C8B-B14F-4D97-AF65-F5344CB8AC3E}">
        <p14:creationId xmlns:p14="http://schemas.microsoft.com/office/powerpoint/2010/main" val="369369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D0E3-1C4D-AC49-A175-16C9FAFF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 Algorithms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360A5E9-6105-EE46-A4B7-8DB0923ABBE4}"/>
              </a:ext>
            </a:extLst>
          </p:cNvPr>
          <p:cNvGrpSpPr>
            <a:grpSpLocks noChangeAspect="1"/>
          </p:cNvGrpSpPr>
          <p:nvPr/>
        </p:nvGrpSpPr>
        <p:grpSpPr>
          <a:xfrm>
            <a:off x="492693" y="5407410"/>
            <a:ext cx="7920000" cy="590606"/>
            <a:chOff x="334962" y="4067513"/>
            <a:chExt cx="4827588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8ECF0A-E226-B440-A086-6CF703524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32C7424-3F39-E44D-B0C5-DFC6CBFBDA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0A8190-7FCA-2D4F-B96B-50A8F4215C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C20EC2-3AA3-9844-AE46-B677AFB1C1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DB00001-FEA2-5949-B775-C2CFEF973E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44337C-1DE8-AD46-9F83-0FEAD31E5A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71A152-7E18-1D4F-AC42-3FB12FECCB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3EE7B1-1A83-6A46-85EF-D8E391F59B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6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3DC3B0-CFF8-C045-99CF-E6A6D8A8B1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5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4A6587-FE85-9F4F-8161-D6D2B8296D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634EFC-5D7A-6F43-9680-1079514994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962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197x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2CF055-AE69-1545-9597-55E9F20521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30024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198x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855A376-D4BE-5644-AFCE-DDE3E54A76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5086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199x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AFA827A-490E-F743-B76F-A234B1EE80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20148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200x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9AE3B27-BB6B-C843-AD91-B87D9A8A93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5210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201x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9C2604-E044-804D-9982-9526473BA28B}"/>
                </a:ext>
              </a:extLst>
            </p:cNvPr>
            <p:cNvCxnSpPr/>
            <p:nvPr/>
          </p:nvCxnSpPr>
          <p:spPr bwMode="auto">
            <a:xfrm>
              <a:off x="334962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50020FD-8F02-9643-A902-B8F1F8ADB481}"/>
                </a:ext>
              </a:extLst>
            </p:cNvPr>
            <p:cNvCxnSpPr/>
            <p:nvPr/>
          </p:nvCxnSpPr>
          <p:spPr bwMode="auto">
            <a:xfrm>
              <a:off x="1230024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2FA8423-9348-D74F-A62B-AE052F7CA425}"/>
                </a:ext>
              </a:extLst>
            </p:cNvPr>
            <p:cNvCxnSpPr/>
            <p:nvPr/>
          </p:nvCxnSpPr>
          <p:spPr bwMode="auto">
            <a:xfrm>
              <a:off x="2125086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41222B8-5F37-A04A-873A-3A362726A2AA}"/>
                </a:ext>
              </a:extLst>
            </p:cNvPr>
            <p:cNvCxnSpPr/>
            <p:nvPr/>
          </p:nvCxnSpPr>
          <p:spPr bwMode="auto">
            <a:xfrm>
              <a:off x="3021159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646697-F5FB-6541-8AB6-24E7FB86E6B9}"/>
                </a:ext>
              </a:extLst>
            </p:cNvPr>
            <p:cNvCxnSpPr/>
            <p:nvPr/>
          </p:nvCxnSpPr>
          <p:spPr bwMode="auto">
            <a:xfrm>
              <a:off x="3915210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0CFA1D5-FCA6-EA4E-AB7F-ECD95CC40F78}"/>
                </a:ext>
              </a:extLst>
            </p:cNvPr>
            <p:cNvCxnSpPr/>
            <p:nvPr/>
          </p:nvCxnSpPr>
          <p:spPr bwMode="auto">
            <a:xfrm>
              <a:off x="4815210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E3D5EBB-97F8-DB49-B8C5-CC3ABFE744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962" y="4246963"/>
              <a:ext cx="48275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7360E29-1931-7040-A92D-3044F22EE8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2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7320C1-550E-384A-9623-DE7431F1D74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1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62F317D-0DCA-7D47-BFAF-BAAF181137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0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7039D09-5B8D-9249-A08F-A00A817ED9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9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05DDA0D-DB30-244D-971A-BC42A2733A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CA42842-97D3-A94D-93D5-6D9E9EBAC2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7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0271C50-3006-8C40-862E-9813A21632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19AA4C6-4B32-5042-B4FC-3E6515CAD8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5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14CE2A2-1D4C-4747-BE41-0647A04581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9510057-A39B-4F4A-86BA-2237C0378F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A0FD53C-366E-1F40-AA37-0D67E0351A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FE69A9C-BE88-334D-8FAB-6904D7A064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1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E850FFF-871D-FE4D-93AB-78D0FFBD6C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6FFA510-6501-4E4A-A05D-EB593D706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9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87B5F61-448F-6340-BF69-6D1AA99B28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8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C40F79F-6FFC-0640-B39D-275E910F33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42775C0-1481-D741-A0BD-BCC7B15CF2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49F0471-94AB-CE4D-B319-33E54F03B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781FEB3-7558-5A4F-9508-5E8C349C75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A86BAE-9E06-9743-96BD-0118FAC2D4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3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3215CE6-1FE9-C24D-A301-BD611A29F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2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13889F8-2425-DB40-9092-CF6A974E75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1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EF15CAC-3C2F-994F-8FE5-EF6D9F313D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0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A35FB06-0786-8240-8EF7-4D7F99ECDE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9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F469E0E9-AA5B-C846-9E27-E66934D823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8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C4FB82C-D795-634E-A3BF-0CDDD9E6D2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A1318A5-2159-4442-A0C6-E46DD2EDE6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EDB8A92-EAF1-B647-A458-7AAF933689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5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8E82B1F-0EA2-C741-8A69-977EFB2E4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4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A5C46F3-0147-B548-973A-18E3336D72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3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01CC270-83B3-F746-A580-3807B43F57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0432495-FDA8-9441-836F-F9399979E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0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EF7C958-EF82-274A-85A0-F6A43ACB34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C8DABC2-6822-6A40-B4BD-F0A72FB918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8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C86126C-77C6-ED44-916A-2F32175008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EF96CEC5-ACA0-6349-9535-49FA38BA0B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6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A6704F5-8A43-9644-8758-F5140F84AB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5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D881E12-B73B-9C4D-9446-21419B79A8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980F8CFB-1DD0-BE4B-8672-A5BF846ACA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3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C2DC891-4FFE-E746-998A-4ACE140398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54E6953-EEC0-D14D-A063-40563D1CA78E}"/>
              </a:ext>
            </a:extLst>
          </p:cNvPr>
          <p:cNvSpPr/>
          <p:nvPr/>
        </p:nvSpPr>
        <p:spPr bwMode="auto">
          <a:xfrm>
            <a:off x="571481" y="3710445"/>
            <a:ext cx="577401" cy="36933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586EAC1-C845-B64D-A0F2-95A41AB70290}"/>
              </a:ext>
            </a:extLst>
          </p:cNvPr>
          <p:cNvSpPr/>
          <p:nvPr/>
        </p:nvSpPr>
        <p:spPr bwMode="auto">
          <a:xfrm>
            <a:off x="1282201" y="4229383"/>
            <a:ext cx="122180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Tahoe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36D63F-1262-1240-AFAE-D0454FEAB48D}"/>
              </a:ext>
            </a:extLst>
          </p:cNvPr>
          <p:cNvSpPr/>
          <p:nvPr/>
        </p:nvSpPr>
        <p:spPr bwMode="auto">
          <a:xfrm>
            <a:off x="1827998" y="3602020"/>
            <a:ext cx="113043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Reno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304075-E1E0-A549-8815-C3A8A98E8202}"/>
              </a:ext>
            </a:extLst>
          </p:cNvPr>
          <p:cNvSpPr/>
          <p:nvPr/>
        </p:nvSpPr>
        <p:spPr bwMode="auto">
          <a:xfrm>
            <a:off x="2837072" y="2347298"/>
            <a:ext cx="161935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New Reno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F640F7C-F5E2-9C4F-9F1D-F714074CCEEC}"/>
              </a:ext>
            </a:extLst>
          </p:cNvPr>
          <p:cNvSpPr/>
          <p:nvPr/>
        </p:nvSpPr>
        <p:spPr bwMode="auto">
          <a:xfrm>
            <a:off x="2430513" y="2974659"/>
            <a:ext cx="122501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Vegas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F19EE4F-A122-7441-A7D8-6F64009C7CCE}"/>
              </a:ext>
            </a:extLst>
          </p:cNvPr>
          <p:cNvSpPr/>
          <p:nvPr/>
        </p:nvSpPr>
        <p:spPr bwMode="auto">
          <a:xfrm>
            <a:off x="6216937" y="1092384"/>
            <a:ext cx="96212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BIC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6408021-55A7-7745-8C7E-29DDB4F8A6AE}"/>
              </a:ext>
            </a:extLst>
          </p:cNvPr>
          <p:cNvSpPr/>
          <p:nvPr/>
        </p:nvSpPr>
        <p:spPr bwMode="auto">
          <a:xfrm>
            <a:off x="6513648" y="1731243"/>
            <a:ext cx="1164101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Cubic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357F655-D271-3C42-89E1-B9C4F37CF557}"/>
              </a:ext>
            </a:extLst>
          </p:cNvPr>
          <p:cNvSpPr/>
          <p:nvPr/>
        </p:nvSpPr>
        <p:spPr bwMode="auto">
          <a:xfrm>
            <a:off x="1581487" y="1719937"/>
            <a:ext cx="167225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Westwood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3D09163-D59E-C54F-A31D-15908737EFEB}"/>
              </a:ext>
            </a:extLst>
          </p:cNvPr>
          <p:cNvSpPr/>
          <p:nvPr/>
        </p:nvSpPr>
        <p:spPr bwMode="auto">
          <a:xfrm>
            <a:off x="1492519" y="1092576"/>
            <a:ext cx="181331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Westwood+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83BFBAF-A0B5-824C-B3C2-01EB8E7ABB27}"/>
              </a:ext>
            </a:extLst>
          </p:cNvPr>
          <p:cNvSpPr/>
          <p:nvPr/>
        </p:nvSpPr>
        <p:spPr bwMode="auto">
          <a:xfrm>
            <a:off x="7214136" y="2370102"/>
            <a:ext cx="16674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Compound TCP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C820235-5AC2-E141-A1DC-1A862336546C}"/>
              </a:ext>
            </a:extLst>
          </p:cNvPr>
          <p:cNvSpPr/>
          <p:nvPr/>
        </p:nvSpPr>
        <p:spPr bwMode="auto">
          <a:xfrm>
            <a:off x="7535190" y="3008961"/>
            <a:ext cx="105990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PRR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D72CF4C-40E6-B340-B08E-A89875566A78}"/>
              </a:ext>
            </a:extLst>
          </p:cNvPr>
          <p:cNvSpPr/>
          <p:nvPr/>
        </p:nvSpPr>
        <p:spPr bwMode="auto">
          <a:xfrm>
            <a:off x="7745709" y="3647820"/>
            <a:ext cx="106471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BBR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4FD7FD7-2FDD-AA43-AF10-026DBA39D19A}"/>
              </a:ext>
            </a:extLst>
          </p:cNvPr>
          <p:cNvSpPr/>
          <p:nvPr/>
        </p:nvSpPr>
        <p:spPr bwMode="auto">
          <a:xfrm>
            <a:off x="7622014" y="4286678"/>
            <a:ext cx="1329210" cy="36933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Prague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7EBB243-0930-E443-8098-4D69F2B28CE7}"/>
              </a:ext>
            </a:extLst>
          </p:cNvPr>
          <p:cNvCxnSpPr>
            <a:stCxn id="121" idx="2"/>
            <a:endCxn id="13" idx="0"/>
          </p:cNvCxnSpPr>
          <p:nvPr/>
        </p:nvCxnSpPr>
        <p:spPr bwMode="auto">
          <a:xfrm rot="16200000" flipH="1">
            <a:off x="492488" y="4447470"/>
            <a:ext cx="1475285" cy="73989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C3E8D8A4-354B-8E4A-AF03-EC6A7761E937}"/>
              </a:ext>
            </a:extLst>
          </p:cNvPr>
          <p:cNvCxnSpPr>
            <a:cxnSpLocks/>
            <a:stCxn id="122" idx="3"/>
            <a:endCxn id="83" idx="0"/>
          </p:cNvCxnSpPr>
          <p:nvPr/>
        </p:nvCxnSpPr>
        <p:spPr bwMode="auto">
          <a:xfrm>
            <a:off x="2504010" y="4414049"/>
            <a:ext cx="411949" cy="114056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D493724-716D-554F-B477-5ECAEC7BBF80}"/>
              </a:ext>
            </a:extLst>
          </p:cNvPr>
          <p:cNvCxnSpPr>
            <a:cxnSpLocks/>
            <a:stCxn id="123" idx="3"/>
            <a:endCxn id="88" idx="0"/>
          </p:cNvCxnSpPr>
          <p:nvPr/>
        </p:nvCxnSpPr>
        <p:spPr bwMode="auto">
          <a:xfrm>
            <a:off x="2958437" y="3786686"/>
            <a:ext cx="540661" cy="17670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A3F765B-0131-1D4F-BB7D-3F259573BDE9}"/>
              </a:ext>
            </a:extLst>
          </p:cNvPr>
          <p:cNvCxnSpPr>
            <a:cxnSpLocks/>
            <a:stCxn id="125" idx="3"/>
            <a:endCxn id="92" idx="0"/>
          </p:cNvCxnSpPr>
          <p:nvPr/>
        </p:nvCxnSpPr>
        <p:spPr bwMode="auto">
          <a:xfrm>
            <a:off x="3655528" y="3159325"/>
            <a:ext cx="434176" cy="239438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C0F97E9D-400E-8149-A5EC-BC379BAE7EF7}"/>
              </a:ext>
            </a:extLst>
          </p:cNvPr>
          <p:cNvCxnSpPr>
            <a:cxnSpLocks/>
            <a:stCxn id="124" idx="3"/>
            <a:endCxn id="97" idx="0"/>
          </p:cNvCxnSpPr>
          <p:nvPr/>
        </p:nvCxnSpPr>
        <p:spPr bwMode="auto">
          <a:xfrm>
            <a:off x="4456426" y="2531964"/>
            <a:ext cx="371535" cy="30217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AD0B4E76-8FBA-A84D-B757-80E7245469C3}"/>
              </a:ext>
            </a:extLst>
          </p:cNvPr>
          <p:cNvCxnSpPr>
            <a:cxnSpLocks/>
            <a:stCxn id="128" idx="3"/>
            <a:endCxn id="100" idx="0"/>
          </p:cNvCxnSpPr>
          <p:nvPr/>
        </p:nvCxnSpPr>
        <p:spPr bwMode="auto">
          <a:xfrm>
            <a:off x="3253740" y="1904603"/>
            <a:ext cx="1867740" cy="364910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F3663424-67D2-BC4D-AC83-A25ECD296118}"/>
              </a:ext>
            </a:extLst>
          </p:cNvPr>
          <p:cNvCxnSpPr>
            <a:cxnSpLocks/>
            <a:stCxn id="126" idx="1"/>
            <a:endCxn id="103" idx="0"/>
          </p:cNvCxnSpPr>
          <p:nvPr/>
        </p:nvCxnSpPr>
        <p:spPr bwMode="auto">
          <a:xfrm rot="10800000" flipV="1">
            <a:off x="5564435" y="1277050"/>
            <a:ext cx="652503" cy="427666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B515C29-5C55-6741-9ADA-AE78812AF5A2}"/>
              </a:ext>
            </a:extLst>
          </p:cNvPr>
          <p:cNvCxnSpPr>
            <a:cxnSpLocks/>
            <a:stCxn id="129" idx="3"/>
            <a:endCxn id="103" idx="0"/>
          </p:cNvCxnSpPr>
          <p:nvPr/>
        </p:nvCxnSpPr>
        <p:spPr bwMode="auto">
          <a:xfrm>
            <a:off x="3305837" y="1277242"/>
            <a:ext cx="2258597" cy="427646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B56ECB6-2C1D-7443-A3CA-FC788F584215}"/>
              </a:ext>
            </a:extLst>
          </p:cNvPr>
          <p:cNvCxnSpPr>
            <a:cxnSpLocks/>
            <a:stCxn id="127" idx="1"/>
            <a:endCxn id="104" idx="0"/>
          </p:cNvCxnSpPr>
          <p:nvPr/>
        </p:nvCxnSpPr>
        <p:spPr bwMode="auto">
          <a:xfrm rot="10800000" flipV="1">
            <a:off x="5712086" y="1915908"/>
            <a:ext cx="801562" cy="363780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B9CBA47-5D8F-284D-80AC-92F47EABD316}"/>
              </a:ext>
            </a:extLst>
          </p:cNvPr>
          <p:cNvCxnSpPr>
            <a:cxnSpLocks/>
            <a:stCxn id="130" idx="1"/>
            <a:endCxn id="107" idx="0"/>
          </p:cNvCxnSpPr>
          <p:nvPr/>
        </p:nvCxnSpPr>
        <p:spPr bwMode="auto">
          <a:xfrm rot="10800000" flipV="1">
            <a:off x="6155040" y="2554768"/>
            <a:ext cx="1059096" cy="299894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062D4C63-5FEE-CB40-B5E0-4BDD34513AE4}"/>
              </a:ext>
            </a:extLst>
          </p:cNvPr>
          <p:cNvCxnSpPr>
            <a:cxnSpLocks/>
            <a:stCxn id="131" idx="1"/>
            <a:endCxn id="113" idx="0"/>
          </p:cNvCxnSpPr>
          <p:nvPr/>
        </p:nvCxnSpPr>
        <p:spPr bwMode="auto">
          <a:xfrm rot="10800000" flipV="1">
            <a:off x="6883758" y="3193626"/>
            <a:ext cx="651432" cy="236008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D059E445-5B71-9E40-9279-33A9DD4D1EE0}"/>
              </a:ext>
            </a:extLst>
          </p:cNvPr>
          <p:cNvCxnSpPr>
            <a:cxnSpLocks/>
            <a:stCxn id="132" idx="1"/>
            <a:endCxn id="117" idx="0"/>
          </p:cNvCxnSpPr>
          <p:nvPr/>
        </p:nvCxnSpPr>
        <p:spPr bwMode="auto">
          <a:xfrm rot="10800000" flipV="1">
            <a:off x="7474365" y="3832486"/>
            <a:ext cx="271345" cy="17212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8BA8113D-38E5-8943-A339-C79AD8ABC894}"/>
              </a:ext>
            </a:extLst>
          </p:cNvPr>
          <p:cNvCxnSpPr>
            <a:cxnSpLocks/>
            <a:stCxn id="133" idx="2"/>
            <a:endCxn id="117" idx="0"/>
          </p:cNvCxnSpPr>
          <p:nvPr/>
        </p:nvCxnSpPr>
        <p:spPr bwMode="auto">
          <a:xfrm rot="5400000">
            <a:off x="7431642" y="4698733"/>
            <a:ext cx="897700" cy="8122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4309EAFA-DB96-4C4F-AB17-7383B2C0CBC7}"/>
              </a:ext>
            </a:extLst>
          </p:cNvPr>
          <p:cNvSpPr/>
          <p:nvPr/>
        </p:nvSpPr>
        <p:spPr bwMode="auto">
          <a:xfrm>
            <a:off x="216735" y="2446986"/>
            <a:ext cx="1852410" cy="5619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the original TCP </a:t>
            </a:r>
            <a:r>
              <a:rPr lang="en-US" sz="1400" dirty="0">
                <a:latin typeface="Eurostile"/>
                <a:cs typeface="Eurostile"/>
              </a:rPr>
              <a:t>had no 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congestion  control</a:t>
            </a:r>
          </a:p>
        </p:txBody>
      </p:sp>
      <p:cxnSp>
        <p:nvCxnSpPr>
          <p:cNvPr id="213" name="Straight Arrow Connector 134">
            <a:extLst>
              <a:ext uri="{FF2B5EF4-FFF2-40B4-BE49-F238E27FC236}">
                <a16:creationId xmlns:a16="http://schemas.microsoft.com/office/drawing/2014/main" id="{80FA1B3C-0BCC-8C45-BC1B-F85450D88557}"/>
              </a:ext>
            </a:extLst>
          </p:cNvPr>
          <p:cNvCxnSpPr>
            <a:cxnSpLocks/>
            <a:stCxn id="211" idx="2"/>
            <a:endCxn id="121" idx="0"/>
          </p:cNvCxnSpPr>
          <p:nvPr/>
        </p:nvCxnSpPr>
        <p:spPr bwMode="auto">
          <a:xfrm rot="5400000">
            <a:off x="650819" y="3218324"/>
            <a:ext cx="701484" cy="28275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777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400" dirty="0"/>
              <a:t>Basic terms:</a:t>
            </a:r>
          </a:p>
          <a:p>
            <a:r>
              <a:rPr lang="en-US" sz="2400" b="1" dirty="0"/>
              <a:t>congestion window </a:t>
            </a:r>
            <a:r>
              <a:rPr lang="en-US" sz="2400" dirty="0"/>
              <a:t>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largest amount of data (of a connection) that can be in the network at a time</a:t>
            </a:r>
          </a:p>
          <a:p>
            <a:pPr lvl="1"/>
            <a:endParaRPr lang="en-US" sz="2000" dirty="0"/>
          </a:p>
          <a:p>
            <a:r>
              <a:rPr lang="en-US" sz="2400" b="1" dirty="0"/>
              <a:t>maximum segment size</a:t>
            </a:r>
            <a:r>
              <a:rPr lang="en-US" sz="2400" dirty="0"/>
              <a:t> [MSS]</a:t>
            </a:r>
          </a:p>
          <a:p>
            <a:pPr lvl="1"/>
            <a:r>
              <a:rPr lang="en-US" sz="2000" dirty="0"/>
              <a:t>largest number of bytes that a TCP entity sends at once</a:t>
            </a:r>
          </a:p>
          <a:p>
            <a:pPr lvl="1"/>
            <a:r>
              <a:rPr lang="en-US" sz="2000" i="1" dirty="0"/>
              <a:t>always</a:t>
            </a:r>
            <a:r>
              <a:rPr lang="en-US" sz="2000" dirty="0"/>
              <a:t> in IPv6 and </a:t>
            </a:r>
            <a:r>
              <a:rPr lang="en-US" sz="2000" i="1" dirty="0"/>
              <a:t>usually</a:t>
            </a:r>
            <a:r>
              <a:rPr lang="en-US" sz="2000" dirty="0"/>
              <a:t> in IPv4: largest payload that fits into an IP packet behind the TCP header</a:t>
            </a:r>
          </a:p>
          <a:p>
            <a:pPr lvl="1"/>
            <a:r>
              <a:rPr lang="en-US" sz="2000" dirty="0"/>
              <a:t>TCP header size is minimal 20  bytes</a:t>
            </a:r>
          </a:p>
          <a:p>
            <a:pPr lvl="1"/>
            <a:r>
              <a:rPr lang="en-US" sz="2000" dirty="0"/>
              <a:t>with options maximal 60 bytes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Testing for available bandwidth</a:t>
            </a:r>
          </a:p>
          <a:p>
            <a:pPr lvl="1"/>
            <a:r>
              <a:rPr lang="en-US" sz="2000" dirty="0"/>
              <a:t>Ideally: send as fast as possible (</a:t>
            </a:r>
            <a:r>
              <a:rPr lang="en-US" sz="2000" dirty="0" err="1">
                <a:latin typeface="Courier New"/>
                <a:cs typeface="Courier New"/>
              </a:rPr>
              <a:t>cwnd</a:t>
            </a:r>
            <a:r>
              <a:rPr lang="en-US" sz="2000" dirty="0">
                <a:latin typeface="Eurostile" panose="020B0504020202050204" pitchFamily="34" charset="77"/>
                <a:cs typeface="Courier New"/>
              </a:rPr>
              <a:t> </a:t>
            </a:r>
            <a:r>
              <a:rPr lang="en-US" sz="2000" dirty="0"/>
              <a:t>as large as possible) without loss</a:t>
            </a:r>
          </a:p>
          <a:p>
            <a:pPr lvl="1"/>
            <a:r>
              <a:rPr lang="en-US" sz="2000" dirty="0"/>
              <a:t>Increase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/>
              <a:t> until you have loss</a:t>
            </a:r>
          </a:p>
          <a:p>
            <a:pPr lvl="1"/>
            <a:r>
              <a:rPr lang="en-US" sz="2000" dirty="0"/>
              <a:t>If loss, reduce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/>
              <a:t>, try increasing again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395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1476375"/>
          </a:xfrm>
        </p:spPr>
        <p:txBody>
          <a:bodyPr/>
          <a:lstStyle/>
          <a:p>
            <a:r>
              <a:rPr lang="en-US" sz="2400" dirty="0"/>
              <a:t>End-to-end control (no support from the network layer)</a:t>
            </a:r>
          </a:p>
          <a:p>
            <a:r>
              <a:rPr lang="en-US" sz="2400" dirty="0"/>
              <a:t>Send rate is limited by the size of a congestion window, </a:t>
            </a:r>
            <a:r>
              <a:rPr lang="en-US" sz="2400" dirty="0" err="1">
                <a:latin typeface="Courier New"/>
                <a:cs typeface="Courier New"/>
              </a:rPr>
              <a:t>cwnd</a:t>
            </a:r>
            <a:r>
              <a:rPr lang="en-US" sz="2400" dirty="0">
                <a:latin typeface="Eurostile" panose="020B0504020202050204" pitchFamily="34" charset="77"/>
                <a:cs typeface="Courier New"/>
              </a:rPr>
              <a:t> (counted in bytes)</a:t>
            </a:r>
            <a:endParaRPr lang="en-US" sz="2400" dirty="0">
              <a:latin typeface="Eurostile" panose="020B0504020202050204" pitchFamily="34" charset="77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85800" y="2895600"/>
            <a:ext cx="3886200" cy="762000"/>
            <a:chOff x="990600" y="2743200"/>
            <a:chExt cx="3886200" cy="762000"/>
          </a:xfrm>
        </p:grpSpPr>
        <p:sp>
          <p:nvSpPr>
            <p:cNvPr id="6" name="Rectangle 5"/>
            <p:cNvSpPr/>
            <p:nvPr/>
          </p:nvSpPr>
          <p:spPr bwMode="auto">
            <a:xfrm>
              <a:off x="9906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1430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2954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4478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6002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7526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9050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0574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2098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3622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6670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9718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1242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32766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4290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5814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7338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862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0386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1910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3434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4958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6482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8006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152400" y="3810000"/>
            <a:ext cx="883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/>
              <p:cNvSpPr txBox="1">
                <a:spLocks/>
              </p:cNvSpPr>
              <p:nvPr/>
            </p:nvSpPr>
            <p:spPr bwMode="auto">
              <a:xfrm>
                <a:off x="152400" y="4495799"/>
                <a:ext cx="8839200" cy="1812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5400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buFont typeface="Wingdings" charset="2"/>
                  <a:buChar char="§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ＭＳ Ｐゴシック" charset="-128"/>
                    <a:cs typeface="Courier New" panose="02070309020205020404" pitchFamily="49" charset="0"/>
                  </a:rPr>
                  <a:t>cwnd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bytes can be sent in each RTT:</a:t>
                </a:r>
                <a:endParaRPr lang="en-US" sz="2400" kern="0" dirty="0">
                  <a:latin typeface="Eurostile" panose="020B0504020202050204" pitchFamily="34" charset="77"/>
                  <a:ea typeface="ＭＳ Ｐゴシック" charset="-128"/>
                  <a:cs typeface="ＭＳ Ｐゴシック" charset="-128"/>
                </a:endParaRPr>
              </a:p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𝑠𝑒𝑛𝑑𝑖𝑛𝑔</m:t>
                      </m:r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 </m:t>
                      </m:r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𝑟𝑎𝑡𝑒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nb-NO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𝑐𝑤𝑛𝑑</m:t>
                          </m:r>
                        </m:num>
                        <m:den>
                          <m:r>
                            <a:rPr kumimoji="0" lang="nb-NO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𝑅𝑇𝑇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-128"/>
                  <a:cs typeface="ＭＳ Ｐゴシック" charset="-128"/>
                </a:endParaRPr>
              </a:p>
              <a:p>
                <a:pPr marL="342900" lvl="0" indent="-342900">
                  <a:spcBef>
                    <a:spcPct val="20000"/>
                  </a:spcBef>
                  <a:buClr>
                    <a:srgbClr val="FF6600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very often the permitted bytes are sent in</a:t>
                </a:r>
                <a:r>
                  <a:rPr lang="en-US" sz="2400" kern="0" dirty="0"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fPr>
                      <m:num>
                        <m:r>
                          <a:rPr lang="nb-NO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𝑐𝑤𝑛𝑑</m:t>
                        </m:r>
                      </m:num>
                      <m:den>
                        <m:r>
                          <a:rPr lang="nb-NO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𝑀𝑆𝑆</m:t>
                        </m:r>
                      </m:den>
                    </m:f>
                  </m:oMath>
                </a14:m>
                <a:r>
                  <a:rPr lang="en-US" sz="2400" kern="0" dirty="0"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 packets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buFont typeface="Wingdings" charset="2"/>
                  <a:buChar char="§"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3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4495799"/>
                <a:ext cx="8839200" cy="1812924"/>
              </a:xfrm>
              <a:prstGeom prst="rect">
                <a:avLst/>
              </a:prstGeom>
              <a:blipFill>
                <a:blip r:embed="rId2"/>
                <a:stretch>
                  <a:fillRect l="-1006" t="-3472" b="-13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 bwMode="auto">
          <a:xfrm>
            <a:off x="5562600" y="2590800"/>
            <a:ext cx="76200" cy="76200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562600" y="3429000"/>
            <a:ext cx="76200" cy="762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086600" y="2590800"/>
            <a:ext cx="76200" cy="762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7086600" y="3429000"/>
            <a:ext cx="76200" cy="762000"/>
          </a:xfrm>
          <a:prstGeom prst="rect">
            <a:avLst/>
          </a:prstGeom>
          <a:solidFill>
            <a:srgbClr val="C0C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38800" y="2667000"/>
            <a:ext cx="87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already</a:t>
            </a:r>
          </a:p>
          <a:p>
            <a:r>
              <a:rPr lang="en-US" dirty="0" err="1">
                <a:latin typeface="Eurostile" panose="020B0504020202050204" pitchFamily="34" charset="77"/>
              </a:rPr>
              <a:t>ack’d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27346" y="3468469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sent, not</a:t>
            </a:r>
          </a:p>
          <a:p>
            <a:r>
              <a:rPr lang="en-US" dirty="0" err="1">
                <a:latin typeface="Eurostile" panose="020B0504020202050204" pitchFamily="34" charset="77"/>
              </a:rPr>
              <a:t>ack’d</a:t>
            </a:r>
            <a:r>
              <a:rPr lang="en-US" dirty="0">
                <a:latin typeface="Eurostile" panose="020B0504020202050204" pitchFamily="34" charset="77"/>
              </a:rPr>
              <a:t> yet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62800" y="2630269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Eurostile" panose="020B0504020202050204" pitchFamily="34" charset="77"/>
              </a:rPr>
              <a:t>sendable</a:t>
            </a:r>
            <a:r>
              <a:rPr lang="en-US" dirty="0">
                <a:latin typeface="Eurostile" panose="020B0504020202050204" pitchFamily="34" charset="77"/>
              </a:rPr>
              <a:t>, not</a:t>
            </a:r>
          </a:p>
          <a:p>
            <a:r>
              <a:rPr lang="en-US" dirty="0">
                <a:latin typeface="Eurostile" panose="020B0504020202050204" pitchFamily="34" charset="77"/>
              </a:rPr>
              <a:t>sent yet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62800" y="3429000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not </a:t>
            </a:r>
            <a:r>
              <a:rPr lang="en-US" dirty="0" err="1">
                <a:latin typeface="Eurostile" panose="020B0504020202050204" pitchFamily="34" charset="77"/>
              </a:rPr>
              <a:t>sendable</a:t>
            </a:r>
            <a:endParaRPr lang="en-US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yet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425296" y="3733800"/>
            <a:ext cx="2134394" cy="152400"/>
            <a:chOff x="1577696" y="3886200"/>
            <a:chExt cx="2134394" cy="152400"/>
          </a:xfrm>
        </p:grpSpPr>
        <p:cxnSp>
          <p:nvCxnSpPr>
            <p:cNvPr id="44" name="Straight Arrow Connector 43"/>
            <p:cNvCxnSpPr/>
            <p:nvPr/>
          </p:nvCxnSpPr>
          <p:spPr bwMode="auto">
            <a:xfrm>
              <a:off x="1578490" y="3962400"/>
              <a:ext cx="2133600" cy="158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5400000">
              <a:off x="1502290" y="3961606"/>
              <a:ext cx="152400" cy="15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5400000">
              <a:off x="3635096" y="3961606"/>
              <a:ext cx="152400" cy="15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2080646" y="373380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cwnd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43973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sp>
        <p:nvSpPr>
          <p:cNvPr id="1207299" name="Text Box 3"/>
          <p:cNvSpPr txBox="1">
            <a:spLocks noChangeArrowheads="1"/>
          </p:cNvSpPr>
          <p:nvPr/>
        </p:nvSpPr>
        <p:spPr bwMode="auto">
          <a:xfrm>
            <a:off x="26988" y="766763"/>
            <a:ext cx="766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 sender</a:t>
            </a:r>
          </a:p>
        </p:txBody>
      </p:sp>
      <p:sp>
        <p:nvSpPr>
          <p:cNvPr id="1207300" name="Line 4"/>
          <p:cNvSpPr>
            <a:spLocks noChangeShapeType="1"/>
          </p:cNvSpPr>
          <p:nvPr/>
        </p:nvSpPr>
        <p:spPr bwMode="auto">
          <a:xfrm>
            <a:off x="385763" y="1036638"/>
            <a:ext cx="0" cy="517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1" name="Line 5"/>
          <p:cNvSpPr>
            <a:spLocks noChangeShapeType="1"/>
          </p:cNvSpPr>
          <p:nvPr/>
        </p:nvSpPr>
        <p:spPr bwMode="auto">
          <a:xfrm>
            <a:off x="1646238" y="1036638"/>
            <a:ext cx="0" cy="517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2" name="Text Box 6"/>
          <p:cNvSpPr txBox="1">
            <a:spLocks noChangeArrowheads="1"/>
          </p:cNvSpPr>
          <p:nvPr/>
        </p:nvSpPr>
        <p:spPr bwMode="auto">
          <a:xfrm>
            <a:off x="1241425" y="766763"/>
            <a:ext cx="804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receiver</a:t>
            </a:r>
          </a:p>
        </p:txBody>
      </p:sp>
      <p:sp>
        <p:nvSpPr>
          <p:cNvPr id="1207303" name="Rectangle 7"/>
          <p:cNvSpPr>
            <a:spLocks noChangeArrowheads="1"/>
          </p:cNvSpPr>
          <p:nvPr/>
        </p:nvSpPr>
        <p:spPr bwMode="auto">
          <a:xfrm>
            <a:off x="460375" y="11271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4" name="Text Box 8"/>
          <p:cNvSpPr txBox="1">
            <a:spLocks noChangeArrowheads="1"/>
          </p:cNvSpPr>
          <p:nvPr/>
        </p:nvSpPr>
        <p:spPr bwMode="auto">
          <a:xfrm>
            <a:off x="4706938" y="863600"/>
            <a:ext cx="44100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Initially,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size is a few MSS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in this example: 1 MSS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  <p:cxnSp>
        <p:nvCxnSpPr>
          <p:cNvPr id="1207305" name="AutoShape 9"/>
          <p:cNvCxnSpPr>
            <a:cxnSpLocks noChangeShapeType="1"/>
          </p:cNvCxnSpPr>
          <p:nvPr/>
        </p:nvCxnSpPr>
        <p:spPr bwMode="auto">
          <a:xfrm>
            <a:off x="296863" y="1127125"/>
            <a:ext cx="1587" cy="121443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07306" name="Text Box 10"/>
          <p:cNvSpPr txBox="1">
            <a:spLocks noChangeArrowheads="1"/>
          </p:cNvSpPr>
          <p:nvPr/>
        </p:nvSpPr>
        <p:spPr bwMode="auto">
          <a:xfrm rot="16200000">
            <a:off x="-116681" y="1359694"/>
            <a:ext cx="620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1</a:t>
            </a:r>
          </a:p>
        </p:txBody>
      </p:sp>
      <p:sp>
        <p:nvSpPr>
          <p:cNvPr id="1207307" name="Line 11"/>
          <p:cNvSpPr>
            <a:spLocks noChangeShapeType="1"/>
          </p:cNvSpPr>
          <p:nvPr/>
        </p:nvSpPr>
        <p:spPr bwMode="auto">
          <a:xfrm>
            <a:off x="657225" y="1171575"/>
            <a:ext cx="944563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8" name="Line 12"/>
          <p:cNvSpPr>
            <a:spLocks noChangeShapeType="1"/>
          </p:cNvSpPr>
          <p:nvPr/>
        </p:nvSpPr>
        <p:spPr bwMode="auto">
          <a:xfrm flipH="1">
            <a:off x="431800" y="1755775"/>
            <a:ext cx="1169988" cy="541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9" name="Text Box 13"/>
          <p:cNvSpPr txBox="1">
            <a:spLocks noChangeArrowheads="1"/>
          </p:cNvSpPr>
          <p:nvPr/>
        </p:nvSpPr>
        <p:spPr bwMode="auto">
          <a:xfrm rot="16200000">
            <a:off x="-116680" y="2720181"/>
            <a:ext cx="620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2</a:t>
            </a:r>
          </a:p>
        </p:txBody>
      </p:sp>
      <p:sp>
        <p:nvSpPr>
          <p:cNvPr id="1207310" name="Rectangle 14"/>
          <p:cNvSpPr>
            <a:spLocks noChangeArrowheads="1"/>
          </p:cNvSpPr>
          <p:nvPr/>
        </p:nvSpPr>
        <p:spPr bwMode="auto">
          <a:xfrm>
            <a:off x="476250" y="234315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1" name="Line 15"/>
          <p:cNvSpPr>
            <a:spLocks noChangeShapeType="1"/>
          </p:cNvSpPr>
          <p:nvPr/>
        </p:nvSpPr>
        <p:spPr bwMode="auto">
          <a:xfrm flipH="1">
            <a:off x="385763" y="3060700"/>
            <a:ext cx="126047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2" name="Rectangle 16"/>
          <p:cNvSpPr>
            <a:spLocks noChangeArrowheads="1"/>
          </p:cNvSpPr>
          <p:nvPr/>
        </p:nvSpPr>
        <p:spPr bwMode="auto">
          <a:xfrm>
            <a:off x="476250" y="355600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3" name="Line 17"/>
          <p:cNvSpPr>
            <a:spLocks noChangeShapeType="1"/>
          </p:cNvSpPr>
          <p:nvPr/>
        </p:nvSpPr>
        <p:spPr bwMode="auto">
          <a:xfrm>
            <a:off x="701675" y="2387600"/>
            <a:ext cx="944563" cy="67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4" name="Text Box 18"/>
          <p:cNvSpPr txBox="1">
            <a:spLocks noChangeArrowheads="1"/>
          </p:cNvSpPr>
          <p:nvPr/>
        </p:nvSpPr>
        <p:spPr bwMode="auto">
          <a:xfrm rot="16200000">
            <a:off x="-116681" y="4033044"/>
            <a:ext cx="620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3</a:t>
            </a:r>
          </a:p>
        </p:txBody>
      </p:sp>
      <p:sp>
        <p:nvSpPr>
          <p:cNvPr id="1207315" name="Line 19"/>
          <p:cNvSpPr>
            <a:spLocks noChangeShapeType="1"/>
          </p:cNvSpPr>
          <p:nvPr/>
        </p:nvSpPr>
        <p:spPr bwMode="auto">
          <a:xfrm flipH="1">
            <a:off x="385763" y="4051300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6" name="Rectangle 20"/>
          <p:cNvSpPr>
            <a:spLocks noChangeArrowheads="1"/>
          </p:cNvSpPr>
          <p:nvPr/>
        </p:nvSpPr>
        <p:spPr bwMode="auto">
          <a:xfrm>
            <a:off x="476250" y="52673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7" name="Line 21"/>
          <p:cNvSpPr>
            <a:spLocks noChangeShapeType="1"/>
          </p:cNvSpPr>
          <p:nvPr/>
        </p:nvSpPr>
        <p:spPr bwMode="auto">
          <a:xfrm>
            <a:off x="701675" y="3598863"/>
            <a:ext cx="944563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8" name="Line 22"/>
          <p:cNvSpPr>
            <a:spLocks noChangeShapeType="1"/>
          </p:cNvSpPr>
          <p:nvPr/>
        </p:nvSpPr>
        <p:spPr bwMode="auto">
          <a:xfrm>
            <a:off x="701675" y="531177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9" name="Text Box 23"/>
          <p:cNvSpPr txBox="1">
            <a:spLocks noChangeArrowheads="1"/>
          </p:cNvSpPr>
          <p:nvPr/>
        </p:nvSpPr>
        <p:spPr bwMode="auto">
          <a:xfrm rot="16200000">
            <a:off x="-116680" y="5599906"/>
            <a:ext cx="620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4</a:t>
            </a:r>
          </a:p>
        </p:txBody>
      </p:sp>
      <p:cxnSp>
        <p:nvCxnSpPr>
          <p:cNvPr id="1207320" name="AutoShape 24"/>
          <p:cNvCxnSpPr>
            <a:cxnSpLocks noChangeShapeType="1"/>
          </p:cNvCxnSpPr>
          <p:nvPr/>
        </p:nvCxnSpPr>
        <p:spPr bwMode="auto">
          <a:xfrm>
            <a:off x="296863" y="2343150"/>
            <a:ext cx="1587" cy="121443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207321" name="AutoShape 25"/>
          <p:cNvCxnSpPr>
            <a:cxnSpLocks noChangeShapeType="1"/>
          </p:cNvCxnSpPr>
          <p:nvPr/>
        </p:nvCxnSpPr>
        <p:spPr bwMode="auto">
          <a:xfrm>
            <a:off x="296863" y="3557588"/>
            <a:ext cx="0" cy="1709737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207322" name="AutoShape 26"/>
          <p:cNvCxnSpPr>
            <a:cxnSpLocks noChangeShapeType="1"/>
          </p:cNvCxnSpPr>
          <p:nvPr/>
        </p:nvCxnSpPr>
        <p:spPr bwMode="auto">
          <a:xfrm>
            <a:off x="296863" y="5267325"/>
            <a:ext cx="0" cy="855663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07323" name="Text Box 27"/>
          <p:cNvSpPr txBox="1">
            <a:spLocks noChangeArrowheads="1"/>
          </p:cNvSpPr>
          <p:nvPr/>
        </p:nvSpPr>
        <p:spPr bwMode="auto">
          <a:xfrm>
            <a:off x="2405063" y="2201863"/>
            <a:ext cx="13145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>
                <a:latin typeface="Eurostile" panose="020B0504020202050204" pitchFamily="34" charset="77"/>
              </a:rPr>
              <a:t>sent packets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per round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(</a:t>
            </a:r>
            <a:r>
              <a:rPr lang="en-US" sz="1600" dirty="0" err="1">
                <a:latin typeface="Eurostile" panose="020B0504020202050204" pitchFamily="34" charset="77"/>
              </a:rPr>
              <a:t>cwnd</a:t>
            </a:r>
            <a:r>
              <a:rPr lang="en-US" sz="1600" dirty="0">
                <a:latin typeface="Eurostile" panose="020B0504020202050204" pitchFamily="34" charset="77"/>
              </a:rPr>
              <a:t>)</a:t>
            </a:r>
          </a:p>
        </p:txBody>
      </p:sp>
      <p:sp>
        <p:nvSpPr>
          <p:cNvPr id="1207324" name="Text Box 28"/>
          <p:cNvSpPr txBox="1">
            <a:spLocks noChangeArrowheads="1"/>
          </p:cNvSpPr>
          <p:nvPr/>
        </p:nvSpPr>
        <p:spPr bwMode="auto">
          <a:xfrm>
            <a:off x="5157788" y="6172200"/>
            <a:ext cx="52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time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052638" y="2162175"/>
            <a:ext cx="3689350" cy="4095750"/>
            <a:chOff x="1293" y="1480"/>
            <a:chExt cx="2324" cy="2580"/>
          </a:xfrm>
        </p:grpSpPr>
        <p:sp>
          <p:nvSpPr>
            <p:cNvPr id="1207326" name="Line 30"/>
            <p:cNvSpPr>
              <a:spLocks noChangeShapeType="1"/>
            </p:cNvSpPr>
            <p:nvPr/>
          </p:nvSpPr>
          <p:spPr bwMode="auto">
            <a:xfrm>
              <a:off x="1639" y="3975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293" y="2075"/>
              <a:ext cx="289" cy="154"/>
              <a:chOff x="1429" y="3707"/>
              <a:chExt cx="289" cy="154"/>
            </a:xfrm>
          </p:grpSpPr>
          <p:sp>
            <p:nvSpPr>
              <p:cNvPr id="1207328" name="Line 32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29" name="Text Box 33"/>
              <p:cNvSpPr txBox="1">
                <a:spLocks noChangeArrowheads="1"/>
              </p:cNvSpPr>
              <p:nvPr/>
            </p:nvSpPr>
            <p:spPr bwMode="auto">
              <a:xfrm>
                <a:off x="1429" y="3707"/>
                <a:ext cx="20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16</a:t>
                </a:r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1337" y="2982"/>
              <a:ext cx="245" cy="154"/>
              <a:chOff x="1473" y="3707"/>
              <a:chExt cx="245" cy="154"/>
            </a:xfrm>
          </p:grpSpPr>
          <p:sp>
            <p:nvSpPr>
              <p:cNvPr id="1207331" name="Line 35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2" name="Text Box 36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8</a:t>
                </a:r>
              </a:p>
            </p:txBody>
          </p:sp>
        </p:grp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1337" y="3436"/>
              <a:ext cx="245" cy="154"/>
              <a:chOff x="1473" y="3707"/>
              <a:chExt cx="245" cy="154"/>
            </a:xfrm>
          </p:grpSpPr>
          <p:sp>
            <p:nvSpPr>
              <p:cNvPr id="1207334" name="Line 38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5" name="Text Box 39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4</a:t>
                </a:r>
              </a:p>
            </p:txBody>
          </p:sp>
        </p:grp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1337" y="3679"/>
              <a:ext cx="245" cy="154"/>
              <a:chOff x="1473" y="3707"/>
              <a:chExt cx="245" cy="154"/>
            </a:xfrm>
          </p:grpSpPr>
          <p:sp>
            <p:nvSpPr>
              <p:cNvPr id="1207337" name="Line 41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8" name="Text Box 42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2</a:t>
                </a:r>
              </a:p>
            </p:txBody>
          </p:sp>
        </p:grpSp>
        <p:grpSp>
          <p:nvGrpSpPr>
            <p:cNvPr id="7" name="Group 43"/>
            <p:cNvGrpSpPr>
              <a:grpSpLocks/>
            </p:cNvGrpSpPr>
            <p:nvPr/>
          </p:nvGrpSpPr>
          <p:grpSpPr bwMode="auto">
            <a:xfrm>
              <a:off x="1337" y="3804"/>
              <a:ext cx="245" cy="154"/>
              <a:chOff x="1473" y="3707"/>
              <a:chExt cx="245" cy="154"/>
            </a:xfrm>
          </p:grpSpPr>
          <p:sp>
            <p:nvSpPr>
              <p:cNvPr id="1207340" name="Line 44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41" name="Text Box 45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1</a:t>
                </a:r>
              </a:p>
            </p:txBody>
          </p:sp>
        </p:grpSp>
        <p:sp>
          <p:nvSpPr>
            <p:cNvPr id="1207342" name="Line 46"/>
            <p:cNvSpPr>
              <a:spLocks noChangeShapeType="1"/>
            </p:cNvSpPr>
            <p:nvPr/>
          </p:nvSpPr>
          <p:spPr bwMode="auto">
            <a:xfrm>
              <a:off x="1519" y="4003"/>
              <a:ext cx="20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3" name="Line 47"/>
            <p:cNvSpPr>
              <a:spLocks noChangeShapeType="1"/>
            </p:cNvSpPr>
            <p:nvPr/>
          </p:nvSpPr>
          <p:spPr bwMode="auto">
            <a:xfrm>
              <a:off x="1865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4" name="Line 48"/>
            <p:cNvSpPr>
              <a:spLocks noChangeShapeType="1"/>
            </p:cNvSpPr>
            <p:nvPr/>
          </p:nvSpPr>
          <p:spPr bwMode="auto">
            <a:xfrm>
              <a:off x="2091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5" name="Line 49"/>
            <p:cNvSpPr>
              <a:spLocks noChangeShapeType="1"/>
            </p:cNvSpPr>
            <p:nvPr/>
          </p:nvSpPr>
          <p:spPr bwMode="auto">
            <a:xfrm>
              <a:off x="2317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6" name="Line 50"/>
            <p:cNvSpPr>
              <a:spLocks noChangeShapeType="1"/>
            </p:cNvSpPr>
            <p:nvPr/>
          </p:nvSpPr>
          <p:spPr bwMode="auto">
            <a:xfrm>
              <a:off x="2543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7" name="Line 51"/>
            <p:cNvSpPr>
              <a:spLocks noChangeShapeType="1"/>
            </p:cNvSpPr>
            <p:nvPr/>
          </p:nvSpPr>
          <p:spPr bwMode="auto">
            <a:xfrm>
              <a:off x="2769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8" name="Line 52"/>
            <p:cNvSpPr>
              <a:spLocks noChangeShapeType="1"/>
            </p:cNvSpPr>
            <p:nvPr/>
          </p:nvSpPr>
          <p:spPr bwMode="auto">
            <a:xfrm>
              <a:off x="2995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9" name="Line 53"/>
            <p:cNvSpPr>
              <a:spLocks noChangeShapeType="1"/>
            </p:cNvSpPr>
            <p:nvPr/>
          </p:nvSpPr>
          <p:spPr bwMode="auto">
            <a:xfrm>
              <a:off x="3221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50" name="Line 54"/>
            <p:cNvSpPr>
              <a:spLocks noChangeShapeType="1"/>
            </p:cNvSpPr>
            <p:nvPr/>
          </p:nvSpPr>
          <p:spPr bwMode="auto">
            <a:xfrm flipH="1" flipV="1">
              <a:off x="1519" y="1480"/>
              <a:ext cx="1" cy="25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7351" name="Rectangle 55"/>
          <p:cNvSpPr>
            <a:spLocks noChangeArrowheads="1"/>
          </p:cNvSpPr>
          <p:nvPr/>
        </p:nvSpPr>
        <p:spPr bwMode="auto">
          <a:xfrm>
            <a:off x="476250" y="243205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2" name="Line 56"/>
          <p:cNvSpPr>
            <a:spLocks noChangeShapeType="1"/>
          </p:cNvSpPr>
          <p:nvPr/>
        </p:nvSpPr>
        <p:spPr bwMode="auto">
          <a:xfrm flipH="1">
            <a:off x="385763" y="3151188"/>
            <a:ext cx="12604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3" name="Rectangle 57"/>
          <p:cNvSpPr>
            <a:spLocks noChangeArrowheads="1"/>
          </p:cNvSpPr>
          <p:nvPr/>
        </p:nvSpPr>
        <p:spPr bwMode="auto">
          <a:xfrm>
            <a:off x="476250" y="36464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4" name="Line 58"/>
          <p:cNvSpPr>
            <a:spLocks noChangeShapeType="1"/>
          </p:cNvSpPr>
          <p:nvPr/>
        </p:nvSpPr>
        <p:spPr bwMode="auto">
          <a:xfrm>
            <a:off x="701675" y="3689350"/>
            <a:ext cx="944563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5" name="Rectangle 59"/>
          <p:cNvSpPr>
            <a:spLocks noChangeArrowheads="1"/>
          </p:cNvSpPr>
          <p:nvPr/>
        </p:nvSpPr>
        <p:spPr bwMode="auto">
          <a:xfrm>
            <a:off x="476250" y="373697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6" name="Line 60"/>
          <p:cNvSpPr>
            <a:spLocks noChangeShapeType="1"/>
          </p:cNvSpPr>
          <p:nvPr/>
        </p:nvSpPr>
        <p:spPr bwMode="auto">
          <a:xfrm>
            <a:off x="701675" y="3779838"/>
            <a:ext cx="944563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7" name="Rectangle 61"/>
          <p:cNvSpPr>
            <a:spLocks noChangeArrowheads="1"/>
          </p:cNvSpPr>
          <p:nvPr/>
        </p:nvSpPr>
        <p:spPr bwMode="auto">
          <a:xfrm>
            <a:off x="476250" y="382746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8" name="Line 62"/>
          <p:cNvSpPr>
            <a:spLocks noChangeShapeType="1"/>
          </p:cNvSpPr>
          <p:nvPr/>
        </p:nvSpPr>
        <p:spPr bwMode="auto">
          <a:xfrm>
            <a:off x="701675" y="3870325"/>
            <a:ext cx="944563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9" name="Line 63"/>
          <p:cNvSpPr>
            <a:spLocks noChangeShapeType="1"/>
          </p:cNvSpPr>
          <p:nvPr/>
        </p:nvSpPr>
        <p:spPr bwMode="auto">
          <a:xfrm flipH="1">
            <a:off x="385763" y="4141788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0" name="Line 64"/>
          <p:cNvSpPr>
            <a:spLocks noChangeShapeType="1"/>
          </p:cNvSpPr>
          <p:nvPr/>
        </p:nvSpPr>
        <p:spPr bwMode="auto">
          <a:xfrm flipH="1">
            <a:off x="385763" y="4232275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1" name="Line 65"/>
          <p:cNvSpPr>
            <a:spLocks noChangeShapeType="1"/>
          </p:cNvSpPr>
          <p:nvPr/>
        </p:nvSpPr>
        <p:spPr bwMode="auto">
          <a:xfrm flipH="1">
            <a:off x="385763" y="4321175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2" name="Rectangle 66"/>
          <p:cNvSpPr>
            <a:spLocks noChangeArrowheads="1"/>
          </p:cNvSpPr>
          <p:nvPr/>
        </p:nvSpPr>
        <p:spPr bwMode="auto">
          <a:xfrm>
            <a:off x="476250" y="53562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3" name="Line 67"/>
          <p:cNvSpPr>
            <a:spLocks noChangeShapeType="1"/>
          </p:cNvSpPr>
          <p:nvPr/>
        </p:nvSpPr>
        <p:spPr bwMode="auto">
          <a:xfrm>
            <a:off x="701675" y="540067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4" name="Rectangle 68"/>
          <p:cNvSpPr>
            <a:spLocks noChangeArrowheads="1"/>
          </p:cNvSpPr>
          <p:nvPr/>
        </p:nvSpPr>
        <p:spPr bwMode="auto">
          <a:xfrm>
            <a:off x="476250" y="544671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5" name="Line 69"/>
          <p:cNvSpPr>
            <a:spLocks noChangeShapeType="1"/>
          </p:cNvSpPr>
          <p:nvPr/>
        </p:nvSpPr>
        <p:spPr bwMode="auto">
          <a:xfrm>
            <a:off x="701675" y="5491163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6" name="Rectangle 70"/>
          <p:cNvSpPr>
            <a:spLocks noChangeArrowheads="1"/>
          </p:cNvSpPr>
          <p:nvPr/>
        </p:nvSpPr>
        <p:spPr bwMode="auto">
          <a:xfrm>
            <a:off x="476250" y="553720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7" name="Line 71"/>
          <p:cNvSpPr>
            <a:spLocks noChangeShapeType="1"/>
          </p:cNvSpPr>
          <p:nvPr/>
        </p:nvSpPr>
        <p:spPr bwMode="auto">
          <a:xfrm>
            <a:off x="701675" y="5581650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8" name="Rectangle 72"/>
          <p:cNvSpPr>
            <a:spLocks noChangeArrowheads="1"/>
          </p:cNvSpPr>
          <p:nvPr/>
        </p:nvSpPr>
        <p:spPr bwMode="auto">
          <a:xfrm>
            <a:off x="476250" y="56276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9" name="Line 73"/>
          <p:cNvSpPr>
            <a:spLocks noChangeShapeType="1"/>
          </p:cNvSpPr>
          <p:nvPr/>
        </p:nvSpPr>
        <p:spPr bwMode="auto">
          <a:xfrm>
            <a:off x="701675" y="5672138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0" name="Rectangle 74"/>
          <p:cNvSpPr>
            <a:spLocks noChangeArrowheads="1"/>
          </p:cNvSpPr>
          <p:nvPr/>
        </p:nvSpPr>
        <p:spPr bwMode="auto">
          <a:xfrm>
            <a:off x="476250" y="57165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1" name="Line 75"/>
          <p:cNvSpPr>
            <a:spLocks noChangeShapeType="1"/>
          </p:cNvSpPr>
          <p:nvPr/>
        </p:nvSpPr>
        <p:spPr bwMode="auto">
          <a:xfrm>
            <a:off x="701675" y="5761038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2" name="Rectangle 76"/>
          <p:cNvSpPr>
            <a:spLocks noChangeArrowheads="1"/>
          </p:cNvSpPr>
          <p:nvPr/>
        </p:nvSpPr>
        <p:spPr bwMode="auto">
          <a:xfrm>
            <a:off x="476250" y="580707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3" name="Line 77"/>
          <p:cNvSpPr>
            <a:spLocks noChangeShapeType="1"/>
          </p:cNvSpPr>
          <p:nvPr/>
        </p:nvSpPr>
        <p:spPr bwMode="auto">
          <a:xfrm>
            <a:off x="701675" y="585152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4" name="Rectangle 78"/>
          <p:cNvSpPr>
            <a:spLocks noChangeArrowheads="1"/>
          </p:cNvSpPr>
          <p:nvPr/>
        </p:nvSpPr>
        <p:spPr bwMode="auto">
          <a:xfrm>
            <a:off x="476250" y="589756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5" name="Line 79"/>
          <p:cNvSpPr>
            <a:spLocks noChangeShapeType="1"/>
          </p:cNvSpPr>
          <p:nvPr/>
        </p:nvSpPr>
        <p:spPr bwMode="auto">
          <a:xfrm>
            <a:off x="701675" y="5942013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6" name="Line 80"/>
          <p:cNvSpPr>
            <a:spLocks noChangeShapeType="1"/>
          </p:cNvSpPr>
          <p:nvPr/>
        </p:nvSpPr>
        <p:spPr bwMode="auto">
          <a:xfrm>
            <a:off x="701675" y="2476500"/>
            <a:ext cx="944563" cy="67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7" name="Oval 81"/>
          <p:cNvSpPr>
            <a:spLocks noChangeArrowheads="1"/>
          </p:cNvSpPr>
          <p:nvPr/>
        </p:nvSpPr>
        <p:spPr bwMode="auto">
          <a:xfrm>
            <a:off x="2546350" y="594201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8" name="Oval 82"/>
          <p:cNvSpPr>
            <a:spLocks noChangeArrowheads="1"/>
          </p:cNvSpPr>
          <p:nvPr/>
        </p:nvSpPr>
        <p:spPr bwMode="auto">
          <a:xfrm>
            <a:off x="2906713" y="57626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9" name="Oval 83"/>
          <p:cNvSpPr>
            <a:spLocks noChangeArrowheads="1"/>
          </p:cNvSpPr>
          <p:nvPr/>
        </p:nvSpPr>
        <p:spPr bwMode="auto">
          <a:xfrm>
            <a:off x="3267075" y="535622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0" name="Oval 84"/>
          <p:cNvSpPr>
            <a:spLocks noChangeArrowheads="1"/>
          </p:cNvSpPr>
          <p:nvPr/>
        </p:nvSpPr>
        <p:spPr bwMode="auto">
          <a:xfrm>
            <a:off x="3625850" y="46370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1" name="Oval 85"/>
          <p:cNvSpPr>
            <a:spLocks noChangeArrowheads="1"/>
          </p:cNvSpPr>
          <p:nvPr/>
        </p:nvSpPr>
        <p:spPr bwMode="auto">
          <a:xfrm>
            <a:off x="3986213" y="31972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2" name="Text Box 86"/>
          <p:cNvSpPr txBox="1">
            <a:spLocks noChangeArrowheads="1"/>
          </p:cNvSpPr>
          <p:nvPr/>
        </p:nvSpPr>
        <p:spPr bwMode="auto">
          <a:xfrm>
            <a:off x="4706938" y="1927225"/>
            <a:ext cx="44561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Then, the size </a:t>
            </a: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increases</a:t>
            </a:r>
            <a:r>
              <a:rPr lang="en-US" sz="2000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by 1 for each </a:t>
            </a:r>
            <a:b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</a:b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received ACK</a:t>
            </a:r>
            <a:r>
              <a:rPr lang="en-US" sz="2000" dirty="0">
                <a:latin typeface="Eurostile" panose="020B0504020202050204" pitchFamily="34" charset="77"/>
              </a:rPr>
              <a:t>  (until threshold </a:t>
            </a:r>
            <a:r>
              <a:rPr lang="en-US" sz="2000" i="1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ssthresh</a:t>
            </a:r>
            <a:r>
              <a:rPr lang="en-US" sz="2000" dirty="0">
                <a:latin typeface="Eurostile" panose="020B0504020202050204" pitchFamily="34" charset="77"/>
                <a:cs typeface="Courier New"/>
              </a:rPr>
              <a:t> </a:t>
            </a:r>
            <a:r>
              <a:rPr lang="en-US" sz="2000" dirty="0">
                <a:latin typeface="Eurostile" panose="020B0504020202050204" pitchFamily="34" charset="77"/>
              </a:rPr>
              <a:t>is reached or an ACK is missing)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548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07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0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0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07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20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0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0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0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0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20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20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20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0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20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0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20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20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20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0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20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20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7303" grpId="0" animBg="1"/>
      <p:bldP spid="1207304" grpId="0"/>
      <p:bldP spid="1207307" grpId="0" animBg="1"/>
      <p:bldP spid="1207308" grpId="0" animBg="1"/>
      <p:bldP spid="1207310" grpId="0" animBg="1"/>
      <p:bldP spid="1207311" grpId="0" animBg="1"/>
      <p:bldP spid="1207312" grpId="0" animBg="1"/>
      <p:bldP spid="1207313" grpId="0" animBg="1"/>
      <p:bldP spid="1207315" grpId="0" animBg="1"/>
      <p:bldP spid="1207316" grpId="0" animBg="1"/>
      <p:bldP spid="1207317" grpId="0" animBg="1"/>
      <p:bldP spid="1207318" grpId="0" animBg="1"/>
      <p:bldP spid="1207323" grpId="0"/>
      <p:bldP spid="1207324" grpId="0"/>
      <p:bldP spid="1207351" grpId="0" animBg="1"/>
      <p:bldP spid="1207352" grpId="0" animBg="1"/>
      <p:bldP spid="1207353" grpId="0" animBg="1"/>
      <p:bldP spid="1207354" grpId="0" animBg="1"/>
      <p:bldP spid="1207355" grpId="0" animBg="1"/>
      <p:bldP spid="1207356" grpId="0" animBg="1"/>
      <p:bldP spid="1207357" grpId="0" animBg="1"/>
      <p:bldP spid="1207358" grpId="0" animBg="1"/>
      <p:bldP spid="1207359" grpId="0" animBg="1"/>
      <p:bldP spid="1207360" grpId="0" animBg="1"/>
      <p:bldP spid="1207361" grpId="0" animBg="1"/>
      <p:bldP spid="1207362" grpId="0" animBg="1"/>
      <p:bldP spid="1207363" grpId="0" animBg="1"/>
      <p:bldP spid="1207364" grpId="0" animBg="1"/>
      <p:bldP spid="1207365" grpId="0" animBg="1"/>
      <p:bldP spid="1207366" grpId="0" animBg="1"/>
      <p:bldP spid="1207367" grpId="0" animBg="1"/>
      <p:bldP spid="1207368" grpId="0" animBg="1"/>
      <p:bldP spid="1207369" grpId="0" animBg="1"/>
      <p:bldP spid="1207370" grpId="0" animBg="1"/>
      <p:bldP spid="1207371" grpId="0" animBg="1"/>
      <p:bldP spid="1207372" grpId="0" animBg="1"/>
      <p:bldP spid="1207373" grpId="0" animBg="1"/>
      <p:bldP spid="1207374" grpId="0" animBg="1"/>
      <p:bldP spid="1207375" grpId="0" animBg="1"/>
      <p:bldP spid="1207376" grpId="0" animBg="1"/>
      <p:bldP spid="1207377" grpId="0" animBg="1"/>
      <p:bldP spid="1207378" grpId="0" animBg="1"/>
      <p:bldP spid="1207379" grpId="0" animBg="1"/>
      <p:bldP spid="1207380" grpId="0" animBg="1"/>
      <p:bldP spid="1207381" grpId="0" animBg="1"/>
      <p:bldP spid="12073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66913" y="2124075"/>
            <a:ext cx="3689350" cy="4095750"/>
            <a:chOff x="1293" y="1480"/>
            <a:chExt cx="2324" cy="258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293" y="1480"/>
              <a:ext cx="2324" cy="2580"/>
              <a:chOff x="1293" y="1480"/>
              <a:chExt cx="2324" cy="2580"/>
            </a:xfrm>
          </p:grpSpPr>
          <p:sp>
            <p:nvSpPr>
              <p:cNvPr id="1208325" name="Line 5"/>
              <p:cNvSpPr>
                <a:spLocks noChangeShapeType="1"/>
              </p:cNvSpPr>
              <p:nvPr/>
            </p:nvSpPr>
            <p:spPr bwMode="auto">
              <a:xfrm>
                <a:off x="1639" y="3975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1293" y="2075"/>
                <a:ext cx="289" cy="154"/>
                <a:chOff x="1429" y="3707"/>
                <a:chExt cx="289" cy="154"/>
              </a:xfrm>
            </p:grpSpPr>
            <p:sp>
              <p:nvSpPr>
                <p:cNvPr id="1208327" name="Line 7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2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29" y="3707"/>
                  <a:ext cx="204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16</a:t>
                  </a:r>
                </a:p>
              </p:txBody>
            </p:sp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1337" y="2982"/>
                <a:ext cx="245" cy="154"/>
                <a:chOff x="1473" y="3707"/>
                <a:chExt cx="245" cy="154"/>
              </a:xfrm>
            </p:grpSpPr>
            <p:sp>
              <p:nvSpPr>
                <p:cNvPr id="1208330" name="Line 10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8</a:t>
                  </a:r>
                </a:p>
              </p:txBody>
            </p:sp>
          </p:grp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>
                <a:off x="1337" y="3436"/>
                <a:ext cx="245" cy="154"/>
                <a:chOff x="1473" y="3707"/>
                <a:chExt cx="245" cy="154"/>
              </a:xfrm>
            </p:grpSpPr>
            <p:sp>
              <p:nvSpPr>
                <p:cNvPr id="1208333" name="Line 13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4</a:t>
                  </a:r>
                </a:p>
              </p:txBody>
            </p:sp>
          </p:grp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1337" y="3679"/>
                <a:ext cx="245" cy="154"/>
                <a:chOff x="1473" y="3707"/>
                <a:chExt cx="245" cy="154"/>
              </a:xfrm>
            </p:grpSpPr>
            <p:sp>
              <p:nvSpPr>
                <p:cNvPr id="1208336" name="Line 16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2</a:t>
                  </a:r>
                </a:p>
              </p:txBody>
            </p:sp>
          </p:grpSp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>
                <a:off x="1337" y="3804"/>
                <a:ext cx="245" cy="154"/>
                <a:chOff x="1473" y="3707"/>
                <a:chExt cx="245" cy="154"/>
              </a:xfrm>
            </p:grpSpPr>
            <p:sp>
              <p:nvSpPr>
                <p:cNvPr id="1208339" name="Line 19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4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1</a:t>
                  </a:r>
                </a:p>
              </p:txBody>
            </p:sp>
          </p:grpSp>
          <p:sp>
            <p:nvSpPr>
              <p:cNvPr id="1208341" name="Line 21"/>
              <p:cNvSpPr>
                <a:spLocks noChangeShapeType="1"/>
              </p:cNvSpPr>
              <p:nvPr/>
            </p:nvSpPr>
            <p:spPr bwMode="auto">
              <a:xfrm>
                <a:off x="1519" y="4003"/>
                <a:ext cx="209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2" name="Line 22"/>
              <p:cNvSpPr>
                <a:spLocks noChangeShapeType="1"/>
              </p:cNvSpPr>
              <p:nvPr/>
            </p:nvSpPr>
            <p:spPr bwMode="auto">
              <a:xfrm>
                <a:off x="1865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3" name="Line 23"/>
              <p:cNvSpPr>
                <a:spLocks noChangeShapeType="1"/>
              </p:cNvSpPr>
              <p:nvPr/>
            </p:nvSpPr>
            <p:spPr bwMode="auto">
              <a:xfrm>
                <a:off x="2091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4" name="Line 24"/>
              <p:cNvSpPr>
                <a:spLocks noChangeShapeType="1"/>
              </p:cNvSpPr>
              <p:nvPr/>
            </p:nvSpPr>
            <p:spPr bwMode="auto">
              <a:xfrm>
                <a:off x="2317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5" name="Line 25"/>
              <p:cNvSpPr>
                <a:spLocks noChangeShapeType="1"/>
              </p:cNvSpPr>
              <p:nvPr/>
            </p:nvSpPr>
            <p:spPr bwMode="auto">
              <a:xfrm>
                <a:off x="2543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6" name="Line 26"/>
              <p:cNvSpPr>
                <a:spLocks noChangeShapeType="1"/>
              </p:cNvSpPr>
              <p:nvPr/>
            </p:nvSpPr>
            <p:spPr bwMode="auto">
              <a:xfrm>
                <a:off x="2769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7" name="Line 27"/>
              <p:cNvSpPr>
                <a:spLocks noChangeShapeType="1"/>
              </p:cNvSpPr>
              <p:nvPr/>
            </p:nvSpPr>
            <p:spPr bwMode="auto">
              <a:xfrm>
                <a:off x="2995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8" name="Line 28"/>
              <p:cNvSpPr>
                <a:spLocks noChangeShapeType="1"/>
              </p:cNvSpPr>
              <p:nvPr/>
            </p:nvSpPr>
            <p:spPr bwMode="auto">
              <a:xfrm>
                <a:off x="3221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9" name="Line 29"/>
              <p:cNvSpPr>
                <a:spLocks noChangeShapeType="1"/>
              </p:cNvSpPr>
              <p:nvPr/>
            </p:nvSpPr>
            <p:spPr bwMode="auto">
              <a:xfrm flipH="1" flipV="1">
                <a:off x="1519" y="1480"/>
                <a:ext cx="1" cy="252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08350" name="Oval 30"/>
            <p:cNvSpPr>
              <a:spLocks noChangeArrowheads="1"/>
            </p:cNvSpPr>
            <p:nvPr/>
          </p:nvSpPr>
          <p:spPr bwMode="auto">
            <a:xfrm>
              <a:off x="1604" y="3861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1" name="Oval 31"/>
            <p:cNvSpPr>
              <a:spLocks noChangeArrowheads="1"/>
            </p:cNvSpPr>
            <p:nvPr/>
          </p:nvSpPr>
          <p:spPr bwMode="auto">
            <a:xfrm>
              <a:off x="1831" y="3748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2" name="Oval 32"/>
            <p:cNvSpPr>
              <a:spLocks noChangeArrowheads="1"/>
            </p:cNvSpPr>
            <p:nvPr/>
          </p:nvSpPr>
          <p:spPr bwMode="auto">
            <a:xfrm>
              <a:off x="2058" y="3492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3" name="Oval 33"/>
            <p:cNvSpPr>
              <a:spLocks noChangeArrowheads="1"/>
            </p:cNvSpPr>
            <p:nvPr/>
          </p:nvSpPr>
          <p:spPr bwMode="auto">
            <a:xfrm>
              <a:off x="2284" y="3039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4" name="Oval 34"/>
            <p:cNvSpPr>
              <a:spLocks noChangeArrowheads="1"/>
            </p:cNvSpPr>
            <p:nvPr/>
          </p:nvSpPr>
          <p:spPr bwMode="auto">
            <a:xfrm>
              <a:off x="2511" y="2132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8355" name="Text Box 35"/>
          <p:cNvSpPr txBox="1">
            <a:spLocks noChangeArrowheads="1"/>
          </p:cNvSpPr>
          <p:nvPr/>
        </p:nvSpPr>
        <p:spPr bwMode="auto">
          <a:xfrm>
            <a:off x="895350" y="720725"/>
            <a:ext cx="8221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Historically, initial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ssthresh</a:t>
            </a:r>
            <a:r>
              <a:rPr lang="en-US" sz="2000" dirty="0">
                <a:latin typeface="Eurostile" panose="020B0504020202050204" pitchFamily="34" charset="77"/>
              </a:rPr>
              <a:t> was 65 K, now in Linux it starts with ∞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  <p:sp>
        <p:nvSpPr>
          <p:cNvPr id="1208356" name="Oval 36"/>
          <p:cNvSpPr>
            <a:spLocks noChangeArrowheads="1"/>
          </p:cNvSpPr>
          <p:nvPr/>
        </p:nvSpPr>
        <p:spPr bwMode="auto">
          <a:xfrm>
            <a:off x="2416175" y="608330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1079500" y="1447800"/>
            <a:ext cx="5868988" cy="5030788"/>
            <a:chOff x="734" y="1054"/>
            <a:chExt cx="3697" cy="3169"/>
          </a:xfrm>
        </p:grpSpPr>
        <p:sp>
          <p:nvSpPr>
            <p:cNvPr id="1208358" name="Text Box 38"/>
            <p:cNvSpPr txBox="1">
              <a:spLocks noChangeArrowheads="1"/>
            </p:cNvSpPr>
            <p:nvPr/>
          </p:nvSpPr>
          <p:spPr bwMode="auto">
            <a:xfrm>
              <a:off x="734" y="1067"/>
              <a:ext cx="80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latin typeface="Eurostile" panose="020B0504020202050204" pitchFamily="34" charset="77"/>
                </a:rPr>
                <a:t>sent packets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per round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(</a:t>
              </a:r>
              <a:r>
                <a:rPr lang="en-US" sz="1600" dirty="0" err="1">
                  <a:latin typeface="Eurostile" panose="020B0504020202050204" pitchFamily="34" charset="77"/>
                </a:rPr>
                <a:t>cwnd</a:t>
              </a:r>
              <a:r>
                <a:rPr lang="en-US" sz="1600" dirty="0">
                  <a:latin typeface="Eurostile" panose="020B0504020202050204" pitchFamily="34" charset="77"/>
                </a:rPr>
                <a:t>)</a:t>
              </a:r>
            </a:p>
          </p:txBody>
        </p:sp>
        <p:grpSp>
          <p:nvGrpSpPr>
            <p:cNvPr id="10" name="Group 39"/>
            <p:cNvGrpSpPr>
              <a:grpSpLocks/>
            </p:cNvGrpSpPr>
            <p:nvPr/>
          </p:nvGrpSpPr>
          <p:grpSpPr bwMode="auto">
            <a:xfrm>
              <a:off x="1293" y="1054"/>
              <a:ext cx="3138" cy="3169"/>
              <a:chOff x="1293" y="1054"/>
              <a:chExt cx="3138" cy="3169"/>
            </a:xfrm>
          </p:grpSpPr>
          <p:grpSp>
            <p:nvGrpSpPr>
              <p:cNvPr id="11" name="Group 40"/>
              <p:cNvGrpSpPr>
                <a:grpSpLocks/>
              </p:cNvGrpSpPr>
              <p:nvPr/>
            </p:nvGrpSpPr>
            <p:grpSpPr bwMode="auto">
              <a:xfrm>
                <a:off x="1519" y="3974"/>
                <a:ext cx="2912" cy="249"/>
                <a:chOff x="1519" y="3974"/>
                <a:chExt cx="2912" cy="249"/>
              </a:xfrm>
            </p:grpSpPr>
            <p:sp>
              <p:nvSpPr>
                <p:cNvPr id="120836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99" y="4031"/>
                  <a:ext cx="33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/>
                    <a:t>time</a:t>
                  </a:r>
                </a:p>
              </p:txBody>
            </p:sp>
            <p:sp>
              <p:nvSpPr>
                <p:cNvPr id="1208362" name="Line 42"/>
                <p:cNvSpPr>
                  <a:spLocks noChangeShapeType="1"/>
                </p:cNvSpPr>
                <p:nvPr/>
              </p:nvSpPr>
              <p:spPr bwMode="auto">
                <a:xfrm>
                  <a:off x="1639" y="3975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3" name="Line 43"/>
                <p:cNvSpPr>
                  <a:spLocks noChangeShapeType="1"/>
                </p:cNvSpPr>
                <p:nvPr/>
              </p:nvSpPr>
              <p:spPr bwMode="auto">
                <a:xfrm>
                  <a:off x="1519" y="4003"/>
                  <a:ext cx="27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4" name="Line 44"/>
                <p:cNvSpPr>
                  <a:spLocks noChangeShapeType="1"/>
                </p:cNvSpPr>
                <p:nvPr/>
              </p:nvSpPr>
              <p:spPr bwMode="auto">
                <a:xfrm>
                  <a:off x="186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5" name="Line 45"/>
                <p:cNvSpPr>
                  <a:spLocks noChangeShapeType="1"/>
                </p:cNvSpPr>
                <p:nvPr/>
              </p:nvSpPr>
              <p:spPr bwMode="auto">
                <a:xfrm>
                  <a:off x="209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6" name="Line 46"/>
                <p:cNvSpPr>
                  <a:spLocks noChangeShapeType="1"/>
                </p:cNvSpPr>
                <p:nvPr/>
              </p:nvSpPr>
              <p:spPr bwMode="auto">
                <a:xfrm>
                  <a:off x="231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7" name="Line 47"/>
                <p:cNvSpPr>
                  <a:spLocks noChangeShapeType="1"/>
                </p:cNvSpPr>
                <p:nvPr/>
              </p:nvSpPr>
              <p:spPr bwMode="auto">
                <a:xfrm>
                  <a:off x="2543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8" name="Line 48"/>
                <p:cNvSpPr>
                  <a:spLocks noChangeShapeType="1"/>
                </p:cNvSpPr>
                <p:nvPr/>
              </p:nvSpPr>
              <p:spPr bwMode="auto">
                <a:xfrm>
                  <a:off x="276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9" name="Line 49"/>
                <p:cNvSpPr>
                  <a:spLocks noChangeShapeType="1"/>
                </p:cNvSpPr>
                <p:nvPr/>
              </p:nvSpPr>
              <p:spPr bwMode="auto">
                <a:xfrm>
                  <a:off x="299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0" name="Line 50"/>
                <p:cNvSpPr>
                  <a:spLocks noChangeShapeType="1"/>
                </p:cNvSpPr>
                <p:nvPr/>
              </p:nvSpPr>
              <p:spPr bwMode="auto">
                <a:xfrm>
                  <a:off x="322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1" name="Line 51"/>
                <p:cNvSpPr>
                  <a:spLocks noChangeShapeType="1"/>
                </p:cNvSpPr>
                <p:nvPr/>
              </p:nvSpPr>
              <p:spPr bwMode="auto">
                <a:xfrm>
                  <a:off x="344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2" name="Line 52"/>
                <p:cNvSpPr>
                  <a:spLocks noChangeShapeType="1"/>
                </p:cNvSpPr>
                <p:nvPr/>
              </p:nvSpPr>
              <p:spPr bwMode="auto">
                <a:xfrm>
                  <a:off x="367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3" name="Line 53"/>
                <p:cNvSpPr>
                  <a:spLocks noChangeShapeType="1"/>
                </p:cNvSpPr>
                <p:nvPr/>
              </p:nvSpPr>
              <p:spPr bwMode="auto">
                <a:xfrm>
                  <a:off x="390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4" name="Line 54"/>
                <p:cNvSpPr>
                  <a:spLocks noChangeShapeType="1"/>
                </p:cNvSpPr>
                <p:nvPr/>
              </p:nvSpPr>
              <p:spPr bwMode="auto">
                <a:xfrm>
                  <a:off x="412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1293" y="1054"/>
                <a:ext cx="289" cy="2949"/>
                <a:chOff x="1293" y="1054"/>
                <a:chExt cx="289" cy="2949"/>
              </a:xfrm>
            </p:grpSpPr>
            <p:grpSp>
              <p:nvGrpSpPr>
                <p:cNvPr id="13" name="Group 56"/>
                <p:cNvGrpSpPr>
                  <a:grpSpLocks/>
                </p:cNvGrpSpPr>
                <p:nvPr/>
              </p:nvGrpSpPr>
              <p:grpSpPr bwMode="auto">
                <a:xfrm>
                  <a:off x="1293" y="275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77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7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40</a:t>
                    </a:r>
                  </a:p>
                </p:txBody>
              </p:sp>
            </p:grpSp>
            <p:grpSp>
              <p:nvGrpSpPr>
                <p:cNvPr id="14" name="Group 59"/>
                <p:cNvGrpSpPr>
                  <a:grpSpLocks/>
                </p:cNvGrpSpPr>
                <p:nvPr/>
              </p:nvGrpSpPr>
              <p:grpSpPr bwMode="auto">
                <a:xfrm>
                  <a:off x="1293" y="337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80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1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20</a:t>
                    </a:r>
                  </a:p>
                </p:txBody>
              </p:sp>
            </p:grpSp>
            <p:grpSp>
              <p:nvGrpSpPr>
                <p:cNvPr id="15" name="Group 62"/>
                <p:cNvGrpSpPr>
                  <a:grpSpLocks/>
                </p:cNvGrpSpPr>
                <p:nvPr/>
              </p:nvGrpSpPr>
              <p:grpSpPr bwMode="auto">
                <a:xfrm>
                  <a:off x="1293" y="368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83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4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10</a:t>
                    </a:r>
                  </a:p>
                </p:txBody>
              </p:sp>
            </p:grpSp>
            <p:grpSp>
              <p:nvGrpSpPr>
                <p:cNvPr id="16" name="Group 65"/>
                <p:cNvGrpSpPr>
                  <a:grpSpLocks/>
                </p:cNvGrpSpPr>
                <p:nvPr/>
              </p:nvGrpSpPr>
              <p:grpSpPr bwMode="auto">
                <a:xfrm>
                  <a:off x="1337" y="3833"/>
                  <a:ext cx="245" cy="154"/>
                  <a:chOff x="1473" y="3707"/>
                  <a:chExt cx="245" cy="154"/>
                </a:xfrm>
              </p:grpSpPr>
              <p:sp>
                <p:nvSpPr>
                  <p:cNvPr id="1208386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7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3" y="3707"/>
                    <a:ext cx="160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</a:t>
                    </a:r>
                  </a:p>
                </p:txBody>
              </p:sp>
            </p:grpSp>
            <p:sp>
              <p:nvSpPr>
                <p:cNvPr id="1208388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1054"/>
                  <a:ext cx="1" cy="29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7" name="Group 69"/>
                <p:cNvGrpSpPr>
                  <a:grpSpLocks/>
                </p:cNvGrpSpPr>
                <p:nvPr/>
              </p:nvGrpSpPr>
              <p:grpSpPr bwMode="auto">
                <a:xfrm>
                  <a:off x="1293" y="152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0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1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80</a:t>
                    </a:r>
                  </a:p>
                </p:txBody>
              </p:sp>
            </p:grpSp>
            <p:grpSp>
              <p:nvGrpSpPr>
                <p:cNvPr id="18" name="Group 72"/>
                <p:cNvGrpSpPr>
                  <a:grpSpLocks/>
                </p:cNvGrpSpPr>
                <p:nvPr/>
              </p:nvGrpSpPr>
              <p:grpSpPr bwMode="auto">
                <a:xfrm>
                  <a:off x="1293" y="352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3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4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15</a:t>
                    </a:r>
                  </a:p>
                </p:txBody>
              </p:sp>
            </p:grpSp>
            <p:grpSp>
              <p:nvGrpSpPr>
                <p:cNvPr id="19" name="Group 75"/>
                <p:cNvGrpSpPr>
                  <a:grpSpLocks/>
                </p:cNvGrpSpPr>
                <p:nvPr/>
              </p:nvGrpSpPr>
              <p:grpSpPr bwMode="auto">
                <a:xfrm>
                  <a:off x="1293" y="306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6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7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30</a:t>
                    </a:r>
                  </a:p>
                </p:txBody>
              </p:sp>
            </p:grpSp>
            <p:grpSp>
              <p:nvGrpSpPr>
                <p:cNvPr id="20" name="Group 78"/>
                <p:cNvGrpSpPr>
                  <a:grpSpLocks/>
                </p:cNvGrpSpPr>
                <p:nvPr/>
              </p:nvGrpSpPr>
              <p:grpSpPr bwMode="auto">
                <a:xfrm>
                  <a:off x="1293" y="321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9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0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25</a:t>
                    </a:r>
                  </a:p>
                </p:txBody>
              </p:sp>
            </p:grpSp>
            <p:grpSp>
              <p:nvGrpSpPr>
                <p:cNvPr id="21" name="Group 81"/>
                <p:cNvGrpSpPr>
                  <a:grpSpLocks/>
                </p:cNvGrpSpPr>
                <p:nvPr/>
              </p:nvGrpSpPr>
              <p:grpSpPr bwMode="auto">
                <a:xfrm>
                  <a:off x="1293" y="291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2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3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35</a:t>
                    </a:r>
                  </a:p>
                </p:txBody>
              </p:sp>
            </p:grpSp>
            <p:grpSp>
              <p:nvGrpSpPr>
                <p:cNvPr id="22" name="Group 84"/>
                <p:cNvGrpSpPr>
                  <a:grpSpLocks/>
                </p:cNvGrpSpPr>
                <p:nvPr/>
              </p:nvGrpSpPr>
              <p:grpSpPr bwMode="auto">
                <a:xfrm>
                  <a:off x="1293" y="167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5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6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75</a:t>
                    </a:r>
                  </a:p>
                </p:txBody>
              </p:sp>
            </p:grpSp>
            <p:grpSp>
              <p:nvGrpSpPr>
                <p:cNvPr id="23" name="Group 87"/>
                <p:cNvGrpSpPr>
                  <a:grpSpLocks/>
                </p:cNvGrpSpPr>
                <p:nvPr/>
              </p:nvGrpSpPr>
              <p:grpSpPr bwMode="auto">
                <a:xfrm>
                  <a:off x="1293" y="229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8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9" name="Text 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55</a:t>
                    </a:r>
                  </a:p>
                </p:txBody>
              </p:sp>
            </p:grpSp>
            <p:grpSp>
              <p:nvGrpSpPr>
                <p:cNvPr id="24" name="Group 90"/>
                <p:cNvGrpSpPr>
                  <a:grpSpLocks/>
                </p:cNvGrpSpPr>
                <p:nvPr/>
              </p:nvGrpSpPr>
              <p:grpSpPr bwMode="auto">
                <a:xfrm>
                  <a:off x="1293" y="260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1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2" name="Text 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45</a:t>
                    </a:r>
                  </a:p>
                </p:txBody>
              </p:sp>
            </p:grpSp>
            <p:grpSp>
              <p:nvGrpSpPr>
                <p:cNvPr id="25" name="Group 93"/>
                <p:cNvGrpSpPr>
                  <a:grpSpLocks/>
                </p:cNvGrpSpPr>
                <p:nvPr/>
              </p:nvGrpSpPr>
              <p:grpSpPr bwMode="auto">
                <a:xfrm>
                  <a:off x="1293" y="244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4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5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50</a:t>
                    </a:r>
                  </a:p>
                </p:txBody>
              </p:sp>
            </p:grpSp>
            <p:grpSp>
              <p:nvGrpSpPr>
                <p:cNvPr id="26" name="Group 96"/>
                <p:cNvGrpSpPr>
                  <a:grpSpLocks/>
                </p:cNvGrpSpPr>
                <p:nvPr/>
              </p:nvGrpSpPr>
              <p:grpSpPr bwMode="auto">
                <a:xfrm>
                  <a:off x="1293" y="198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7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8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65</a:t>
                    </a:r>
                  </a:p>
                </p:txBody>
              </p:sp>
            </p:grpSp>
            <p:grpSp>
              <p:nvGrpSpPr>
                <p:cNvPr id="27" name="Group 99"/>
                <p:cNvGrpSpPr>
                  <a:grpSpLocks/>
                </p:cNvGrpSpPr>
                <p:nvPr/>
              </p:nvGrpSpPr>
              <p:grpSpPr bwMode="auto">
                <a:xfrm>
                  <a:off x="1293" y="214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20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21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60</a:t>
                    </a:r>
                  </a:p>
                </p:txBody>
              </p:sp>
            </p:grpSp>
            <p:grpSp>
              <p:nvGrpSpPr>
                <p:cNvPr id="28" name="Group 102"/>
                <p:cNvGrpSpPr>
                  <a:grpSpLocks/>
                </p:cNvGrpSpPr>
                <p:nvPr/>
              </p:nvGrpSpPr>
              <p:grpSpPr bwMode="auto">
                <a:xfrm>
                  <a:off x="1293" y="183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23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24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70</a:t>
                    </a:r>
                  </a:p>
                </p:txBody>
              </p:sp>
            </p:grpSp>
          </p:grpSp>
        </p:grpSp>
      </p:grpSp>
      <p:sp>
        <p:nvSpPr>
          <p:cNvPr id="1208425" name="Oval 105"/>
          <p:cNvSpPr>
            <a:spLocks noChangeArrowheads="1"/>
          </p:cNvSpPr>
          <p:nvPr/>
        </p:nvSpPr>
        <p:spPr bwMode="auto">
          <a:xfrm>
            <a:off x="2551113" y="603885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6" name="Oval 106"/>
          <p:cNvSpPr>
            <a:spLocks noChangeArrowheads="1"/>
          </p:cNvSpPr>
          <p:nvPr/>
        </p:nvSpPr>
        <p:spPr bwMode="auto">
          <a:xfrm>
            <a:off x="2686050" y="59483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7" name="Oval 107"/>
          <p:cNvSpPr>
            <a:spLocks noChangeArrowheads="1"/>
          </p:cNvSpPr>
          <p:nvPr/>
        </p:nvSpPr>
        <p:spPr bwMode="auto">
          <a:xfrm>
            <a:off x="2820988" y="57245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8" name="Oval 108"/>
          <p:cNvSpPr>
            <a:spLocks noChangeArrowheads="1"/>
          </p:cNvSpPr>
          <p:nvPr/>
        </p:nvSpPr>
        <p:spPr bwMode="auto">
          <a:xfrm>
            <a:off x="3000375" y="540861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9" name="Oval 109"/>
          <p:cNvSpPr>
            <a:spLocks noChangeArrowheads="1"/>
          </p:cNvSpPr>
          <p:nvPr/>
        </p:nvSpPr>
        <p:spPr bwMode="auto">
          <a:xfrm>
            <a:off x="3136900" y="464343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0" name="Oval 110"/>
          <p:cNvSpPr>
            <a:spLocks noChangeArrowheads="1"/>
          </p:cNvSpPr>
          <p:nvPr/>
        </p:nvSpPr>
        <p:spPr bwMode="auto">
          <a:xfrm>
            <a:off x="3271838" y="3068638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1" name="Line 111"/>
          <p:cNvSpPr>
            <a:spLocks noChangeShapeType="1"/>
          </p:cNvSpPr>
          <p:nvPr/>
        </p:nvSpPr>
        <p:spPr bwMode="auto">
          <a:xfrm flipV="1">
            <a:off x="2325688" y="3055938"/>
            <a:ext cx="18796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2" name="Oval 112"/>
          <p:cNvSpPr>
            <a:spLocks noChangeArrowheads="1"/>
          </p:cNvSpPr>
          <p:nvPr/>
        </p:nvSpPr>
        <p:spPr bwMode="auto">
          <a:xfrm>
            <a:off x="3406775" y="297815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3" name="Oval 113"/>
          <p:cNvSpPr>
            <a:spLocks noChangeArrowheads="1"/>
          </p:cNvSpPr>
          <p:nvPr/>
        </p:nvSpPr>
        <p:spPr bwMode="auto">
          <a:xfrm>
            <a:off x="3541713" y="288925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4" name="Oval 114"/>
          <p:cNvSpPr>
            <a:spLocks noChangeArrowheads="1"/>
          </p:cNvSpPr>
          <p:nvPr/>
        </p:nvSpPr>
        <p:spPr bwMode="auto">
          <a:xfrm>
            <a:off x="3676650" y="27987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5" name="Oval 115"/>
          <p:cNvSpPr>
            <a:spLocks noChangeArrowheads="1"/>
          </p:cNvSpPr>
          <p:nvPr/>
        </p:nvSpPr>
        <p:spPr bwMode="auto">
          <a:xfrm>
            <a:off x="3811588" y="270827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6" name="Oval 116"/>
          <p:cNvSpPr>
            <a:spLocks noChangeArrowheads="1"/>
          </p:cNvSpPr>
          <p:nvPr/>
        </p:nvSpPr>
        <p:spPr bwMode="auto">
          <a:xfrm>
            <a:off x="3946525" y="26177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7" name="Oval 117"/>
          <p:cNvSpPr>
            <a:spLocks noChangeArrowheads="1"/>
          </p:cNvSpPr>
          <p:nvPr/>
        </p:nvSpPr>
        <p:spPr bwMode="auto">
          <a:xfrm>
            <a:off x="4081463" y="2528888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8" name="Text Box 118"/>
          <p:cNvSpPr txBox="1">
            <a:spLocks noChangeArrowheads="1"/>
          </p:cNvSpPr>
          <p:nvPr/>
        </p:nvSpPr>
        <p:spPr bwMode="auto">
          <a:xfrm>
            <a:off x="4706938" y="1233488"/>
            <a:ext cx="4410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chemeClr val="hlink"/>
                </a:solidFill>
                <a:latin typeface="Eurostile" panose="020B0504020202050204" pitchFamily="34" charset="77"/>
              </a:rPr>
              <a:t>Losing a packet (TCP Tahoe):</a:t>
            </a: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Eurostile" panose="020B0504020202050204" pitchFamily="34" charset="77"/>
                <a:cs typeface="Courier New"/>
              </a:rPr>
              <a:t>ssthresh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drops to </a:t>
            </a:r>
            <a:r>
              <a:rPr lang="en-US" b="1" dirty="0">
                <a:solidFill>
                  <a:schemeClr val="hlink"/>
                </a:solidFill>
                <a:latin typeface="Eurostile" panose="020B0504020202050204" pitchFamily="34" charset="77"/>
              </a:rPr>
              <a:t>half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b="1" dirty="0" err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endParaRPr lang="en-US" b="1" dirty="0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Eurostile" panose="020B0504020202050204" pitchFamily="34" charset="77"/>
                <a:cs typeface="Courier New"/>
              </a:rPr>
              <a:t>cwnd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back to </a:t>
            </a:r>
            <a:r>
              <a:rPr lang="en-US" b="1" dirty="0">
                <a:solidFill>
                  <a:schemeClr val="hlink"/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1208439" name="Line 119"/>
          <p:cNvSpPr>
            <a:spLocks noChangeShapeType="1"/>
          </p:cNvSpPr>
          <p:nvPr/>
        </p:nvSpPr>
        <p:spPr bwMode="auto">
          <a:xfrm>
            <a:off x="4306888" y="4418013"/>
            <a:ext cx="2392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0" name="Oval 120"/>
          <p:cNvSpPr>
            <a:spLocks noChangeArrowheads="1"/>
          </p:cNvSpPr>
          <p:nvPr/>
        </p:nvSpPr>
        <p:spPr bwMode="auto">
          <a:xfrm>
            <a:off x="4216400" y="603885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1" name="Oval 121"/>
          <p:cNvSpPr>
            <a:spLocks noChangeArrowheads="1"/>
          </p:cNvSpPr>
          <p:nvPr/>
        </p:nvSpPr>
        <p:spPr bwMode="auto">
          <a:xfrm>
            <a:off x="4351338" y="599440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2" name="Oval 122"/>
          <p:cNvSpPr>
            <a:spLocks noChangeArrowheads="1"/>
          </p:cNvSpPr>
          <p:nvPr/>
        </p:nvSpPr>
        <p:spPr bwMode="auto">
          <a:xfrm>
            <a:off x="4486275" y="58594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3" name="Oval 123"/>
          <p:cNvSpPr>
            <a:spLocks noChangeArrowheads="1"/>
          </p:cNvSpPr>
          <p:nvPr/>
        </p:nvSpPr>
        <p:spPr bwMode="auto">
          <a:xfrm>
            <a:off x="4621213" y="5408613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4" name="Oval 124"/>
          <p:cNvSpPr>
            <a:spLocks noChangeArrowheads="1"/>
          </p:cNvSpPr>
          <p:nvPr/>
        </p:nvSpPr>
        <p:spPr bwMode="auto">
          <a:xfrm>
            <a:off x="4756150" y="468947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5" name="Oval 125"/>
          <p:cNvSpPr>
            <a:spLocks noChangeArrowheads="1"/>
          </p:cNvSpPr>
          <p:nvPr/>
        </p:nvSpPr>
        <p:spPr bwMode="auto">
          <a:xfrm>
            <a:off x="4891088" y="4373563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6" name="Oval 126"/>
          <p:cNvSpPr>
            <a:spLocks noChangeArrowheads="1"/>
          </p:cNvSpPr>
          <p:nvPr/>
        </p:nvSpPr>
        <p:spPr bwMode="auto">
          <a:xfrm>
            <a:off x="5026025" y="428307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7" name="Oval 127"/>
          <p:cNvSpPr>
            <a:spLocks noChangeArrowheads="1"/>
          </p:cNvSpPr>
          <p:nvPr/>
        </p:nvSpPr>
        <p:spPr bwMode="auto">
          <a:xfrm>
            <a:off x="5160963" y="419417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8" name="Oval 128"/>
          <p:cNvSpPr>
            <a:spLocks noChangeArrowheads="1"/>
          </p:cNvSpPr>
          <p:nvPr/>
        </p:nvSpPr>
        <p:spPr bwMode="auto">
          <a:xfrm>
            <a:off x="5295900" y="41036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9" name="Oval 129"/>
          <p:cNvSpPr>
            <a:spLocks noChangeArrowheads="1"/>
          </p:cNvSpPr>
          <p:nvPr/>
        </p:nvSpPr>
        <p:spPr bwMode="auto">
          <a:xfrm>
            <a:off x="5430838" y="401320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0" name="Freeform 130"/>
          <p:cNvSpPr>
            <a:spLocks/>
          </p:cNvSpPr>
          <p:nvPr/>
        </p:nvSpPr>
        <p:spPr bwMode="auto">
          <a:xfrm>
            <a:off x="2452688" y="2568575"/>
            <a:ext cx="4238625" cy="3571875"/>
          </a:xfrm>
          <a:custGeom>
            <a:avLst/>
            <a:gdLst/>
            <a:ahLst/>
            <a:cxnLst>
              <a:cxn ang="0">
                <a:pos x="0" y="2250"/>
              </a:cxn>
              <a:cxn ang="0">
                <a:pos x="91" y="2218"/>
              </a:cxn>
              <a:cxn ang="0">
                <a:pos x="177" y="2159"/>
              </a:cxn>
              <a:cxn ang="0">
                <a:pos x="285" y="2003"/>
              </a:cxn>
              <a:cxn ang="0">
                <a:pos x="371" y="1820"/>
              </a:cxn>
              <a:cxn ang="0">
                <a:pos x="452" y="1330"/>
              </a:cxn>
              <a:cxn ang="0">
                <a:pos x="544" y="339"/>
              </a:cxn>
              <a:cxn ang="0">
                <a:pos x="1071" y="0"/>
              </a:cxn>
              <a:cxn ang="0">
                <a:pos x="1146" y="2202"/>
              </a:cxn>
              <a:cxn ang="0">
                <a:pos x="1227" y="2180"/>
              </a:cxn>
              <a:cxn ang="0">
                <a:pos x="1313" y="2100"/>
              </a:cxn>
              <a:cxn ang="0">
                <a:pos x="1399" y="1814"/>
              </a:cxn>
              <a:cxn ang="0">
                <a:pos x="1480" y="1357"/>
              </a:cxn>
              <a:cxn ang="0">
                <a:pos x="1556" y="1158"/>
              </a:cxn>
              <a:cxn ang="0">
                <a:pos x="2670" y="447"/>
              </a:cxn>
            </a:cxnLst>
            <a:rect l="0" t="0" r="r" b="b"/>
            <a:pathLst>
              <a:path w="2670" h="2250">
                <a:moveTo>
                  <a:pt x="0" y="2250"/>
                </a:moveTo>
                <a:lnTo>
                  <a:pt x="91" y="2218"/>
                </a:lnTo>
                <a:lnTo>
                  <a:pt x="177" y="2159"/>
                </a:lnTo>
                <a:lnTo>
                  <a:pt x="285" y="2003"/>
                </a:lnTo>
                <a:lnTo>
                  <a:pt x="371" y="1820"/>
                </a:lnTo>
                <a:lnTo>
                  <a:pt x="452" y="1330"/>
                </a:lnTo>
                <a:lnTo>
                  <a:pt x="544" y="339"/>
                </a:lnTo>
                <a:lnTo>
                  <a:pt x="1071" y="0"/>
                </a:lnTo>
                <a:lnTo>
                  <a:pt x="1146" y="2202"/>
                </a:lnTo>
                <a:lnTo>
                  <a:pt x="1227" y="2180"/>
                </a:lnTo>
                <a:lnTo>
                  <a:pt x="1313" y="2100"/>
                </a:lnTo>
                <a:lnTo>
                  <a:pt x="1399" y="1814"/>
                </a:lnTo>
                <a:lnTo>
                  <a:pt x="1480" y="1357"/>
                </a:lnTo>
                <a:lnTo>
                  <a:pt x="1556" y="1158"/>
                </a:lnTo>
                <a:lnTo>
                  <a:pt x="2670" y="447"/>
                </a:ln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1" name="Text Box 131"/>
          <p:cNvSpPr txBox="1">
            <a:spLocks noChangeArrowheads="1"/>
          </p:cNvSpPr>
          <p:nvPr/>
        </p:nvSpPr>
        <p:spPr bwMode="auto">
          <a:xfrm>
            <a:off x="4719638" y="2205038"/>
            <a:ext cx="4410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chemeClr val="folHlink"/>
                </a:solidFill>
                <a:latin typeface="Eurostile" panose="020B0504020202050204" pitchFamily="34" charset="77"/>
              </a:rPr>
              <a:t>Losing a single packet (TCP Reno):</a:t>
            </a: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folHlink"/>
                </a:solidFill>
                <a:latin typeface="Eurostile" panose="020B0504020202050204" pitchFamily="34" charset="77"/>
                <a:cs typeface="Courier New"/>
              </a:rPr>
              <a:t>ssthresh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drops to </a:t>
            </a:r>
            <a:r>
              <a:rPr lang="en-US" b="1" dirty="0">
                <a:solidFill>
                  <a:schemeClr val="folHlink"/>
                </a:solidFill>
                <a:latin typeface="Eurostile" panose="020B0504020202050204" pitchFamily="34" charset="77"/>
              </a:rPr>
              <a:t>half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endParaRPr lang="en-US" b="1" dirty="0">
              <a:solidFill>
                <a:schemeClr val="fol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back to </a:t>
            </a:r>
            <a:r>
              <a:rPr lang="en-US" b="1" dirty="0">
                <a:solidFill>
                  <a:schemeClr val="folHlink"/>
                </a:solidFill>
                <a:latin typeface="Eurostile" panose="020B0504020202050204" pitchFamily="34" charset="77"/>
              </a:rPr>
              <a:t>new threshold</a:t>
            </a:r>
          </a:p>
        </p:txBody>
      </p:sp>
      <p:sp>
        <p:nvSpPr>
          <p:cNvPr id="1208452" name="Line 132"/>
          <p:cNvSpPr>
            <a:spLocks noChangeShapeType="1"/>
          </p:cNvSpPr>
          <p:nvPr/>
        </p:nvSpPr>
        <p:spPr bwMode="auto">
          <a:xfrm flipV="1">
            <a:off x="4286250" y="2824163"/>
            <a:ext cx="2417763" cy="158273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5" name="Text Box 135"/>
          <p:cNvSpPr txBox="1">
            <a:spLocks noChangeArrowheads="1"/>
          </p:cNvSpPr>
          <p:nvPr/>
        </p:nvSpPr>
        <p:spPr bwMode="auto">
          <a:xfrm>
            <a:off x="2376488" y="2846388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208456" name="Text Box 136"/>
          <p:cNvSpPr txBox="1">
            <a:spLocks noChangeArrowheads="1"/>
          </p:cNvSpPr>
          <p:nvPr/>
        </p:nvSpPr>
        <p:spPr bwMode="auto">
          <a:xfrm>
            <a:off x="5942013" y="4397375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grpSp>
        <p:nvGrpSpPr>
          <p:cNvPr id="29" name="Group 147"/>
          <p:cNvGrpSpPr>
            <a:grpSpLocks/>
          </p:cNvGrpSpPr>
          <p:nvPr/>
        </p:nvGrpSpPr>
        <p:grpSpPr bwMode="auto">
          <a:xfrm>
            <a:off x="4208463" y="2587625"/>
            <a:ext cx="268287" cy="3551238"/>
            <a:chOff x="2705" y="1772"/>
            <a:chExt cx="169" cy="2237"/>
          </a:xfrm>
        </p:grpSpPr>
        <p:sp>
          <p:nvSpPr>
            <p:cNvPr id="1208457" name="Line 137"/>
            <p:cNvSpPr>
              <a:spLocks noChangeShapeType="1"/>
            </p:cNvSpPr>
            <p:nvPr/>
          </p:nvSpPr>
          <p:spPr bwMode="auto">
            <a:xfrm>
              <a:off x="2789" y="1772"/>
              <a:ext cx="0" cy="2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1" name="Line 141"/>
            <p:cNvSpPr>
              <a:spLocks noChangeShapeType="1"/>
            </p:cNvSpPr>
            <p:nvPr/>
          </p:nvSpPr>
          <p:spPr bwMode="auto">
            <a:xfrm>
              <a:off x="2705" y="2927"/>
              <a:ext cx="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4" name="Line 144"/>
            <p:cNvSpPr>
              <a:spLocks noChangeShapeType="1"/>
            </p:cNvSpPr>
            <p:nvPr/>
          </p:nvSpPr>
          <p:spPr bwMode="auto">
            <a:xfrm>
              <a:off x="2706" y="1772"/>
              <a:ext cx="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150"/>
          <p:cNvGrpSpPr>
            <a:grpSpLocks/>
          </p:cNvGrpSpPr>
          <p:nvPr/>
        </p:nvGrpSpPr>
        <p:grpSpPr bwMode="auto">
          <a:xfrm>
            <a:off x="4505325" y="2593975"/>
            <a:ext cx="619125" cy="1819275"/>
            <a:chOff x="2892" y="1776"/>
            <a:chExt cx="390" cy="1146"/>
          </a:xfrm>
        </p:grpSpPr>
        <p:sp>
          <p:nvSpPr>
            <p:cNvPr id="1208468" name="AutoShape 148"/>
            <p:cNvSpPr>
              <a:spLocks/>
            </p:cNvSpPr>
            <p:nvPr/>
          </p:nvSpPr>
          <p:spPr bwMode="auto">
            <a:xfrm>
              <a:off x="2892" y="1776"/>
              <a:ext cx="110" cy="1146"/>
            </a:xfrm>
            <a:prstGeom prst="rightBrace">
              <a:avLst>
                <a:gd name="adj1" fmla="val 8681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9" name="Text Box 149"/>
            <p:cNvSpPr txBox="1">
              <a:spLocks noChangeArrowheads="1"/>
            </p:cNvSpPr>
            <p:nvPr/>
          </p:nvSpPr>
          <p:spPr bwMode="auto">
            <a:xfrm>
              <a:off x="2968" y="2281"/>
              <a:ext cx="31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342900" indent="-342900" algn="l"/>
              <a:r>
                <a:rPr lang="en-US" sz="1200">
                  <a:solidFill>
                    <a:schemeClr val="folHlink"/>
                  </a:solidFill>
                </a:rPr>
                <a:t>50%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30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-0.32396 0.147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0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0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0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0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8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0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08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08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0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0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0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20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0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0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0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0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0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0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0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0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0"/>
                                        <p:tgtEl>
                                          <p:spTgt spid="120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1000"/>
                                        <p:tgtEl>
                                          <p:spTgt spid="120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5" grpId="0"/>
      <p:bldP spid="1208356" grpId="0" animBg="1"/>
      <p:bldP spid="1208425" grpId="0" animBg="1"/>
      <p:bldP spid="1208426" grpId="0" animBg="1"/>
      <p:bldP spid="1208427" grpId="0" animBg="1"/>
      <p:bldP spid="1208428" grpId="0" animBg="1"/>
      <p:bldP spid="1208429" grpId="0" animBg="1"/>
      <p:bldP spid="1208430" grpId="0" animBg="1"/>
      <p:bldP spid="1208431" grpId="0" animBg="1"/>
      <p:bldP spid="1208432" grpId="0" animBg="1"/>
      <p:bldP spid="1208433" grpId="0" animBg="1"/>
      <p:bldP spid="1208434" grpId="0" animBg="1"/>
      <p:bldP spid="1208435" grpId="0" animBg="1"/>
      <p:bldP spid="1208436" grpId="0" animBg="1"/>
      <p:bldP spid="1208437" grpId="0" animBg="1"/>
      <p:bldP spid="1208438" grpId="0"/>
      <p:bldP spid="1208439" grpId="0" animBg="1"/>
      <p:bldP spid="1208440" grpId="0" animBg="1"/>
      <p:bldP spid="1208441" grpId="0" animBg="1"/>
      <p:bldP spid="1208442" grpId="0" animBg="1"/>
      <p:bldP spid="1208443" grpId="0" animBg="1"/>
      <p:bldP spid="1208444" grpId="0" animBg="1"/>
      <p:bldP spid="1208445" grpId="0" animBg="1"/>
      <p:bldP spid="1208446" grpId="0" animBg="1"/>
      <p:bldP spid="1208447" grpId="0" animBg="1"/>
      <p:bldP spid="1208448" grpId="0" animBg="1"/>
      <p:bldP spid="1208449" grpId="0" animBg="1"/>
      <p:bldP spid="1208450" grpId="0" animBg="1"/>
      <p:bldP spid="1208451" grpId="0"/>
      <p:bldP spid="1208452" grpId="0" animBg="1"/>
      <p:bldP spid="1208455" grpId="0"/>
      <p:bldP spid="12084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889" name="Rectangle 145"/>
          <p:cNvSpPr>
            <a:spLocks noChangeArrowheads="1"/>
          </p:cNvSpPr>
          <p:nvPr/>
        </p:nvSpPr>
        <p:spPr bwMode="auto">
          <a:xfrm>
            <a:off x="2328863" y="3117850"/>
            <a:ext cx="1001712" cy="3008312"/>
          </a:xfrm>
          <a:prstGeom prst="rect">
            <a:avLst/>
          </a:prstGeom>
          <a:solidFill>
            <a:srgbClr val="FF6600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90" name="Rectangle 146"/>
          <p:cNvSpPr>
            <a:spLocks noChangeArrowheads="1"/>
          </p:cNvSpPr>
          <p:nvPr/>
        </p:nvSpPr>
        <p:spPr bwMode="auto">
          <a:xfrm>
            <a:off x="3328988" y="2366962"/>
            <a:ext cx="3400425" cy="2095500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sp>
        <p:nvSpPr>
          <p:cNvPr id="1439780" name="Oval 36"/>
          <p:cNvSpPr>
            <a:spLocks noChangeArrowheads="1"/>
          </p:cNvSpPr>
          <p:nvPr/>
        </p:nvSpPr>
        <p:spPr bwMode="auto">
          <a:xfrm>
            <a:off x="2416175" y="608171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442913" y="1446212"/>
            <a:ext cx="6505576" cy="5030788"/>
            <a:chOff x="333" y="1054"/>
            <a:chExt cx="4098" cy="3169"/>
          </a:xfrm>
        </p:grpSpPr>
        <p:sp>
          <p:nvSpPr>
            <p:cNvPr id="1439782" name="Text Box 38"/>
            <p:cNvSpPr txBox="1">
              <a:spLocks noChangeArrowheads="1"/>
            </p:cNvSpPr>
            <p:nvPr/>
          </p:nvSpPr>
          <p:spPr bwMode="auto">
            <a:xfrm>
              <a:off x="333" y="1067"/>
              <a:ext cx="1203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latin typeface="Eurostile" panose="020B0504020202050204" pitchFamily="34" charset="77"/>
                </a:rPr>
                <a:t>sent packets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per round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(congestion window)</a:t>
              </a:r>
            </a:p>
          </p:txBody>
        </p:sp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293" y="1054"/>
              <a:ext cx="3138" cy="3169"/>
              <a:chOff x="1293" y="1054"/>
              <a:chExt cx="3138" cy="3169"/>
            </a:xfrm>
          </p:grpSpPr>
          <p:grpSp>
            <p:nvGrpSpPr>
              <p:cNvPr id="4" name="Group 40"/>
              <p:cNvGrpSpPr>
                <a:grpSpLocks/>
              </p:cNvGrpSpPr>
              <p:nvPr/>
            </p:nvGrpSpPr>
            <p:grpSpPr bwMode="auto">
              <a:xfrm>
                <a:off x="1519" y="3974"/>
                <a:ext cx="2912" cy="249"/>
                <a:chOff x="1519" y="3974"/>
                <a:chExt cx="2912" cy="249"/>
              </a:xfrm>
            </p:grpSpPr>
            <p:sp>
              <p:nvSpPr>
                <p:cNvPr id="143978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99" y="4031"/>
                  <a:ext cx="33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/>
                    <a:t>time</a:t>
                  </a:r>
                </a:p>
              </p:txBody>
            </p:sp>
            <p:sp>
              <p:nvSpPr>
                <p:cNvPr id="1439786" name="Line 42"/>
                <p:cNvSpPr>
                  <a:spLocks noChangeShapeType="1"/>
                </p:cNvSpPr>
                <p:nvPr/>
              </p:nvSpPr>
              <p:spPr bwMode="auto">
                <a:xfrm>
                  <a:off x="1639" y="3975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7" name="Line 43"/>
                <p:cNvSpPr>
                  <a:spLocks noChangeShapeType="1"/>
                </p:cNvSpPr>
                <p:nvPr/>
              </p:nvSpPr>
              <p:spPr bwMode="auto">
                <a:xfrm>
                  <a:off x="1519" y="4003"/>
                  <a:ext cx="27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8" name="Line 44"/>
                <p:cNvSpPr>
                  <a:spLocks noChangeShapeType="1"/>
                </p:cNvSpPr>
                <p:nvPr/>
              </p:nvSpPr>
              <p:spPr bwMode="auto">
                <a:xfrm>
                  <a:off x="186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9" name="Line 45"/>
                <p:cNvSpPr>
                  <a:spLocks noChangeShapeType="1"/>
                </p:cNvSpPr>
                <p:nvPr/>
              </p:nvSpPr>
              <p:spPr bwMode="auto">
                <a:xfrm>
                  <a:off x="209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0" name="Line 46"/>
                <p:cNvSpPr>
                  <a:spLocks noChangeShapeType="1"/>
                </p:cNvSpPr>
                <p:nvPr/>
              </p:nvSpPr>
              <p:spPr bwMode="auto">
                <a:xfrm>
                  <a:off x="231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1" name="Line 47"/>
                <p:cNvSpPr>
                  <a:spLocks noChangeShapeType="1"/>
                </p:cNvSpPr>
                <p:nvPr/>
              </p:nvSpPr>
              <p:spPr bwMode="auto">
                <a:xfrm>
                  <a:off x="2543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2" name="Line 48"/>
                <p:cNvSpPr>
                  <a:spLocks noChangeShapeType="1"/>
                </p:cNvSpPr>
                <p:nvPr/>
              </p:nvSpPr>
              <p:spPr bwMode="auto">
                <a:xfrm>
                  <a:off x="276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3" name="Line 49"/>
                <p:cNvSpPr>
                  <a:spLocks noChangeShapeType="1"/>
                </p:cNvSpPr>
                <p:nvPr/>
              </p:nvSpPr>
              <p:spPr bwMode="auto">
                <a:xfrm>
                  <a:off x="299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4" name="Line 50"/>
                <p:cNvSpPr>
                  <a:spLocks noChangeShapeType="1"/>
                </p:cNvSpPr>
                <p:nvPr/>
              </p:nvSpPr>
              <p:spPr bwMode="auto">
                <a:xfrm>
                  <a:off x="322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5" name="Line 51"/>
                <p:cNvSpPr>
                  <a:spLocks noChangeShapeType="1"/>
                </p:cNvSpPr>
                <p:nvPr/>
              </p:nvSpPr>
              <p:spPr bwMode="auto">
                <a:xfrm>
                  <a:off x="344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6" name="Line 52"/>
                <p:cNvSpPr>
                  <a:spLocks noChangeShapeType="1"/>
                </p:cNvSpPr>
                <p:nvPr/>
              </p:nvSpPr>
              <p:spPr bwMode="auto">
                <a:xfrm>
                  <a:off x="367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7" name="Line 53"/>
                <p:cNvSpPr>
                  <a:spLocks noChangeShapeType="1"/>
                </p:cNvSpPr>
                <p:nvPr/>
              </p:nvSpPr>
              <p:spPr bwMode="auto">
                <a:xfrm>
                  <a:off x="390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8" name="Line 54"/>
                <p:cNvSpPr>
                  <a:spLocks noChangeShapeType="1"/>
                </p:cNvSpPr>
                <p:nvPr/>
              </p:nvSpPr>
              <p:spPr bwMode="auto">
                <a:xfrm>
                  <a:off x="412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5"/>
              <p:cNvGrpSpPr>
                <a:grpSpLocks/>
              </p:cNvGrpSpPr>
              <p:nvPr/>
            </p:nvGrpSpPr>
            <p:grpSpPr bwMode="auto">
              <a:xfrm>
                <a:off x="1293" y="1054"/>
                <a:ext cx="289" cy="2949"/>
                <a:chOff x="1293" y="1054"/>
                <a:chExt cx="289" cy="2949"/>
              </a:xfrm>
            </p:grpSpPr>
            <p:grpSp>
              <p:nvGrpSpPr>
                <p:cNvPr id="6" name="Group 56"/>
                <p:cNvGrpSpPr>
                  <a:grpSpLocks/>
                </p:cNvGrpSpPr>
                <p:nvPr/>
              </p:nvGrpSpPr>
              <p:grpSpPr bwMode="auto">
                <a:xfrm>
                  <a:off x="1293" y="275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1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2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40</a:t>
                    </a:r>
                  </a:p>
                </p:txBody>
              </p:sp>
            </p:grpSp>
            <p:grpSp>
              <p:nvGrpSpPr>
                <p:cNvPr id="7" name="Group 59"/>
                <p:cNvGrpSpPr>
                  <a:grpSpLocks/>
                </p:cNvGrpSpPr>
                <p:nvPr/>
              </p:nvGrpSpPr>
              <p:grpSpPr bwMode="auto">
                <a:xfrm>
                  <a:off x="1293" y="337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4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5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20</a:t>
                    </a:r>
                  </a:p>
                </p:txBody>
              </p:sp>
            </p:grpSp>
            <p:grpSp>
              <p:nvGrpSpPr>
                <p:cNvPr id="8" name="Group 62"/>
                <p:cNvGrpSpPr>
                  <a:grpSpLocks/>
                </p:cNvGrpSpPr>
                <p:nvPr/>
              </p:nvGrpSpPr>
              <p:grpSpPr bwMode="auto">
                <a:xfrm>
                  <a:off x="1293" y="368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7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8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10</a:t>
                    </a:r>
                  </a:p>
                </p:txBody>
              </p:sp>
            </p:grpSp>
            <p:grpSp>
              <p:nvGrpSpPr>
                <p:cNvPr id="9" name="Group 65"/>
                <p:cNvGrpSpPr>
                  <a:grpSpLocks/>
                </p:cNvGrpSpPr>
                <p:nvPr/>
              </p:nvGrpSpPr>
              <p:grpSpPr bwMode="auto">
                <a:xfrm>
                  <a:off x="1337" y="3833"/>
                  <a:ext cx="245" cy="154"/>
                  <a:chOff x="1473" y="3707"/>
                  <a:chExt cx="245" cy="154"/>
                </a:xfrm>
              </p:grpSpPr>
              <p:sp>
                <p:nvSpPr>
                  <p:cNvPr id="1439810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1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3" y="3707"/>
                    <a:ext cx="160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</a:t>
                    </a:r>
                  </a:p>
                </p:txBody>
              </p:sp>
            </p:grpSp>
            <p:sp>
              <p:nvSpPr>
                <p:cNvPr id="1439812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1054"/>
                  <a:ext cx="1" cy="29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0" name="Group 69"/>
                <p:cNvGrpSpPr>
                  <a:grpSpLocks/>
                </p:cNvGrpSpPr>
                <p:nvPr/>
              </p:nvGrpSpPr>
              <p:grpSpPr bwMode="auto">
                <a:xfrm>
                  <a:off x="1293" y="152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14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5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80</a:t>
                    </a:r>
                  </a:p>
                </p:txBody>
              </p:sp>
            </p:grpSp>
            <p:grpSp>
              <p:nvGrpSpPr>
                <p:cNvPr id="11" name="Group 72"/>
                <p:cNvGrpSpPr>
                  <a:grpSpLocks/>
                </p:cNvGrpSpPr>
                <p:nvPr/>
              </p:nvGrpSpPr>
              <p:grpSpPr bwMode="auto">
                <a:xfrm>
                  <a:off x="1293" y="352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17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8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15</a:t>
                    </a:r>
                  </a:p>
                </p:txBody>
              </p:sp>
            </p:grpSp>
            <p:grpSp>
              <p:nvGrpSpPr>
                <p:cNvPr id="12" name="Group 75"/>
                <p:cNvGrpSpPr>
                  <a:grpSpLocks/>
                </p:cNvGrpSpPr>
                <p:nvPr/>
              </p:nvGrpSpPr>
              <p:grpSpPr bwMode="auto">
                <a:xfrm>
                  <a:off x="1293" y="306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0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1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30</a:t>
                    </a:r>
                  </a:p>
                </p:txBody>
              </p:sp>
            </p:grpSp>
            <p:grpSp>
              <p:nvGrpSpPr>
                <p:cNvPr id="13" name="Group 78"/>
                <p:cNvGrpSpPr>
                  <a:grpSpLocks/>
                </p:cNvGrpSpPr>
                <p:nvPr/>
              </p:nvGrpSpPr>
              <p:grpSpPr bwMode="auto">
                <a:xfrm>
                  <a:off x="1293" y="321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3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4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25</a:t>
                    </a:r>
                  </a:p>
                </p:txBody>
              </p:sp>
            </p:grpSp>
            <p:grpSp>
              <p:nvGrpSpPr>
                <p:cNvPr id="14" name="Group 81"/>
                <p:cNvGrpSpPr>
                  <a:grpSpLocks/>
                </p:cNvGrpSpPr>
                <p:nvPr/>
              </p:nvGrpSpPr>
              <p:grpSpPr bwMode="auto">
                <a:xfrm>
                  <a:off x="1293" y="291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6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7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35</a:t>
                    </a:r>
                  </a:p>
                </p:txBody>
              </p:sp>
            </p:grpSp>
            <p:grpSp>
              <p:nvGrpSpPr>
                <p:cNvPr id="15" name="Group 84"/>
                <p:cNvGrpSpPr>
                  <a:grpSpLocks/>
                </p:cNvGrpSpPr>
                <p:nvPr/>
              </p:nvGrpSpPr>
              <p:grpSpPr bwMode="auto">
                <a:xfrm>
                  <a:off x="1293" y="167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9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0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75</a:t>
                    </a:r>
                  </a:p>
                </p:txBody>
              </p:sp>
            </p:grpSp>
            <p:grpSp>
              <p:nvGrpSpPr>
                <p:cNvPr id="16" name="Group 87"/>
                <p:cNvGrpSpPr>
                  <a:grpSpLocks/>
                </p:cNvGrpSpPr>
                <p:nvPr/>
              </p:nvGrpSpPr>
              <p:grpSpPr bwMode="auto">
                <a:xfrm>
                  <a:off x="1293" y="229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2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3" name="Text 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55</a:t>
                    </a:r>
                  </a:p>
                </p:txBody>
              </p:sp>
            </p:grpSp>
            <p:grpSp>
              <p:nvGrpSpPr>
                <p:cNvPr id="17" name="Group 90"/>
                <p:cNvGrpSpPr>
                  <a:grpSpLocks/>
                </p:cNvGrpSpPr>
                <p:nvPr/>
              </p:nvGrpSpPr>
              <p:grpSpPr bwMode="auto">
                <a:xfrm>
                  <a:off x="1293" y="260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5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6" name="Text 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45</a:t>
                    </a:r>
                  </a:p>
                </p:txBody>
              </p:sp>
            </p:grpSp>
            <p:grpSp>
              <p:nvGrpSpPr>
                <p:cNvPr id="18" name="Group 93"/>
                <p:cNvGrpSpPr>
                  <a:grpSpLocks/>
                </p:cNvGrpSpPr>
                <p:nvPr/>
              </p:nvGrpSpPr>
              <p:grpSpPr bwMode="auto">
                <a:xfrm>
                  <a:off x="1293" y="244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8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9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50</a:t>
                    </a:r>
                  </a:p>
                </p:txBody>
              </p:sp>
            </p:grpSp>
            <p:grpSp>
              <p:nvGrpSpPr>
                <p:cNvPr id="19" name="Group 96"/>
                <p:cNvGrpSpPr>
                  <a:grpSpLocks/>
                </p:cNvGrpSpPr>
                <p:nvPr/>
              </p:nvGrpSpPr>
              <p:grpSpPr bwMode="auto">
                <a:xfrm>
                  <a:off x="1293" y="198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1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2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65</a:t>
                    </a:r>
                  </a:p>
                </p:txBody>
              </p:sp>
            </p:grpSp>
            <p:grpSp>
              <p:nvGrpSpPr>
                <p:cNvPr id="20" name="Group 99"/>
                <p:cNvGrpSpPr>
                  <a:grpSpLocks/>
                </p:cNvGrpSpPr>
                <p:nvPr/>
              </p:nvGrpSpPr>
              <p:grpSpPr bwMode="auto">
                <a:xfrm>
                  <a:off x="1293" y="214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4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5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60</a:t>
                    </a:r>
                  </a:p>
                </p:txBody>
              </p:sp>
            </p:grpSp>
            <p:grpSp>
              <p:nvGrpSpPr>
                <p:cNvPr id="21" name="Group 102"/>
                <p:cNvGrpSpPr>
                  <a:grpSpLocks/>
                </p:cNvGrpSpPr>
                <p:nvPr/>
              </p:nvGrpSpPr>
              <p:grpSpPr bwMode="auto">
                <a:xfrm>
                  <a:off x="1293" y="183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7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8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70</a:t>
                    </a:r>
                  </a:p>
                </p:txBody>
              </p:sp>
            </p:grpSp>
          </p:grpSp>
        </p:grpSp>
      </p:grpSp>
      <p:sp>
        <p:nvSpPr>
          <p:cNvPr id="1439849" name="Oval 105"/>
          <p:cNvSpPr>
            <a:spLocks noChangeArrowheads="1"/>
          </p:cNvSpPr>
          <p:nvPr/>
        </p:nvSpPr>
        <p:spPr bwMode="auto">
          <a:xfrm>
            <a:off x="2551113" y="60372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0" name="Oval 106"/>
          <p:cNvSpPr>
            <a:spLocks noChangeArrowheads="1"/>
          </p:cNvSpPr>
          <p:nvPr/>
        </p:nvSpPr>
        <p:spPr bwMode="auto">
          <a:xfrm>
            <a:off x="2686050" y="59467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1" name="Oval 107"/>
          <p:cNvSpPr>
            <a:spLocks noChangeArrowheads="1"/>
          </p:cNvSpPr>
          <p:nvPr/>
        </p:nvSpPr>
        <p:spPr bwMode="auto">
          <a:xfrm>
            <a:off x="2820988" y="572293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2" name="Oval 108"/>
          <p:cNvSpPr>
            <a:spLocks noChangeArrowheads="1"/>
          </p:cNvSpPr>
          <p:nvPr/>
        </p:nvSpPr>
        <p:spPr bwMode="auto">
          <a:xfrm>
            <a:off x="3000375" y="540702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3" name="Oval 109"/>
          <p:cNvSpPr>
            <a:spLocks noChangeArrowheads="1"/>
          </p:cNvSpPr>
          <p:nvPr/>
        </p:nvSpPr>
        <p:spPr bwMode="auto">
          <a:xfrm>
            <a:off x="3136900" y="464185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4" name="Oval 110"/>
          <p:cNvSpPr>
            <a:spLocks noChangeArrowheads="1"/>
          </p:cNvSpPr>
          <p:nvPr/>
        </p:nvSpPr>
        <p:spPr bwMode="auto">
          <a:xfrm>
            <a:off x="3271838" y="306705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5" name="Line 111"/>
          <p:cNvSpPr>
            <a:spLocks noChangeShapeType="1"/>
          </p:cNvSpPr>
          <p:nvPr/>
        </p:nvSpPr>
        <p:spPr bwMode="auto">
          <a:xfrm flipV="1">
            <a:off x="2325688" y="3054350"/>
            <a:ext cx="18796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6" name="Oval 112"/>
          <p:cNvSpPr>
            <a:spLocks noChangeArrowheads="1"/>
          </p:cNvSpPr>
          <p:nvPr/>
        </p:nvSpPr>
        <p:spPr bwMode="auto">
          <a:xfrm>
            <a:off x="3406775" y="297656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7" name="Oval 113"/>
          <p:cNvSpPr>
            <a:spLocks noChangeArrowheads="1"/>
          </p:cNvSpPr>
          <p:nvPr/>
        </p:nvSpPr>
        <p:spPr bwMode="auto">
          <a:xfrm>
            <a:off x="3541713" y="28876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8" name="Oval 114"/>
          <p:cNvSpPr>
            <a:spLocks noChangeArrowheads="1"/>
          </p:cNvSpPr>
          <p:nvPr/>
        </p:nvSpPr>
        <p:spPr bwMode="auto">
          <a:xfrm>
            <a:off x="3676650" y="27971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9" name="Oval 115"/>
          <p:cNvSpPr>
            <a:spLocks noChangeArrowheads="1"/>
          </p:cNvSpPr>
          <p:nvPr/>
        </p:nvSpPr>
        <p:spPr bwMode="auto">
          <a:xfrm>
            <a:off x="3811588" y="270668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0" name="Oval 116"/>
          <p:cNvSpPr>
            <a:spLocks noChangeArrowheads="1"/>
          </p:cNvSpPr>
          <p:nvPr/>
        </p:nvSpPr>
        <p:spPr bwMode="auto">
          <a:xfrm>
            <a:off x="3946525" y="261620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1" name="Oval 117"/>
          <p:cNvSpPr>
            <a:spLocks noChangeArrowheads="1"/>
          </p:cNvSpPr>
          <p:nvPr/>
        </p:nvSpPr>
        <p:spPr bwMode="auto">
          <a:xfrm>
            <a:off x="4081463" y="252730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3" name="Line 119"/>
          <p:cNvSpPr>
            <a:spLocks noChangeShapeType="1"/>
          </p:cNvSpPr>
          <p:nvPr/>
        </p:nvSpPr>
        <p:spPr bwMode="auto">
          <a:xfrm>
            <a:off x="4306888" y="4416425"/>
            <a:ext cx="2392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4" name="Oval 120"/>
          <p:cNvSpPr>
            <a:spLocks noChangeArrowheads="1"/>
          </p:cNvSpPr>
          <p:nvPr/>
        </p:nvSpPr>
        <p:spPr bwMode="auto">
          <a:xfrm>
            <a:off x="4216400" y="436562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5" name="Oval 121"/>
          <p:cNvSpPr>
            <a:spLocks noChangeArrowheads="1"/>
          </p:cNvSpPr>
          <p:nvPr/>
        </p:nvSpPr>
        <p:spPr bwMode="auto">
          <a:xfrm>
            <a:off x="4356100" y="428625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6" name="Oval 122"/>
          <p:cNvSpPr>
            <a:spLocks noChangeArrowheads="1"/>
          </p:cNvSpPr>
          <p:nvPr/>
        </p:nvSpPr>
        <p:spPr bwMode="auto">
          <a:xfrm>
            <a:off x="4478338" y="4200525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7" name="Oval 123"/>
          <p:cNvSpPr>
            <a:spLocks noChangeArrowheads="1"/>
          </p:cNvSpPr>
          <p:nvPr/>
        </p:nvSpPr>
        <p:spPr bwMode="auto">
          <a:xfrm>
            <a:off x="4611688" y="4117975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8" name="Oval 124"/>
          <p:cNvSpPr>
            <a:spLocks noChangeArrowheads="1"/>
          </p:cNvSpPr>
          <p:nvPr/>
        </p:nvSpPr>
        <p:spPr bwMode="auto">
          <a:xfrm>
            <a:off x="4756150" y="4021137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9" name="Oval 125"/>
          <p:cNvSpPr>
            <a:spLocks noChangeArrowheads="1"/>
          </p:cNvSpPr>
          <p:nvPr/>
        </p:nvSpPr>
        <p:spPr bwMode="auto">
          <a:xfrm>
            <a:off x="4891088" y="394335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0" name="Oval 126"/>
          <p:cNvSpPr>
            <a:spLocks noChangeArrowheads="1"/>
          </p:cNvSpPr>
          <p:nvPr/>
        </p:nvSpPr>
        <p:spPr bwMode="auto">
          <a:xfrm>
            <a:off x="5026025" y="385286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1" name="Oval 127"/>
          <p:cNvSpPr>
            <a:spLocks noChangeArrowheads="1"/>
          </p:cNvSpPr>
          <p:nvPr/>
        </p:nvSpPr>
        <p:spPr bwMode="auto">
          <a:xfrm>
            <a:off x="5160963" y="37639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2" name="Oval 128"/>
          <p:cNvSpPr>
            <a:spLocks noChangeArrowheads="1"/>
          </p:cNvSpPr>
          <p:nvPr/>
        </p:nvSpPr>
        <p:spPr bwMode="auto">
          <a:xfrm>
            <a:off x="5295900" y="36734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3" name="Oval 129"/>
          <p:cNvSpPr>
            <a:spLocks noChangeArrowheads="1"/>
          </p:cNvSpPr>
          <p:nvPr/>
        </p:nvSpPr>
        <p:spPr bwMode="auto">
          <a:xfrm>
            <a:off x="5430838" y="358298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4" name="Freeform 130"/>
          <p:cNvSpPr>
            <a:spLocks/>
          </p:cNvSpPr>
          <p:nvPr/>
        </p:nvSpPr>
        <p:spPr bwMode="auto">
          <a:xfrm>
            <a:off x="2452688" y="2570162"/>
            <a:ext cx="4252912" cy="3571875"/>
          </a:xfrm>
          <a:custGeom>
            <a:avLst/>
            <a:gdLst/>
            <a:ahLst/>
            <a:cxnLst>
              <a:cxn ang="0">
                <a:pos x="0" y="2250"/>
              </a:cxn>
              <a:cxn ang="0">
                <a:pos x="91" y="2218"/>
              </a:cxn>
              <a:cxn ang="0">
                <a:pos x="177" y="2159"/>
              </a:cxn>
              <a:cxn ang="0">
                <a:pos x="285" y="2003"/>
              </a:cxn>
              <a:cxn ang="0">
                <a:pos x="371" y="1820"/>
              </a:cxn>
              <a:cxn ang="0">
                <a:pos x="452" y="1330"/>
              </a:cxn>
              <a:cxn ang="0">
                <a:pos x="544" y="339"/>
              </a:cxn>
              <a:cxn ang="0">
                <a:pos x="1071" y="0"/>
              </a:cxn>
              <a:cxn ang="0">
                <a:pos x="1140" y="1165"/>
              </a:cxn>
              <a:cxn ang="0">
                <a:pos x="2679" y="158"/>
              </a:cxn>
            </a:cxnLst>
            <a:rect l="0" t="0" r="r" b="b"/>
            <a:pathLst>
              <a:path w="2679" h="2250">
                <a:moveTo>
                  <a:pt x="0" y="2250"/>
                </a:moveTo>
                <a:lnTo>
                  <a:pt x="91" y="2218"/>
                </a:lnTo>
                <a:lnTo>
                  <a:pt x="177" y="2159"/>
                </a:lnTo>
                <a:lnTo>
                  <a:pt x="285" y="2003"/>
                </a:lnTo>
                <a:lnTo>
                  <a:pt x="371" y="1820"/>
                </a:lnTo>
                <a:lnTo>
                  <a:pt x="452" y="1330"/>
                </a:lnTo>
                <a:lnTo>
                  <a:pt x="544" y="339"/>
                </a:lnTo>
                <a:lnTo>
                  <a:pt x="1071" y="0"/>
                </a:lnTo>
                <a:lnTo>
                  <a:pt x="1140" y="1165"/>
                </a:lnTo>
                <a:lnTo>
                  <a:pt x="2679" y="158"/>
                </a:ln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7" name="Text Box 133"/>
          <p:cNvSpPr txBox="1">
            <a:spLocks noChangeArrowheads="1"/>
          </p:cNvSpPr>
          <p:nvPr/>
        </p:nvSpPr>
        <p:spPr bwMode="auto">
          <a:xfrm>
            <a:off x="2376488" y="2844800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439878" name="Text Box 134"/>
          <p:cNvSpPr txBox="1">
            <a:spLocks noChangeArrowheads="1"/>
          </p:cNvSpPr>
          <p:nvPr/>
        </p:nvSpPr>
        <p:spPr bwMode="auto">
          <a:xfrm>
            <a:off x="5942013" y="4395787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439884" name="AutoShape 140"/>
          <p:cNvSpPr>
            <a:spLocks/>
          </p:cNvSpPr>
          <p:nvPr/>
        </p:nvSpPr>
        <p:spPr bwMode="auto">
          <a:xfrm>
            <a:off x="4362450" y="2592387"/>
            <a:ext cx="174625" cy="1819275"/>
          </a:xfrm>
          <a:prstGeom prst="rightBrace">
            <a:avLst>
              <a:gd name="adj1" fmla="val 8681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88" name="Text Box 144"/>
          <p:cNvSpPr txBox="1">
            <a:spLocks noChangeArrowheads="1"/>
          </p:cNvSpPr>
          <p:nvPr/>
        </p:nvSpPr>
        <p:spPr bwMode="auto">
          <a:xfrm rot="16200000" flipH="1">
            <a:off x="2033587" y="4314825"/>
            <a:ext cx="1490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Slow-start phase</a:t>
            </a:r>
          </a:p>
        </p:txBody>
      </p:sp>
      <p:sp>
        <p:nvSpPr>
          <p:cNvPr id="1439891" name="Text Box 147"/>
          <p:cNvSpPr txBox="1">
            <a:spLocks noChangeArrowheads="1"/>
          </p:cNvSpPr>
          <p:nvPr/>
        </p:nvSpPr>
        <p:spPr bwMode="auto">
          <a:xfrm flipH="1">
            <a:off x="4686300" y="2486025"/>
            <a:ext cx="18954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Congestion avoidance</a:t>
            </a:r>
          </a:p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phase</a:t>
            </a:r>
          </a:p>
        </p:txBody>
      </p:sp>
      <p:sp>
        <p:nvSpPr>
          <p:cNvPr id="1439892" name="AutoShape 148"/>
          <p:cNvSpPr>
            <a:spLocks/>
          </p:cNvSpPr>
          <p:nvPr/>
        </p:nvSpPr>
        <p:spPr bwMode="auto">
          <a:xfrm>
            <a:off x="5857875" y="5434012"/>
            <a:ext cx="3047999" cy="703263"/>
          </a:xfrm>
          <a:prstGeom prst="borderCallout2">
            <a:avLst>
              <a:gd name="adj1" fmla="val 16255"/>
              <a:gd name="adj2" fmla="val -3472"/>
              <a:gd name="adj3" fmla="val 16255"/>
              <a:gd name="adj4" fmla="val -26176"/>
              <a:gd name="adj5" fmla="val -276413"/>
              <a:gd name="adj6" fmla="val -4320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sz="1600" b="1" dirty="0"/>
              <a:t>M</a:t>
            </a:r>
            <a:r>
              <a:rPr lang="en-US" dirty="0"/>
              <a:t>ultiplicative </a:t>
            </a:r>
            <a:r>
              <a:rPr lang="en-US" sz="1600" b="1" dirty="0"/>
              <a:t>D</a:t>
            </a:r>
            <a:r>
              <a:rPr lang="en-US" dirty="0"/>
              <a:t>ecrease</a:t>
            </a:r>
          </a:p>
          <a:p>
            <a:pPr marL="342900" indent="-342900" algn="l"/>
            <a:r>
              <a:rPr lang="en-US" sz="1000" dirty="0"/>
              <a:t>Performed when loss is detected in slow-phase and in congestion avoidance phase</a:t>
            </a:r>
          </a:p>
        </p:txBody>
      </p:sp>
      <p:sp>
        <p:nvSpPr>
          <p:cNvPr id="1439893" name="AutoShape 149"/>
          <p:cNvSpPr>
            <a:spLocks/>
          </p:cNvSpPr>
          <p:nvPr/>
        </p:nvSpPr>
        <p:spPr bwMode="auto">
          <a:xfrm>
            <a:off x="5595938" y="3614737"/>
            <a:ext cx="174625" cy="773113"/>
          </a:xfrm>
          <a:prstGeom prst="rightBrace">
            <a:avLst>
              <a:gd name="adj1" fmla="val 368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94" name="AutoShape 150"/>
          <p:cNvSpPr>
            <a:spLocks/>
          </p:cNvSpPr>
          <p:nvPr/>
        </p:nvSpPr>
        <p:spPr bwMode="auto">
          <a:xfrm>
            <a:off x="5857875" y="4645025"/>
            <a:ext cx="3048000" cy="712787"/>
          </a:xfrm>
          <a:prstGeom prst="borderCallout2">
            <a:avLst>
              <a:gd name="adj1" fmla="val 16037"/>
              <a:gd name="adj2" fmla="val -3472"/>
              <a:gd name="adj3" fmla="val 16037"/>
              <a:gd name="adj4" fmla="val -6509"/>
              <a:gd name="adj5" fmla="val -93467"/>
              <a:gd name="adj6" fmla="val -25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sz="1600" b="1" dirty="0"/>
              <a:t>A</a:t>
            </a:r>
            <a:r>
              <a:rPr lang="en-US" dirty="0"/>
              <a:t>dditive </a:t>
            </a:r>
            <a:r>
              <a:rPr lang="en-US" sz="1600" b="1" dirty="0"/>
              <a:t>I</a:t>
            </a:r>
            <a:r>
              <a:rPr lang="en-US" dirty="0"/>
              <a:t>ncrease</a:t>
            </a:r>
          </a:p>
          <a:p>
            <a:pPr marL="342900" indent="-342900" algn="l"/>
            <a:r>
              <a:rPr lang="en-US" sz="1000" dirty="0"/>
              <a:t>One more segments sent after 1 RTT without loss in congestion avoidance phase</a:t>
            </a:r>
          </a:p>
        </p:txBody>
      </p:sp>
      <p:sp>
        <p:nvSpPr>
          <p:cNvPr id="1439895" name="AutoShape 151"/>
          <p:cNvSpPr>
            <a:spLocks/>
          </p:cNvSpPr>
          <p:nvPr/>
        </p:nvSpPr>
        <p:spPr bwMode="auto">
          <a:xfrm>
            <a:off x="3743325" y="992187"/>
            <a:ext cx="3375025" cy="1004888"/>
          </a:xfrm>
          <a:prstGeom prst="borderCallout2">
            <a:avLst>
              <a:gd name="adj1" fmla="val 14171"/>
              <a:gd name="adj2" fmla="val -2259"/>
              <a:gd name="adj3" fmla="val 14171"/>
              <a:gd name="adj4" fmla="val -7477"/>
              <a:gd name="adj5" fmla="val 259250"/>
              <a:gd name="adj6" fmla="val -1947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dirty="0"/>
              <a:t>Slow Start</a:t>
            </a:r>
            <a:endParaRPr lang="en-US" sz="1200" dirty="0"/>
          </a:p>
          <a:p>
            <a:pPr marL="342900" indent="-342900" algn="l"/>
            <a:r>
              <a:rPr lang="en-US" sz="1000" dirty="0"/>
              <a:t>TCP will always return to a slow start when a packet loss is detected by timeout (instead of duplicate </a:t>
            </a:r>
            <a:r>
              <a:rPr lang="en-US" sz="1000" dirty="0" err="1"/>
              <a:t>ACKs</a:t>
            </a:r>
            <a:r>
              <a:rPr lang="en-US" sz="1000" dirty="0"/>
              <a:t>). That means that it starts from scratch with only one segment per RTT, then 2, then 4, etc.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28BF45-B2B1-DA4C-9038-C805A6433104}"/>
              </a:ext>
            </a:extLst>
          </p:cNvPr>
          <p:cNvGrpSpPr/>
          <p:nvPr/>
        </p:nvGrpSpPr>
        <p:grpSpPr>
          <a:xfrm>
            <a:off x="35496" y="5180999"/>
            <a:ext cx="2304256" cy="1200329"/>
            <a:chOff x="35496" y="5180999"/>
            <a:chExt cx="2304256" cy="120032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893E26-A548-0246-AC27-638C03FE6556}"/>
                </a:ext>
              </a:extLst>
            </p:cNvPr>
            <p:cNvSpPr txBox="1"/>
            <p:nvPr/>
          </p:nvSpPr>
          <p:spPr>
            <a:xfrm>
              <a:off x="35496" y="5180999"/>
              <a:ext cx="1968809" cy="12003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latin typeface="Eurostile" panose="020B0504020202050204" pitchFamily="34" charset="77"/>
                </a:rPr>
                <a:t>Today</a:t>
              </a:r>
              <a:r>
                <a:rPr lang="nb-NO" dirty="0">
                  <a:latin typeface="Eurostile" panose="020B0504020202050204" pitchFamily="34" charset="77"/>
                </a:rPr>
                <a:t> </a:t>
              </a:r>
              <a:r>
                <a:rPr lang="nb-NO" dirty="0" err="1">
                  <a:latin typeface="Eurostile" panose="020B0504020202050204" pitchFamily="34" charset="77"/>
                </a:rPr>
                <a:t>smallest</a:t>
              </a:r>
              <a:endParaRPr lang="nb-NO" dirty="0">
                <a:latin typeface="Eurostile" panose="020B0504020202050204" pitchFamily="34" charset="77"/>
              </a:endParaRPr>
            </a:p>
            <a:p>
              <a:r>
                <a:rPr lang="nb-NO" dirty="0" err="1">
                  <a:latin typeface="Eurostile" panose="020B0504020202050204" pitchFamily="34" charset="77"/>
                </a:rPr>
                <a:t>cong</a:t>
              </a:r>
              <a:r>
                <a:rPr lang="nb-NO" dirty="0">
                  <a:latin typeface="Eurostile" panose="020B0504020202050204" pitchFamily="34" charset="77"/>
                </a:rPr>
                <a:t>. </a:t>
              </a:r>
              <a:r>
                <a:rPr lang="nb-NO" dirty="0" err="1">
                  <a:latin typeface="Eurostile" panose="020B0504020202050204" pitchFamily="34" charset="77"/>
                </a:rPr>
                <a:t>window</a:t>
              </a:r>
              <a:r>
                <a:rPr lang="nb-NO" dirty="0">
                  <a:latin typeface="Eurostile" panose="020B0504020202050204" pitchFamily="34" charset="77"/>
                </a:rPr>
                <a:t> </a:t>
              </a:r>
              <a:r>
                <a:rPr lang="nb-NO" dirty="0" err="1">
                  <a:latin typeface="Eurostile" panose="020B0504020202050204" pitchFamily="34" charset="77"/>
                </a:rPr>
                <a:t>can</a:t>
              </a:r>
              <a:endParaRPr lang="nb-NO" dirty="0">
                <a:latin typeface="Eurostile" panose="020B0504020202050204" pitchFamily="34" charset="77"/>
              </a:endParaRPr>
            </a:p>
            <a:p>
              <a:r>
                <a:rPr lang="nb-NO" dirty="0">
                  <a:latin typeface="Eurostile" panose="020B0504020202050204" pitchFamily="34" charset="77"/>
                </a:rPr>
                <a:t>be as </a:t>
              </a:r>
              <a:r>
                <a:rPr lang="nb-NO" dirty="0" err="1">
                  <a:latin typeface="Eurostile" panose="020B0504020202050204" pitchFamily="34" charset="77"/>
                </a:rPr>
                <a:t>big</a:t>
              </a:r>
              <a:r>
                <a:rPr lang="nb-NO" dirty="0">
                  <a:latin typeface="Eurostile" panose="020B0504020202050204" pitchFamily="34" charset="77"/>
                </a:rPr>
                <a:t> as 10</a:t>
              </a:r>
            </a:p>
            <a:p>
              <a:r>
                <a:rPr lang="nb-NO" dirty="0">
                  <a:latin typeface="Eurostile" panose="020B0504020202050204" pitchFamily="34" charset="77"/>
                </a:rPr>
                <a:t>(</a:t>
              </a:r>
              <a:r>
                <a:rPr lang="nb-NO" dirty="0" err="1">
                  <a:latin typeface="Eurostile" panose="020B0504020202050204" pitchFamily="34" charset="77"/>
                </a:rPr>
                <a:t>thanks</a:t>
              </a:r>
              <a:r>
                <a:rPr lang="nb-NO" dirty="0">
                  <a:latin typeface="Eurostile" panose="020B0504020202050204" pitchFamily="34" charset="77"/>
                </a:rPr>
                <a:t> to Google)</a:t>
              </a:r>
            </a:p>
          </p:txBody>
        </p: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93D3BBD7-11EE-FE4C-9ACA-6834C5553101}"/>
                </a:ext>
              </a:extLst>
            </p:cNvPr>
            <p:cNvSpPr/>
            <p:nvPr/>
          </p:nvSpPr>
          <p:spPr bwMode="auto">
            <a:xfrm>
              <a:off x="2051720" y="5589240"/>
              <a:ext cx="288032" cy="648072"/>
            </a:xfrm>
            <a:prstGeom prst="leftBrace">
              <a:avLst/>
            </a:prstGeom>
            <a:noFill/>
            <a:ln w="2857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Fairness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 of fairness</a:t>
            </a:r>
          </a:p>
          <a:p>
            <a:pPr lvl="1"/>
            <a:r>
              <a:rPr lang="en-US" dirty="0"/>
              <a:t>When N TCP streams share a bottleneck,</a:t>
            </a:r>
            <a:br>
              <a:rPr lang="en-US" dirty="0"/>
            </a:br>
            <a:r>
              <a:rPr lang="en-US" dirty="0"/>
              <a:t>each TCP stream should receive an n</a:t>
            </a:r>
            <a:r>
              <a:rPr lang="en-US" baseline="30000" dirty="0"/>
              <a:t>th</a:t>
            </a:r>
            <a:r>
              <a:rPr lang="en-US" dirty="0"/>
              <a:t> of the bottleneck bandwidth</a:t>
            </a:r>
          </a:p>
          <a:p>
            <a:endParaRPr lang="en-US" dirty="0"/>
          </a:p>
          <a:p>
            <a:r>
              <a:rPr lang="en-US" dirty="0"/>
              <a:t>more realistic demand</a:t>
            </a:r>
          </a:p>
          <a:p>
            <a:pPr lvl="1"/>
            <a:r>
              <a:rPr lang="en-US" dirty="0"/>
              <a:t>When N TCP streams with the same RTT and loss rate share a bottleneck,</a:t>
            </a:r>
            <a:br>
              <a:rPr lang="en-US" dirty="0"/>
            </a:br>
            <a:r>
              <a:rPr lang="en-US" dirty="0"/>
              <a:t>and they are infinitely long,</a:t>
            </a:r>
            <a:br>
              <a:rPr lang="en-US" dirty="0"/>
            </a:br>
            <a:r>
              <a:rPr lang="en-US" dirty="0"/>
              <a:t>each TCP stream receives an n</a:t>
            </a:r>
            <a:r>
              <a:rPr lang="en-US" baseline="30000" dirty="0"/>
              <a:t>th</a:t>
            </a:r>
            <a:r>
              <a:rPr lang="en-US" dirty="0"/>
              <a:t> of the bottleneck bandwidth</a:t>
            </a:r>
          </a:p>
          <a:p>
            <a:pPr lvl="1"/>
            <a:endParaRPr lang="en-US" dirty="0"/>
          </a:p>
          <a:p>
            <a:r>
              <a:rPr lang="en-US" dirty="0"/>
              <a:t>but the approximation is in many cases good</a:t>
            </a:r>
          </a:p>
        </p:txBody>
      </p:sp>
    </p:spTree>
    <p:extLst>
      <p:ext uri="{BB962C8B-B14F-4D97-AF65-F5344CB8AC3E}">
        <p14:creationId xmlns:p14="http://schemas.microsoft.com/office/powerpoint/2010/main" val="106422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1933575"/>
          </a:xfrm>
        </p:spPr>
        <p:txBody>
          <a:bodyPr/>
          <a:lstStyle/>
          <a:p>
            <a:r>
              <a:rPr lang="en-US" dirty="0"/>
              <a:t>How does the AIMD algorithm achieve congestion control?</a:t>
            </a:r>
          </a:p>
          <a:p>
            <a:pPr lvl="1"/>
            <a:r>
              <a:rPr lang="en-US" dirty="0"/>
              <a:t>interpret every packet loss as a congestion signal</a:t>
            </a:r>
          </a:p>
          <a:p>
            <a:pPr lvl="1"/>
            <a:r>
              <a:rPr lang="en-US" dirty="0"/>
              <a:t>force TCP entities to slow down when loss is experienced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1446212" y="3429000"/>
            <a:ext cx="4802188" cy="2286000"/>
            <a:chOff x="1446212" y="3429000"/>
            <a:chExt cx="4802188" cy="2286000"/>
          </a:xfrm>
        </p:grpSpPr>
        <p:cxnSp>
          <p:nvCxnSpPr>
            <p:cNvPr id="13" name="Straight Connector 12"/>
            <p:cNvCxnSpPr/>
            <p:nvPr/>
          </p:nvCxnSpPr>
          <p:spPr bwMode="auto">
            <a:xfrm rot="10800000" flipV="1">
              <a:off x="1446212" y="3657600"/>
              <a:ext cx="2058988" cy="20574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3489862" y="3429000"/>
              <a:ext cx="2758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same share of bandwidth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448594" y="5712618"/>
            <a:ext cx="2971800" cy="371714"/>
            <a:chOff x="1448594" y="5712618"/>
            <a:chExt cx="2971800" cy="371714"/>
          </a:xfrm>
        </p:grpSpPr>
        <p:cxnSp>
          <p:nvCxnSpPr>
            <p:cNvPr id="10" name="Straight Connector 9"/>
            <p:cNvCxnSpPr/>
            <p:nvPr/>
          </p:nvCxnSpPr>
          <p:spPr bwMode="auto">
            <a:xfrm rot="10800000" flipH="1" flipV="1">
              <a:off x="1448594" y="5712618"/>
              <a:ext cx="2971800" cy="1588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1524000" y="5715000"/>
              <a:ext cx="2556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throughput of stream 1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066802" y="2743200"/>
            <a:ext cx="382586" cy="2971800"/>
            <a:chOff x="1066802" y="2743200"/>
            <a:chExt cx="382586" cy="2971800"/>
          </a:xfrm>
        </p:grpSpPr>
        <p:cxnSp>
          <p:nvCxnSpPr>
            <p:cNvPr id="6" name="Straight Connector 5"/>
            <p:cNvCxnSpPr/>
            <p:nvPr/>
          </p:nvCxnSpPr>
          <p:spPr bwMode="auto">
            <a:xfrm rot="5400000" flipH="1" flipV="1">
              <a:off x="-37306" y="4228306"/>
              <a:ext cx="2971800" cy="1588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 rot="16200000">
              <a:off x="-27087" y="3989489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throughput of stream 2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2667001" y="46482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10800000" flipV="1">
            <a:off x="2362201" y="4648200"/>
            <a:ext cx="1371600" cy="7620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2362201" y="44196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rot="10800000" flipV="1">
            <a:off x="2209801" y="4419600"/>
            <a:ext cx="1219200" cy="838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2209801" y="42672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rot="10800000" flipV="1">
            <a:off x="2133601" y="4267200"/>
            <a:ext cx="1143000" cy="9144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2133601" y="41910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9" name="Group 38"/>
          <p:cNvGrpSpPr/>
          <p:nvPr/>
        </p:nvGrpSpPr>
        <p:grpSpPr>
          <a:xfrm>
            <a:off x="3124201" y="5020270"/>
            <a:ext cx="5257800" cy="923330"/>
            <a:chOff x="3352800" y="4791670"/>
            <a:chExt cx="5257800" cy="923330"/>
          </a:xfrm>
        </p:grpSpPr>
        <p:sp>
          <p:nvSpPr>
            <p:cNvPr id="36" name="TextBox 35"/>
            <p:cNvSpPr txBox="1"/>
            <p:nvPr/>
          </p:nvSpPr>
          <p:spPr>
            <a:xfrm>
              <a:off x="4379266" y="4791670"/>
              <a:ext cx="4231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stream 1 can increase BW consumption</a:t>
              </a:r>
            </a:p>
            <a:p>
              <a:r>
                <a:rPr lang="en-US" dirty="0"/>
                <a:t>stream 2 is backing off</a:t>
              </a:r>
            </a:p>
            <a:p>
              <a:r>
                <a:rPr lang="en-US" dirty="0"/>
                <a:t>consumes less than its share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 rot="10800000">
              <a:off x="3352800" y="5029200"/>
              <a:ext cx="990600" cy="1588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3276601" y="4038600"/>
            <a:ext cx="5069534" cy="923330"/>
            <a:chOff x="3505200" y="3810000"/>
            <a:chExt cx="5069534" cy="923330"/>
          </a:xfrm>
        </p:grpSpPr>
        <p:sp>
          <p:nvSpPr>
            <p:cNvPr id="41" name="TextBox 40"/>
            <p:cNvSpPr txBox="1"/>
            <p:nvPr/>
          </p:nvSpPr>
          <p:spPr>
            <a:xfrm>
              <a:off x="4343400" y="3810000"/>
              <a:ext cx="4231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stream 1 has experienced loss</a:t>
              </a:r>
            </a:p>
            <a:p>
              <a:r>
                <a:rPr lang="en-US" dirty="0"/>
                <a:t>backs off,</a:t>
              </a:r>
            </a:p>
            <a:p>
              <a:r>
                <a:rPr lang="en-US" dirty="0"/>
                <a:t>stream 2 can increase BW consumption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 bwMode="auto">
            <a:xfrm rot="10800000" flipV="1">
              <a:off x="3505200" y="4038600"/>
              <a:ext cx="838200" cy="609600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1448594" y="2894806"/>
            <a:ext cx="2819400" cy="2820988"/>
            <a:chOff x="1448594" y="2894806"/>
            <a:chExt cx="2819400" cy="2820988"/>
          </a:xfrm>
        </p:grpSpPr>
        <p:cxnSp>
          <p:nvCxnSpPr>
            <p:cNvPr id="11" name="Straight Connector 10"/>
            <p:cNvCxnSpPr/>
            <p:nvPr/>
          </p:nvCxnSpPr>
          <p:spPr bwMode="auto">
            <a:xfrm rot="16200000" flipH="1">
              <a:off x="1447800" y="2895600"/>
              <a:ext cx="2820988" cy="281940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1676400" y="2895600"/>
              <a:ext cx="21994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available bandwidth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21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9689</TotalTime>
  <Words>1129</Words>
  <Application>Microsoft Macintosh PowerPoint</Application>
  <PresentationFormat>On-screen Show (4:3)</PresentationFormat>
  <Paragraphs>242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Cambria Math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Transport layer</vt:lpstr>
      <vt:lpstr>Global congestion collapse</vt:lpstr>
      <vt:lpstr>Internet congestion control: history</vt:lpstr>
      <vt:lpstr>TCP Congestion Control</vt:lpstr>
      <vt:lpstr>TCP Congestion Control Algorithms</vt:lpstr>
      <vt:lpstr>TCP Congestion Control</vt:lpstr>
      <vt:lpstr>TCP Congestion Control</vt:lpstr>
      <vt:lpstr>TCP Congestion Control</vt:lpstr>
      <vt:lpstr>TCP Congestion Control</vt:lpstr>
      <vt:lpstr>TCP Congestion Control</vt:lpstr>
      <vt:lpstr>TCP Fairness</vt:lpstr>
      <vt:lpstr>TCP Congestion Control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1814</cp:revision>
  <cp:lastPrinted>2022-04-20T18:06:02Z</cp:lastPrinted>
  <dcterms:created xsi:type="dcterms:W3CDTF">2003-03-06T08:24:12Z</dcterms:created>
  <dcterms:modified xsi:type="dcterms:W3CDTF">2022-04-20T18:06:06Z</dcterms:modified>
  <cp:category/>
</cp:coreProperties>
</file>