
<file path=[Content_Types].xml><?xml version="1.0" encoding="utf-8"?>
<Types xmlns="http://schemas.openxmlformats.org/package/2006/content-types"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Metadata/LabelInfo.xml" ContentType="application/vnd.ms-office.classificationlabel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microsoft.com/office/2020/02/relationships/classificationlabels" Target="docMetadata/LabelInfo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4224" r:id="rId1"/>
  </p:sldMasterIdLst>
  <p:notesMasterIdLst>
    <p:notesMasterId r:id="rId51"/>
  </p:notesMasterIdLst>
  <p:sldIdLst>
    <p:sldId id="259" r:id="rId2"/>
    <p:sldId id="336" r:id="rId3"/>
    <p:sldId id="332" r:id="rId4"/>
    <p:sldId id="333" r:id="rId5"/>
    <p:sldId id="331" r:id="rId6"/>
    <p:sldId id="324" r:id="rId7"/>
    <p:sldId id="320" r:id="rId8"/>
    <p:sldId id="325" r:id="rId9"/>
    <p:sldId id="334" r:id="rId10"/>
    <p:sldId id="321" r:id="rId11"/>
    <p:sldId id="335" r:id="rId12"/>
    <p:sldId id="314" r:id="rId13"/>
    <p:sldId id="311" r:id="rId14"/>
    <p:sldId id="306" r:id="rId15"/>
    <p:sldId id="269" r:id="rId16"/>
    <p:sldId id="270" r:id="rId17"/>
    <p:sldId id="271" r:id="rId18"/>
    <p:sldId id="377" r:id="rId19"/>
    <p:sldId id="376" r:id="rId20"/>
    <p:sldId id="275" r:id="rId21"/>
    <p:sldId id="312" r:id="rId22"/>
    <p:sldId id="284" r:id="rId23"/>
    <p:sldId id="322" r:id="rId24"/>
    <p:sldId id="379" r:id="rId25"/>
    <p:sldId id="261" r:id="rId26"/>
    <p:sldId id="313" r:id="rId27"/>
    <p:sldId id="323" r:id="rId28"/>
    <p:sldId id="281" r:id="rId29"/>
    <p:sldId id="283" r:id="rId30"/>
    <p:sldId id="280" r:id="rId31"/>
    <p:sldId id="290" r:id="rId32"/>
    <p:sldId id="300" r:id="rId33"/>
    <p:sldId id="288" r:id="rId34"/>
    <p:sldId id="289" r:id="rId35"/>
    <p:sldId id="285" r:id="rId36"/>
    <p:sldId id="365" r:id="rId37"/>
    <p:sldId id="368" r:id="rId38"/>
    <p:sldId id="373" r:id="rId39"/>
    <p:sldId id="349" r:id="rId40"/>
    <p:sldId id="350" r:id="rId41"/>
    <p:sldId id="351" r:id="rId42"/>
    <p:sldId id="355" r:id="rId43"/>
    <p:sldId id="299" r:id="rId44"/>
    <p:sldId id="374" r:id="rId45"/>
    <p:sldId id="326" r:id="rId46"/>
    <p:sldId id="301" r:id="rId47"/>
    <p:sldId id="375" r:id="rId48"/>
    <p:sldId id="327" r:id="rId49"/>
    <p:sldId id="378" r:id="rId50"/>
  </p:sldIdLst>
  <p:sldSz cx="9144000" cy="6858000" type="screen4x3"/>
  <p:notesSz cx="7099300" cy="10234613"/>
  <p:defaultTextStyle>
    <a:defPPr>
      <a:defRPr lang="nb-NO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CC66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9897920A-5E64-2045-9112-CE46FDF7BC3E}" v="4" dt="2026-01-21T12:29:09.188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84E427A-3D55-4303-BF80-6455036E1DE7}" styleName="Themed Style 1 - Accent 2">
    <a:tblBg>
      <a:fillRef idx="2">
        <a:schemeClr val="accent2"/>
      </a:fillRef>
      <a:effectRef idx="1">
        <a:schemeClr val="accent2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Ref idx="1">
              <a:schemeClr val="accent2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</a:tcBdr>
        <a:fill>
          <a:solidFill>
            <a:schemeClr val="accent2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2"/>
            </a:lnRef>
          </a:left>
          <a:right>
            <a:lnRef idx="2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2">
              <a:schemeClr val="accent2"/>
            </a:lnRef>
          </a:top>
          <a:bottom>
            <a:lnRef idx="2">
              <a:schemeClr val="accent2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2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4801" autoAdjust="0"/>
    <p:restoredTop sz="86402" autoAdjust="0"/>
  </p:normalViewPr>
  <p:slideViewPr>
    <p:cSldViewPr>
      <p:cViewPr varScale="1">
        <p:scale>
          <a:sx n="105" d="100"/>
          <a:sy n="105" d="100"/>
        </p:scale>
        <p:origin x="328" y="19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-50968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273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tableStyles" Target="tableStyle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microsoft.com/office/2015/10/relationships/revisionInfo" Target="revisionInfo.xml"/><Relationship Id="rId8" Type="http://schemas.openxmlformats.org/officeDocument/2006/relationships/slide" Target="slides/slide7.xml"/><Relationship Id="rId51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76363" cy="511731"/>
          </a:xfrm>
          <a:prstGeom prst="rect">
            <a:avLst/>
          </a:prstGeom>
        </p:spPr>
        <p:txBody>
          <a:bodyPr vert="horz" lIns="99048" tIns="49524" rIns="99048" bIns="49524" rtlCol="0"/>
          <a:lstStyle>
            <a:lvl1pPr algn="l">
              <a:defRPr sz="1300"/>
            </a:lvl1pPr>
          </a:lstStyle>
          <a:p>
            <a:endParaRPr lang="nb-NO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4021294" y="0"/>
            <a:ext cx="3076363" cy="511731"/>
          </a:xfrm>
          <a:prstGeom prst="rect">
            <a:avLst/>
          </a:prstGeom>
        </p:spPr>
        <p:txBody>
          <a:bodyPr vert="horz" lIns="99048" tIns="49524" rIns="99048" bIns="49524" rtlCol="0"/>
          <a:lstStyle>
            <a:lvl1pPr algn="r">
              <a:defRPr sz="1300"/>
            </a:lvl1pPr>
          </a:lstStyle>
          <a:p>
            <a:fld id="{0CE8554B-CEC2-48D7-B598-E688F7E17C77}" type="datetimeFigureOut">
              <a:rPr lang="nb-NO" smtClean="0"/>
              <a:pPr/>
              <a:t>21.01.2026</a:t>
            </a:fld>
            <a:endParaRPr lang="nb-NO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992188" y="768350"/>
            <a:ext cx="5114925" cy="3836988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9048" tIns="49524" rIns="99048" bIns="49524" rtlCol="0" anchor="ctr"/>
          <a:lstStyle/>
          <a:p>
            <a:endParaRPr lang="nb-NO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09930" y="4861441"/>
            <a:ext cx="5679440" cy="4605576"/>
          </a:xfrm>
          <a:prstGeom prst="rect">
            <a:avLst/>
          </a:prstGeom>
        </p:spPr>
        <p:txBody>
          <a:bodyPr vert="horz" lIns="99048" tIns="49524" rIns="99048" bIns="49524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b-NO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9721106"/>
            <a:ext cx="3076363" cy="511731"/>
          </a:xfrm>
          <a:prstGeom prst="rect">
            <a:avLst/>
          </a:prstGeom>
        </p:spPr>
        <p:txBody>
          <a:bodyPr vert="horz" lIns="99048" tIns="49524" rIns="99048" bIns="49524" rtlCol="0" anchor="b"/>
          <a:lstStyle>
            <a:lvl1pPr algn="l">
              <a:defRPr sz="1300"/>
            </a:lvl1pPr>
          </a:lstStyle>
          <a:p>
            <a:endParaRPr lang="nb-NO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4021294" y="9721106"/>
            <a:ext cx="3076363" cy="511731"/>
          </a:xfrm>
          <a:prstGeom prst="rect">
            <a:avLst/>
          </a:prstGeom>
        </p:spPr>
        <p:txBody>
          <a:bodyPr vert="horz" lIns="99048" tIns="49524" rIns="99048" bIns="49524" rtlCol="0" anchor="b"/>
          <a:lstStyle>
            <a:lvl1pPr algn="r">
              <a:defRPr sz="1300"/>
            </a:lvl1pPr>
          </a:lstStyle>
          <a:p>
            <a:fld id="{F06AB904-1DF5-43CE-9478-405E80D7FCBE}" type="slidenum">
              <a:rPr lang="nb-NO" smtClean="0"/>
              <a:pPr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76029439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</a:defRPr>
            </a:lvl1pPr>
            <a:lvl2pPr marL="742877" indent="-285722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</a:defRPr>
            </a:lvl2pPr>
            <a:lvl3pPr marL="1142888" indent="-228578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</a:defRPr>
            </a:lvl3pPr>
            <a:lvl4pPr marL="1600043" indent="-228578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</a:defRPr>
            </a:lvl4pPr>
            <a:lvl5pPr marL="2057198" indent="-228578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</a:defRPr>
            </a:lvl5pPr>
            <a:lvl6pPr marL="2514353" indent="-22857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itchFamily="18" charset="0"/>
              </a:defRPr>
            </a:lvl6pPr>
            <a:lvl7pPr marL="2971509" indent="-22857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itchFamily="18" charset="0"/>
              </a:defRPr>
            </a:lvl7pPr>
            <a:lvl8pPr marL="3428664" indent="-22857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itchFamily="18" charset="0"/>
              </a:defRPr>
            </a:lvl8pPr>
            <a:lvl9pPr marL="3885819" indent="-22857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>
              <a:spcBef>
                <a:spcPct val="0"/>
              </a:spcBef>
              <a:buClr>
                <a:srgbClr val="0000FF"/>
              </a:buClr>
            </a:pPr>
            <a:fld id="{3D073915-8A33-4E80-9448-DC6F1E5E4C87}" type="slidenum">
              <a:rPr lang="nb-NO" altLang="nb-NO" smtClean="0">
                <a:solidFill>
                  <a:prstClr val="black"/>
                </a:solidFill>
              </a:rPr>
              <a:pPr eaLnBrk="1" hangingPunct="1">
                <a:spcBef>
                  <a:spcPct val="0"/>
                </a:spcBef>
                <a:buClr>
                  <a:srgbClr val="0000FF"/>
                </a:buClr>
              </a:pPr>
              <a:t>1</a:t>
            </a:fld>
            <a:endParaRPr lang="nb-NO" altLang="nb-NO">
              <a:solidFill>
                <a:prstClr val="black"/>
              </a:solidFill>
            </a:endParaRPr>
          </a:p>
        </p:txBody>
      </p:sp>
      <p:sp>
        <p:nvSpPr>
          <p:cNvPr id="4505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506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nb-NO" altLang="nb-NO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06AB904-1DF5-43CE-9478-405E80D7FCBE}" type="slidenum">
              <a:rPr lang="nb-NO" smtClean="0"/>
              <a:pPr/>
              <a:t>3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9382155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06AB904-1DF5-43CE-9478-405E80D7FCBE}" type="slidenum">
              <a:rPr lang="nb-NO" smtClean="0"/>
              <a:pPr/>
              <a:t>21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284160976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06AB904-1DF5-43CE-9478-405E80D7FCBE}" type="slidenum">
              <a:rPr lang="nb-NO" smtClean="0"/>
              <a:pPr/>
              <a:t>28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242900206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06AB904-1DF5-43CE-9478-405E80D7FCBE}" type="slidenum">
              <a:rPr lang="nb-NO" smtClean="0"/>
              <a:pPr/>
              <a:t>29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311904568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06AB904-1DF5-43CE-9478-405E80D7FCBE}" type="slidenum">
              <a:rPr lang="nb-NO" smtClean="0"/>
              <a:pPr/>
              <a:t>30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702473233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06AB904-1DF5-43CE-9478-405E80D7FCBE}" type="slidenum">
              <a:rPr lang="nb-NO" smtClean="0"/>
              <a:pPr/>
              <a:t>31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609291764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06AB904-1DF5-43CE-9478-405E80D7FCBE}" type="slidenum">
              <a:rPr lang="nb-NO" smtClean="0"/>
              <a:pPr/>
              <a:t>32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810400385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06AB904-1DF5-43CE-9478-405E80D7FCBE}" type="slidenum">
              <a:rPr lang="nb-NO" smtClean="0"/>
              <a:pPr/>
              <a:t>33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450836703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06AB904-1DF5-43CE-9478-405E80D7FCBE}" type="slidenum">
              <a:rPr lang="nb-NO" smtClean="0"/>
              <a:pPr/>
              <a:t>34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488899355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06AB904-1DF5-43CE-9478-405E80D7FCBE}" type="slidenum">
              <a:rPr lang="nb-NO" smtClean="0"/>
              <a:pPr/>
              <a:t>35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408145677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06AB904-1DF5-43CE-9478-405E80D7FCBE}" type="slidenum">
              <a:rPr lang="nb-NO" smtClean="0"/>
              <a:pPr/>
              <a:t>36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810400385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06AB904-1DF5-43CE-9478-405E80D7FCBE}" type="slidenum">
              <a:rPr lang="nb-NO" smtClean="0"/>
              <a:pPr/>
              <a:t>37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408145677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06AB904-1DF5-43CE-9478-405E80D7FCBE}" type="slidenum">
              <a:rPr lang="nb-NO" smtClean="0"/>
              <a:pPr/>
              <a:t>38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697438817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nb-NO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B880B20-3052-4CB8-8AB0-32EC2028D663}" type="slidenum">
              <a:rPr lang="nb-NO" smtClean="0"/>
              <a:pPr/>
              <a:t>39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781141517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06AB904-1DF5-43CE-9478-405E80D7FCBE}" type="slidenum">
              <a:rPr lang="nb-NO" smtClean="0"/>
              <a:pPr/>
              <a:t>40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022673764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06AB904-1DF5-43CE-9478-405E80D7FCBE}" type="slidenum">
              <a:rPr lang="nb-NO" smtClean="0"/>
              <a:pPr/>
              <a:t>41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536113630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06AB904-1DF5-43CE-9478-405E80D7FCBE}" type="slidenum">
              <a:rPr lang="nb-NO" smtClean="0"/>
              <a:pPr/>
              <a:t>42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81619507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2"/>
          <p:cNvGrpSpPr>
            <a:grpSpLocks/>
          </p:cNvGrpSpPr>
          <p:nvPr/>
        </p:nvGrpSpPr>
        <p:grpSpPr bwMode="auto">
          <a:xfrm>
            <a:off x="153988" y="2120900"/>
            <a:ext cx="9009062" cy="1052513"/>
            <a:chOff x="0" y="1536"/>
            <a:chExt cx="5675" cy="663"/>
          </a:xfrm>
        </p:grpSpPr>
        <p:grpSp>
          <p:nvGrpSpPr>
            <p:cNvPr id="5" name="Group 3"/>
            <p:cNvGrpSpPr>
              <a:grpSpLocks/>
            </p:cNvGrpSpPr>
            <p:nvPr/>
          </p:nvGrpSpPr>
          <p:grpSpPr bwMode="auto">
            <a:xfrm>
              <a:off x="185" y="1604"/>
              <a:ext cx="449" cy="299"/>
              <a:chOff x="720" y="336"/>
              <a:chExt cx="624" cy="432"/>
            </a:xfrm>
          </p:grpSpPr>
          <p:sp>
            <p:nvSpPr>
              <p:cNvPr id="12" name="Rectangle 4"/>
              <p:cNvSpPr>
                <a:spLocks noChangeArrowheads="1"/>
              </p:cNvSpPr>
              <p:nvPr/>
            </p:nvSpPr>
            <p:spPr bwMode="auto">
              <a:xfrm>
                <a:off x="720" y="336"/>
                <a:ext cx="384" cy="432"/>
              </a:xfrm>
              <a:prstGeom prst="rect">
                <a:avLst/>
              </a:prstGeom>
              <a:solidFill>
                <a:schemeClr val="folHlink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 eaLnBrk="0" hangingPunct="0">
                  <a:defRPr sz="1400" i="1">
                    <a:solidFill>
                      <a:schemeClr val="tx1"/>
                    </a:solidFill>
                    <a:latin typeface="Times New Roman" pitchFamily="18" charset="0"/>
                  </a:defRPr>
                </a:lvl1pPr>
                <a:lvl2pPr marL="742950" indent="-285750" eaLnBrk="0" hangingPunct="0">
                  <a:defRPr sz="1400" i="1">
                    <a:solidFill>
                      <a:schemeClr val="tx1"/>
                    </a:solidFill>
                    <a:latin typeface="Times New Roman" pitchFamily="18" charset="0"/>
                  </a:defRPr>
                </a:lvl2pPr>
                <a:lvl3pPr marL="1143000" indent="-228600" eaLnBrk="0" hangingPunct="0">
                  <a:defRPr sz="1400" i="1">
                    <a:solidFill>
                      <a:schemeClr val="tx1"/>
                    </a:solidFill>
                    <a:latin typeface="Times New Roman" pitchFamily="18" charset="0"/>
                  </a:defRPr>
                </a:lvl3pPr>
                <a:lvl4pPr marL="1600200" indent="-228600" eaLnBrk="0" hangingPunct="0">
                  <a:defRPr sz="1400" i="1">
                    <a:solidFill>
                      <a:schemeClr val="tx1"/>
                    </a:solidFill>
                    <a:latin typeface="Times New Roman" pitchFamily="18" charset="0"/>
                  </a:defRPr>
                </a:lvl4pPr>
                <a:lvl5pPr marL="2057400" indent="-228600" eaLnBrk="0" hangingPunct="0">
                  <a:defRPr sz="1400" i="1">
                    <a:solidFill>
                      <a:schemeClr val="tx1"/>
                    </a:solidFill>
                    <a:latin typeface="Times New Roman" pitchFamily="18" charset="0"/>
                  </a:defRPr>
                </a:lvl5pPr>
                <a:lvl6pPr marL="2514600" indent="-228600" eaLnBrk="0" fontAlgn="base" hangingPunct="0">
                  <a:lnSpc>
                    <a:spcPct val="90000"/>
                  </a:lnSpc>
                  <a:spcBef>
                    <a:spcPct val="50000"/>
                  </a:spcBef>
                  <a:spcAft>
                    <a:spcPct val="0"/>
                  </a:spcAft>
                  <a:buClr>
                    <a:schemeClr val="hlink"/>
                  </a:buClr>
                  <a:buSzPct val="55000"/>
                  <a:buFont typeface="Wingdings" pitchFamily="2" charset="2"/>
                  <a:defRPr sz="1400" i="1">
                    <a:solidFill>
                      <a:schemeClr val="tx1"/>
                    </a:solidFill>
                    <a:latin typeface="Times New Roman" pitchFamily="18" charset="0"/>
                  </a:defRPr>
                </a:lvl6pPr>
                <a:lvl7pPr marL="2971800" indent="-228600" eaLnBrk="0" fontAlgn="base" hangingPunct="0">
                  <a:lnSpc>
                    <a:spcPct val="90000"/>
                  </a:lnSpc>
                  <a:spcBef>
                    <a:spcPct val="50000"/>
                  </a:spcBef>
                  <a:spcAft>
                    <a:spcPct val="0"/>
                  </a:spcAft>
                  <a:buClr>
                    <a:schemeClr val="hlink"/>
                  </a:buClr>
                  <a:buSzPct val="55000"/>
                  <a:buFont typeface="Wingdings" pitchFamily="2" charset="2"/>
                  <a:defRPr sz="1400" i="1">
                    <a:solidFill>
                      <a:schemeClr val="tx1"/>
                    </a:solidFill>
                    <a:latin typeface="Times New Roman" pitchFamily="18" charset="0"/>
                  </a:defRPr>
                </a:lvl7pPr>
                <a:lvl8pPr marL="3429000" indent="-228600" eaLnBrk="0" fontAlgn="base" hangingPunct="0">
                  <a:lnSpc>
                    <a:spcPct val="90000"/>
                  </a:lnSpc>
                  <a:spcBef>
                    <a:spcPct val="50000"/>
                  </a:spcBef>
                  <a:spcAft>
                    <a:spcPct val="0"/>
                  </a:spcAft>
                  <a:buClr>
                    <a:schemeClr val="hlink"/>
                  </a:buClr>
                  <a:buSzPct val="55000"/>
                  <a:buFont typeface="Wingdings" pitchFamily="2" charset="2"/>
                  <a:defRPr sz="1400" i="1">
                    <a:solidFill>
                      <a:schemeClr val="tx1"/>
                    </a:solidFill>
                    <a:latin typeface="Times New Roman" pitchFamily="18" charset="0"/>
                  </a:defRPr>
                </a:lvl8pPr>
                <a:lvl9pPr marL="3886200" indent="-228600" eaLnBrk="0" fontAlgn="base" hangingPunct="0">
                  <a:lnSpc>
                    <a:spcPct val="90000"/>
                  </a:lnSpc>
                  <a:spcBef>
                    <a:spcPct val="50000"/>
                  </a:spcBef>
                  <a:spcAft>
                    <a:spcPct val="0"/>
                  </a:spcAft>
                  <a:buClr>
                    <a:schemeClr val="hlink"/>
                  </a:buClr>
                  <a:buSzPct val="55000"/>
                  <a:buFont typeface="Wingdings" pitchFamily="2" charset="2"/>
                  <a:defRPr sz="1400" i="1">
                    <a:solidFill>
                      <a:schemeClr val="tx1"/>
                    </a:solidFill>
                    <a:latin typeface="Times New Roman" pitchFamily="18" charset="0"/>
                  </a:defRPr>
                </a:lvl9pPr>
              </a:lstStyle>
              <a:p>
                <a:pPr eaLnBrk="1" fontAlgn="base" hangingPunct="1">
                  <a:lnSpc>
                    <a:spcPct val="90000"/>
                  </a:lnSpc>
                  <a:spcBef>
                    <a:spcPct val="50000"/>
                  </a:spcBef>
                  <a:spcAft>
                    <a:spcPct val="0"/>
                  </a:spcAft>
                  <a:buClr>
                    <a:srgbClr val="FF0000"/>
                  </a:buClr>
                  <a:buSzPct val="55000"/>
                  <a:buFont typeface="Wingdings" pitchFamily="2" charset="2"/>
                  <a:buNone/>
                </a:pPr>
                <a:endParaRPr lang="nb-NO" altLang="nb-NO">
                  <a:solidFill>
                    <a:srgbClr val="000000"/>
                  </a:solidFill>
                </a:endParaRPr>
              </a:p>
            </p:txBody>
          </p:sp>
          <p:sp>
            <p:nvSpPr>
              <p:cNvPr id="13" name="Rectangle 5"/>
              <p:cNvSpPr>
                <a:spLocks noChangeArrowheads="1"/>
              </p:cNvSpPr>
              <p:nvPr/>
            </p:nvSpPr>
            <p:spPr bwMode="auto">
              <a:xfrm>
                <a:off x="1056" y="336"/>
                <a:ext cx="288" cy="432"/>
              </a:xfrm>
              <a:prstGeom prst="rect">
                <a:avLst/>
              </a:prstGeom>
              <a:gradFill rotWithShape="0">
                <a:gsLst>
                  <a:gs pos="0">
                    <a:schemeClr val="folHlink"/>
                  </a:gs>
                  <a:gs pos="100000">
                    <a:schemeClr val="bg1"/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 eaLnBrk="0" hangingPunct="0">
                  <a:defRPr sz="1400" i="1">
                    <a:solidFill>
                      <a:schemeClr val="tx1"/>
                    </a:solidFill>
                    <a:latin typeface="Times New Roman" pitchFamily="18" charset="0"/>
                  </a:defRPr>
                </a:lvl1pPr>
                <a:lvl2pPr marL="742950" indent="-285750" eaLnBrk="0" hangingPunct="0">
                  <a:defRPr sz="1400" i="1">
                    <a:solidFill>
                      <a:schemeClr val="tx1"/>
                    </a:solidFill>
                    <a:latin typeface="Times New Roman" pitchFamily="18" charset="0"/>
                  </a:defRPr>
                </a:lvl2pPr>
                <a:lvl3pPr marL="1143000" indent="-228600" eaLnBrk="0" hangingPunct="0">
                  <a:defRPr sz="1400" i="1">
                    <a:solidFill>
                      <a:schemeClr val="tx1"/>
                    </a:solidFill>
                    <a:latin typeface="Times New Roman" pitchFamily="18" charset="0"/>
                  </a:defRPr>
                </a:lvl3pPr>
                <a:lvl4pPr marL="1600200" indent="-228600" eaLnBrk="0" hangingPunct="0">
                  <a:defRPr sz="1400" i="1">
                    <a:solidFill>
                      <a:schemeClr val="tx1"/>
                    </a:solidFill>
                    <a:latin typeface="Times New Roman" pitchFamily="18" charset="0"/>
                  </a:defRPr>
                </a:lvl4pPr>
                <a:lvl5pPr marL="2057400" indent="-228600" eaLnBrk="0" hangingPunct="0">
                  <a:defRPr sz="1400" i="1">
                    <a:solidFill>
                      <a:schemeClr val="tx1"/>
                    </a:solidFill>
                    <a:latin typeface="Times New Roman" pitchFamily="18" charset="0"/>
                  </a:defRPr>
                </a:lvl5pPr>
                <a:lvl6pPr marL="2514600" indent="-228600" eaLnBrk="0" fontAlgn="base" hangingPunct="0">
                  <a:lnSpc>
                    <a:spcPct val="90000"/>
                  </a:lnSpc>
                  <a:spcBef>
                    <a:spcPct val="50000"/>
                  </a:spcBef>
                  <a:spcAft>
                    <a:spcPct val="0"/>
                  </a:spcAft>
                  <a:buClr>
                    <a:schemeClr val="hlink"/>
                  </a:buClr>
                  <a:buSzPct val="55000"/>
                  <a:buFont typeface="Wingdings" pitchFamily="2" charset="2"/>
                  <a:defRPr sz="1400" i="1">
                    <a:solidFill>
                      <a:schemeClr val="tx1"/>
                    </a:solidFill>
                    <a:latin typeface="Times New Roman" pitchFamily="18" charset="0"/>
                  </a:defRPr>
                </a:lvl6pPr>
                <a:lvl7pPr marL="2971800" indent="-228600" eaLnBrk="0" fontAlgn="base" hangingPunct="0">
                  <a:lnSpc>
                    <a:spcPct val="90000"/>
                  </a:lnSpc>
                  <a:spcBef>
                    <a:spcPct val="50000"/>
                  </a:spcBef>
                  <a:spcAft>
                    <a:spcPct val="0"/>
                  </a:spcAft>
                  <a:buClr>
                    <a:schemeClr val="hlink"/>
                  </a:buClr>
                  <a:buSzPct val="55000"/>
                  <a:buFont typeface="Wingdings" pitchFamily="2" charset="2"/>
                  <a:defRPr sz="1400" i="1">
                    <a:solidFill>
                      <a:schemeClr val="tx1"/>
                    </a:solidFill>
                    <a:latin typeface="Times New Roman" pitchFamily="18" charset="0"/>
                  </a:defRPr>
                </a:lvl7pPr>
                <a:lvl8pPr marL="3429000" indent="-228600" eaLnBrk="0" fontAlgn="base" hangingPunct="0">
                  <a:lnSpc>
                    <a:spcPct val="90000"/>
                  </a:lnSpc>
                  <a:spcBef>
                    <a:spcPct val="50000"/>
                  </a:spcBef>
                  <a:spcAft>
                    <a:spcPct val="0"/>
                  </a:spcAft>
                  <a:buClr>
                    <a:schemeClr val="hlink"/>
                  </a:buClr>
                  <a:buSzPct val="55000"/>
                  <a:buFont typeface="Wingdings" pitchFamily="2" charset="2"/>
                  <a:defRPr sz="1400" i="1">
                    <a:solidFill>
                      <a:schemeClr val="tx1"/>
                    </a:solidFill>
                    <a:latin typeface="Times New Roman" pitchFamily="18" charset="0"/>
                  </a:defRPr>
                </a:lvl8pPr>
                <a:lvl9pPr marL="3886200" indent="-228600" eaLnBrk="0" fontAlgn="base" hangingPunct="0">
                  <a:lnSpc>
                    <a:spcPct val="90000"/>
                  </a:lnSpc>
                  <a:spcBef>
                    <a:spcPct val="50000"/>
                  </a:spcBef>
                  <a:spcAft>
                    <a:spcPct val="0"/>
                  </a:spcAft>
                  <a:buClr>
                    <a:schemeClr val="hlink"/>
                  </a:buClr>
                  <a:buSzPct val="55000"/>
                  <a:buFont typeface="Wingdings" pitchFamily="2" charset="2"/>
                  <a:defRPr sz="1400" i="1">
                    <a:solidFill>
                      <a:schemeClr val="tx1"/>
                    </a:solidFill>
                    <a:latin typeface="Times New Roman" pitchFamily="18" charset="0"/>
                  </a:defRPr>
                </a:lvl9pPr>
              </a:lstStyle>
              <a:p>
                <a:pPr eaLnBrk="1" fontAlgn="base" hangingPunct="1">
                  <a:lnSpc>
                    <a:spcPct val="90000"/>
                  </a:lnSpc>
                  <a:spcBef>
                    <a:spcPct val="50000"/>
                  </a:spcBef>
                  <a:spcAft>
                    <a:spcPct val="0"/>
                  </a:spcAft>
                  <a:buClr>
                    <a:srgbClr val="FF0000"/>
                  </a:buClr>
                  <a:buSzPct val="55000"/>
                  <a:buFont typeface="Wingdings" pitchFamily="2" charset="2"/>
                  <a:buNone/>
                </a:pPr>
                <a:endParaRPr lang="nb-NO" altLang="nb-NO">
                  <a:solidFill>
                    <a:srgbClr val="000000"/>
                  </a:solidFill>
                </a:endParaRPr>
              </a:p>
            </p:txBody>
          </p:sp>
        </p:grpSp>
        <p:grpSp>
          <p:nvGrpSpPr>
            <p:cNvPr id="6" name="Group 6"/>
            <p:cNvGrpSpPr>
              <a:grpSpLocks/>
            </p:cNvGrpSpPr>
            <p:nvPr/>
          </p:nvGrpSpPr>
          <p:grpSpPr bwMode="auto">
            <a:xfrm>
              <a:off x="263" y="1870"/>
              <a:ext cx="466" cy="299"/>
              <a:chOff x="912" y="2640"/>
              <a:chExt cx="672" cy="432"/>
            </a:xfrm>
          </p:grpSpPr>
          <p:sp>
            <p:nvSpPr>
              <p:cNvPr id="10" name="Rectangle 7"/>
              <p:cNvSpPr>
                <a:spLocks noChangeArrowheads="1"/>
              </p:cNvSpPr>
              <p:nvPr/>
            </p:nvSpPr>
            <p:spPr bwMode="auto">
              <a:xfrm>
                <a:off x="912" y="2640"/>
                <a:ext cx="384" cy="432"/>
              </a:xfrm>
              <a:prstGeom prst="rect">
                <a:avLst/>
              </a:prstGeom>
              <a:solidFill>
                <a:schemeClr val="accent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 eaLnBrk="0" hangingPunct="0">
                  <a:defRPr sz="1400" i="1">
                    <a:solidFill>
                      <a:schemeClr val="tx1"/>
                    </a:solidFill>
                    <a:latin typeface="Times New Roman" pitchFamily="18" charset="0"/>
                  </a:defRPr>
                </a:lvl1pPr>
                <a:lvl2pPr marL="742950" indent="-285750" eaLnBrk="0" hangingPunct="0">
                  <a:defRPr sz="1400" i="1">
                    <a:solidFill>
                      <a:schemeClr val="tx1"/>
                    </a:solidFill>
                    <a:latin typeface="Times New Roman" pitchFamily="18" charset="0"/>
                  </a:defRPr>
                </a:lvl2pPr>
                <a:lvl3pPr marL="1143000" indent="-228600" eaLnBrk="0" hangingPunct="0">
                  <a:defRPr sz="1400" i="1">
                    <a:solidFill>
                      <a:schemeClr val="tx1"/>
                    </a:solidFill>
                    <a:latin typeface="Times New Roman" pitchFamily="18" charset="0"/>
                  </a:defRPr>
                </a:lvl3pPr>
                <a:lvl4pPr marL="1600200" indent="-228600" eaLnBrk="0" hangingPunct="0">
                  <a:defRPr sz="1400" i="1">
                    <a:solidFill>
                      <a:schemeClr val="tx1"/>
                    </a:solidFill>
                    <a:latin typeface="Times New Roman" pitchFamily="18" charset="0"/>
                  </a:defRPr>
                </a:lvl4pPr>
                <a:lvl5pPr marL="2057400" indent="-228600" eaLnBrk="0" hangingPunct="0">
                  <a:defRPr sz="1400" i="1">
                    <a:solidFill>
                      <a:schemeClr val="tx1"/>
                    </a:solidFill>
                    <a:latin typeface="Times New Roman" pitchFamily="18" charset="0"/>
                  </a:defRPr>
                </a:lvl5pPr>
                <a:lvl6pPr marL="2514600" indent="-228600" eaLnBrk="0" fontAlgn="base" hangingPunct="0">
                  <a:lnSpc>
                    <a:spcPct val="90000"/>
                  </a:lnSpc>
                  <a:spcBef>
                    <a:spcPct val="50000"/>
                  </a:spcBef>
                  <a:spcAft>
                    <a:spcPct val="0"/>
                  </a:spcAft>
                  <a:buClr>
                    <a:schemeClr val="hlink"/>
                  </a:buClr>
                  <a:buSzPct val="55000"/>
                  <a:buFont typeface="Wingdings" pitchFamily="2" charset="2"/>
                  <a:defRPr sz="1400" i="1">
                    <a:solidFill>
                      <a:schemeClr val="tx1"/>
                    </a:solidFill>
                    <a:latin typeface="Times New Roman" pitchFamily="18" charset="0"/>
                  </a:defRPr>
                </a:lvl6pPr>
                <a:lvl7pPr marL="2971800" indent="-228600" eaLnBrk="0" fontAlgn="base" hangingPunct="0">
                  <a:lnSpc>
                    <a:spcPct val="90000"/>
                  </a:lnSpc>
                  <a:spcBef>
                    <a:spcPct val="50000"/>
                  </a:spcBef>
                  <a:spcAft>
                    <a:spcPct val="0"/>
                  </a:spcAft>
                  <a:buClr>
                    <a:schemeClr val="hlink"/>
                  </a:buClr>
                  <a:buSzPct val="55000"/>
                  <a:buFont typeface="Wingdings" pitchFamily="2" charset="2"/>
                  <a:defRPr sz="1400" i="1">
                    <a:solidFill>
                      <a:schemeClr val="tx1"/>
                    </a:solidFill>
                    <a:latin typeface="Times New Roman" pitchFamily="18" charset="0"/>
                  </a:defRPr>
                </a:lvl7pPr>
                <a:lvl8pPr marL="3429000" indent="-228600" eaLnBrk="0" fontAlgn="base" hangingPunct="0">
                  <a:lnSpc>
                    <a:spcPct val="90000"/>
                  </a:lnSpc>
                  <a:spcBef>
                    <a:spcPct val="50000"/>
                  </a:spcBef>
                  <a:spcAft>
                    <a:spcPct val="0"/>
                  </a:spcAft>
                  <a:buClr>
                    <a:schemeClr val="hlink"/>
                  </a:buClr>
                  <a:buSzPct val="55000"/>
                  <a:buFont typeface="Wingdings" pitchFamily="2" charset="2"/>
                  <a:defRPr sz="1400" i="1">
                    <a:solidFill>
                      <a:schemeClr val="tx1"/>
                    </a:solidFill>
                    <a:latin typeface="Times New Roman" pitchFamily="18" charset="0"/>
                  </a:defRPr>
                </a:lvl8pPr>
                <a:lvl9pPr marL="3886200" indent="-228600" eaLnBrk="0" fontAlgn="base" hangingPunct="0">
                  <a:lnSpc>
                    <a:spcPct val="90000"/>
                  </a:lnSpc>
                  <a:spcBef>
                    <a:spcPct val="50000"/>
                  </a:spcBef>
                  <a:spcAft>
                    <a:spcPct val="0"/>
                  </a:spcAft>
                  <a:buClr>
                    <a:schemeClr val="hlink"/>
                  </a:buClr>
                  <a:buSzPct val="55000"/>
                  <a:buFont typeface="Wingdings" pitchFamily="2" charset="2"/>
                  <a:defRPr sz="1400" i="1">
                    <a:solidFill>
                      <a:schemeClr val="tx1"/>
                    </a:solidFill>
                    <a:latin typeface="Times New Roman" pitchFamily="18" charset="0"/>
                  </a:defRPr>
                </a:lvl9pPr>
              </a:lstStyle>
              <a:p>
                <a:pPr eaLnBrk="1" fontAlgn="base" hangingPunct="1">
                  <a:lnSpc>
                    <a:spcPct val="90000"/>
                  </a:lnSpc>
                  <a:spcBef>
                    <a:spcPct val="50000"/>
                  </a:spcBef>
                  <a:spcAft>
                    <a:spcPct val="0"/>
                  </a:spcAft>
                  <a:buClr>
                    <a:srgbClr val="FF0000"/>
                  </a:buClr>
                  <a:buSzPct val="55000"/>
                  <a:buFont typeface="Wingdings" pitchFamily="2" charset="2"/>
                  <a:buNone/>
                </a:pPr>
                <a:endParaRPr lang="nb-NO" altLang="nb-NO">
                  <a:solidFill>
                    <a:srgbClr val="000000"/>
                  </a:solidFill>
                </a:endParaRPr>
              </a:p>
            </p:txBody>
          </p:sp>
          <p:sp>
            <p:nvSpPr>
              <p:cNvPr id="11" name="Rectangle 8"/>
              <p:cNvSpPr>
                <a:spLocks noChangeArrowheads="1"/>
              </p:cNvSpPr>
              <p:nvPr/>
            </p:nvSpPr>
            <p:spPr bwMode="auto">
              <a:xfrm>
                <a:off x="1248" y="2640"/>
                <a:ext cx="336" cy="432"/>
              </a:xfrm>
              <a:prstGeom prst="rect">
                <a:avLst/>
              </a:prstGeom>
              <a:gradFill rotWithShape="0">
                <a:gsLst>
                  <a:gs pos="0">
                    <a:schemeClr val="accent2"/>
                  </a:gs>
                  <a:gs pos="100000">
                    <a:schemeClr val="bg1"/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 eaLnBrk="0" hangingPunct="0">
                  <a:defRPr sz="1400" i="1">
                    <a:solidFill>
                      <a:schemeClr val="tx1"/>
                    </a:solidFill>
                    <a:latin typeface="Times New Roman" pitchFamily="18" charset="0"/>
                  </a:defRPr>
                </a:lvl1pPr>
                <a:lvl2pPr marL="742950" indent="-285750" eaLnBrk="0" hangingPunct="0">
                  <a:defRPr sz="1400" i="1">
                    <a:solidFill>
                      <a:schemeClr val="tx1"/>
                    </a:solidFill>
                    <a:latin typeface="Times New Roman" pitchFamily="18" charset="0"/>
                  </a:defRPr>
                </a:lvl2pPr>
                <a:lvl3pPr marL="1143000" indent="-228600" eaLnBrk="0" hangingPunct="0">
                  <a:defRPr sz="1400" i="1">
                    <a:solidFill>
                      <a:schemeClr val="tx1"/>
                    </a:solidFill>
                    <a:latin typeface="Times New Roman" pitchFamily="18" charset="0"/>
                  </a:defRPr>
                </a:lvl3pPr>
                <a:lvl4pPr marL="1600200" indent="-228600" eaLnBrk="0" hangingPunct="0">
                  <a:defRPr sz="1400" i="1">
                    <a:solidFill>
                      <a:schemeClr val="tx1"/>
                    </a:solidFill>
                    <a:latin typeface="Times New Roman" pitchFamily="18" charset="0"/>
                  </a:defRPr>
                </a:lvl4pPr>
                <a:lvl5pPr marL="2057400" indent="-228600" eaLnBrk="0" hangingPunct="0">
                  <a:defRPr sz="1400" i="1">
                    <a:solidFill>
                      <a:schemeClr val="tx1"/>
                    </a:solidFill>
                    <a:latin typeface="Times New Roman" pitchFamily="18" charset="0"/>
                  </a:defRPr>
                </a:lvl5pPr>
                <a:lvl6pPr marL="2514600" indent="-228600" eaLnBrk="0" fontAlgn="base" hangingPunct="0">
                  <a:lnSpc>
                    <a:spcPct val="90000"/>
                  </a:lnSpc>
                  <a:spcBef>
                    <a:spcPct val="50000"/>
                  </a:spcBef>
                  <a:spcAft>
                    <a:spcPct val="0"/>
                  </a:spcAft>
                  <a:buClr>
                    <a:schemeClr val="hlink"/>
                  </a:buClr>
                  <a:buSzPct val="55000"/>
                  <a:buFont typeface="Wingdings" pitchFamily="2" charset="2"/>
                  <a:defRPr sz="1400" i="1">
                    <a:solidFill>
                      <a:schemeClr val="tx1"/>
                    </a:solidFill>
                    <a:latin typeface="Times New Roman" pitchFamily="18" charset="0"/>
                  </a:defRPr>
                </a:lvl6pPr>
                <a:lvl7pPr marL="2971800" indent="-228600" eaLnBrk="0" fontAlgn="base" hangingPunct="0">
                  <a:lnSpc>
                    <a:spcPct val="90000"/>
                  </a:lnSpc>
                  <a:spcBef>
                    <a:spcPct val="50000"/>
                  </a:spcBef>
                  <a:spcAft>
                    <a:spcPct val="0"/>
                  </a:spcAft>
                  <a:buClr>
                    <a:schemeClr val="hlink"/>
                  </a:buClr>
                  <a:buSzPct val="55000"/>
                  <a:buFont typeface="Wingdings" pitchFamily="2" charset="2"/>
                  <a:defRPr sz="1400" i="1">
                    <a:solidFill>
                      <a:schemeClr val="tx1"/>
                    </a:solidFill>
                    <a:latin typeface="Times New Roman" pitchFamily="18" charset="0"/>
                  </a:defRPr>
                </a:lvl7pPr>
                <a:lvl8pPr marL="3429000" indent="-228600" eaLnBrk="0" fontAlgn="base" hangingPunct="0">
                  <a:lnSpc>
                    <a:spcPct val="90000"/>
                  </a:lnSpc>
                  <a:spcBef>
                    <a:spcPct val="50000"/>
                  </a:spcBef>
                  <a:spcAft>
                    <a:spcPct val="0"/>
                  </a:spcAft>
                  <a:buClr>
                    <a:schemeClr val="hlink"/>
                  </a:buClr>
                  <a:buSzPct val="55000"/>
                  <a:buFont typeface="Wingdings" pitchFamily="2" charset="2"/>
                  <a:defRPr sz="1400" i="1">
                    <a:solidFill>
                      <a:schemeClr val="tx1"/>
                    </a:solidFill>
                    <a:latin typeface="Times New Roman" pitchFamily="18" charset="0"/>
                  </a:defRPr>
                </a:lvl8pPr>
                <a:lvl9pPr marL="3886200" indent="-228600" eaLnBrk="0" fontAlgn="base" hangingPunct="0">
                  <a:lnSpc>
                    <a:spcPct val="90000"/>
                  </a:lnSpc>
                  <a:spcBef>
                    <a:spcPct val="50000"/>
                  </a:spcBef>
                  <a:spcAft>
                    <a:spcPct val="0"/>
                  </a:spcAft>
                  <a:buClr>
                    <a:schemeClr val="hlink"/>
                  </a:buClr>
                  <a:buSzPct val="55000"/>
                  <a:buFont typeface="Wingdings" pitchFamily="2" charset="2"/>
                  <a:defRPr sz="1400" i="1">
                    <a:solidFill>
                      <a:schemeClr val="tx1"/>
                    </a:solidFill>
                    <a:latin typeface="Times New Roman" pitchFamily="18" charset="0"/>
                  </a:defRPr>
                </a:lvl9pPr>
              </a:lstStyle>
              <a:p>
                <a:pPr eaLnBrk="1" fontAlgn="base" hangingPunct="1">
                  <a:lnSpc>
                    <a:spcPct val="90000"/>
                  </a:lnSpc>
                  <a:spcBef>
                    <a:spcPct val="50000"/>
                  </a:spcBef>
                  <a:spcAft>
                    <a:spcPct val="0"/>
                  </a:spcAft>
                  <a:buClr>
                    <a:srgbClr val="FF0000"/>
                  </a:buClr>
                  <a:buSzPct val="55000"/>
                  <a:buFont typeface="Wingdings" pitchFamily="2" charset="2"/>
                  <a:buNone/>
                </a:pPr>
                <a:endParaRPr lang="nb-NO" altLang="nb-NO">
                  <a:solidFill>
                    <a:srgbClr val="000000"/>
                  </a:solidFill>
                </a:endParaRPr>
              </a:p>
            </p:txBody>
          </p:sp>
        </p:grpSp>
        <p:sp>
          <p:nvSpPr>
            <p:cNvPr id="7" name="Rectangle 9"/>
            <p:cNvSpPr>
              <a:spLocks noChangeArrowheads="1"/>
            </p:cNvSpPr>
            <p:nvPr/>
          </p:nvSpPr>
          <p:spPr bwMode="auto">
            <a:xfrm>
              <a:off x="0" y="1824"/>
              <a:ext cx="353" cy="266"/>
            </a:xfrm>
            <a:prstGeom prst="rect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hlink"/>
                </a:gs>
              </a:gsLst>
              <a:lin ang="189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 eaLnBrk="0" hangingPunct="0">
                <a:defRPr sz="1400" i="1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 eaLnBrk="0" hangingPunct="0">
                <a:defRPr sz="1400" i="1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 eaLnBrk="0" hangingPunct="0">
                <a:defRPr sz="1400" i="1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 eaLnBrk="0" hangingPunct="0">
                <a:defRPr sz="1400" i="1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 eaLnBrk="0" hangingPunct="0">
                <a:defRPr sz="1400" i="1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ct val="50000"/>
                </a:spcBef>
                <a:spcAft>
                  <a:spcPct val="0"/>
                </a:spcAft>
                <a:buClr>
                  <a:schemeClr val="hlink"/>
                </a:buClr>
                <a:buSzPct val="55000"/>
                <a:buFont typeface="Wingdings" pitchFamily="2" charset="2"/>
                <a:defRPr sz="1400" i="1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ct val="50000"/>
                </a:spcBef>
                <a:spcAft>
                  <a:spcPct val="0"/>
                </a:spcAft>
                <a:buClr>
                  <a:schemeClr val="hlink"/>
                </a:buClr>
                <a:buSzPct val="55000"/>
                <a:buFont typeface="Wingdings" pitchFamily="2" charset="2"/>
                <a:defRPr sz="1400" i="1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ct val="50000"/>
                </a:spcBef>
                <a:spcAft>
                  <a:spcPct val="0"/>
                </a:spcAft>
                <a:buClr>
                  <a:schemeClr val="hlink"/>
                </a:buClr>
                <a:buSzPct val="55000"/>
                <a:buFont typeface="Wingdings" pitchFamily="2" charset="2"/>
                <a:defRPr sz="1400" i="1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ct val="50000"/>
                </a:spcBef>
                <a:spcAft>
                  <a:spcPct val="0"/>
                </a:spcAft>
                <a:buClr>
                  <a:schemeClr val="hlink"/>
                </a:buClr>
                <a:buSzPct val="55000"/>
                <a:buFont typeface="Wingdings" pitchFamily="2" charset="2"/>
                <a:defRPr sz="1400" i="1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 eaLnBrk="1" fontAlgn="base" hangingPunct="1">
                <a:lnSpc>
                  <a:spcPct val="90000"/>
                </a:lnSpc>
                <a:spcBef>
                  <a:spcPct val="50000"/>
                </a:spcBef>
                <a:spcAft>
                  <a:spcPct val="0"/>
                </a:spcAft>
                <a:buClr>
                  <a:srgbClr val="FF0000"/>
                </a:buClr>
                <a:buSzPct val="55000"/>
                <a:buFont typeface="Wingdings" pitchFamily="2" charset="2"/>
                <a:buNone/>
              </a:pPr>
              <a:endParaRPr lang="nb-NO" altLang="nb-NO">
                <a:solidFill>
                  <a:srgbClr val="000000"/>
                </a:solidFill>
              </a:endParaRPr>
            </a:p>
          </p:txBody>
        </p:sp>
        <p:sp>
          <p:nvSpPr>
            <p:cNvPr id="8" name="Rectangle 10"/>
            <p:cNvSpPr>
              <a:spLocks noChangeArrowheads="1"/>
            </p:cNvSpPr>
            <p:nvPr/>
          </p:nvSpPr>
          <p:spPr bwMode="auto">
            <a:xfrm>
              <a:off x="400" y="1536"/>
              <a:ext cx="20" cy="663"/>
            </a:xfrm>
            <a:prstGeom prst="rect">
              <a:avLst/>
            </a:prstGeom>
            <a:solidFill>
              <a:schemeClr val="bg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 eaLnBrk="0" hangingPunct="0">
                <a:defRPr sz="1400" i="1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 eaLnBrk="0" hangingPunct="0">
                <a:defRPr sz="1400" i="1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 eaLnBrk="0" hangingPunct="0">
                <a:defRPr sz="1400" i="1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 eaLnBrk="0" hangingPunct="0">
                <a:defRPr sz="1400" i="1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 eaLnBrk="0" hangingPunct="0">
                <a:defRPr sz="1400" i="1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ct val="50000"/>
                </a:spcBef>
                <a:spcAft>
                  <a:spcPct val="0"/>
                </a:spcAft>
                <a:buClr>
                  <a:schemeClr val="hlink"/>
                </a:buClr>
                <a:buSzPct val="55000"/>
                <a:buFont typeface="Wingdings" pitchFamily="2" charset="2"/>
                <a:defRPr sz="1400" i="1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ct val="50000"/>
                </a:spcBef>
                <a:spcAft>
                  <a:spcPct val="0"/>
                </a:spcAft>
                <a:buClr>
                  <a:schemeClr val="hlink"/>
                </a:buClr>
                <a:buSzPct val="55000"/>
                <a:buFont typeface="Wingdings" pitchFamily="2" charset="2"/>
                <a:defRPr sz="1400" i="1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ct val="50000"/>
                </a:spcBef>
                <a:spcAft>
                  <a:spcPct val="0"/>
                </a:spcAft>
                <a:buClr>
                  <a:schemeClr val="hlink"/>
                </a:buClr>
                <a:buSzPct val="55000"/>
                <a:buFont typeface="Wingdings" pitchFamily="2" charset="2"/>
                <a:defRPr sz="1400" i="1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ct val="50000"/>
                </a:spcBef>
                <a:spcAft>
                  <a:spcPct val="0"/>
                </a:spcAft>
                <a:buClr>
                  <a:schemeClr val="hlink"/>
                </a:buClr>
                <a:buSzPct val="55000"/>
                <a:buFont typeface="Wingdings" pitchFamily="2" charset="2"/>
                <a:defRPr sz="1400" i="1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 eaLnBrk="1" fontAlgn="base" hangingPunct="1">
                <a:lnSpc>
                  <a:spcPct val="90000"/>
                </a:lnSpc>
                <a:spcBef>
                  <a:spcPct val="50000"/>
                </a:spcBef>
                <a:spcAft>
                  <a:spcPct val="0"/>
                </a:spcAft>
                <a:buClr>
                  <a:srgbClr val="FF0000"/>
                </a:buClr>
                <a:buSzPct val="55000"/>
                <a:buFont typeface="Wingdings" pitchFamily="2" charset="2"/>
                <a:buNone/>
              </a:pPr>
              <a:endParaRPr lang="nb-NO" altLang="nb-NO">
                <a:solidFill>
                  <a:srgbClr val="000000"/>
                </a:solidFill>
              </a:endParaRPr>
            </a:p>
          </p:txBody>
        </p:sp>
        <p:sp>
          <p:nvSpPr>
            <p:cNvPr id="9" name="Rectangle 11"/>
            <p:cNvSpPr>
              <a:spLocks noChangeArrowheads="1"/>
            </p:cNvSpPr>
            <p:nvPr/>
          </p:nvSpPr>
          <p:spPr bwMode="auto">
            <a:xfrm flipV="1">
              <a:off x="199" y="2054"/>
              <a:ext cx="5476" cy="35"/>
            </a:xfrm>
            <a:prstGeom prst="rect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1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 eaLnBrk="0" hangingPunct="0">
                <a:defRPr sz="1400" i="1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 eaLnBrk="0" hangingPunct="0">
                <a:defRPr sz="1400" i="1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 eaLnBrk="0" hangingPunct="0">
                <a:defRPr sz="1400" i="1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 eaLnBrk="0" hangingPunct="0">
                <a:defRPr sz="1400" i="1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 eaLnBrk="0" hangingPunct="0">
                <a:defRPr sz="1400" i="1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ct val="50000"/>
                </a:spcBef>
                <a:spcAft>
                  <a:spcPct val="0"/>
                </a:spcAft>
                <a:buClr>
                  <a:schemeClr val="hlink"/>
                </a:buClr>
                <a:buSzPct val="55000"/>
                <a:buFont typeface="Wingdings" pitchFamily="2" charset="2"/>
                <a:defRPr sz="1400" i="1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ct val="50000"/>
                </a:spcBef>
                <a:spcAft>
                  <a:spcPct val="0"/>
                </a:spcAft>
                <a:buClr>
                  <a:schemeClr val="hlink"/>
                </a:buClr>
                <a:buSzPct val="55000"/>
                <a:buFont typeface="Wingdings" pitchFamily="2" charset="2"/>
                <a:defRPr sz="1400" i="1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ct val="50000"/>
                </a:spcBef>
                <a:spcAft>
                  <a:spcPct val="0"/>
                </a:spcAft>
                <a:buClr>
                  <a:schemeClr val="hlink"/>
                </a:buClr>
                <a:buSzPct val="55000"/>
                <a:buFont typeface="Wingdings" pitchFamily="2" charset="2"/>
                <a:defRPr sz="1400" i="1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ct val="50000"/>
                </a:spcBef>
                <a:spcAft>
                  <a:spcPct val="0"/>
                </a:spcAft>
                <a:buClr>
                  <a:schemeClr val="hlink"/>
                </a:buClr>
                <a:buSzPct val="55000"/>
                <a:buFont typeface="Wingdings" pitchFamily="2" charset="2"/>
                <a:defRPr sz="1400" i="1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 eaLnBrk="1" fontAlgn="base" hangingPunct="1">
                <a:lnSpc>
                  <a:spcPct val="90000"/>
                </a:lnSpc>
                <a:spcBef>
                  <a:spcPct val="50000"/>
                </a:spcBef>
                <a:spcAft>
                  <a:spcPct val="0"/>
                </a:spcAft>
                <a:buClr>
                  <a:srgbClr val="FF0000"/>
                </a:buClr>
                <a:buSzPct val="55000"/>
                <a:buFont typeface="Wingdings" pitchFamily="2" charset="2"/>
                <a:buNone/>
              </a:pPr>
              <a:endParaRPr lang="nb-NO" altLang="nb-NO">
                <a:solidFill>
                  <a:srgbClr val="000000"/>
                </a:solidFill>
              </a:endParaRPr>
            </a:p>
          </p:txBody>
        </p:sp>
      </p:grpSp>
      <p:sp>
        <p:nvSpPr>
          <p:cNvPr id="7180" name="Rectangle 12"/>
          <p:cNvSpPr>
            <a:spLocks noGrp="1" noChangeArrowheads="1"/>
          </p:cNvSpPr>
          <p:nvPr>
            <p:ph type="ctrTitle"/>
          </p:nvPr>
        </p:nvSpPr>
        <p:spPr>
          <a:xfrm>
            <a:off x="1144588" y="1358900"/>
            <a:ext cx="7772400" cy="1462088"/>
          </a:xfrm>
        </p:spPr>
        <p:txBody>
          <a:bodyPr/>
          <a:lstStyle>
            <a:lvl1pPr>
              <a:defRPr/>
            </a:lvl1pPr>
          </a:lstStyle>
          <a:p>
            <a:r>
              <a:rPr lang="nb-NO"/>
              <a:t>Click to edit Master title style</a:t>
            </a:r>
          </a:p>
        </p:txBody>
      </p:sp>
      <p:sp>
        <p:nvSpPr>
          <p:cNvPr id="7181" name="Rectangle 13"/>
          <p:cNvSpPr>
            <a:spLocks noGrp="1" noChangeArrowheads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 sz="2000"/>
            </a:lvl1pPr>
          </a:lstStyle>
          <a:p>
            <a:r>
              <a:rPr lang="nb-NO"/>
              <a:t>Click to edit Master subtitle style</a:t>
            </a:r>
          </a:p>
        </p:txBody>
      </p:sp>
      <p:sp>
        <p:nvSpPr>
          <p:cNvPr id="14" name="Rectangle 14"/>
          <p:cNvSpPr>
            <a:spLocks noGrp="1" noChangeArrowheads="1"/>
          </p:cNvSpPr>
          <p:nvPr>
            <p:ph type="dt" sz="half" idx="10"/>
          </p:nvPr>
        </p:nvSpPr>
        <p:spPr>
          <a:xfrm>
            <a:off x="990600" y="6248400"/>
            <a:ext cx="1905000" cy="457200"/>
          </a:xfrm>
        </p:spPr>
        <p:txBody>
          <a:bodyPr/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pPr>
              <a:defRPr/>
            </a:pPr>
            <a:endParaRPr lang="nb-NO">
              <a:solidFill>
                <a:srgbClr val="1C1C1C"/>
              </a:solidFill>
            </a:endParaRPr>
          </a:p>
        </p:txBody>
      </p:sp>
      <p:sp>
        <p:nvSpPr>
          <p:cNvPr id="15" name="Rectangle 15"/>
          <p:cNvSpPr>
            <a:spLocks noGrp="1" noChangeArrowheads="1"/>
          </p:cNvSpPr>
          <p:nvPr>
            <p:ph type="ftr" sz="quarter" idx="11"/>
          </p:nvPr>
        </p:nvSpPr>
        <p:spPr>
          <a:xfrm>
            <a:off x="3429000" y="6248400"/>
            <a:ext cx="2895600" cy="457200"/>
          </a:xfrm>
        </p:spPr>
        <p:txBody>
          <a:bodyPr/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pPr>
              <a:defRPr/>
            </a:pPr>
            <a:endParaRPr lang="nb-NO">
              <a:solidFill>
                <a:srgbClr val="1C1C1C"/>
              </a:solidFill>
            </a:endParaRPr>
          </a:p>
        </p:txBody>
      </p:sp>
      <p:sp>
        <p:nvSpPr>
          <p:cNvPr id="16" name="Rectangle 16"/>
          <p:cNvSpPr>
            <a:spLocks noGrp="1" noChangeArrowheads="1"/>
          </p:cNvSpPr>
          <p:nvPr>
            <p:ph type="sldNum" sz="quarter" idx="12"/>
          </p:nvPr>
        </p:nvSpPr>
        <p:spPr>
          <a:xfrm>
            <a:off x="6858000" y="6248400"/>
            <a:ext cx="1905000" cy="457200"/>
          </a:xfrm>
        </p:spPr>
        <p:txBody>
          <a:bodyPr/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pPr>
              <a:defRPr/>
            </a:pPr>
            <a:fld id="{32283ACB-6AF9-4BF6-9914-D6AD14E531B9}" type="slidenum">
              <a:rPr lang="nb-NO">
                <a:solidFill>
                  <a:srgbClr val="1C1C1C"/>
                </a:solidFill>
              </a:rPr>
              <a:pPr>
                <a:defRPr/>
              </a:pPr>
              <a:t>‹#›</a:t>
            </a:fld>
            <a:endParaRPr lang="nb-NO">
              <a:solidFill>
                <a:srgbClr val="1C1C1C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9947980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nb-NO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b-NO"/>
          </a:p>
        </p:txBody>
      </p:sp>
      <p:sp>
        <p:nvSpPr>
          <p:cNvPr id="4" name="Rectangle 11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b-NO">
              <a:solidFill>
                <a:srgbClr val="000000"/>
              </a:solidFill>
            </a:endParaRPr>
          </a:p>
        </p:txBody>
      </p:sp>
      <p:sp>
        <p:nvSpPr>
          <p:cNvPr id="5" name="Rectangle 12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b-NO">
              <a:solidFill>
                <a:srgbClr val="000000"/>
              </a:solidFill>
            </a:endParaRPr>
          </a:p>
        </p:txBody>
      </p:sp>
      <p:sp>
        <p:nvSpPr>
          <p:cNvPr id="6" name="Rectangle 13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A0C119C-BAD2-474F-B7B2-66F11C4D5BFD}" type="slidenum">
              <a:rPr lang="nb-NO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nb-NO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4735239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  <a:endParaRPr lang="nb-NO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Rectangle 11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b-NO">
              <a:solidFill>
                <a:srgbClr val="000000"/>
              </a:solidFill>
            </a:endParaRPr>
          </a:p>
        </p:txBody>
      </p:sp>
      <p:sp>
        <p:nvSpPr>
          <p:cNvPr id="5" name="Rectangle 12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b-NO">
              <a:solidFill>
                <a:srgbClr val="000000"/>
              </a:solidFill>
            </a:endParaRPr>
          </a:p>
        </p:txBody>
      </p:sp>
      <p:sp>
        <p:nvSpPr>
          <p:cNvPr id="6" name="Rectangle 13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EAE24AA-31CE-4F89-904B-E6BDB8EAE7CB}" type="slidenum">
              <a:rPr lang="nb-NO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nb-NO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4530885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nb-NO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82688" y="1314450"/>
            <a:ext cx="3810000" cy="48180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b-NO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145088" y="1314450"/>
            <a:ext cx="3810000" cy="48180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b-NO"/>
          </a:p>
        </p:txBody>
      </p:sp>
      <p:sp>
        <p:nvSpPr>
          <p:cNvPr id="5" name="Rectangle 11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b-NO">
              <a:solidFill>
                <a:srgbClr val="000000"/>
              </a:solidFill>
            </a:endParaRPr>
          </a:p>
        </p:txBody>
      </p:sp>
      <p:sp>
        <p:nvSpPr>
          <p:cNvPr id="6" name="Rectangle 12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b-NO">
              <a:solidFill>
                <a:srgbClr val="000000"/>
              </a:solidFill>
            </a:endParaRPr>
          </a:p>
        </p:txBody>
      </p:sp>
      <p:sp>
        <p:nvSpPr>
          <p:cNvPr id="7" name="Rectangle 13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AE78CB3-283C-4960-8D44-934A4FD6D723}" type="slidenum">
              <a:rPr lang="nb-NO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nb-NO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9944731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nb-NO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b-NO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b-NO"/>
          </a:p>
        </p:txBody>
      </p:sp>
      <p:sp>
        <p:nvSpPr>
          <p:cNvPr id="7" name="Rectangle 11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b-NO">
              <a:solidFill>
                <a:srgbClr val="000000"/>
              </a:solidFill>
            </a:endParaRPr>
          </a:p>
        </p:txBody>
      </p:sp>
      <p:sp>
        <p:nvSpPr>
          <p:cNvPr id="8" name="Rectangle 12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b-NO">
              <a:solidFill>
                <a:srgbClr val="000000"/>
              </a:solidFill>
            </a:endParaRPr>
          </a:p>
        </p:txBody>
      </p:sp>
      <p:sp>
        <p:nvSpPr>
          <p:cNvPr id="9" name="Rectangle 13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3014ED1-80A2-4D44-B3F5-B28083BFD663}" type="slidenum">
              <a:rPr lang="nb-NO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nb-NO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2674915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nb-NO"/>
          </a:p>
        </p:txBody>
      </p:sp>
      <p:sp>
        <p:nvSpPr>
          <p:cNvPr id="3" name="Rectangle 11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b-NO">
              <a:solidFill>
                <a:srgbClr val="000000"/>
              </a:solidFill>
            </a:endParaRPr>
          </a:p>
        </p:txBody>
      </p:sp>
      <p:sp>
        <p:nvSpPr>
          <p:cNvPr id="4" name="Rectangle 12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b-NO">
              <a:solidFill>
                <a:srgbClr val="000000"/>
              </a:solidFill>
            </a:endParaRPr>
          </a:p>
        </p:txBody>
      </p:sp>
      <p:sp>
        <p:nvSpPr>
          <p:cNvPr id="5" name="Rectangle 13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8CE4BEE-34BD-45E8-807D-9D81BD53E60F}" type="slidenum">
              <a:rPr lang="nb-NO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nb-NO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4286147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1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b-NO">
              <a:solidFill>
                <a:srgbClr val="000000"/>
              </a:solidFill>
            </a:endParaRPr>
          </a:p>
        </p:txBody>
      </p:sp>
      <p:sp>
        <p:nvSpPr>
          <p:cNvPr id="3" name="Rectangle 12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b-NO">
              <a:solidFill>
                <a:srgbClr val="000000"/>
              </a:solidFill>
            </a:endParaRPr>
          </a:p>
        </p:txBody>
      </p:sp>
      <p:sp>
        <p:nvSpPr>
          <p:cNvPr id="4" name="Rectangle 13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617921E-7B4C-4555-B282-9B0856B0325B}" type="slidenum">
              <a:rPr lang="nb-NO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nb-NO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090670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nb-NO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b-NO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11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b-NO">
              <a:solidFill>
                <a:srgbClr val="000000"/>
              </a:solidFill>
            </a:endParaRPr>
          </a:p>
        </p:txBody>
      </p:sp>
      <p:sp>
        <p:nvSpPr>
          <p:cNvPr id="6" name="Rectangle 12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b-NO">
              <a:solidFill>
                <a:srgbClr val="000000"/>
              </a:solidFill>
            </a:endParaRPr>
          </a:p>
        </p:txBody>
      </p:sp>
      <p:sp>
        <p:nvSpPr>
          <p:cNvPr id="7" name="Rectangle 13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4AE8318-8D50-44AA-949F-71D6A8D3C272}" type="slidenum">
              <a:rPr lang="nb-NO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nb-NO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4414824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nb-NO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nb-NO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11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b-NO">
              <a:solidFill>
                <a:srgbClr val="000000"/>
              </a:solidFill>
            </a:endParaRPr>
          </a:p>
        </p:txBody>
      </p:sp>
      <p:sp>
        <p:nvSpPr>
          <p:cNvPr id="6" name="Rectangle 12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b-NO">
              <a:solidFill>
                <a:srgbClr val="000000"/>
              </a:solidFill>
            </a:endParaRPr>
          </a:p>
        </p:txBody>
      </p:sp>
      <p:sp>
        <p:nvSpPr>
          <p:cNvPr id="7" name="Rectangle 13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07E18FE-EF61-4DE6-A58C-94C454A76821}" type="slidenum">
              <a:rPr lang="nb-NO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nb-NO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7039234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nb-NO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b-NO"/>
          </a:p>
        </p:txBody>
      </p:sp>
      <p:sp>
        <p:nvSpPr>
          <p:cNvPr id="4" name="Rectangle 11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b-NO">
              <a:solidFill>
                <a:srgbClr val="000000"/>
              </a:solidFill>
            </a:endParaRPr>
          </a:p>
        </p:txBody>
      </p:sp>
      <p:sp>
        <p:nvSpPr>
          <p:cNvPr id="5" name="Rectangle 12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b-NO">
              <a:solidFill>
                <a:srgbClr val="000000"/>
              </a:solidFill>
            </a:endParaRPr>
          </a:p>
        </p:txBody>
      </p:sp>
      <p:sp>
        <p:nvSpPr>
          <p:cNvPr id="6" name="Rectangle 13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F08FE00-EE6B-4020-A55C-300A50692D2F}" type="slidenum">
              <a:rPr lang="nb-NO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nb-NO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7913418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004050" y="214313"/>
            <a:ext cx="1951038" cy="59182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nb-NO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150938" y="214313"/>
            <a:ext cx="5700712" cy="591820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b-NO"/>
          </a:p>
        </p:txBody>
      </p:sp>
      <p:sp>
        <p:nvSpPr>
          <p:cNvPr id="4" name="Rectangle 11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b-NO">
              <a:solidFill>
                <a:srgbClr val="000000"/>
              </a:solidFill>
            </a:endParaRPr>
          </a:p>
        </p:txBody>
      </p:sp>
      <p:sp>
        <p:nvSpPr>
          <p:cNvPr id="5" name="Rectangle 12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b-NO">
              <a:solidFill>
                <a:srgbClr val="000000"/>
              </a:solidFill>
            </a:endParaRPr>
          </a:p>
        </p:txBody>
      </p:sp>
      <p:sp>
        <p:nvSpPr>
          <p:cNvPr id="6" name="Rectangle 13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F872071-1264-4461-ABA2-9EAA58A008FA}" type="slidenum">
              <a:rPr lang="nb-NO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nb-NO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88138222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 preserve="1">
  <p:cSld name="Title, Text,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0938" y="214313"/>
            <a:ext cx="7793037" cy="828675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nb-NO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1182688" y="1314450"/>
            <a:ext cx="3810000" cy="481806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b-NO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145088" y="1314450"/>
            <a:ext cx="3810000" cy="481806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b-NO"/>
          </a:p>
        </p:txBody>
      </p:sp>
      <p:sp>
        <p:nvSpPr>
          <p:cNvPr id="5" name="Rectangle 11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b-NO">
              <a:solidFill>
                <a:srgbClr val="000000"/>
              </a:solidFill>
            </a:endParaRPr>
          </a:p>
        </p:txBody>
      </p:sp>
      <p:sp>
        <p:nvSpPr>
          <p:cNvPr id="6" name="Rectangle 12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b-NO">
              <a:solidFill>
                <a:srgbClr val="000000"/>
              </a:solidFill>
            </a:endParaRPr>
          </a:p>
        </p:txBody>
      </p:sp>
      <p:sp>
        <p:nvSpPr>
          <p:cNvPr id="7" name="Rectangle 13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253C224-D263-4DD0-983B-D890F84AF20A}" type="slidenum">
              <a:rPr lang="nb-NO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nb-NO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39251345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x" preserve="1">
  <p:cSld name="Title, Content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0938" y="214313"/>
            <a:ext cx="7793037" cy="828675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nb-NO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82688" y="1314450"/>
            <a:ext cx="3810000" cy="481806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b-NO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145088" y="1314450"/>
            <a:ext cx="3810000" cy="481806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b-NO"/>
          </a:p>
        </p:txBody>
      </p:sp>
      <p:sp>
        <p:nvSpPr>
          <p:cNvPr id="5" name="Rectangle 11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b-NO">
              <a:solidFill>
                <a:srgbClr val="000000"/>
              </a:solidFill>
            </a:endParaRPr>
          </a:p>
        </p:txBody>
      </p:sp>
      <p:sp>
        <p:nvSpPr>
          <p:cNvPr id="6" name="Rectangle 12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b-NO">
              <a:solidFill>
                <a:srgbClr val="000000"/>
              </a:solidFill>
            </a:endParaRPr>
          </a:p>
        </p:txBody>
      </p:sp>
      <p:sp>
        <p:nvSpPr>
          <p:cNvPr id="7" name="Rectangle 13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F8C88A2-028F-411F-BE58-82B38CFC1A29}" type="slidenum">
              <a:rPr lang="nb-NO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nb-NO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22703902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xAndTwoObj" preserve="1">
  <p:cSld name="Title, Text,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0938" y="214313"/>
            <a:ext cx="7793037" cy="828675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nb-NO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1182688" y="1314450"/>
            <a:ext cx="3810000" cy="481806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b-NO"/>
          </a:p>
        </p:txBody>
      </p:sp>
      <p:sp>
        <p:nvSpPr>
          <p:cNvPr id="4" name="Content Placeholder 3"/>
          <p:cNvSpPr>
            <a:spLocks noGrp="1"/>
          </p:cNvSpPr>
          <p:nvPr>
            <p:ph sz="quarter" idx="2"/>
          </p:nvPr>
        </p:nvSpPr>
        <p:spPr>
          <a:xfrm>
            <a:off x="5145088" y="1314450"/>
            <a:ext cx="3810000" cy="23320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b-NO"/>
          </a:p>
        </p:txBody>
      </p:sp>
      <p:sp>
        <p:nvSpPr>
          <p:cNvPr id="5" name="Content Placeholder 4"/>
          <p:cNvSpPr>
            <a:spLocks noGrp="1"/>
          </p:cNvSpPr>
          <p:nvPr>
            <p:ph sz="quarter" idx="3"/>
          </p:nvPr>
        </p:nvSpPr>
        <p:spPr>
          <a:xfrm>
            <a:off x="5145088" y="3798888"/>
            <a:ext cx="3810000" cy="233362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b-NO"/>
          </a:p>
        </p:txBody>
      </p:sp>
      <p:sp>
        <p:nvSpPr>
          <p:cNvPr id="6" name="Rectangle 11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b-NO">
              <a:solidFill>
                <a:srgbClr val="000000"/>
              </a:solidFill>
            </a:endParaRPr>
          </a:p>
        </p:txBody>
      </p:sp>
      <p:sp>
        <p:nvSpPr>
          <p:cNvPr id="7" name="Rectangle 12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b-NO">
              <a:solidFill>
                <a:srgbClr val="000000"/>
              </a:solidFill>
            </a:endParaRPr>
          </a:p>
        </p:txBody>
      </p:sp>
      <p:sp>
        <p:nvSpPr>
          <p:cNvPr id="8" name="Rectangle 13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F8497C8-C5CD-44F4-B17B-D9158697A286}" type="slidenum">
              <a:rPr lang="nb-NO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nb-NO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5566389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ChangeArrowheads="1"/>
          </p:cNvSpPr>
          <p:nvPr/>
        </p:nvSpPr>
        <p:spPr bwMode="ltGray">
          <a:xfrm>
            <a:off x="417513" y="522288"/>
            <a:ext cx="438150" cy="474662"/>
          </a:xfrm>
          <a:prstGeom prst="rect">
            <a:avLst/>
          </a:prstGeom>
          <a:solidFill>
            <a:schemeClr val="accent2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sz="1400" i="1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 sz="1400" i="1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 sz="1400" i="1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 sz="1400" i="1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 sz="1400" i="1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buSzPct val="55000"/>
              <a:buFont typeface="Wingdings" pitchFamily="2" charset="2"/>
              <a:defRPr sz="1400" i="1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buSzPct val="55000"/>
              <a:buFont typeface="Wingdings" pitchFamily="2" charset="2"/>
              <a:defRPr sz="1400" i="1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buSzPct val="55000"/>
              <a:buFont typeface="Wingdings" pitchFamily="2" charset="2"/>
              <a:defRPr sz="1400" i="1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buSzPct val="55000"/>
              <a:buFont typeface="Wingdings" pitchFamily="2" charset="2"/>
              <a:defRPr sz="1400" i="1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</a:pPr>
            <a:endParaRPr kumimoji="1" lang="nb-NO" altLang="nb-NO" sz="2400" i="0">
              <a:solidFill>
                <a:srgbClr val="000000"/>
              </a:solidFill>
              <a:latin typeface="Tahoma" pitchFamily="34" charset="0"/>
            </a:endParaRPr>
          </a:p>
        </p:txBody>
      </p:sp>
      <p:sp>
        <p:nvSpPr>
          <p:cNvPr id="1027" name="Rectangle 3"/>
          <p:cNvSpPr>
            <a:spLocks noChangeArrowheads="1"/>
          </p:cNvSpPr>
          <p:nvPr/>
        </p:nvSpPr>
        <p:spPr bwMode="ltGray">
          <a:xfrm>
            <a:off x="800100" y="522288"/>
            <a:ext cx="328613" cy="474662"/>
          </a:xfrm>
          <a:prstGeom prst="rect">
            <a:avLst/>
          </a:prstGeom>
          <a:gradFill rotWithShape="0">
            <a:gsLst>
              <a:gs pos="0">
                <a:schemeClr val="accent2"/>
              </a:gs>
              <a:gs pos="100000">
                <a:schemeClr val="bg1"/>
              </a:gs>
            </a:gsLst>
            <a:lin ang="0" scaled="1"/>
          </a:gra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sz="1400" i="1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 sz="1400" i="1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 sz="1400" i="1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 sz="1400" i="1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 sz="1400" i="1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buSzPct val="55000"/>
              <a:buFont typeface="Wingdings" pitchFamily="2" charset="2"/>
              <a:defRPr sz="1400" i="1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buSzPct val="55000"/>
              <a:buFont typeface="Wingdings" pitchFamily="2" charset="2"/>
              <a:defRPr sz="1400" i="1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buSzPct val="55000"/>
              <a:buFont typeface="Wingdings" pitchFamily="2" charset="2"/>
              <a:defRPr sz="1400" i="1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buSzPct val="55000"/>
              <a:buFont typeface="Wingdings" pitchFamily="2" charset="2"/>
              <a:defRPr sz="1400" i="1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</a:pPr>
            <a:endParaRPr kumimoji="1" lang="nb-NO" altLang="nb-NO" sz="2400" i="0">
              <a:solidFill>
                <a:srgbClr val="000000"/>
              </a:solidFill>
              <a:latin typeface="Tahoma" pitchFamily="34" charset="0"/>
            </a:endParaRPr>
          </a:p>
        </p:txBody>
      </p:sp>
      <p:sp>
        <p:nvSpPr>
          <p:cNvPr id="1028" name="Rectangle 4"/>
          <p:cNvSpPr>
            <a:spLocks noChangeArrowheads="1"/>
          </p:cNvSpPr>
          <p:nvPr/>
        </p:nvSpPr>
        <p:spPr bwMode="ltGray">
          <a:xfrm>
            <a:off x="541338" y="944563"/>
            <a:ext cx="422275" cy="474662"/>
          </a:xfrm>
          <a:prstGeom prst="rect">
            <a:avLst/>
          </a:prstGeom>
          <a:solidFill>
            <a:schemeClr val="folHlink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sz="1400" i="1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 sz="1400" i="1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 sz="1400" i="1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 sz="1400" i="1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 sz="1400" i="1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buSzPct val="55000"/>
              <a:buFont typeface="Wingdings" pitchFamily="2" charset="2"/>
              <a:defRPr sz="1400" i="1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buSzPct val="55000"/>
              <a:buFont typeface="Wingdings" pitchFamily="2" charset="2"/>
              <a:defRPr sz="1400" i="1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buSzPct val="55000"/>
              <a:buFont typeface="Wingdings" pitchFamily="2" charset="2"/>
              <a:defRPr sz="1400" i="1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buSzPct val="55000"/>
              <a:buFont typeface="Wingdings" pitchFamily="2" charset="2"/>
              <a:defRPr sz="1400" i="1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</a:pPr>
            <a:endParaRPr kumimoji="1" lang="nb-NO" altLang="nb-NO" sz="2400" i="0">
              <a:solidFill>
                <a:srgbClr val="000000"/>
              </a:solidFill>
              <a:latin typeface="Tahoma" pitchFamily="34" charset="0"/>
            </a:endParaRPr>
          </a:p>
        </p:txBody>
      </p:sp>
      <p:sp>
        <p:nvSpPr>
          <p:cNvPr id="1029" name="Rectangle 5"/>
          <p:cNvSpPr>
            <a:spLocks noChangeArrowheads="1"/>
          </p:cNvSpPr>
          <p:nvPr/>
        </p:nvSpPr>
        <p:spPr bwMode="ltGray">
          <a:xfrm>
            <a:off x="911225" y="944563"/>
            <a:ext cx="368300" cy="474662"/>
          </a:xfrm>
          <a:prstGeom prst="rect">
            <a:avLst/>
          </a:prstGeom>
          <a:gradFill rotWithShape="0">
            <a:gsLst>
              <a:gs pos="0">
                <a:schemeClr val="folHlink"/>
              </a:gs>
              <a:gs pos="100000">
                <a:schemeClr val="bg1"/>
              </a:gs>
            </a:gsLst>
            <a:lin ang="0" scaled="1"/>
          </a:gra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sz="1400" i="1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 sz="1400" i="1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 sz="1400" i="1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 sz="1400" i="1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 sz="1400" i="1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buSzPct val="55000"/>
              <a:buFont typeface="Wingdings" pitchFamily="2" charset="2"/>
              <a:defRPr sz="1400" i="1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buSzPct val="55000"/>
              <a:buFont typeface="Wingdings" pitchFamily="2" charset="2"/>
              <a:defRPr sz="1400" i="1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buSzPct val="55000"/>
              <a:buFont typeface="Wingdings" pitchFamily="2" charset="2"/>
              <a:defRPr sz="1400" i="1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buSzPct val="55000"/>
              <a:buFont typeface="Wingdings" pitchFamily="2" charset="2"/>
              <a:defRPr sz="1400" i="1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</a:pPr>
            <a:endParaRPr kumimoji="1" lang="nb-NO" altLang="nb-NO" sz="2400" i="0">
              <a:solidFill>
                <a:srgbClr val="000000"/>
              </a:solidFill>
              <a:latin typeface="Tahoma" pitchFamily="34" charset="0"/>
            </a:endParaRPr>
          </a:p>
        </p:txBody>
      </p:sp>
      <p:sp>
        <p:nvSpPr>
          <p:cNvPr id="1030" name="Rectangle 6"/>
          <p:cNvSpPr>
            <a:spLocks noChangeArrowheads="1"/>
          </p:cNvSpPr>
          <p:nvPr/>
        </p:nvSpPr>
        <p:spPr bwMode="ltGray">
          <a:xfrm>
            <a:off x="127000" y="871538"/>
            <a:ext cx="560388" cy="422275"/>
          </a:xfrm>
          <a:prstGeom prst="rect">
            <a:avLst/>
          </a:prstGeom>
          <a:gradFill rotWithShape="0">
            <a:gsLst>
              <a:gs pos="0">
                <a:schemeClr val="bg1"/>
              </a:gs>
              <a:gs pos="100000">
                <a:schemeClr val="hlink"/>
              </a:gs>
            </a:gsLst>
            <a:lin ang="18900000" scaled="1"/>
          </a:gra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sz="1400" i="1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 sz="1400" i="1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 sz="1400" i="1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 sz="1400" i="1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 sz="1400" i="1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buSzPct val="55000"/>
              <a:buFont typeface="Wingdings" pitchFamily="2" charset="2"/>
              <a:defRPr sz="1400" i="1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buSzPct val="55000"/>
              <a:buFont typeface="Wingdings" pitchFamily="2" charset="2"/>
              <a:defRPr sz="1400" i="1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buSzPct val="55000"/>
              <a:buFont typeface="Wingdings" pitchFamily="2" charset="2"/>
              <a:defRPr sz="1400" i="1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buSzPct val="55000"/>
              <a:buFont typeface="Wingdings" pitchFamily="2" charset="2"/>
              <a:defRPr sz="1400" i="1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</a:pPr>
            <a:endParaRPr kumimoji="1" lang="nb-NO" altLang="nb-NO" sz="2400" i="0">
              <a:solidFill>
                <a:srgbClr val="000000"/>
              </a:solidFill>
              <a:latin typeface="Tahoma" pitchFamily="34" charset="0"/>
            </a:endParaRPr>
          </a:p>
        </p:txBody>
      </p:sp>
      <p:sp>
        <p:nvSpPr>
          <p:cNvPr id="1031" name="Rectangle 7"/>
          <p:cNvSpPr>
            <a:spLocks noChangeArrowheads="1"/>
          </p:cNvSpPr>
          <p:nvPr/>
        </p:nvSpPr>
        <p:spPr bwMode="gray">
          <a:xfrm>
            <a:off x="762000" y="414338"/>
            <a:ext cx="31750" cy="1052512"/>
          </a:xfrm>
          <a:prstGeom prst="rect">
            <a:avLst/>
          </a:prstGeom>
          <a:solidFill>
            <a:schemeClr val="bg2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sz="1400" i="1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 sz="1400" i="1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 sz="1400" i="1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 sz="1400" i="1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 sz="1400" i="1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buSzPct val="55000"/>
              <a:buFont typeface="Wingdings" pitchFamily="2" charset="2"/>
              <a:defRPr sz="1400" i="1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buSzPct val="55000"/>
              <a:buFont typeface="Wingdings" pitchFamily="2" charset="2"/>
              <a:defRPr sz="1400" i="1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buSzPct val="55000"/>
              <a:buFont typeface="Wingdings" pitchFamily="2" charset="2"/>
              <a:defRPr sz="1400" i="1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buSzPct val="55000"/>
              <a:buFont typeface="Wingdings" pitchFamily="2" charset="2"/>
              <a:defRPr sz="1400" i="1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</a:pPr>
            <a:endParaRPr kumimoji="1" lang="nb-NO" altLang="nb-NO" sz="2400" i="0">
              <a:solidFill>
                <a:srgbClr val="000000"/>
              </a:solidFill>
              <a:latin typeface="Tahoma" pitchFamily="34" charset="0"/>
            </a:endParaRPr>
          </a:p>
        </p:txBody>
      </p:sp>
      <p:sp>
        <p:nvSpPr>
          <p:cNvPr id="1032" name="Rectangle 8"/>
          <p:cNvSpPr>
            <a:spLocks noChangeArrowheads="1"/>
          </p:cNvSpPr>
          <p:nvPr/>
        </p:nvSpPr>
        <p:spPr bwMode="gray">
          <a:xfrm>
            <a:off x="442913" y="1204913"/>
            <a:ext cx="8226425" cy="31750"/>
          </a:xfrm>
          <a:prstGeom prst="rect">
            <a:avLst/>
          </a:prstGeom>
          <a:gradFill rotWithShape="0">
            <a:gsLst>
              <a:gs pos="0">
                <a:schemeClr val="bg2"/>
              </a:gs>
              <a:gs pos="100000">
                <a:schemeClr val="bg1"/>
              </a:gs>
            </a:gsLst>
            <a:lin ang="0" scaled="1"/>
          </a:gra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sz="1400" i="1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 sz="1400" i="1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 sz="1400" i="1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 sz="1400" i="1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 sz="1400" i="1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buSzPct val="55000"/>
              <a:buFont typeface="Wingdings" pitchFamily="2" charset="2"/>
              <a:defRPr sz="1400" i="1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buSzPct val="55000"/>
              <a:buFont typeface="Wingdings" pitchFamily="2" charset="2"/>
              <a:defRPr sz="1400" i="1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buSzPct val="55000"/>
              <a:buFont typeface="Wingdings" pitchFamily="2" charset="2"/>
              <a:defRPr sz="1400" i="1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buSzPct val="55000"/>
              <a:buFont typeface="Wingdings" pitchFamily="2" charset="2"/>
              <a:defRPr sz="1400" i="1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</a:pPr>
            <a:endParaRPr kumimoji="1" lang="nb-NO" altLang="nb-NO" sz="2400" i="0">
              <a:solidFill>
                <a:srgbClr val="000000"/>
              </a:solidFill>
              <a:latin typeface="Tahoma" pitchFamily="34" charset="0"/>
            </a:endParaRPr>
          </a:p>
        </p:txBody>
      </p:sp>
      <p:sp>
        <p:nvSpPr>
          <p:cNvPr id="1033" name="Rectangle 9"/>
          <p:cNvSpPr>
            <a:spLocks noGrp="1" noChangeArrowheads="1"/>
          </p:cNvSpPr>
          <p:nvPr>
            <p:ph type="title"/>
          </p:nvPr>
        </p:nvSpPr>
        <p:spPr bwMode="auto">
          <a:xfrm>
            <a:off x="1150938" y="214313"/>
            <a:ext cx="7793037" cy="828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nb-NO" altLang="nb-NO"/>
              <a:t>Click to edit Master title style</a:t>
            </a:r>
          </a:p>
        </p:txBody>
      </p:sp>
      <p:sp>
        <p:nvSpPr>
          <p:cNvPr id="1034" name="Rectangle 10"/>
          <p:cNvSpPr>
            <a:spLocks noGrp="1" noChangeArrowheads="1"/>
          </p:cNvSpPr>
          <p:nvPr>
            <p:ph type="body" idx="1"/>
          </p:nvPr>
        </p:nvSpPr>
        <p:spPr bwMode="auto">
          <a:xfrm>
            <a:off x="1182688" y="1314450"/>
            <a:ext cx="7772400" cy="48180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nb-NO" altLang="nb-NO"/>
              <a:t>Click to edit Master text styles</a:t>
            </a:r>
          </a:p>
          <a:p>
            <a:pPr lvl="1"/>
            <a:r>
              <a:rPr lang="nb-NO" altLang="nb-NO"/>
              <a:t>Second level</a:t>
            </a:r>
          </a:p>
          <a:p>
            <a:pPr lvl="2"/>
            <a:r>
              <a:rPr lang="nb-NO" altLang="nb-NO"/>
              <a:t>Third level</a:t>
            </a:r>
          </a:p>
          <a:p>
            <a:pPr lvl="3"/>
            <a:r>
              <a:rPr lang="nb-NO" altLang="nb-NO"/>
              <a:t>Fourth level</a:t>
            </a:r>
          </a:p>
          <a:p>
            <a:pPr lvl="4"/>
            <a:r>
              <a:rPr lang="nb-NO" altLang="nb-NO"/>
              <a:t>Fifth level</a:t>
            </a:r>
          </a:p>
        </p:txBody>
      </p:sp>
      <p:sp>
        <p:nvSpPr>
          <p:cNvPr id="6155" name="Rectangle 11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1162050" y="6243638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lnSpc>
                <a:spcPct val="100000"/>
              </a:lnSpc>
              <a:spcBef>
                <a:spcPct val="0"/>
              </a:spcBef>
              <a:buClrTx/>
              <a:buSzTx/>
              <a:buFontTx/>
              <a:buNone/>
              <a:defRPr i="0">
                <a:latin typeface="+mn-lt"/>
              </a:defRPr>
            </a:lvl1pPr>
          </a:lstStyle>
          <a:p>
            <a:pPr fontAlgn="base">
              <a:spcAft>
                <a:spcPct val="0"/>
              </a:spcAft>
              <a:defRPr/>
            </a:pPr>
            <a:endParaRPr lang="nb-NO" sz="1400">
              <a:solidFill>
                <a:srgbClr val="000000"/>
              </a:solidFill>
            </a:endParaRPr>
          </a:p>
        </p:txBody>
      </p:sp>
      <p:sp>
        <p:nvSpPr>
          <p:cNvPr id="6156" name="Rectangle 12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657600" y="6243638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>
              <a:lnSpc>
                <a:spcPct val="100000"/>
              </a:lnSpc>
              <a:spcBef>
                <a:spcPct val="0"/>
              </a:spcBef>
              <a:buClrTx/>
              <a:buSzTx/>
              <a:buFontTx/>
              <a:buNone/>
              <a:defRPr i="0">
                <a:latin typeface="+mn-lt"/>
              </a:defRPr>
            </a:lvl1pPr>
          </a:lstStyle>
          <a:p>
            <a:pPr fontAlgn="base">
              <a:spcAft>
                <a:spcPct val="0"/>
              </a:spcAft>
              <a:defRPr/>
            </a:pPr>
            <a:endParaRPr lang="nb-NO" sz="1400">
              <a:solidFill>
                <a:srgbClr val="000000"/>
              </a:solidFill>
            </a:endParaRPr>
          </a:p>
        </p:txBody>
      </p:sp>
      <p:sp>
        <p:nvSpPr>
          <p:cNvPr id="6157" name="Rectangle 13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7042150" y="6243638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lnSpc>
                <a:spcPct val="100000"/>
              </a:lnSpc>
              <a:spcBef>
                <a:spcPct val="0"/>
              </a:spcBef>
              <a:buClrTx/>
              <a:buSzTx/>
              <a:buFontTx/>
              <a:buNone/>
              <a:defRPr i="0">
                <a:latin typeface="+mn-lt"/>
              </a:defRPr>
            </a:lvl1pPr>
          </a:lstStyle>
          <a:p>
            <a:pPr fontAlgn="base">
              <a:spcAft>
                <a:spcPct val="0"/>
              </a:spcAft>
              <a:defRPr/>
            </a:pPr>
            <a:fld id="{C7B0F74F-4C71-4646-B964-CEF69E33E404}" type="slidenum">
              <a:rPr lang="nb-NO" sz="1400">
                <a:solidFill>
                  <a:srgbClr val="000000"/>
                </a:solidFill>
              </a:rPr>
              <a:pPr fontAlgn="base">
                <a:spcAft>
                  <a:spcPct val="0"/>
                </a:spcAft>
                <a:defRPr/>
              </a:pPr>
              <a:t>‹#›</a:t>
            </a:fld>
            <a:endParaRPr lang="nb-NO" sz="140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9733513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225" r:id="rId1"/>
    <p:sldLayoutId id="2147484226" r:id="rId2"/>
    <p:sldLayoutId id="2147484227" r:id="rId3"/>
    <p:sldLayoutId id="2147484228" r:id="rId4"/>
    <p:sldLayoutId id="2147484229" r:id="rId5"/>
    <p:sldLayoutId id="2147484230" r:id="rId6"/>
    <p:sldLayoutId id="2147484231" r:id="rId7"/>
    <p:sldLayoutId id="2147484232" r:id="rId8"/>
    <p:sldLayoutId id="2147484233" r:id="rId9"/>
    <p:sldLayoutId id="2147484234" r:id="rId10"/>
    <p:sldLayoutId id="2147484235" r:id="rId11"/>
    <p:sldLayoutId id="2147484236" r:id="rId12"/>
    <p:sldLayoutId id="2147484237" r:id="rId13"/>
    <p:sldLayoutId id="2147484238" r:id="rId14"/>
  </p:sldLayoutIdLst>
  <p:hf hdr="0" ft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2800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2800">
          <a:solidFill>
            <a:schemeClr val="tx2"/>
          </a:solidFill>
          <a:latin typeface="Tahoma" pitchFamily="34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2800">
          <a:solidFill>
            <a:schemeClr val="tx2"/>
          </a:solidFill>
          <a:latin typeface="Tahoma" pitchFamily="34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2800">
          <a:solidFill>
            <a:schemeClr val="tx2"/>
          </a:solidFill>
          <a:latin typeface="Tahoma" pitchFamily="34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2800">
          <a:solidFill>
            <a:schemeClr val="tx2"/>
          </a:solidFill>
          <a:latin typeface="Tahoma" pitchFamily="34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2800">
          <a:solidFill>
            <a:schemeClr val="tx2"/>
          </a:solidFill>
          <a:latin typeface="Tahoma" pitchFamily="34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2800">
          <a:solidFill>
            <a:schemeClr val="tx2"/>
          </a:solidFill>
          <a:latin typeface="Tahoma" pitchFamily="34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2800">
          <a:solidFill>
            <a:schemeClr val="tx2"/>
          </a:solidFill>
          <a:latin typeface="Tahoma" pitchFamily="34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2800">
          <a:solidFill>
            <a:schemeClr val="tx2"/>
          </a:solidFill>
          <a:latin typeface="Tahoma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folHlink"/>
        </a:buClr>
        <a:buSzPct val="60000"/>
        <a:buFont typeface="Wingdings" pitchFamily="2" charset="2"/>
        <a:buChar char="n"/>
        <a:defRPr sz="24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lr>
          <a:schemeClr val="hlink"/>
        </a:buClr>
        <a:buSzPct val="55000"/>
        <a:buFont typeface="Wingdings" pitchFamily="2" charset="2"/>
        <a:buChar char="n"/>
        <a:defRPr sz="20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lr>
          <a:schemeClr val="folHlink"/>
        </a:buClr>
        <a:buSzPct val="50000"/>
        <a:buFont typeface="Wingdings" pitchFamily="2" charset="2"/>
        <a:buChar char="n"/>
        <a:defRPr sz="20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55000"/>
        <a:buFont typeface="Wingdings" pitchFamily="2" charset="2"/>
        <a:buChar char="n"/>
        <a:defRPr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50000"/>
        <a:buFont typeface="Wingdings" pitchFamily="2" charset="2"/>
        <a:buChar char="n"/>
        <a:defRPr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lr>
          <a:schemeClr val="accent1"/>
        </a:buClr>
        <a:buSzPct val="50000"/>
        <a:buFont typeface="Wingdings" pitchFamily="2" charset="2"/>
        <a:buChar char="n"/>
        <a:defRPr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lr>
          <a:schemeClr val="accent1"/>
        </a:buClr>
        <a:buSzPct val="50000"/>
        <a:buFont typeface="Wingdings" pitchFamily="2" charset="2"/>
        <a:buChar char="n"/>
        <a:defRPr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lr>
          <a:schemeClr val="accent1"/>
        </a:buClr>
        <a:buSzPct val="50000"/>
        <a:buFont typeface="Wingdings" pitchFamily="2" charset="2"/>
        <a:buChar char="n"/>
        <a:defRPr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lr>
          <a:schemeClr val="accent1"/>
        </a:buClr>
        <a:buSzPct val="50000"/>
        <a:buFont typeface="Wingdings" pitchFamily="2" charset="2"/>
        <a:buChar char="n"/>
        <a:defRPr>
          <a:solidFill>
            <a:schemeClr val="tx1"/>
          </a:solidFill>
          <a:latin typeface="+mn-lt"/>
        </a:defRPr>
      </a:lvl9pPr>
    </p:bodyStyle>
    <p:otherStyle>
      <a:defPPr>
        <a:defRPr lang="nb-NO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hyperlink" Target="http://www.sciencedirect.com/science/book/9780124159938" TargetMode="Externa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6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13" Type="http://schemas.openxmlformats.org/officeDocument/2006/relationships/hyperlink" Target="http://docs.oracle.com/javase/7/docs/api/java/util/concurrent/DelayQueue.html" TargetMode="External"/><Relationship Id="rId18" Type="http://schemas.openxmlformats.org/officeDocument/2006/relationships/hyperlink" Target="http://docs.oracle.com/javase/7/docs/api/java/util/concurrent/ThreadPoolExecutor.AbortPolicy.html" TargetMode="External"/><Relationship Id="rId26" Type="http://schemas.openxmlformats.org/officeDocument/2006/relationships/hyperlink" Target="http://docs.oracle.com/javase/7/docs/api/java/util/concurrent/ForkJoinPool.html" TargetMode="External"/><Relationship Id="rId39" Type="http://schemas.openxmlformats.org/officeDocument/2006/relationships/hyperlink" Target="http://docs.oracle.com/javase/7/docs/api/java/util/concurrent/Callable.html" TargetMode="External"/><Relationship Id="rId21" Type="http://schemas.openxmlformats.org/officeDocument/2006/relationships/hyperlink" Target="http://docs.oracle.com/javase/7/docs/api/java/util/concurrent/ThreadPoolExecutor.DiscardPolicy.html" TargetMode="External"/><Relationship Id="rId34" Type="http://schemas.openxmlformats.org/officeDocument/2006/relationships/hyperlink" Target="http://docs.oracle.com/javase/7/docs/api/java/util/concurrent/PriorityBlockingQueue.html" TargetMode="External"/><Relationship Id="rId42" Type="http://schemas.openxmlformats.org/officeDocument/2006/relationships/hyperlink" Target="http://docs.oracle.com/javase/7/docs/api/java/util/concurrent/ConcurrentNavigableMap.html" TargetMode="External"/><Relationship Id="rId47" Type="http://schemas.openxmlformats.org/officeDocument/2006/relationships/hyperlink" Target="http://docs.oracle.com/javase/7/docs/api/java/util/concurrent/ForkJoinPool.ManagedBlocker.html" TargetMode="External"/><Relationship Id="rId50" Type="http://schemas.openxmlformats.org/officeDocument/2006/relationships/hyperlink" Target="http://docs.oracle.com/javase/7/docs/api/java/util/concurrent/RunnableFuture.html" TargetMode="External"/><Relationship Id="rId55" Type="http://schemas.openxmlformats.org/officeDocument/2006/relationships/hyperlink" Target="http://docs.oracle.com/javase/7/docs/api/java/util/concurrent/TransferQueue.html" TargetMode="External"/><Relationship Id="rId7" Type="http://schemas.openxmlformats.org/officeDocument/2006/relationships/hyperlink" Target="http://docs.oracle.com/javase/7/docs/api/java/util/concurrent/ConcurrentSkipListMap.html" TargetMode="External"/><Relationship Id="rId2" Type="http://schemas.openxmlformats.org/officeDocument/2006/relationships/hyperlink" Target="http://docs.oracle.com/javase/7/docs/api/java/util/concurrent/AbstractExecutorService.html" TargetMode="External"/><Relationship Id="rId16" Type="http://schemas.openxmlformats.org/officeDocument/2006/relationships/hyperlink" Target="http://docs.oracle.com/javase/7/docs/api/java/util/concurrent/ScheduledThreadPoolExecutor.html" TargetMode="External"/><Relationship Id="rId29" Type="http://schemas.openxmlformats.org/officeDocument/2006/relationships/hyperlink" Target="http://docs.oracle.com/javase/7/docs/api/java/util/concurrent/FutureTask.html" TargetMode="External"/><Relationship Id="rId11" Type="http://schemas.openxmlformats.org/officeDocument/2006/relationships/hyperlink" Target="http://docs.oracle.com/javase/7/docs/api/java/util/concurrent/CountDownLatch.html" TargetMode="External"/><Relationship Id="rId24" Type="http://schemas.openxmlformats.org/officeDocument/2006/relationships/hyperlink" Target="http://docs.oracle.com/javase/7/docs/api/java/util/concurrent/ThreadLocalRandom.html" TargetMode="External"/><Relationship Id="rId32" Type="http://schemas.openxmlformats.org/officeDocument/2006/relationships/hyperlink" Target="http://docs.oracle.com/javase/7/docs/api/java/util/concurrent/LinkedTransferQueue.html" TargetMode="External"/><Relationship Id="rId37" Type="http://schemas.openxmlformats.org/officeDocument/2006/relationships/hyperlink" Target="http://docs.oracle.com/javase/7/docs/api/java/util/concurrent/BlockingDeque.html" TargetMode="External"/><Relationship Id="rId40" Type="http://schemas.openxmlformats.org/officeDocument/2006/relationships/hyperlink" Target="http://docs.oracle.com/javase/7/docs/api/java/util/concurrent/CompletionService.html" TargetMode="External"/><Relationship Id="rId45" Type="http://schemas.openxmlformats.org/officeDocument/2006/relationships/hyperlink" Target="http://docs.oracle.com/javase/7/docs/api/java/util/concurrent/ExecutorService.html" TargetMode="External"/><Relationship Id="rId53" Type="http://schemas.openxmlformats.org/officeDocument/2006/relationships/hyperlink" Target="http://docs.oracle.com/javase/7/docs/api/java/util/concurrent/ScheduledFuture.html" TargetMode="External"/><Relationship Id="rId5" Type="http://schemas.openxmlformats.org/officeDocument/2006/relationships/hyperlink" Target="http://docs.oracle.com/javase/7/docs/api/java/util/concurrent/ConcurrentLinkedDeque.html" TargetMode="External"/><Relationship Id="rId10" Type="http://schemas.openxmlformats.org/officeDocument/2006/relationships/hyperlink" Target="http://docs.oracle.com/javase/7/docs/api/java/util/concurrent/CopyOnWriteArraySet.html" TargetMode="External"/><Relationship Id="rId19" Type="http://schemas.openxmlformats.org/officeDocument/2006/relationships/hyperlink" Target="http://docs.oracle.com/javase/7/docs/api/java/util/concurrent/ThreadPoolExecutor.CallerRunsPolicy.html" TargetMode="External"/><Relationship Id="rId31" Type="http://schemas.openxmlformats.org/officeDocument/2006/relationships/hyperlink" Target="http://docs.oracle.com/javase/7/docs/api/java/util/concurrent/LinkedBlockingQueue.html" TargetMode="External"/><Relationship Id="rId44" Type="http://schemas.openxmlformats.org/officeDocument/2006/relationships/hyperlink" Target="http://docs.oracle.com/javase/7/docs/api/java/util/concurrent/Executor.html" TargetMode="External"/><Relationship Id="rId52" Type="http://schemas.openxmlformats.org/officeDocument/2006/relationships/hyperlink" Target="http://docs.oracle.com/javase/7/docs/api/java/util/concurrent/ScheduledExecutorService.html" TargetMode="External"/><Relationship Id="rId4" Type="http://schemas.openxmlformats.org/officeDocument/2006/relationships/hyperlink" Target="http://docs.oracle.com/javase/7/docs/api/java/util/concurrent/ConcurrentHashMap.html" TargetMode="External"/><Relationship Id="rId9" Type="http://schemas.openxmlformats.org/officeDocument/2006/relationships/hyperlink" Target="http://docs.oracle.com/javase/7/docs/api/java/util/concurrent/CopyOnWriteArrayList.html" TargetMode="External"/><Relationship Id="rId14" Type="http://schemas.openxmlformats.org/officeDocument/2006/relationships/hyperlink" Target="http://docs.oracle.com/javase/7/docs/api/java/util/concurrent/Exchanger.html" TargetMode="External"/><Relationship Id="rId22" Type="http://schemas.openxmlformats.org/officeDocument/2006/relationships/hyperlink" Target="http://docs.oracle.com/javase/7/docs/api/java/util/concurrent/Semaphore.html" TargetMode="External"/><Relationship Id="rId27" Type="http://schemas.openxmlformats.org/officeDocument/2006/relationships/hyperlink" Target="http://docs.oracle.com/javase/7/docs/api/java/util/concurrent/ForkJoinTask.html" TargetMode="External"/><Relationship Id="rId30" Type="http://schemas.openxmlformats.org/officeDocument/2006/relationships/hyperlink" Target="http://docs.oracle.com/javase/7/docs/api/java/util/concurrent/LinkedBlockingDeque.html" TargetMode="External"/><Relationship Id="rId35" Type="http://schemas.openxmlformats.org/officeDocument/2006/relationships/hyperlink" Target="http://docs.oracle.com/javase/7/docs/api/java/util/concurrent/RecursiveAction.html" TargetMode="External"/><Relationship Id="rId43" Type="http://schemas.openxmlformats.org/officeDocument/2006/relationships/hyperlink" Target="http://docs.oracle.com/javase/7/docs/api/java/util/concurrent/Delayed.html" TargetMode="External"/><Relationship Id="rId48" Type="http://schemas.openxmlformats.org/officeDocument/2006/relationships/hyperlink" Target="http://docs.oracle.com/javase/7/docs/api/java/util/concurrent/Future.html" TargetMode="External"/><Relationship Id="rId8" Type="http://schemas.openxmlformats.org/officeDocument/2006/relationships/hyperlink" Target="http://docs.oracle.com/javase/7/docs/api/java/util/concurrent/ConcurrentSkipListSet.html" TargetMode="External"/><Relationship Id="rId51" Type="http://schemas.openxmlformats.org/officeDocument/2006/relationships/hyperlink" Target="http://docs.oracle.com/javase/7/docs/api/java/util/concurrent/RunnableScheduledFuture.html" TargetMode="External"/><Relationship Id="rId3" Type="http://schemas.openxmlformats.org/officeDocument/2006/relationships/hyperlink" Target="http://docs.oracle.com/javase/7/docs/api/java/util/concurrent/ArrayBlockingQueue.html" TargetMode="External"/><Relationship Id="rId12" Type="http://schemas.openxmlformats.org/officeDocument/2006/relationships/hyperlink" Target="http://docs.oracle.com/javase/7/docs/api/java/util/concurrent/CyclicBarrier.html" TargetMode="External"/><Relationship Id="rId17" Type="http://schemas.openxmlformats.org/officeDocument/2006/relationships/hyperlink" Target="http://docs.oracle.com/javase/7/docs/api/java/util/concurrent/ThreadPoolExecutor.html" TargetMode="External"/><Relationship Id="rId25" Type="http://schemas.openxmlformats.org/officeDocument/2006/relationships/hyperlink" Target="http://docs.oracle.com/javase/7/docs/api/java/util/concurrent/Executors.html" TargetMode="External"/><Relationship Id="rId33" Type="http://schemas.openxmlformats.org/officeDocument/2006/relationships/hyperlink" Target="http://docs.oracle.com/javase/7/docs/api/java/util/concurrent/Phaser.html" TargetMode="External"/><Relationship Id="rId38" Type="http://schemas.openxmlformats.org/officeDocument/2006/relationships/hyperlink" Target="http://docs.oracle.com/javase/7/docs/api/java/util/concurrent/BlockingQueue.html" TargetMode="External"/><Relationship Id="rId46" Type="http://schemas.openxmlformats.org/officeDocument/2006/relationships/hyperlink" Target="http://docs.oracle.com/javase/7/docs/api/java/util/concurrent/ForkJoinPool.ForkJoinWorkerThreadFactory.html" TargetMode="External"/><Relationship Id="rId20" Type="http://schemas.openxmlformats.org/officeDocument/2006/relationships/hyperlink" Target="http://docs.oracle.com/javase/7/docs/api/java/util/concurrent/ThreadPoolExecutor.DiscardOldestPolicy.html" TargetMode="External"/><Relationship Id="rId41" Type="http://schemas.openxmlformats.org/officeDocument/2006/relationships/hyperlink" Target="http://docs.oracle.com/javase/7/docs/api/java/util/concurrent/ConcurrentMap.html" TargetMode="External"/><Relationship Id="rId54" Type="http://schemas.openxmlformats.org/officeDocument/2006/relationships/hyperlink" Target="http://docs.oracle.com/javase/7/docs/api/java/util/concurrent/ThreadFactory.html" TargetMode="External"/><Relationship Id="rId1" Type="http://schemas.openxmlformats.org/officeDocument/2006/relationships/slideLayout" Target="../slideLayouts/slideLayout2.xml"/><Relationship Id="rId6" Type="http://schemas.openxmlformats.org/officeDocument/2006/relationships/hyperlink" Target="http://docs.oracle.com/javase/7/docs/api/java/util/concurrent/ConcurrentLinkedQueue.html" TargetMode="External"/><Relationship Id="rId15" Type="http://schemas.openxmlformats.org/officeDocument/2006/relationships/hyperlink" Target="http://docs.oracle.com/javase/7/docs/api/java/util/concurrent/ExecutorCompletionService.html" TargetMode="External"/><Relationship Id="rId23" Type="http://schemas.openxmlformats.org/officeDocument/2006/relationships/hyperlink" Target="http://docs.oracle.com/javase/7/docs/api/java/util/concurrent/SynchronousQueue.html" TargetMode="External"/><Relationship Id="rId28" Type="http://schemas.openxmlformats.org/officeDocument/2006/relationships/hyperlink" Target="http://docs.oracle.com/javase/7/docs/api/java/util/concurrent/ForkJoinWorkerThread.html" TargetMode="External"/><Relationship Id="rId36" Type="http://schemas.openxmlformats.org/officeDocument/2006/relationships/hyperlink" Target="http://docs.oracle.com/javase/7/docs/api/java/util/concurrent/RecursiveTask.html" TargetMode="External"/><Relationship Id="rId49" Type="http://schemas.openxmlformats.org/officeDocument/2006/relationships/hyperlink" Target="http://docs.oracle.com/javase/7/docs/api/java/util/concurrent/RejectedExecutionHandler.html" TargetMode="External"/></Relationships>
</file>

<file path=ppt/slides/_rels/slide47.xml.rels><?xml version="1.0" encoding="UTF-8" standalone="yes"?>
<Relationships xmlns="http://schemas.openxmlformats.org/package/2006/relationships"><Relationship Id="rId8" Type="http://schemas.openxmlformats.org/officeDocument/2006/relationships/hyperlink" Target="http://docs.oracle.com/javase/7/docs/api/java/util/concurrent/atomic/AtomicLongFieldUpdater.html" TargetMode="External"/><Relationship Id="rId13" Type="http://schemas.openxmlformats.org/officeDocument/2006/relationships/hyperlink" Target="http://docs.oracle.com/javase/7/docs/api/java/util/concurrent/atomic/AtomicStampedReference.html" TargetMode="External"/><Relationship Id="rId3" Type="http://schemas.openxmlformats.org/officeDocument/2006/relationships/hyperlink" Target="http://docs.oracle.com/javase/7/docs/api/java/util/concurrent/atomic/AtomicInteger.html" TargetMode="External"/><Relationship Id="rId7" Type="http://schemas.openxmlformats.org/officeDocument/2006/relationships/hyperlink" Target="http://docs.oracle.com/javase/7/docs/api/java/util/concurrent/atomic/AtomicLongArray.html" TargetMode="External"/><Relationship Id="rId12" Type="http://schemas.openxmlformats.org/officeDocument/2006/relationships/hyperlink" Target="http://docs.oracle.com/javase/7/docs/api/java/util/concurrent/atomic/AtomicReferenceFieldUpdater.html" TargetMode="External"/><Relationship Id="rId2" Type="http://schemas.openxmlformats.org/officeDocument/2006/relationships/hyperlink" Target="http://docs.oracle.com/javase/7/docs/api/java/util/concurrent/atomic/AtomicBoolean.html" TargetMode="External"/><Relationship Id="rId1" Type="http://schemas.openxmlformats.org/officeDocument/2006/relationships/slideLayout" Target="../slideLayouts/slideLayout6.xml"/><Relationship Id="rId6" Type="http://schemas.openxmlformats.org/officeDocument/2006/relationships/hyperlink" Target="http://docs.oracle.com/javase/7/docs/api/java/util/concurrent/atomic/AtomicLong.html" TargetMode="External"/><Relationship Id="rId11" Type="http://schemas.openxmlformats.org/officeDocument/2006/relationships/hyperlink" Target="http://docs.oracle.com/javase/7/docs/api/java/util/concurrent/atomic/AtomicReferenceArray.html" TargetMode="External"/><Relationship Id="rId5" Type="http://schemas.openxmlformats.org/officeDocument/2006/relationships/hyperlink" Target="http://docs.oracle.com/javase/7/docs/api/java/util/concurrent/atomic/AtomicIntegerFieldUpdater.html" TargetMode="External"/><Relationship Id="rId10" Type="http://schemas.openxmlformats.org/officeDocument/2006/relationships/hyperlink" Target="http://docs.oracle.com/javase/7/docs/api/java/util/concurrent/atomic/AtomicReference.html" TargetMode="External"/><Relationship Id="rId4" Type="http://schemas.openxmlformats.org/officeDocument/2006/relationships/hyperlink" Target="http://docs.oracle.com/javase/7/docs/api/java/util/concurrent/atomic/AtomicIntegerArray.html" TargetMode="External"/><Relationship Id="rId9" Type="http://schemas.openxmlformats.org/officeDocument/2006/relationships/hyperlink" Target="http://docs.oracle.com/javase/7/docs/api/java/util/concurrent/atomic/AtomicMarkableReference.html" TargetMode="External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hyperlink" Target="http://docs.oracle.com/javase/8/docs/api/java/util/concurrent/locks/package-summary.html" TargetMode="External"/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1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913B1E6F-5505-4244-B2EA-CAE49B692FA4}" type="slidenum">
              <a:rPr lang="nb-NO">
                <a:solidFill>
                  <a:srgbClr val="1C1C1C"/>
                </a:solidFill>
              </a:rPr>
              <a:pPr>
                <a:defRPr/>
              </a:pPr>
              <a:t>1</a:t>
            </a:fld>
            <a:endParaRPr lang="nb-NO">
              <a:solidFill>
                <a:srgbClr val="1C1C1C"/>
              </a:solidFill>
            </a:endParaRPr>
          </a:p>
        </p:txBody>
      </p:sp>
      <p:sp>
        <p:nvSpPr>
          <p:cNvPr id="3075" name="Rectangle 2"/>
          <p:cNvSpPr>
            <a:spLocks noGrp="1" noChangeArrowheads="1"/>
          </p:cNvSpPr>
          <p:nvPr>
            <p:ph type="ctrTitle"/>
          </p:nvPr>
        </p:nvSpPr>
        <p:spPr/>
        <p:txBody>
          <a:bodyPr/>
          <a:lstStyle/>
          <a:p>
            <a:pPr algn="ctr" eaLnBrk="1" hangingPunct="1"/>
            <a:r>
              <a:rPr lang="nb-NO" dirty="0"/>
              <a:t>IN3030/IN4330</a:t>
            </a:r>
            <a:br>
              <a:rPr lang="nb-NO" dirty="0"/>
            </a:br>
            <a:r>
              <a:rPr lang="nb-NO" b="1" dirty="0"/>
              <a:t>Effektiv parallellprogrammering</a:t>
            </a:r>
            <a:br>
              <a:rPr lang="nb-NO" dirty="0"/>
            </a:br>
            <a:r>
              <a:rPr lang="nb-NO" dirty="0"/>
              <a:t> L01, (Uke 4) våren 2026</a:t>
            </a:r>
            <a:endParaRPr lang="nb-NO" altLang="nb-NO" noProof="1"/>
          </a:p>
        </p:txBody>
      </p:sp>
      <p:sp>
        <p:nvSpPr>
          <p:cNvPr id="3076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1496219" y="3842753"/>
            <a:ext cx="7069138" cy="2634247"/>
          </a:xfrm>
        </p:spPr>
        <p:txBody>
          <a:bodyPr/>
          <a:lstStyle/>
          <a:p>
            <a:r>
              <a:rPr lang="nb-NO" dirty="0"/>
              <a:t>Eric Jul</a:t>
            </a:r>
          </a:p>
          <a:p>
            <a:r>
              <a:rPr lang="nb-NO" dirty="0"/>
              <a:t>Professor Emeritus</a:t>
            </a:r>
          </a:p>
          <a:p>
            <a:r>
              <a:rPr lang="nb-NO" dirty="0"/>
              <a:t>Programmeringsteknologi</a:t>
            </a:r>
          </a:p>
          <a:p>
            <a:r>
              <a:rPr lang="nb-NO" dirty="0"/>
              <a:t>Institutt for Informatikk</a:t>
            </a:r>
          </a:p>
          <a:p>
            <a:r>
              <a:rPr lang="nb-NO" dirty="0"/>
              <a:t>Universitetet i Oslo</a:t>
            </a:r>
          </a:p>
          <a:p>
            <a:r>
              <a:rPr lang="nb-NO" dirty="0"/>
              <a:t>Norge</a:t>
            </a:r>
          </a:p>
        </p:txBody>
      </p:sp>
    </p:spTree>
    <p:extLst>
      <p:ext uri="{BB962C8B-B14F-4D97-AF65-F5344CB8AC3E}">
        <p14:creationId xmlns:p14="http://schemas.microsoft.com/office/powerpoint/2010/main" val="423463849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 err="1"/>
              <a:t>Recording</a:t>
            </a:r>
            <a:r>
              <a:rPr lang="nb-NO" dirty="0"/>
              <a:t> </a:t>
            </a:r>
            <a:r>
              <a:rPr lang="nb-NO" dirty="0" err="1"/>
              <a:t>of</a:t>
            </a:r>
            <a:r>
              <a:rPr lang="nb-NO" dirty="0"/>
              <a:t> </a:t>
            </a:r>
            <a:r>
              <a:rPr lang="nb-NO" dirty="0" err="1"/>
              <a:t>Lectures</a:t>
            </a:r>
            <a:endParaRPr lang="nb-NO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endParaRPr lang="nb-NO" sz="1800" dirty="0"/>
          </a:p>
          <a:p>
            <a:endParaRPr lang="nb-NO" sz="1800" b="1" dirty="0"/>
          </a:p>
          <a:p>
            <a:r>
              <a:rPr lang="nb-NO" sz="1800" b="1" dirty="0" err="1"/>
              <a:t>Recording</a:t>
            </a:r>
            <a:r>
              <a:rPr lang="nb-NO" sz="1800" b="1" dirty="0"/>
              <a:t> </a:t>
            </a:r>
            <a:r>
              <a:rPr lang="nb-NO" sz="1800" b="1" dirty="0" err="1"/>
              <a:t>lectures</a:t>
            </a:r>
            <a:r>
              <a:rPr lang="nb-NO" sz="1800" b="1" dirty="0"/>
              <a:t>: I </a:t>
            </a:r>
            <a:r>
              <a:rPr lang="nb-NO" sz="1800" b="1" dirty="0" err="1"/>
              <a:t>will</a:t>
            </a:r>
            <a:r>
              <a:rPr lang="nb-NO" sz="1800" b="1" dirty="0"/>
              <a:t> </a:t>
            </a:r>
            <a:r>
              <a:rPr lang="nb-NO" sz="1800" b="1" dirty="0" err="1"/>
              <a:t>attempt</a:t>
            </a:r>
            <a:r>
              <a:rPr lang="nb-NO" sz="1800" b="1" dirty="0"/>
              <a:t> BUT I make </a:t>
            </a:r>
            <a:r>
              <a:rPr lang="nb-NO" sz="1800" b="1" dirty="0" err="1"/>
              <a:t>no</a:t>
            </a:r>
            <a:r>
              <a:rPr lang="nb-NO" sz="1800" b="1" dirty="0"/>
              <a:t> </a:t>
            </a:r>
            <a:r>
              <a:rPr lang="nb-NO" sz="1800" b="1" dirty="0" err="1"/>
              <a:t>promises</a:t>
            </a:r>
            <a:r>
              <a:rPr lang="nb-NO" sz="1800" b="1" dirty="0"/>
              <a:t> – a </a:t>
            </a:r>
            <a:r>
              <a:rPr lang="nb-NO" sz="1800" b="1" dirty="0" err="1"/>
              <a:t>few</a:t>
            </a:r>
            <a:r>
              <a:rPr lang="nb-NO" sz="1800" b="1" dirty="0"/>
              <a:t> times last spring my </a:t>
            </a:r>
            <a:r>
              <a:rPr lang="nb-NO" sz="1800" b="1" dirty="0" err="1"/>
              <a:t>recording</a:t>
            </a:r>
            <a:r>
              <a:rPr lang="nb-NO" sz="1800" b="1" dirty="0"/>
              <a:t> </a:t>
            </a:r>
            <a:r>
              <a:rPr lang="nb-NO" sz="1800" b="1" dirty="0" err="1"/>
              <a:t>did</a:t>
            </a:r>
            <a:r>
              <a:rPr lang="nb-NO" sz="1800" b="1" dirty="0"/>
              <a:t> not </a:t>
            </a:r>
            <a:r>
              <a:rPr lang="nb-NO" sz="1800" b="1" dirty="0" err="1"/>
              <a:t>work</a:t>
            </a:r>
            <a:r>
              <a:rPr lang="nb-NO" sz="1800" b="1" dirty="0"/>
              <a:t> </a:t>
            </a:r>
            <a:r>
              <a:rPr lang="nb-NO" sz="1800" b="1" dirty="0">
                <a:sym typeface="Wingdings" pitchFamily="2" charset="2"/>
              </a:rPr>
              <a:t></a:t>
            </a:r>
          </a:p>
          <a:p>
            <a:endParaRPr lang="nb-NO" sz="1800" b="1" dirty="0">
              <a:sym typeface="Wingdings" pitchFamily="2" charset="2"/>
            </a:endParaRPr>
          </a:p>
          <a:p>
            <a:r>
              <a:rPr lang="nb-NO" sz="1800" b="1" dirty="0" err="1">
                <a:sym typeface="Wingdings" pitchFamily="2" charset="2"/>
              </a:rPr>
              <a:t>Lecture</a:t>
            </a:r>
            <a:r>
              <a:rPr lang="nb-NO" sz="1800" b="1" dirty="0">
                <a:sym typeface="Wingdings" pitchFamily="2" charset="2"/>
              </a:rPr>
              <a:t> slides </a:t>
            </a:r>
            <a:r>
              <a:rPr lang="nb-NO" sz="1800" b="1" dirty="0" err="1">
                <a:sym typeface="Wingdings" pitchFamily="2" charset="2"/>
              </a:rPr>
              <a:t>are</a:t>
            </a:r>
            <a:r>
              <a:rPr lang="nb-NO" sz="1800" b="1" dirty="0">
                <a:sym typeface="Wingdings" pitchFamily="2" charset="2"/>
              </a:rPr>
              <a:t> </a:t>
            </a:r>
            <a:r>
              <a:rPr lang="nb-NO" sz="1800" b="1" dirty="0" err="1">
                <a:sym typeface="Wingdings" pitchFamily="2" charset="2"/>
              </a:rPr>
              <a:t>mostly</a:t>
            </a:r>
            <a:r>
              <a:rPr lang="nb-NO" sz="1800" b="1" dirty="0">
                <a:sym typeface="Wingdings" pitchFamily="2" charset="2"/>
              </a:rPr>
              <a:t> in Norwegian (</a:t>
            </a:r>
            <a:r>
              <a:rPr lang="nb-NO" sz="1800" b="1" dirty="0" err="1">
                <a:sym typeface="Wingdings" pitchFamily="2" charset="2"/>
              </a:rPr>
              <a:t>perhaps</a:t>
            </a:r>
            <a:r>
              <a:rPr lang="nb-NO" sz="1800" b="1" dirty="0">
                <a:sym typeface="Wingdings" pitchFamily="2" charset="2"/>
              </a:rPr>
              <a:t> a </a:t>
            </a:r>
            <a:r>
              <a:rPr lang="nb-NO" sz="1800" b="1" dirty="0" err="1">
                <a:sym typeface="Wingdings" pitchFamily="2" charset="2"/>
              </a:rPr>
              <a:t>little</a:t>
            </a:r>
            <a:r>
              <a:rPr lang="nb-NO" sz="1800" b="1" dirty="0">
                <a:sym typeface="Wingdings" pitchFamily="2" charset="2"/>
              </a:rPr>
              <a:t> Danish and English </a:t>
            </a:r>
            <a:r>
              <a:rPr lang="nb-NO" sz="1800" b="1" dirty="0" err="1">
                <a:sym typeface="Wingdings" pitchFamily="2" charset="2"/>
              </a:rPr>
              <a:t>intermixed</a:t>
            </a:r>
            <a:r>
              <a:rPr lang="nb-NO" sz="1800" b="1" dirty="0">
                <a:sym typeface="Wingdings" pitchFamily="2" charset="2"/>
              </a:rPr>
              <a:t> in a </a:t>
            </a:r>
            <a:r>
              <a:rPr lang="nb-NO" sz="1800" b="1" dirty="0" err="1">
                <a:sym typeface="Wingdings" pitchFamily="2" charset="2"/>
              </a:rPr>
              <a:t>few</a:t>
            </a:r>
            <a:r>
              <a:rPr lang="nb-NO" sz="1800" b="1" dirty="0">
                <a:sym typeface="Wingdings" pitchFamily="2" charset="2"/>
              </a:rPr>
              <a:t> </a:t>
            </a:r>
            <a:r>
              <a:rPr lang="nb-NO" sz="1800" b="1" dirty="0" err="1">
                <a:sym typeface="Wingdings" pitchFamily="2" charset="2"/>
              </a:rPr>
              <a:t>places</a:t>
            </a:r>
            <a:r>
              <a:rPr lang="nb-NO" sz="1800" b="1" dirty="0">
                <a:sym typeface="Wingdings" pitchFamily="2" charset="2"/>
              </a:rPr>
              <a:t>...)</a:t>
            </a:r>
          </a:p>
          <a:p>
            <a:endParaRPr lang="nb-NO" sz="1800" b="1" dirty="0">
              <a:sym typeface="Wingdings" pitchFamily="2" charset="2"/>
            </a:endParaRPr>
          </a:p>
          <a:p>
            <a:pPr marL="0" indent="0">
              <a:buNone/>
            </a:pPr>
            <a:endParaRPr lang="nb-NO" sz="1800" b="1" dirty="0"/>
          </a:p>
          <a:p>
            <a:endParaRPr lang="nb-NO" sz="1800" b="1" dirty="0"/>
          </a:p>
          <a:p>
            <a:endParaRPr lang="nb-NO" sz="1800" b="1" dirty="0"/>
          </a:p>
          <a:p>
            <a:pPr lvl="1"/>
            <a:endParaRPr lang="nb-NO" sz="1800" dirty="0"/>
          </a:p>
          <a:p>
            <a:pPr marL="0" indent="0">
              <a:buNone/>
            </a:pPr>
            <a:endParaRPr lang="nb-NO" sz="1800" dirty="0"/>
          </a:p>
          <a:p>
            <a:endParaRPr lang="nb-NO" sz="1800" dirty="0"/>
          </a:p>
          <a:p>
            <a:endParaRPr lang="nb-NO" sz="18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A0C119C-BAD2-474F-B7B2-66F11C4D5BFD}" type="slidenum">
              <a:rPr lang="nb-NO" smtClean="0">
                <a:solidFill>
                  <a:srgbClr val="000000"/>
                </a:solidFill>
              </a:rPr>
              <a:pPr>
                <a:defRPr/>
              </a:pPr>
              <a:t>2</a:t>
            </a:fld>
            <a:endParaRPr lang="nb-NO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0075164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Do not be </a:t>
            </a:r>
            <a:r>
              <a:rPr lang="nb-NO" dirty="0" err="1"/>
              <a:t>shy</a:t>
            </a:r>
            <a:r>
              <a:rPr lang="nb-NO" dirty="0"/>
              <a:t>...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endParaRPr lang="nb-NO" sz="1800" b="1" dirty="0"/>
          </a:p>
          <a:p>
            <a:r>
              <a:rPr lang="nb-NO" sz="1800" b="1" dirty="0">
                <a:sym typeface="Wingdings" pitchFamily="2" charset="2"/>
              </a:rPr>
              <a:t>Ask </a:t>
            </a:r>
            <a:r>
              <a:rPr lang="nb-NO" sz="1800" b="1" dirty="0" err="1">
                <a:sym typeface="Wingdings" pitchFamily="2" charset="2"/>
              </a:rPr>
              <a:t>any</a:t>
            </a:r>
            <a:r>
              <a:rPr lang="nb-NO" sz="1800" b="1" dirty="0">
                <a:sym typeface="Wingdings" pitchFamily="2" charset="2"/>
              </a:rPr>
              <a:t> </a:t>
            </a:r>
            <a:r>
              <a:rPr lang="nb-NO" sz="1800" b="1" dirty="0" err="1">
                <a:sym typeface="Wingdings" pitchFamily="2" charset="2"/>
              </a:rPr>
              <a:t>question</a:t>
            </a:r>
            <a:r>
              <a:rPr lang="nb-NO" sz="1800" b="1" dirty="0">
                <a:sym typeface="Wingdings" pitchFamily="2" charset="2"/>
              </a:rPr>
              <a:t> at ANY TIME during </a:t>
            </a:r>
            <a:r>
              <a:rPr lang="nb-NO" sz="1800" b="1" dirty="0" err="1">
                <a:sym typeface="Wingdings" pitchFamily="2" charset="2"/>
              </a:rPr>
              <a:t>the</a:t>
            </a:r>
            <a:r>
              <a:rPr lang="nb-NO" sz="1800" b="1" dirty="0">
                <a:sym typeface="Wingdings" pitchFamily="2" charset="2"/>
              </a:rPr>
              <a:t> </a:t>
            </a:r>
            <a:r>
              <a:rPr lang="nb-NO" sz="1800" b="1" dirty="0" err="1">
                <a:sym typeface="Wingdings" pitchFamily="2" charset="2"/>
              </a:rPr>
              <a:t>lecture</a:t>
            </a:r>
            <a:r>
              <a:rPr lang="nb-NO" sz="1800" b="1" dirty="0">
                <a:sym typeface="Wingdings" pitchFamily="2" charset="2"/>
              </a:rPr>
              <a:t> – I </a:t>
            </a:r>
            <a:r>
              <a:rPr lang="nb-NO" sz="1800" b="1" dirty="0" err="1">
                <a:sym typeface="Wingdings" pitchFamily="2" charset="2"/>
              </a:rPr>
              <a:t>shall</a:t>
            </a:r>
            <a:r>
              <a:rPr lang="nb-NO" sz="1800" b="1" dirty="0">
                <a:sym typeface="Wingdings" pitchFamily="2" charset="2"/>
              </a:rPr>
              <a:t> </a:t>
            </a:r>
            <a:r>
              <a:rPr lang="nb-NO" sz="1800" b="1" dirty="0" err="1">
                <a:sym typeface="Wingdings" pitchFamily="2" charset="2"/>
              </a:rPr>
              <a:t>try</a:t>
            </a:r>
            <a:r>
              <a:rPr lang="nb-NO" sz="1800" b="1" dirty="0">
                <a:sym typeface="Wingdings" pitchFamily="2" charset="2"/>
              </a:rPr>
              <a:t> to </a:t>
            </a:r>
            <a:r>
              <a:rPr lang="nb-NO" sz="1800" b="1" dirty="0" err="1">
                <a:sym typeface="Wingdings" pitchFamily="2" charset="2"/>
              </a:rPr>
              <a:t>respond</a:t>
            </a:r>
            <a:r>
              <a:rPr lang="nb-NO" sz="1800" b="1" dirty="0">
                <a:sym typeface="Wingdings" pitchFamily="2" charset="2"/>
              </a:rPr>
              <a:t> </a:t>
            </a:r>
            <a:r>
              <a:rPr lang="nb-NO" sz="1800" b="1" dirty="0" err="1">
                <a:sym typeface="Wingdings" pitchFamily="2" charset="2"/>
              </a:rPr>
              <a:t>fairly</a:t>
            </a:r>
            <a:r>
              <a:rPr lang="nb-NO" sz="1800" b="1" dirty="0">
                <a:sym typeface="Wingdings" pitchFamily="2" charset="2"/>
              </a:rPr>
              <a:t> </a:t>
            </a:r>
            <a:r>
              <a:rPr lang="nb-NO" sz="1800" b="1" dirty="0" err="1">
                <a:sym typeface="Wingdings" pitchFamily="2" charset="2"/>
              </a:rPr>
              <a:t>quickly</a:t>
            </a:r>
            <a:r>
              <a:rPr lang="nb-NO" sz="1800" b="1" dirty="0">
                <a:sym typeface="Wingdings" pitchFamily="2" charset="2"/>
              </a:rPr>
              <a:t> </a:t>
            </a:r>
          </a:p>
          <a:p>
            <a:r>
              <a:rPr lang="nb-NO" sz="1800" b="1" dirty="0" err="1">
                <a:sym typeface="Wingdings" pitchFamily="2" charset="2"/>
              </a:rPr>
              <a:t>Also</a:t>
            </a:r>
            <a:r>
              <a:rPr lang="nb-NO" sz="1800" b="1" dirty="0">
                <a:sym typeface="Wingdings" pitchFamily="2" charset="2"/>
              </a:rPr>
              <a:t>, REMEMBER, in </a:t>
            </a:r>
            <a:r>
              <a:rPr lang="nb-NO" sz="1800" b="1" dirty="0" err="1">
                <a:sym typeface="Wingdings" pitchFamily="2" charset="2"/>
              </a:rPr>
              <a:t>education</a:t>
            </a:r>
            <a:r>
              <a:rPr lang="nb-NO" sz="1800" b="1" dirty="0">
                <a:sym typeface="Wingdings" pitchFamily="2" charset="2"/>
              </a:rPr>
              <a:t>:</a:t>
            </a:r>
          </a:p>
          <a:p>
            <a:pPr marL="0" indent="0">
              <a:buNone/>
            </a:pPr>
            <a:endParaRPr lang="nb-NO" sz="1800" b="1" dirty="0">
              <a:sym typeface="Wingdings" pitchFamily="2" charset="2"/>
            </a:endParaRPr>
          </a:p>
          <a:p>
            <a:pPr marL="457200" lvl="1" indent="0">
              <a:buNone/>
            </a:pPr>
            <a:r>
              <a:rPr lang="nb-NO" sz="1800" b="1" dirty="0">
                <a:sym typeface="Wingdings" pitchFamily="2" charset="2"/>
              </a:rPr>
              <a:t>THERE IS NO STUPID QUESTION, </a:t>
            </a:r>
            <a:r>
              <a:rPr lang="nb-NO" sz="1800" b="1" i="1" dirty="0" err="1">
                <a:sym typeface="Wingdings" pitchFamily="2" charset="2"/>
              </a:rPr>
              <a:t>only</a:t>
            </a:r>
            <a:r>
              <a:rPr lang="nb-NO" sz="1800" b="1" dirty="0">
                <a:sym typeface="Wingdings" pitchFamily="2" charset="2"/>
              </a:rPr>
              <a:t> STUPID ANSWERS!</a:t>
            </a:r>
          </a:p>
          <a:p>
            <a:endParaRPr lang="nb-NO" b="1" dirty="0">
              <a:sym typeface="Wingdings" pitchFamily="2" charset="2"/>
            </a:endParaRPr>
          </a:p>
          <a:p>
            <a:endParaRPr lang="nb-NO" sz="1800" b="1" dirty="0">
              <a:sym typeface="Wingdings" pitchFamily="2" charset="2"/>
            </a:endParaRPr>
          </a:p>
          <a:p>
            <a:pPr marL="0" indent="0">
              <a:buNone/>
            </a:pPr>
            <a:endParaRPr lang="nb-NO" sz="1800" b="1" dirty="0">
              <a:sym typeface="Wingdings" pitchFamily="2" charset="2"/>
            </a:endParaRPr>
          </a:p>
          <a:p>
            <a:endParaRPr lang="nb-NO" sz="1800" b="1" dirty="0"/>
          </a:p>
          <a:p>
            <a:endParaRPr lang="nb-NO" sz="1800" b="1" dirty="0"/>
          </a:p>
          <a:p>
            <a:endParaRPr lang="nb-NO" sz="1800" b="1" dirty="0"/>
          </a:p>
          <a:p>
            <a:endParaRPr lang="nb-NO" sz="1800" b="1" dirty="0"/>
          </a:p>
          <a:p>
            <a:endParaRPr lang="nb-NO" sz="1800" b="1" dirty="0"/>
          </a:p>
          <a:p>
            <a:pPr lvl="1"/>
            <a:endParaRPr lang="nb-NO" sz="1800" dirty="0"/>
          </a:p>
          <a:p>
            <a:pPr marL="0" indent="0">
              <a:buNone/>
            </a:pPr>
            <a:endParaRPr lang="nb-NO" sz="1800" dirty="0"/>
          </a:p>
          <a:p>
            <a:endParaRPr lang="nb-NO" sz="1800" dirty="0"/>
          </a:p>
          <a:p>
            <a:endParaRPr lang="nb-NO" sz="18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A0C119C-BAD2-474F-B7B2-66F11C4D5BFD}" type="slidenum">
              <a:rPr lang="nb-NO" smtClean="0">
                <a:solidFill>
                  <a:srgbClr val="000000"/>
                </a:solidFill>
              </a:rPr>
              <a:pPr>
                <a:defRPr/>
              </a:pPr>
              <a:t>3</a:t>
            </a:fld>
            <a:endParaRPr lang="nb-NO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3413347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English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endParaRPr lang="nb-NO" sz="1800" b="1" dirty="0"/>
          </a:p>
          <a:p>
            <a:r>
              <a:rPr lang="nb-NO" sz="1800" b="1" dirty="0">
                <a:sym typeface="Wingdings" pitchFamily="2" charset="2"/>
              </a:rPr>
              <a:t>I am Danish: so my </a:t>
            </a:r>
            <a:r>
              <a:rPr lang="nb-NO" sz="1800" b="1" dirty="0" err="1">
                <a:sym typeface="Wingdings" pitchFamily="2" charset="2"/>
              </a:rPr>
              <a:t>Danwegian</a:t>
            </a:r>
            <a:r>
              <a:rPr lang="nb-NO" sz="1800" b="1" dirty="0">
                <a:sym typeface="Wingdings" pitchFamily="2" charset="2"/>
              </a:rPr>
              <a:t> sounds like a terrible </a:t>
            </a:r>
            <a:r>
              <a:rPr lang="nb-NO" sz="1800" b="1" dirty="0" err="1">
                <a:sym typeface="Wingdings" pitchFamily="2" charset="2"/>
              </a:rPr>
              <a:t>dialect</a:t>
            </a:r>
            <a:r>
              <a:rPr lang="nb-NO" sz="1800" b="1" dirty="0">
                <a:sym typeface="Wingdings" pitchFamily="2" charset="2"/>
              </a:rPr>
              <a:t> </a:t>
            </a:r>
            <a:r>
              <a:rPr lang="nb-NO" sz="1800" b="1" dirty="0" err="1">
                <a:sym typeface="Wingdings" pitchFamily="2" charset="2"/>
              </a:rPr>
              <a:t>of</a:t>
            </a:r>
            <a:r>
              <a:rPr lang="nb-NO" sz="1800" b="1" dirty="0">
                <a:sym typeface="Wingdings" pitchFamily="2" charset="2"/>
              </a:rPr>
              <a:t> Norwegian – </a:t>
            </a:r>
            <a:r>
              <a:rPr lang="nb-NO" sz="1800" b="1" dirty="0" err="1">
                <a:sym typeface="Wingdings" pitchFamily="2" charset="2"/>
              </a:rPr>
              <a:t>spoken</a:t>
            </a:r>
            <a:r>
              <a:rPr lang="nb-NO" sz="1800" b="1" dirty="0">
                <a:sym typeface="Wingdings" pitchFamily="2" charset="2"/>
              </a:rPr>
              <a:t> </a:t>
            </a:r>
            <a:r>
              <a:rPr lang="nb-NO" sz="1800" b="1" dirty="0" err="1">
                <a:sym typeface="Wingdings" pitchFamily="2" charset="2"/>
              </a:rPr>
              <a:t>only</a:t>
            </a:r>
            <a:r>
              <a:rPr lang="nb-NO" sz="1800" b="1" dirty="0">
                <a:sym typeface="Wingdings" pitchFamily="2" charset="2"/>
              </a:rPr>
              <a:t> </a:t>
            </a:r>
            <a:r>
              <a:rPr lang="nb-NO" sz="1800" b="1" dirty="0" err="1">
                <a:sym typeface="Wingdings" pitchFamily="2" charset="2"/>
              </a:rPr>
              <a:t>about</a:t>
            </a:r>
            <a:r>
              <a:rPr lang="nb-NO" sz="1800" b="1" dirty="0">
                <a:sym typeface="Wingdings" pitchFamily="2" charset="2"/>
              </a:rPr>
              <a:t> 200 km </a:t>
            </a:r>
            <a:r>
              <a:rPr lang="nb-NO" sz="1800" b="1" dirty="0" err="1">
                <a:sym typeface="Wingdings" pitchFamily="2" charset="2"/>
              </a:rPr>
              <a:t>southeast</a:t>
            </a:r>
            <a:r>
              <a:rPr lang="nb-NO" sz="1800" b="1" dirty="0">
                <a:sym typeface="Wingdings" pitchFamily="2" charset="2"/>
              </a:rPr>
              <a:t> </a:t>
            </a:r>
            <a:r>
              <a:rPr lang="nb-NO" sz="1800" b="1" dirty="0" err="1">
                <a:sym typeface="Wingdings" pitchFamily="2" charset="2"/>
              </a:rPr>
              <a:t>of</a:t>
            </a:r>
            <a:r>
              <a:rPr lang="nb-NO" sz="1800" b="1" dirty="0">
                <a:sym typeface="Wingdings" pitchFamily="2" charset="2"/>
              </a:rPr>
              <a:t> </a:t>
            </a:r>
            <a:r>
              <a:rPr lang="nb-NO" sz="1800" b="1" dirty="0" err="1">
                <a:sym typeface="Wingdings" pitchFamily="2" charset="2"/>
              </a:rPr>
              <a:t>Kristianssand</a:t>
            </a:r>
            <a:r>
              <a:rPr lang="nb-NO" sz="1800" b="1" dirty="0">
                <a:sym typeface="Wingdings" pitchFamily="2" charset="2"/>
              </a:rPr>
              <a:t>.</a:t>
            </a:r>
          </a:p>
          <a:p>
            <a:r>
              <a:rPr lang="nb-NO" sz="1800" b="1" dirty="0" err="1">
                <a:sym typeface="Wingdings" pitchFamily="2" charset="2"/>
              </a:rPr>
              <a:t>Many</a:t>
            </a:r>
            <a:r>
              <a:rPr lang="nb-NO" sz="1800" b="1" dirty="0">
                <a:sym typeface="Wingdings" pitchFamily="2" charset="2"/>
              </a:rPr>
              <a:t> Norwegians understand </a:t>
            </a:r>
            <a:r>
              <a:rPr lang="nb-NO" sz="1800" b="1" dirty="0" err="1">
                <a:sym typeface="Wingdings" pitchFamily="2" charset="2"/>
              </a:rPr>
              <a:t>what</a:t>
            </a:r>
            <a:r>
              <a:rPr lang="nb-NO" sz="1800" b="1" dirty="0">
                <a:sym typeface="Wingdings" pitchFamily="2" charset="2"/>
              </a:rPr>
              <a:t> I </a:t>
            </a:r>
            <a:r>
              <a:rPr lang="nb-NO" sz="1800" b="1" dirty="0" err="1">
                <a:sym typeface="Wingdings" pitchFamily="2" charset="2"/>
              </a:rPr>
              <a:t>say</a:t>
            </a:r>
            <a:r>
              <a:rPr lang="nb-NO" sz="1800" b="1" dirty="0">
                <a:sym typeface="Wingdings" pitchFamily="2" charset="2"/>
              </a:rPr>
              <a:t>, </a:t>
            </a:r>
            <a:r>
              <a:rPr lang="nb-NO" sz="1800" b="1" dirty="0" err="1">
                <a:sym typeface="Wingdings" pitchFamily="2" charset="2"/>
              </a:rPr>
              <a:t>but</a:t>
            </a:r>
            <a:r>
              <a:rPr lang="nb-NO" sz="1800" b="1" dirty="0">
                <a:sym typeface="Wingdings" pitchFamily="2" charset="2"/>
              </a:rPr>
              <a:t>, alas, </a:t>
            </a:r>
            <a:r>
              <a:rPr lang="nb-NO" sz="1800" b="1" dirty="0" err="1">
                <a:sym typeface="Wingdings" pitchFamily="2" charset="2"/>
              </a:rPr>
              <a:t>many</a:t>
            </a:r>
            <a:r>
              <a:rPr lang="nb-NO" sz="1800" b="1" dirty="0">
                <a:sym typeface="Wingdings" pitchFamily="2" charset="2"/>
              </a:rPr>
              <a:t> </a:t>
            </a:r>
            <a:r>
              <a:rPr lang="nb-NO" sz="1800" b="1" dirty="0" err="1">
                <a:sym typeface="Wingdings" pitchFamily="2" charset="2"/>
              </a:rPr>
              <a:t>that</a:t>
            </a:r>
            <a:r>
              <a:rPr lang="nb-NO" sz="1800" b="1" dirty="0">
                <a:sym typeface="Wingdings" pitchFamily="2" charset="2"/>
              </a:rPr>
              <a:t> have Norwegian as a </a:t>
            </a:r>
            <a:r>
              <a:rPr lang="nb-NO" sz="1800" b="1" dirty="0" err="1">
                <a:sym typeface="Wingdings" pitchFamily="2" charset="2"/>
              </a:rPr>
              <a:t>second</a:t>
            </a:r>
            <a:r>
              <a:rPr lang="nb-NO" sz="1800" b="1" dirty="0">
                <a:sym typeface="Wingdings" pitchFamily="2" charset="2"/>
              </a:rPr>
              <a:t> </a:t>
            </a:r>
            <a:r>
              <a:rPr lang="nb-NO" sz="1800" b="1" dirty="0" err="1">
                <a:sym typeface="Wingdings" pitchFamily="2" charset="2"/>
              </a:rPr>
              <a:t>language</a:t>
            </a:r>
            <a:r>
              <a:rPr lang="nb-NO" sz="1800" b="1" dirty="0">
                <a:sym typeface="Wingdings" pitchFamily="2" charset="2"/>
              </a:rPr>
              <a:t> have trouble </a:t>
            </a:r>
            <a:r>
              <a:rPr lang="nb-NO" sz="1800" b="1" dirty="0" err="1">
                <a:sym typeface="Wingdings" pitchFamily="2" charset="2"/>
              </a:rPr>
              <a:t>doing</a:t>
            </a:r>
            <a:r>
              <a:rPr lang="nb-NO" sz="1800" b="1" dirty="0">
                <a:sym typeface="Wingdings" pitchFamily="2" charset="2"/>
              </a:rPr>
              <a:t> so</a:t>
            </a:r>
          </a:p>
          <a:p>
            <a:r>
              <a:rPr lang="nb-NO" sz="1800" b="1" dirty="0">
                <a:sym typeface="Wingdings" pitchFamily="2" charset="2"/>
              </a:rPr>
              <a:t>And </a:t>
            </a:r>
            <a:r>
              <a:rPr lang="nb-NO" sz="1800" b="1" dirty="0" err="1">
                <a:sym typeface="Wingdings" pitchFamily="2" charset="2"/>
              </a:rPr>
              <a:t>there</a:t>
            </a:r>
            <a:r>
              <a:rPr lang="nb-NO" sz="1800" b="1" dirty="0">
                <a:sym typeface="Wingdings" pitchFamily="2" charset="2"/>
              </a:rPr>
              <a:t> </a:t>
            </a:r>
            <a:r>
              <a:rPr lang="nb-NO" sz="1800" b="1" dirty="0" err="1">
                <a:sym typeface="Wingdings" pitchFamily="2" charset="2"/>
              </a:rPr>
              <a:t>are</a:t>
            </a:r>
            <a:r>
              <a:rPr lang="nb-NO" sz="1800" b="1" dirty="0">
                <a:sym typeface="Wingdings" pitchFamily="2" charset="2"/>
              </a:rPr>
              <a:t> a </a:t>
            </a:r>
            <a:r>
              <a:rPr lang="nb-NO" sz="1800" b="1" dirty="0" err="1">
                <a:sym typeface="Wingdings" pitchFamily="2" charset="2"/>
              </a:rPr>
              <a:t>few</a:t>
            </a:r>
            <a:r>
              <a:rPr lang="nb-NO" sz="1800" b="1" dirty="0">
                <a:sym typeface="Wingdings" pitchFamily="2" charset="2"/>
              </a:rPr>
              <a:t> </a:t>
            </a:r>
            <a:r>
              <a:rPr lang="nb-NO" sz="1800" b="1" dirty="0" err="1">
                <a:sym typeface="Wingdings" pitchFamily="2" charset="2"/>
              </a:rPr>
              <a:t>international</a:t>
            </a:r>
            <a:r>
              <a:rPr lang="nb-NO" sz="1800" b="1" dirty="0">
                <a:sym typeface="Wingdings" pitchFamily="2" charset="2"/>
              </a:rPr>
              <a:t> students in </a:t>
            </a:r>
            <a:r>
              <a:rPr lang="nb-NO" sz="1800" b="1" dirty="0" err="1">
                <a:sym typeface="Wingdings" pitchFamily="2" charset="2"/>
              </a:rPr>
              <a:t>the</a:t>
            </a:r>
            <a:r>
              <a:rPr lang="nb-NO" sz="1800" b="1" dirty="0">
                <a:sym typeface="Wingdings" pitchFamily="2" charset="2"/>
              </a:rPr>
              <a:t> </a:t>
            </a:r>
            <a:r>
              <a:rPr lang="nb-NO" sz="1800" b="1" dirty="0" err="1">
                <a:sym typeface="Wingdings" pitchFamily="2" charset="2"/>
              </a:rPr>
              <a:t>course</a:t>
            </a:r>
            <a:r>
              <a:rPr lang="nb-NO" sz="1800" b="1" dirty="0">
                <a:sym typeface="Wingdings" pitchFamily="2" charset="2"/>
              </a:rPr>
              <a:t>.</a:t>
            </a:r>
          </a:p>
          <a:p>
            <a:r>
              <a:rPr lang="nb-NO" sz="1800" b="1" dirty="0">
                <a:sym typeface="Wingdings" pitchFamily="2" charset="2"/>
              </a:rPr>
              <a:t>So I </a:t>
            </a:r>
            <a:r>
              <a:rPr lang="nb-NO" sz="1800" b="1" dirty="0" err="1">
                <a:sym typeface="Wingdings" pitchFamily="2" charset="2"/>
              </a:rPr>
              <a:t>will</a:t>
            </a:r>
            <a:r>
              <a:rPr lang="nb-NO" sz="1800" b="1" dirty="0">
                <a:sym typeface="Wingdings" pitchFamily="2" charset="2"/>
              </a:rPr>
              <a:t> </a:t>
            </a:r>
            <a:r>
              <a:rPr lang="nb-NO" sz="1800" b="1" dirty="0" err="1">
                <a:sym typeface="Wingdings" pitchFamily="2" charset="2"/>
              </a:rPr>
              <a:t>lecture</a:t>
            </a:r>
            <a:r>
              <a:rPr lang="nb-NO" sz="1800" b="1" dirty="0">
                <a:sym typeface="Wingdings" pitchFamily="2" charset="2"/>
              </a:rPr>
              <a:t> in English.</a:t>
            </a:r>
          </a:p>
          <a:p>
            <a:endParaRPr lang="nb-NO" sz="1800" b="1" dirty="0">
              <a:sym typeface="Wingdings" pitchFamily="2" charset="2"/>
            </a:endParaRPr>
          </a:p>
          <a:p>
            <a:pPr marL="0" indent="0">
              <a:buNone/>
            </a:pPr>
            <a:endParaRPr lang="nb-NO" sz="1800" b="1" dirty="0">
              <a:sym typeface="Wingdings" pitchFamily="2" charset="2"/>
            </a:endParaRPr>
          </a:p>
          <a:p>
            <a:endParaRPr lang="nb-NO" sz="1800" b="1" dirty="0"/>
          </a:p>
          <a:p>
            <a:endParaRPr lang="nb-NO" sz="1800" b="1" dirty="0"/>
          </a:p>
          <a:p>
            <a:endParaRPr lang="nb-NO" sz="1800" b="1" dirty="0"/>
          </a:p>
          <a:p>
            <a:endParaRPr lang="nb-NO" sz="1800" b="1" dirty="0"/>
          </a:p>
          <a:p>
            <a:endParaRPr lang="nb-NO" sz="1800" b="1" dirty="0"/>
          </a:p>
          <a:p>
            <a:pPr lvl="1"/>
            <a:endParaRPr lang="nb-NO" sz="1800" dirty="0"/>
          </a:p>
          <a:p>
            <a:pPr marL="0" indent="0">
              <a:buNone/>
            </a:pPr>
            <a:endParaRPr lang="nb-NO" sz="1800" dirty="0"/>
          </a:p>
          <a:p>
            <a:endParaRPr lang="nb-NO" sz="1800" dirty="0"/>
          </a:p>
          <a:p>
            <a:endParaRPr lang="nb-NO" sz="18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A0C119C-BAD2-474F-B7B2-66F11C4D5BFD}" type="slidenum">
              <a:rPr lang="nb-NO" smtClean="0">
                <a:solidFill>
                  <a:srgbClr val="000000"/>
                </a:solidFill>
              </a:rPr>
              <a:pPr>
                <a:defRPr/>
              </a:pPr>
              <a:t>4</a:t>
            </a:fld>
            <a:endParaRPr lang="nb-NO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2603768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Hvem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endParaRPr lang="nb-NO" sz="1800" dirty="0"/>
          </a:p>
          <a:p>
            <a:r>
              <a:rPr lang="nb-NO" sz="1800" b="1" dirty="0"/>
              <a:t>Meg</a:t>
            </a:r>
          </a:p>
          <a:p>
            <a:r>
              <a:rPr lang="nb-NO" sz="1800" b="1" dirty="0"/>
              <a:t>Paulo Ferreira </a:t>
            </a:r>
            <a:r>
              <a:rPr lang="nb-NO" sz="1800" dirty="0"/>
              <a:t>– professor in PT</a:t>
            </a:r>
            <a:endParaRPr lang="nb-NO" sz="1800" b="1" dirty="0"/>
          </a:p>
          <a:p>
            <a:r>
              <a:rPr lang="nb-NO" sz="1800" b="1" dirty="0"/>
              <a:t>Michael Kirkedal Thomsen – </a:t>
            </a:r>
            <a:r>
              <a:rPr lang="nb-NO" sz="1800" dirty="0"/>
              <a:t>førsteamanuensis in PT</a:t>
            </a:r>
            <a:endParaRPr lang="nb-NO" sz="1800" dirty="0">
              <a:sym typeface="Wingdings" pitchFamily="2" charset="2"/>
            </a:endParaRPr>
          </a:p>
          <a:p>
            <a:r>
              <a:rPr lang="nb-NO" sz="1800" b="1" dirty="0">
                <a:sym typeface="Wingdings" pitchFamily="2" charset="2"/>
              </a:rPr>
              <a:t>Brage Isak </a:t>
            </a:r>
            <a:r>
              <a:rPr lang="nb-NO" sz="1800" b="1" dirty="0" err="1">
                <a:sym typeface="Wingdings" pitchFamily="2" charset="2"/>
              </a:rPr>
              <a:t>Keiserås</a:t>
            </a:r>
            <a:r>
              <a:rPr lang="nb-NO" sz="1800" b="1" dirty="0">
                <a:sym typeface="Wingdings" pitchFamily="2" charset="2"/>
              </a:rPr>
              <a:t> </a:t>
            </a:r>
            <a:r>
              <a:rPr lang="nb-NO" sz="1800" dirty="0">
                <a:sym typeface="Wingdings" pitchFamily="2" charset="2"/>
              </a:rPr>
              <a:t>– </a:t>
            </a:r>
            <a:r>
              <a:rPr lang="nb-NO" sz="1800" dirty="0" err="1">
                <a:sym typeface="Wingdings" pitchFamily="2" charset="2"/>
              </a:rPr>
              <a:t>Ph.D.</a:t>
            </a:r>
            <a:r>
              <a:rPr lang="nb-NO" sz="1800" dirty="0">
                <a:sym typeface="Wingdings" pitchFamily="2" charset="2"/>
              </a:rPr>
              <a:t> student</a:t>
            </a:r>
          </a:p>
          <a:p>
            <a:endParaRPr lang="nb-NO" sz="1800" b="1" dirty="0">
              <a:sym typeface="Wingdings" pitchFamily="2" charset="2"/>
            </a:endParaRPr>
          </a:p>
          <a:p>
            <a:r>
              <a:rPr lang="nb-NO" sz="1800" b="1" dirty="0">
                <a:sym typeface="Wingdings" pitchFamily="2" charset="2"/>
              </a:rPr>
              <a:t>2 </a:t>
            </a:r>
            <a:r>
              <a:rPr lang="nb-NO" sz="1800" b="1" dirty="0" err="1">
                <a:sym typeface="Wingdings" pitchFamily="2" charset="2"/>
              </a:rPr>
              <a:t>Teaching</a:t>
            </a:r>
            <a:r>
              <a:rPr lang="nb-NO" sz="1800" b="1" dirty="0">
                <a:sym typeface="Wingdings" pitchFamily="2" charset="2"/>
              </a:rPr>
              <a:t> Assistants</a:t>
            </a:r>
          </a:p>
          <a:p>
            <a:endParaRPr lang="nb-NO" sz="1800" b="1" dirty="0">
              <a:sym typeface="Wingdings" pitchFamily="2" charset="2"/>
            </a:endParaRPr>
          </a:p>
          <a:p>
            <a:endParaRPr lang="nb-NO" sz="1800" b="1" dirty="0">
              <a:sym typeface="Wingdings" pitchFamily="2" charset="2"/>
            </a:endParaRPr>
          </a:p>
          <a:p>
            <a:r>
              <a:rPr lang="nb-NO" sz="1800" b="1" dirty="0" err="1">
                <a:sym typeface="Wingdings" pitchFamily="2" charset="2"/>
              </a:rPr>
              <a:t>About</a:t>
            </a:r>
            <a:r>
              <a:rPr lang="nb-NO" sz="1800" b="1" dirty="0">
                <a:sym typeface="Wingdings" pitchFamily="2" charset="2"/>
              </a:rPr>
              <a:t> 110 students </a:t>
            </a:r>
            <a:r>
              <a:rPr lang="nb-NO" sz="1800" b="1" dirty="0" err="1">
                <a:sym typeface="Wingdings" pitchFamily="2" charset="2"/>
              </a:rPr>
              <a:t>signed</a:t>
            </a:r>
            <a:r>
              <a:rPr lang="nb-NO" sz="1800" b="1" dirty="0">
                <a:sym typeface="Wingdings" pitchFamily="2" charset="2"/>
              </a:rPr>
              <a:t> up (</a:t>
            </a:r>
            <a:r>
              <a:rPr lang="nb-NO" sz="1800" b="1" dirty="0" err="1">
                <a:sym typeface="Wingdings" pitchFamily="2" charset="2"/>
              </a:rPr>
              <a:t>usually</a:t>
            </a:r>
            <a:r>
              <a:rPr lang="nb-NO" sz="1800" b="1" dirty="0">
                <a:sym typeface="Wingdings" pitchFamily="2" charset="2"/>
              </a:rPr>
              <a:t> </a:t>
            </a:r>
            <a:r>
              <a:rPr lang="nb-NO" sz="1800" b="1" dirty="0" err="1">
                <a:sym typeface="Wingdings" pitchFamily="2" charset="2"/>
              </a:rPr>
              <a:t>somewhat</a:t>
            </a:r>
            <a:r>
              <a:rPr lang="nb-NO" sz="1800" b="1" dirty="0">
                <a:sym typeface="Wingdings" pitchFamily="2" charset="2"/>
              </a:rPr>
              <a:t> </a:t>
            </a:r>
            <a:r>
              <a:rPr lang="nb-NO" sz="1800" b="1" dirty="0" err="1">
                <a:sym typeface="Wingdings" pitchFamily="2" charset="2"/>
              </a:rPr>
              <a:t>fewer</a:t>
            </a:r>
            <a:r>
              <a:rPr lang="nb-NO" sz="1800" b="1" dirty="0">
                <a:sym typeface="Wingdings" pitchFamily="2" charset="2"/>
              </a:rPr>
              <a:t> show up)</a:t>
            </a:r>
          </a:p>
          <a:p>
            <a:pPr lvl="1"/>
            <a:endParaRPr lang="nb-NO" sz="1400" b="1" dirty="0">
              <a:sym typeface="Wingdings" pitchFamily="2" charset="2"/>
            </a:endParaRPr>
          </a:p>
          <a:p>
            <a:pPr lvl="1"/>
            <a:endParaRPr lang="nb-NO" sz="1800" b="1" dirty="0"/>
          </a:p>
          <a:p>
            <a:endParaRPr lang="nb-NO" sz="1800" b="1" dirty="0"/>
          </a:p>
          <a:p>
            <a:endParaRPr lang="nb-NO" sz="1800" b="1" dirty="0"/>
          </a:p>
          <a:p>
            <a:pPr lvl="1"/>
            <a:endParaRPr lang="nb-NO" sz="1800" dirty="0"/>
          </a:p>
          <a:p>
            <a:pPr marL="0" indent="0">
              <a:buNone/>
            </a:pPr>
            <a:endParaRPr lang="nb-NO" sz="1800" dirty="0"/>
          </a:p>
          <a:p>
            <a:endParaRPr lang="nb-NO" sz="1800" dirty="0"/>
          </a:p>
          <a:p>
            <a:endParaRPr lang="nb-NO" sz="18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A0C119C-BAD2-474F-B7B2-66F11C4D5BFD}" type="slidenum">
              <a:rPr lang="nb-NO" smtClean="0">
                <a:solidFill>
                  <a:srgbClr val="000000"/>
                </a:solidFill>
              </a:rPr>
              <a:pPr>
                <a:defRPr/>
              </a:pPr>
              <a:t>5</a:t>
            </a:fld>
            <a:endParaRPr lang="nb-NO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558134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Hvorfor dette kurs?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endParaRPr lang="nb-NO" sz="1800" dirty="0"/>
          </a:p>
          <a:p>
            <a:r>
              <a:rPr lang="nb-NO" sz="1800" b="1" dirty="0"/>
              <a:t>Love </a:t>
            </a:r>
            <a:r>
              <a:rPr lang="nb-NO" sz="1800" b="1" dirty="0" err="1"/>
              <a:t>of</a:t>
            </a:r>
            <a:r>
              <a:rPr lang="nb-NO" sz="1800" b="1" dirty="0"/>
              <a:t> </a:t>
            </a:r>
            <a:r>
              <a:rPr lang="nb-NO" sz="1800" b="1" i="1" dirty="0"/>
              <a:t>Learning by </a:t>
            </a:r>
            <a:r>
              <a:rPr lang="nb-NO" sz="1800" b="1" i="1" dirty="0" err="1"/>
              <a:t>Doing</a:t>
            </a:r>
            <a:endParaRPr lang="nb-NO" sz="1800" b="1" i="1" dirty="0"/>
          </a:p>
          <a:p>
            <a:r>
              <a:rPr lang="nb-NO" sz="1800" b="1" dirty="0"/>
              <a:t>Oppleve </a:t>
            </a:r>
            <a:r>
              <a:rPr lang="nb-NO" sz="1800" b="1" dirty="0" err="1"/>
              <a:t>progammer</a:t>
            </a:r>
            <a:r>
              <a:rPr lang="nb-NO" sz="1800" b="1" dirty="0"/>
              <a:t>, der gjør en forskjell!!</a:t>
            </a:r>
          </a:p>
          <a:p>
            <a:r>
              <a:rPr lang="nb-NO" sz="1800" b="1" dirty="0" err="1"/>
              <a:t>Uttnytte</a:t>
            </a:r>
            <a:r>
              <a:rPr lang="nb-NO" sz="1800" b="1" dirty="0"/>
              <a:t> </a:t>
            </a:r>
            <a:r>
              <a:rPr lang="nb-NO" sz="1800" b="1" i="1" dirty="0" err="1"/>
              <a:t>multicore</a:t>
            </a:r>
            <a:r>
              <a:rPr lang="nb-NO" sz="1800" b="1" i="1" dirty="0"/>
              <a:t> – multikjerne</a:t>
            </a:r>
          </a:p>
          <a:p>
            <a:r>
              <a:rPr lang="nb-NO" sz="1800" b="1" i="1" dirty="0"/>
              <a:t>Lage </a:t>
            </a:r>
            <a:r>
              <a:rPr lang="nb-NO" sz="1800" b="1" i="1" dirty="0" err="1"/>
              <a:t>cache-friendly</a:t>
            </a:r>
            <a:r>
              <a:rPr lang="nb-NO" sz="1800" b="1" i="1" dirty="0"/>
              <a:t> programs</a:t>
            </a:r>
          </a:p>
          <a:p>
            <a:r>
              <a:rPr lang="nb-NO" sz="1800" b="1" i="1" dirty="0"/>
              <a:t>Teori er bra, MEN praksis </a:t>
            </a:r>
            <a:r>
              <a:rPr lang="nb-NO" sz="1800" b="1" i="1" dirty="0" err="1"/>
              <a:t>essentiel</a:t>
            </a:r>
            <a:r>
              <a:rPr lang="nb-NO" sz="1800" b="1" i="1" dirty="0"/>
              <a:t>!</a:t>
            </a:r>
          </a:p>
          <a:p>
            <a:r>
              <a:rPr lang="nb-NO" sz="1800" b="1" i="1" dirty="0"/>
              <a:t>Bli bedre </a:t>
            </a:r>
            <a:r>
              <a:rPr lang="nb-NO" sz="1800" b="1" i="1" dirty="0" err="1"/>
              <a:t>programmør</a:t>
            </a:r>
            <a:r>
              <a:rPr lang="nb-NO" sz="1800" b="1" i="1" dirty="0"/>
              <a:t>!!</a:t>
            </a:r>
          </a:p>
          <a:p>
            <a:r>
              <a:rPr lang="nb-NO" sz="1800" b="1" i="1" dirty="0"/>
              <a:t>... And have </a:t>
            </a:r>
            <a:r>
              <a:rPr lang="nb-NO" sz="1800" b="1" i="1" dirty="0" err="1"/>
              <a:t>fun</a:t>
            </a:r>
            <a:r>
              <a:rPr lang="nb-NO" sz="1800" b="1" i="1" dirty="0"/>
              <a:t> </a:t>
            </a:r>
            <a:r>
              <a:rPr lang="nb-NO" sz="1800" b="1" i="1" dirty="0" err="1"/>
              <a:t>doing</a:t>
            </a:r>
            <a:r>
              <a:rPr lang="nb-NO" sz="1800" b="1" i="1" dirty="0"/>
              <a:t> so!!!</a:t>
            </a:r>
          </a:p>
          <a:p>
            <a:endParaRPr lang="nb-NO" sz="1800" b="1" i="1" dirty="0"/>
          </a:p>
          <a:p>
            <a:endParaRPr lang="nb-NO" sz="1800" b="1" i="1" dirty="0"/>
          </a:p>
          <a:p>
            <a:endParaRPr lang="nb-NO" sz="1800" b="1" dirty="0"/>
          </a:p>
          <a:p>
            <a:endParaRPr lang="nb-NO" sz="1800" b="1" dirty="0"/>
          </a:p>
          <a:p>
            <a:endParaRPr lang="nb-NO" sz="1800" b="1" dirty="0"/>
          </a:p>
          <a:p>
            <a:endParaRPr lang="nb-NO" sz="1800" b="1" dirty="0"/>
          </a:p>
          <a:p>
            <a:pPr lvl="1"/>
            <a:endParaRPr lang="nb-NO" sz="1800" dirty="0"/>
          </a:p>
          <a:p>
            <a:pPr marL="0" indent="0">
              <a:buNone/>
            </a:pPr>
            <a:endParaRPr lang="nb-NO" sz="1800" dirty="0"/>
          </a:p>
          <a:p>
            <a:endParaRPr lang="nb-NO" sz="1800" dirty="0"/>
          </a:p>
          <a:p>
            <a:endParaRPr lang="nb-NO" sz="18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A0C119C-BAD2-474F-B7B2-66F11C4D5BFD}" type="slidenum">
              <a:rPr lang="nb-NO" smtClean="0">
                <a:solidFill>
                  <a:srgbClr val="000000"/>
                </a:solidFill>
              </a:rPr>
              <a:pPr>
                <a:defRPr/>
              </a:pPr>
              <a:t>6</a:t>
            </a:fld>
            <a:endParaRPr lang="nb-NO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2614437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Litt om Eric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endParaRPr lang="nb-NO" sz="1800" dirty="0"/>
          </a:p>
          <a:p>
            <a:r>
              <a:rPr lang="nb-NO" sz="1800" b="1" dirty="0" err="1"/>
              <a:t>Ph.D</a:t>
            </a:r>
            <a:r>
              <a:rPr lang="nb-NO" sz="1800" b="1" dirty="0"/>
              <a:t>. </a:t>
            </a:r>
            <a:r>
              <a:rPr lang="nb-NO" sz="1800" b="1" dirty="0" err="1"/>
              <a:t>University</a:t>
            </a:r>
            <a:r>
              <a:rPr lang="nb-NO" sz="1800" b="1" dirty="0"/>
              <a:t> </a:t>
            </a:r>
            <a:r>
              <a:rPr lang="nb-NO" sz="1800" b="1" dirty="0" err="1"/>
              <a:t>of</a:t>
            </a:r>
            <a:r>
              <a:rPr lang="nb-NO" sz="1800" b="1" dirty="0"/>
              <a:t> Washington, 1989</a:t>
            </a:r>
          </a:p>
          <a:p>
            <a:r>
              <a:rPr lang="nb-NO" sz="1800" b="1" dirty="0"/>
              <a:t>Dansk-amerikaner</a:t>
            </a:r>
          </a:p>
          <a:p>
            <a:r>
              <a:rPr lang="nb-NO" sz="1800" b="1" dirty="0"/>
              <a:t>Bor i Danmark </a:t>
            </a:r>
            <a:r>
              <a:rPr lang="mr-IN" sz="1800" b="1" dirty="0"/>
              <a:t>–</a:t>
            </a:r>
            <a:r>
              <a:rPr lang="nb-NO" sz="1800" b="1" dirty="0"/>
              <a:t> pendler til Oslo </a:t>
            </a:r>
            <a:r>
              <a:rPr lang="nb-NO" sz="1800" b="1" dirty="0" err="1"/>
              <a:t>ca</a:t>
            </a:r>
            <a:r>
              <a:rPr lang="nb-NO" sz="1800" b="1" dirty="0"/>
              <a:t> 1 gange/måned</a:t>
            </a:r>
          </a:p>
          <a:p>
            <a:r>
              <a:rPr lang="nb-NO" sz="1800" b="1" dirty="0"/>
              <a:t>1989-2000: </a:t>
            </a:r>
            <a:r>
              <a:rPr lang="nb-NO" sz="1800" b="1" dirty="0" err="1"/>
              <a:t>Førsteamauensis</a:t>
            </a:r>
            <a:r>
              <a:rPr lang="nb-NO" sz="1800" b="1" dirty="0"/>
              <a:t> Københavns Universitet</a:t>
            </a:r>
          </a:p>
          <a:p>
            <a:r>
              <a:rPr lang="nb-NO" sz="1800" b="1" dirty="0"/>
              <a:t>2000-2009: Professor Københavns Universitet</a:t>
            </a:r>
          </a:p>
          <a:p>
            <a:r>
              <a:rPr lang="nb-NO" sz="1800" b="1" dirty="0"/>
              <a:t>2009-2015: Bell Labs, Dublin &amp; Professor II, IfI</a:t>
            </a:r>
          </a:p>
          <a:p>
            <a:r>
              <a:rPr lang="nb-NO" sz="1800" b="1" dirty="0"/>
              <a:t>2016-2025 Professor IfI</a:t>
            </a:r>
          </a:p>
          <a:p>
            <a:r>
              <a:rPr lang="nb-NO" sz="1800" b="1" dirty="0"/>
              <a:t>2019-2024 Gruppeleder </a:t>
            </a:r>
            <a:r>
              <a:rPr lang="nb-NO" sz="1800" b="1" i="1" dirty="0"/>
              <a:t>Programming Technology</a:t>
            </a:r>
          </a:p>
          <a:p>
            <a:r>
              <a:rPr lang="nb-NO" sz="1800" b="1" dirty="0"/>
              <a:t>2025- : </a:t>
            </a:r>
            <a:r>
              <a:rPr lang="nb-NO" sz="1800" b="1" dirty="0" err="1"/>
              <a:t>Professofr</a:t>
            </a:r>
            <a:r>
              <a:rPr lang="nb-NO" sz="1800" b="1" dirty="0"/>
              <a:t> Emeritus IfI</a:t>
            </a:r>
          </a:p>
          <a:p>
            <a:endParaRPr lang="nb-NO" sz="1800" b="1" i="1" dirty="0"/>
          </a:p>
          <a:p>
            <a:r>
              <a:rPr lang="nb-NO" sz="1800" b="1" i="1" dirty="0" err="1"/>
              <a:t>Favorite</a:t>
            </a:r>
            <a:r>
              <a:rPr lang="nb-NO" sz="1800" b="1" i="1" dirty="0"/>
              <a:t> </a:t>
            </a:r>
            <a:r>
              <a:rPr lang="nb-NO" sz="1800" b="1" i="1" dirty="0" err="1"/>
              <a:t>hobbies</a:t>
            </a:r>
            <a:r>
              <a:rPr lang="nb-NO" sz="1800" b="1" i="1" dirty="0"/>
              <a:t>: </a:t>
            </a:r>
            <a:r>
              <a:rPr lang="nb-NO" sz="1800" b="1" i="1" dirty="0" err="1"/>
              <a:t>Skiing</a:t>
            </a:r>
            <a:r>
              <a:rPr lang="nb-NO" sz="1800" b="1" i="1" dirty="0"/>
              <a:t> and Gliding (Seilfly) and a </a:t>
            </a:r>
            <a:r>
              <a:rPr lang="nb-NO" sz="1800" b="1" i="1" dirty="0" err="1"/>
              <a:t>little</a:t>
            </a:r>
            <a:r>
              <a:rPr lang="nb-NO" sz="1800" b="1" i="1" dirty="0"/>
              <a:t> </a:t>
            </a:r>
            <a:r>
              <a:rPr lang="nb-NO" sz="1800" b="1" i="1" dirty="0" err="1"/>
              <a:t>bicycling</a:t>
            </a:r>
            <a:endParaRPr lang="nb-NO" sz="1800" b="1" dirty="0"/>
          </a:p>
          <a:p>
            <a:endParaRPr lang="nb-NO" sz="1800" b="1" dirty="0"/>
          </a:p>
          <a:p>
            <a:endParaRPr lang="nb-NO" sz="1800" b="1" dirty="0"/>
          </a:p>
          <a:p>
            <a:endParaRPr lang="nb-NO" sz="1800" b="1" dirty="0"/>
          </a:p>
          <a:p>
            <a:endParaRPr lang="nb-NO" sz="1800" b="1" dirty="0"/>
          </a:p>
          <a:p>
            <a:pPr lvl="1"/>
            <a:endParaRPr lang="nb-NO" sz="1800" dirty="0"/>
          </a:p>
          <a:p>
            <a:pPr marL="0" indent="0">
              <a:buNone/>
            </a:pPr>
            <a:endParaRPr lang="nb-NO" sz="1800" dirty="0"/>
          </a:p>
          <a:p>
            <a:endParaRPr lang="nb-NO" sz="1800" dirty="0"/>
          </a:p>
          <a:p>
            <a:endParaRPr lang="nb-NO" sz="18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A0C119C-BAD2-474F-B7B2-66F11C4D5BFD}" type="slidenum">
              <a:rPr lang="nb-NO" smtClean="0">
                <a:solidFill>
                  <a:srgbClr val="000000"/>
                </a:solidFill>
              </a:rPr>
              <a:pPr>
                <a:defRPr/>
              </a:pPr>
              <a:t>7</a:t>
            </a:fld>
            <a:endParaRPr lang="nb-NO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8141064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Litt mere om Eric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endParaRPr lang="nb-NO" sz="1800" dirty="0"/>
          </a:p>
          <a:p>
            <a:pPr marL="0" indent="0">
              <a:buNone/>
            </a:pPr>
            <a:endParaRPr lang="nb-NO" sz="1800" b="1" dirty="0"/>
          </a:p>
          <a:p>
            <a:endParaRPr lang="nb-NO" sz="1800" b="1" dirty="0"/>
          </a:p>
          <a:p>
            <a:endParaRPr lang="nb-NO" sz="1800" b="1" dirty="0"/>
          </a:p>
          <a:p>
            <a:endParaRPr lang="nb-NO" sz="1800" b="1" dirty="0"/>
          </a:p>
          <a:p>
            <a:pPr lvl="1"/>
            <a:endParaRPr lang="nb-NO" sz="1800" dirty="0"/>
          </a:p>
          <a:p>
            <a:pPr marL="0" indent="0">
              <a:buNone/>
            </a:pPr>
            <a:endParaRPr lang="nb-NO" sz="1800" dirty="0"/>
          </a:p>
          <a:p>
            <a:endParaRPr lang="nb-NO" sz="1800" dirty="0"/>
          </a:p>
          <a:p>
            <a:endParaRPr lang="nb-NO" sz="18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A0C119C-BAD2-474F-B7B2-66F11C4D5BFD}" type="slidenum">
              <a:rPr lang="nb-NO" smtClean="0">
                <a:solidFill>
                  <a:srgbClr val="000000"/>
                </a:solidFill>
              </a:rPr>
              <a:pPr>
                <a:defRPr/>
              </a:pPr>
              <a:t>8</a:t>
            </a:fld>
            <a:endParaRPr lang="nb-NO">
              <a:solidFill>
                <a:srgbClr val="000000"/>
              </a:solidFill>
            </a:endParaRPr>
          </a:p>
        </p:txBody>
      </p:sp>
      <p:pic>
        <p:nvPicPr>
          <p:cNvPr id="6" name="Bilde 5">
            <a:extLst>
              <a:ext uri="{FF2B5EF4-FFF2-40B4-BE49-F238E27FC236}">
                <a16:creationId xmlns:a16="http://schemas.microsoft.com/office/drawing/2014/main" id="{081E7A54-095F-AA4F-BE6D-127418F0494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23728" y="1504801"/>
            <a:ext cx="5145890" cy="51388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1316659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 err="1"/>
              <a:t>Communication</a:t>
            </a:r>
            <a:endParaRPr lang="nb-NO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endParaRPr lang="nb-NO" sz="1800" b="1" dirty="0">
              <a:sym typeface="Wingdings" pitchFamily="2" charset="2"/>
            </a:endParaRPr>
          </a:p>
          <a:p>
            <a:r>
              <a:rPr lang="nb-NO" sz="1800" b="1" dirty="0" err="1">
                <a:sym typeface="Wingdings" pitchFamily="2" charset="2"/>
              </a:rPr>
              <a:t>Please</a:t>
            </a:r>
            <a:r>
              <a:rPr lang="nb-NO" sz="1800" b="1" dirty="0">
                <a:sym typeface="Wingdings" pitchFamily="2" charset="2"/>
              </a:rPr>
              <a:t> </a:t>
            </a:r>
            <a:r>
              <a:rPr lang="nb-NO" sz="1800" b="1" dirty="0" err="1">
                <a:sym typeface="Wingdings" pitchFamily="2" charset="2"/>
              </a:rPr>
              <a:t>keep</a:t>
            </a:r>
            <a:r>
              <a:rPr lang="nb-NO" sz="1800" b="1" dirty="0">
                <a:sym typeface="Wingdings" pitchFamily="2" charset="2"/>
              </a:rPr>
              <a:t> up </a:t>
            </a:r>
            <a:r>
              <a:rPr lang="nb-NO" sz="1800" b="1" dirty="0" err="1">
                <a:sym typeface="Wingdings" pitchFamily="2" charset="2"/>
              </a:rPr>
              <a:t>with</a:t>
            </a:r>
            <a:r>
              <a:rPr lang="nb-NO" sz="1800" b="1" dirty="0">
                <a:sym typeface="Wingdings" pitchFamily="2" charset="2"/>
              </a:rPr>
              <a:t> </a:t>
            </a:r>
            <a:r>
              <a:rPr lang="nb-NO" sz="1800" b="1" dirty="0" err="1">
                <a:sym typeface="Wingdings" pitchFamily="2" charset="2"/>
              </a:rPr>
              <a:t>the</a:t>
            </a:r>
            <a:r>
              <a:rPr lang="nb-NO" sz="1800" b="1" dirty="0">
                <a:sym typeface="Wingdings" pitchFamily="2" charset="2"/>
              </a:rPr>
              <a:t> </a:t>
            </a:r>
            <a:r>
              <a:rPr lang="nb-NO" sz="1800" b="1" dirty="0" err="1">
                <a:sym typeface="Wingdings" pitchFamily="2" charset="2"/>
              </a:rPr>
              <a:t>messages</a:t>
            </a:r>
            <a:r>
              <a:rPr lang="nb-NO" sz="1800" b="1" dirty="0">
                <a:sym typeface="Wingdings" pitchFamily="2" charset="2"/>
              </a:rPr>
              <a:t> </a:t>
            </a:r>
            <a:r>
              <a:rPr lang="nb-NO" sz="1800" b="1" dirty="0" err="1">
                <a:sym typeface="Wingdings" pitchFamily="2" charset="2"/>
              </a:rPr>
              <a:t>on</a:t>
            </a:r>
            <a:r>
              <a:rPr lang="nb-NO" sz="1800" b="1" dirty="0">
                <a:sym typeface="Wingdings" pitchFamily="2" charset="2"/>
              </a:rPr>
              <a:t> </a:t>
            </a:r>
            <a:r>
              <a:rPr lang="nb-NO" sz="1800" b="1" dirty="0" err="1">
                <a:sym typeface="Wingdings" pitchFamily="2" charset="2"/>
              </a:rPr>
              <a:t>the</a:t>
            </a:r>
            <a:r>
              <a:rPr lang="nb-NO" sz="1800" b="1" dirty="0">
                <a:sym typeface="Wingdings" pitchFamily="2" charset="2"/>
              </a:rPr>
              <a:t> web </a:t>
            </a:r>
            <a:r>
              <a:rPr lang="nb-NO" sz="1800" b="1" dirty="0" err="1">
                <a:sym typeface="Wingdings" pitchFamily="2" charset="2"/>
              </a:rPr>
              <a:t>site</a:t>
            </a:r>
            <a:r>
              <a:rPr lang="nb-NO" sz="1800" b="1" dirty="0">
                <a:sym typeface="Wingdings" pitchFamily="2" charset="2"/>
              </a:rPr>
              <a:t>: The </a:t>
            </a:r>
            <a:r>
              <a:rPr lang="nb-NO" sz="1800" b="1" dirty="0" err="1">
                <a:sym typeface="Wingdings" pitchFamily="2" charset="2"/>
              </a:rPr>
              <a:t>course</a:t>
            </a:r>
            <a:r>
              <a:rPr lang="nb-NO" sz="1800" b="1" dirty="0">
                <a:sym typeface="Wingdings" pitchFamily="2" charset="2"/>
              </a:rPr>
              <a:t> website is THE </a:t>
            </a:r>
            <a:r>
              <a:rPr lang="nb-NO" sz="1800" b="1" dirty="0" err="1">
                <a:sym typeface="Wingdings" pitchFamily="2" charset="2"/>
              </a:rPr>
              <a:t>source</a:t>
            </a:r>
            <a:r>
              <a:rPr lang="nb-NO" sz="1800" b="1" dirty="0">
                <a:sym typeface="Wingdings" pitchFamily="2" charset="2"/>
              </a:rPr>
              <a:t> </a:t>
            </a:r>
            <a:r>
              <a:rPr lang="nb-NO" sz="1800" b="1" dirty="0" err="1">
                <a:sym typeface="Wingdings" pitchFamily="2" charset="2"/>
              </a:rPr>
              <a:t>of</a:t>
            </a:r>
            <a:r>
              <a:rPr lang="nb-NO" sz="1800" b="1" dirty="0">
                <a:sym typeface="Wingdings" pitchFamily="2" charset="2"/>
              </a:rPr>
              <a:t> </a:t>
            </a:r>
            <a:r>
              <a:rPr lang="nb-NO" sz="1800" b="1" dirty="0" err="1">
                <a:sym typeface="Wingdings" pitchFamily="2" charset="2"/>
              </a:rPr>
              <a:t>information</a:t>
            </a:r>
            <a:endParaRPr lang="nb-NO" sz="1800" b="1" dirty="0">
              <a:sym typeface="Wingdings" pitchFamily="2" charset="2"/>
            </a:endParaRPr>
          </a:p>
          <a:p>
            <a:endParaRPr lang="nb-NO" sz="1800" b="1" dirty="0">
              <a:sym typeface="Wingdings" pitchFamily="2" charset="2"/>
            </a:endParaRPr>
          </a:p>
          <a:p>
            <a:r>
              <a:rPr lang="nb-NO" sz="1800" b="1" dirty="0" err="1">
                <a:sym typeface="Wingdings" pitchFamily="2" charset="2"/>
              </a:rPr>
              <a:t>Use</a:t>
            </a:r>
            <a:r>
              <a:rPr lang="nb-NO" sz="1800" b="1" dirty="0">
                <a:sym typeface="Wingdings" pitchFamily="2" charset="2"/>
              </a:rPr>
              <a:t> </a:t>
            </a:r>
            <a:r>
              <a:rPr lang="nb-NO" sz="1800" b="1" dirty="0" err="1">
                <a:sym typeface="Wingdings" pitchFamily="2" charset="2"/>
              </a:rPr>
              <a:t>the</a:t>
            </a:r>
            <a:r>
              <a:rPr lang="nb-NO" sz="1800" b="1" dirty="0">
                <a:sym typeface="Wingdings" pitchFamily="2" charset="2"/>
              </a:rPr>
              <a:t> </a:t>
            </a:r>
            <a:r>
              <a:rPr lang="nb-NO" sz="1800" b="1" dirty="0" err="1">
                <a:sym typeface="Wingdings" pitchFamily="2" charset="2"/>
              </a:rPr>
              <a:t>Hjeplelærer</a:t>
            </a:r>
            <a:r>
              <a:rPr lang="nb-NO" sz="1800" b="1" dirty="0">
                <a:sym typeface="Wingdings" pitchFamily="2" charset="2"/>
              </a:rPr>
              <a:t> </a:t>
            </a:r>
          </a:p>
          <a:p>
            <a:endParaRPr lang="nb-NO" sz="1800" b="1" dirty="0">
              <a:sym typeface="Wingdings" pitchFamily="2" charset="2"/>
            </a:endParaRPr>
          </a:p>
          <a:p>
            <a:r>
              <a:rPr lang="nb-NO" sz="1800" b="1" dirty="0">
                <a:sym typeface="Wingdings" pitchFamily="2" charset="2"/>
              </a:rPr>
              <a:t>Ask questions </a:t>
            </a:r>
            <a:r>
              <a:rPr lang="nb-NO" sz="1800" b="1" dirty="0" err="1">
                <a:sym typeface="Wingdings" pitchFamily="2" charset="2"/>
              </a:rPr>
              <a:t>when</a:t>
            </a:r>
            <a:r>
              <a:rPr lang="nb-NO" sz="1800" b="1" dirty="0">
                <a:sym typeface="Wingdings" pitchFamily="2" charset="2"/>
              </a:rPr>
              <a:t> in </a:t>
            </a:r>
            <a:r>
              <a:rPr lang="nb-NO" sz="1800" b="1" dirty="0" err="1">
                <a:sym typeface="Wingdings" pitchFamily="2" charset="2"/>
              </a:rPr>
              <a:t>doubt</a:t>
            </a:r>
            <a:endParaRPr lang="nb-NO" sz="1800" b="1" dirty="0">
              <a:sym typeface="Wingdings" pitchFamily="2" charset="2"/>
            </a:endParaRPr>
          </a:p>
          <a:p>
            <a:endParaRPr lang="nb-NO" sz="1800" b="1" dirty="0">
              <a:sym typeface="Wingdings" pitchFamily="2" charset="2"/>
            </a:endParaRPr>
          </a:p>
          <a:p>
            <a:r>
              <a:rPr lang="nb-NO" sz="1800" b="1" dirty="0">
                <a:sym typeface="Wingdings" pitchFamily="2" charset="2"/>
              </a:rPr>
              <a:t>IN4330 students – </a:t>
            </a:r>
            <a:r>
              <a:rPr lang="nb-NO" sz="1800" b="1" dirty="0" err="1">
                <a:sym typeface="Wingdings" pitchFamily="2" charset="2"/>
              </a:rPr>
              <a:t>use</a:t>
            </a:r>
            <a:r>
              <a:rPr lang="nb-NO" sz="1800" b="1" dirty="0">
                <a:sym typeface="Wingdings" pitchFamily="2" charset="2"/>
              </a:rPr>
              <a:t> </a:t>
            </a:r>
            <a:r>
              <a:rPr lang="nb-NO" sz="1800" b="1" dirty="0" err="1">
                <a:sym typeface="Wingdings" pitchFamily="2" charset="2"/>
              </a:rPr>
              <a:t>the</a:t>
            </a:r>
            <a:r>
              <a:rPr lang="nb-NO" sz="1800" b="1" dirty="0">
                <a:sym typeface="Wingdings" pitchFamily="2" charset="2"/>
              </a:rPr>
              <a:t> IN3030 web </a:t>
            </a:r>
            <a:r>
              <a:rPr lang="nb-NO" sz="1800" b="1" dirty="0" err="1">
                <a:sym typeface="Wingdings" pitchFamily="2" charset="2"/>
              </a:rPr>
              <a:t>site</a:t>
            </a:r>
            <a:endParaRPr lang="nb-NO" sz="1800" b="1" dirty="0"/>
          </a:p>
          <a:p>
            <a:endParaRPr lang="nb-NO" sz="1800" b="1" dirty="0"/>
          </a:p>
          <a:p>
            <a:endParaRPr lang="nb-NO" sz="1800" b="1" dirty="0"/>
          </a:p>
          <a:p>
            <a:pPr lvl="1"/>
            <a:endParaRPr lang="nb-NO" sz="1800" dirty="0"/>
          </a:p>
          <a:p>
            <a:pPr marL="0" indent="0">
              <a:buNone/>
            </a:pPr>
            <a:endParaRPr lang="nb-NO" sz="1800" dirty="0"/>
          </a:p>
          <a:p>
            <a:endParaRPr lang="nb-NO" sz="1800" dirty="0"/>
          </a:p>
          <a:p>
            <a:endParaRPr lang="nb-NO" sz="18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A0C119C-BAD2-474F-B7B2-66F11C4D5BFD}" type="slidenum">
              <a:rPr lang="nb-NO" smtClean="0">
                <a:solidFill>
                  <a:srgbClr val="000000"/>
                </a:solidFill>
              </a:rPr>
              <a:pPr>
                <a:defRPr/>
              </a:pPr>
              <a:t>9</a:t>
            </a:fld>
            <a:endParaRPr lang="nb-NO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5074026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 err="1"/>
              <a:t>Why</a:t>
            </a:r>
            <a:r>
              <a:rPr lang="nb-NO" dirty="0"/>
              <a:t> </a:t>
            </a:r>
            <a:r>
              <a:rPr lang="nb-NO" dirty="0" err="1"/>
              <a:t>are</a:t>
            </a:r>
            <a:r>
              <a:rPr lang="nb-NO" dirty="0"/>
              <a:t> YOU </a:t>
            </a:r>
            <a:r>
              <a:rPr lang="nb-NO" dirty="0" err="1"/>
              <a:t>here</a:t>
            </a:r>
            <a:r>
              <a:rPr lang="nb-NO" dirty="0"/>
              <a:t>??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endParaRPr lang="nb-NO" sz="1800" dirty="0"/>
          </a:p>
          <a:p>
            <a:r>
              <a:rPr lang="nb-NO" sz="1800" b="1" dirty="0" err="1"/>
              <a:t>What</a:t>
            </a:r>
            <a:r>
              <a:rPr lang="nb-NO" sz="1800" b="1" dirty="0"/>
              <a:t> do </a:t>
            </a:r>
            <a:r>
              <a:rPr lang="nb-NO" sz="1800" b="1" dirty="0" err="1"/>
              <a:t>you</a:t>
            </a:r>
            <a:r>
              <a:rPr lang="nb-NO" sz="1800" b="1" dirty="0"/>
              <a:t> </a:t>
            </a:r>
            <a:r>
              <a:rPr lang="nb-NO" sz="1800" b="1" dirty="0" err="1"/>
              <a:t>expect</a:t>
            </a:r>
            <a:r>
              <a:rPr lang="nb-NO" sz="1800" b="1" dirty="0"/>
              <a:t> from </a:t>
            </a:r>
            <a:r>
              <a:rPr lang="nb-NO" sz="1800" b="1" dirty="0" err="1"/>
              <a:t>the</a:t>
            </a:r>
            <a:r>
              <a:rPr lang="nb-NO" sz="1800" b="1" dirty="0"/>
              <a:t> </a:t>
            </a:r>
            <a:r>
              <a:rPr lang="nb-NO" sz="1800" b="1" dirty="0" err="1"/>
              <a:t>course</a:t>
            </a:r>
            <a:r>
              <a:rPr lang="nb-NO" sz="1800" b="1" dirty="0"/>
              <a:t>?</a:t>
            </a:r>
          </a:p>
          <a:p>
            <a:pPr marL="0" indent="0">
              <a:buNone/>
            </a:pPr>
            <a:endParaRPr lang="nb-NO" sz="1800" b="1" dirty="0"/>
          </a:p>
          <a:p>
            <a:endParaRPr lang="nb-NO" sz="1800" b="1" dirty="0"/>
          </a:p>
          <a:p>
            <a:endParaRPr lang="nb-NO" sz="1800" b="1" dirty="0"/>
          </a:p>
          <a:p>
            <a:endParaRPr lang="nb-NO" sz="1800" b="1" dirty="0"/>
          </a:p>
          <a:p>
            <a:endParaRPr lang="nb-NO" sz="1800" b="1" dirty="0"/>
          </a:p>
          <a:p>
            <a:pPr lvl="1"/>
            <a:endParaRPr lang="nb-NO" sz="1800" dirty="0"/>
          </a:p>
          <a:p>
            <a:pPr marL="0" indent="0">
              <a:buNone/>
            </a:pPr>
            <a:endParaRPr lang="nb-NO" sz="1800" dirty="0"/>
          </a:p>
          <a:p>
            <a:endParaRPr lang="nb-NO" sz="1800" dirty="0"/>
          </a:p>
          <a:p>
            <a:endParaRPr lang="nb-NO" sz="18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A0C119C-BAD2-474F-B7B2-66F11C4D5BFD}" type="slidenum">
              <a:rPr lang="nb-NO" smtClean="0">
                <a:solidFill>
                  <a:srgbClr val="000000"/>
                </a:solidFill>
              </a:rPr>
              <a:pPr>
                <a:defRPr/>
              </a:pPr>
              <a:t>10</a:t>
            </a:fld>
            <a:endParaRPr lang="nb-NO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3526420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 err="1"/>
              <a:t>Let’s</a:t>
            </a:r>
            <a:r>
              <a:rPr lang="nb-NO" dirty="0"/>
              <a:t> </a:t>
            </a:r>
            <a:r>
              <a:rPr lang="nb-NO" dirty="0" err="1"/>
              <a:t>get</a:t>
            </a:r>
            <a:r>
              <a:rPr lang="nb-NO" dirty="0"/>
              <a:t> </a:t>
            </a:r>
            <a:r>
              <a:rPr lang="nb-NO" dirty="0" err="1"/>
              <a:t>started</a:t>
            </a:r>
            <a:r>
              <a:rPr lang="nb-NO" dirty="0"/>
              <a:t> </a:t>
            </a:r>
            <a:r>
              <a:rPr lang="nb-NO" dirty="0" err="1"/>
              <a:t>on</a:t>
            </a:r>
            <a:r>
              <a:rPr lang="nb-NO" dirty="0"/>
              <a:t> </a:t>
            </a:r>
            <a:r>
              <a:rPr lang="nb-NO" dirty="0" err="1"/>
              <a:t>parallelism</a:t>
            </a:r>
            <a:endParaRPr lang="nb-NO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nb-NO" sz="1800" b="1" dirty="0" err="1"/>
              <a:t>Two</a:t>
            </a:r>
            <a:r>
              <a:rPr lang="nb-NO" sz="1800" b="1" dirty="0"/>
              <a:t> </a:t>
            </a:r>
            <a:r>
              <a:rPr lang="nb-NO" sz="1800" b="1" dirty="0" err="1"/>
              <a:t>examples</a:t>
            </a:r>
            <a:r>
              <a:rPr lang="nb-NO" sz="1800" b="1" dirty="0"/>
              <a:t>:</a:t>
            </a:r>
          </a:p>
          <a:p>
            <a:r>
              <a:rPr lang="nb-NO" sz="1800" b="1" dirty="0"/>
              <a:t>Plant a </a:t>
            </a:r>
            <a:r>
              <a:rPr lang="nb-NO" sz="1800" b="1" dirty="0" err="1"/>
              <a:t>tree</a:t>
            </a:r>
            <a:endParaRPr lang="nb-NO" sz="1800" b="1" dirty="0"/>
          </a:p>
          <a:p>
            <a:pPr lvl="1"/>
            <a:r>
              <a:rPr lang="nb-NO" sz="1400" b="1" dirty="0" err="1"/>
              <a:t>Embarrassingly</a:t>
            </a:r>
            <a:r>
              <a:rPr lang="nb-NO" sz="1400" b="1" dirty="0"/>
              <a:t> </a:t>
            </a:r>
            <a:r>
              <a:rPr lang="nb-NO" sz="1400" b="1" dirty="0" err="1"/>
              <a:t>paralizable</a:t>
            </a:r>
            <a:r>
              <a:rPr lang="nb-NO" sz="1400" b="1" dirty="0"/>
              <a:t>!</a:t>
            </a:r>
          </a:p>
          <a:p>
            <a:r>
              <a:rPr lang="nb-NO" sz="1800" b="1" dirty="0"/>
              <a:t>Make a baby</a:t>
            </a:r>
          </a:p>
          <a:p>
            <a:pPr lvl="1"/>
            <a:r>
              <a:rPr lang="nb-NO" sz="1400" b="1" dirty="0" err="1"/>
              <a:t>Inherently</a:t>
            </a:r>
            <a:r>
              <a:rPr lang="nb-NO" sz="1400" b="1" dirty="0"/>
              <a:t> </a:t>
            </a:r>
            <a:r>
              <a:rPr lang="nb-NO" sz="1400" b="1" dirty="0" err="1"/>
              <a:t>sequential</a:t>
            </a:r>
            <a:r>
              <a:rPr lang="nb-NO" sz="1400" b="1" dirty="0"/>
              <a:t>!</a:t>
            </a:r>
          </a:p>
          <a:p>
            <a:pPr marL="457200" lvl="1" indent="0">
              <a:buNone/>
            </a:pPr>
            <a:endParaRPr lang="nb-NO" sz="1400" b="1" dirty="0"/>
          </a:p>
          <a:p>
            <a:endParaRPr lang="nb-NO" sz="1800" b="1" dirty="0"/>
          </a:p>
          <a:p>
            <a:endParaRPr lang="nb-NO" sz="1800" b="1" dirty="0"/>
          </a:p>
          <a:p>
            <a:endParaRPr lang="nb-NO" sz="1800" b="1" dirty="0"/>
          </a:p>
          <a:p>
            <a:pPr lvl="1"/>
            <a:endParaRPr lang="nb-NO" sz="1800" dirty="0"/>
          </a:p>
          <a:p>
            <a:pPr marL="0" indent="0">
              <a:buNone/>
            </a:pPr>
            <a:endParaRPr lang="nb-NO" sz="1800" dirty="0"/>
          </a:p>
          <a:p>
            <a:endParaRPr lang="nb-NO" sz="1800" dirty="0"/>
          </a:p>
          <a:p>
            <a:endParaRPr lang="nb-NO" sz="18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A0C119C-BAD2-474F-B7B2-66F11C4D5BFD}" type="slidenum">
              <a:rPr lang="nb-NO" smtClean="0">
                <a:solidFill>
                  <a:srgbClr val="000000"/>
                </a:solidFill>
              </a:rPr>
              <a:pPr>
                <a:defRPr/>
              </a:pPr>
              <a:t>11</a:t>
            </a:fld>
            <a:endParaRPr lang="nb-NO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4247982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 err="1"/>
              <a:t>Motivation</a:t>
            </a:r>
            <a:r>
              <a:rPr lang="nb-NO" dirty="0"/>
              <a:t> for Parallelle Programmer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endParaRPr lang="nb-NO" sz="1800" dirty="0"/>
          </a:p>
          <a:p>
            <a:r>
              <a:rPr lang="nb-NO" sz="1800" b="1" dirty="0"/>
              <a:t>Maskiner kan bestå av flere CPU-er («</a:t>
            </a:r>
            <a:r>
              <a:rPr lang="nb-NO" sz="1800" b="1" dirty="0" err="1"/>
              <a:t>cores</a:t>
            </a:r>
            <a:r>
              <a:rPr lang="nb-NO" sz="1800" b="1" dirty="0"/>
              <a:t>»)</a:t>
            </a:r>
          </a:p>
          <a:p>
            <a:pPr lvl="1"/>
            <a:r>
              <a:rPr lang="nb-NO" sz="1800" dirty="0"/>
              <a:t>Hver CPU kan utføre programmer uavhengig av de andre </a:t>
            </a:r>
            <a:r>
              <a:rPr lang="nb-NO" sz="1800" dirty="0" err="1"/>
              <a:t>CPUer</a:t>
            </a:r>
            <a:r>
              <a:rPr lang="nb-NO" sz="1800" dirty="0"/>
              <a:t> </a:t>
            </a:r>
          </a:p>
          <a:p>
            <a:r>
              <a:rPr lang="nb-NO" sz="1800" b="1" dirty="0"/>
              <a:t>Hver CPU kan have flere kjerner</a:t>
            </a:r>
          </a:p>
          <a:p>
            <a:pPr lvl="1"/>
            <a:r>
              <a:rPr lang="nb-NO" sz="1800" dirty="0"/>
              <a:t> Hver kjerne kan utføre programmer</a:t>
            </a:r>
          </a:p>
          <a:p>
            <a:r>
              <a:rPr lang="nb-NO" sz="1800" dirty="0"/>
              <a:t>Vi vil gjerne utnytte disse muligheter for parallellisme</a:t>
            </a:r>
          </a:p>
          <a:p>
            <a:pPr lvl="1"/>
            <a:endParaRPr lang="nb-NO" sz="1800" dirty="0"/>
          </a:p>
          <a:p>
            <a:pPr marL="0" indent="0">
              <a:buNone/>
            </a:pPr>
            <a:endParaRPr lang="nb-NO" sz="1800" dirty="0"/>
          </a:p>
          <a:p>
            <a:endParaRPr lang="nb-NO" sz="1800" dirty="0"/>
          </a:p>
          <a:p>
            <a:endParaRPr lang="nb-NO" sz="18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A0C119C-BAD2-474F-B7B2-66F11C4D5BFD}" type="slidenum">
              <a:rPr lang="nb-NO" smtClean="0">
                <a:solidFill>
                  <a:srgbClr val="000000"/>
                </a:solidFill>
              </a:rPr>
              <a:pPr>
                <a:defRPr/>
              </a:pPr>
              <a:t>12</a:t>
            </a:fld>
            <a:endParaRPr lang="nb-NO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0418090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Hva vi skal lære om i dette kurset: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82688" y="1314450"/>
            <a:ext cx="7772400" cy="5210894"/>
          </a:xfrm>
        </p:spPr>
        <p:txBody>
          <a:bodyPr/>
          <a:lstStyle/>
          <a:p>
            <a:pPr marL="0" indent="0">
              <a:buNone/>
            </a:pPr>
            <a:r>
              <a:rPr lang="nb-NO" sz="1800" dirty="0"/>
              <a:t>Lage parallelle programmer (algoritmer) som er:</a:t>
            </a:r>
            <a:br>
              <a:rPr lang="nb-NO" sz="1800" dirty="0"/>
            </a:br>
            <a:endParaRPr lang="nb-NO" sz="1800" dirty="0"/>
          </a:p>
          <a:p>
            <a:r>
              <a:rPr lang="nb-NO" sz="1800" b="1" dirty="0"/>
              <a:t>Riktige</a:t>
            </a:r>
          </a:p>
          <a:p>
            <a:pPr lvl="1"/>
            <a:r>
              <a:rPr lang="nb-NO" sz="1800" dirty="0"/>
              <a:t>Parallelle programmer er klart vanskeligere å lage enn sekvensielle løsninger på et problem.</a:t>
            </a:r>
          </a:p>
          <a:p>
            <a:r>
              <a:rPr lang="nb-NO" sz="1800" b="1" dirty="0"/>
              <a:t>Effektive </a:t>
            </a:r>
          </a:p>
          <a:p>
            <a:pPr lvl="1"/>
            <a:r>
              <a:rPr lang="nb-NO" sz="1800" dirty="0"/>
              <a:t> dvs. raskere  enn en sekvensiell løsning på samme problem</a:t>
            </a:r>
          </a:p>
          <a:p>
            <a:pPr lvl="1"/>
            <a:endParaRPr lang="nb-NO" sz="1800" dirty="0"/>
          </a:p>
          <a:p>
            <a:r>
              <a:rPr lang="nb-NO" sz="1800" dirty="0"/>
              <a:t>Lære hvordan man parallelliserer et riktig, sekvensielt program </a:t>
            </a:r>
            <a:r>
              <a:rPr lang="nb-NO" sz="1800" dirty="0">
                <a:solidFill>
                  <a:srgbClr val="00B050"/>
                </a:solidFill>
              </a:rPr>
              <a:t>+ lage egne parallelle algoritmer som ikke bare er en slik parallellisering;</a:t>
            </a:r>
          </a:p>
          <a:p>
            <a:r>
              <a:rPr lang="nb-NO" sz="1800" dirty="0">
                <a:solidFill>
                  <a:srgbClr val="00B050"/>
                </a:solidFill>
              </a:rPr>
              <a:t>Lære om </a:t>
            </a:r>
            <a:r>
              <a:rPr lang="nb-NO" sz="1800" dirty="0" err="1">
                <a:solidFill>
                  <a:srgbClr val="00B050"/>
                </a:solidFill>
              </a:rPr>
              <a:t>caching</a:t>
            </a:r>
            <a:r>
              <a:rPr lang="nb-NO" sz="1800" dirty="0">
                <a:solidFill>
                  <a:srgbClr val="00B050"/>
                </a:solidFill>
              </a:rPr>
              <a:t> – og dets store effekt på programmer</a:t>
            </a:r>
          </a:p>
          <a:p>
            <a:r>
              <a:rPr lang="nb-NO" sz="1800" dirty="0"/>
              <a:t>Lære de mange problemene vi støter på og hvordan disse kan takles.</a:t>
            </a:r>
          </a:p>
          <a:p>
            <a:r>
              <a:rPr lang="nb-NO" sz="1800" dirty="0"/>
              <a:t>Kurset er </a:t>
            </a:r>
            <a:r>
              <a:rPr lang="nb-NO" sz="1800" b="1" dirty="0"/>
              <a:t>empirisk</a:t>
            </a:r>
            <a:r>
              <a:rPr lang="nb-NO" sz="1800" dirty="0"/>
              <a:t> (med tidsmålinger), ikke bare basert på en teoretisk </a:t>
            </a:r>
            <a:r>
              <a:rPr lang="nb-NO" sz="1800" i="1" dirty="0"/>
              <a:t>modell</a:t>
            </a:r>
            <a:r>
              <a:rPr lang="nb-NO" sz="1800" dirty="0"/>
              <a:t> av parallelle beregninger, </a:t>
            </a:r>
          </a:p>
          <a:p>
            <a:r>
              <a:rPr lang="nb-NO" sz="1800" dirty="0">
                <a:solidFill>
                  <a:srgbClr val="00B050"/>
                </a:solidFill>
              </a:rPr>
              <a:t>Presenterer en klassifikasjon av parallelle algoritmer.</a:t>
            </a:r>
          </a:p>
          <a:p>
            <a:pPr marL="0" indent="0">
              <a:buNone/>
            </a:pPr>
            <a:endParaRPr lang="nb-NO" sz="1800" dirty="0"/>
          </a:p>
          <a:p>
            <a:endParaRPr lang="nb-NO" sz="1800" dirty="0"/>
          </a:p>
          <a:p>
            <a:endParaRPr lang="nb-NO" sz="18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A0C119C-BAD2-474F-B7B2-66F11C4D5BFD}" type="slidenum">
              <a:rPr lang="nb-NO" smtClean="0">
                <a:solidFill>
                  <a:srgbClr val="000000"/>
                </a:solidFill>
              </a:rPr>
              <a:pPr>
                <a:defRPr/>
              </a:pPr>
              <a:t>13</a:t>
            </a:fld>
            <a:endParaRPr lang="nb-NO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62437672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Tre grunner til å lage parallelle programmer</a:t>
            </a:r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>
          <a:xfrm>
            <a:off x="1115616" y="1484784"/>
            <a:ext cx="7277744" cy="4818063"/>
          </a:xfrm>
        </p:spPr>
        <p:txBody>
          <a:bodyPr/>
          <a:lstStyle/>
          <a:p>
            <a:pPr marL="0" indent="0">
              <a:buNone/>
            </a:pPr>
            <a:r>
              <a:rPr lang="nb-NO" sz="2000" dirty="0"/>
              <a:t>1) Skille ut aktiviteter som går </a:t>
            </a:r>
            <a:r>
              <a:rPr lang="nb-NO" sz="2000" b="1" dirty="0"/>
              <a:t>langsommere </a:t>
            </a:r>
            <a:r>
              <a:rPr lang="nb-NO" sz="2000" dirty="0"/>
              <a:t>i en egen tråd.</a:t>
            </a:r>
          </a:p>
          <a:p>
            <a:pPr lvl="1"/>
            <a:r>
              <a:rPr lang="nb-NO" sz="1800" dirty="0"/>
              <a:t>Eks: Tegne grafikk på skjermen, lese i databasen, sende melding på nettet. Asynkron kommunikasjon.</a:t>
            </a:r>
          </a:p>
          <a:p>
            <a:pPr marL="0" indent="0">
              <a:buNone/>
            </a:pPr>
            <a:r>
              <a:rPr lang="nb-NO" sz="2000" dirty="0"/>
              <a:t>2) Av og til er det </a:t>
            </a:r>
            <a:r>
              <a:rPr lang="nb-NO" sz="2000" b="1" dirty="0"/>
              <a:t>lettere </a:t>
            </a:r>
            <a:r>
              <a:rPr lang="nb-NO" sz="2000" dirty="0"/>
              <a:t>å programmere løsningen som flere</a:t>
            </a:r>
            <a:br>
              <a:rPr lang="nb-NO" sz="2000" dirty="0"/>
            </a:br>
            <a:r>
              <a:rPr lang="nb-NO" sz="2000" dirty="0"/>
              <a:t>    parallelle tråder. Naturlig oppdeling.</a:t>
            </a:r>
          </a:p>
          <a:p>
            <a:pPr lvl="1"/>
            <a:r>
              <a:rPr lang="nb-NO" sz="1800" dirty="0"/>
              <a:t>Eks: Kundesystem over nettet hvor hver bruker får en tråd. </a:t>
            </a:r>
          </a:p>
          <a:p>
            <a:pPr lvl="1"/>
            <a:r>
              <a:rPr lang="nb-NO" sz="1800" dirty="0"/>
              <a:t>Hele operativsystemet har mye parallellitet – cirka 6000 aktive tråder i Mac OS </a:t>
            </a:r>
            <a:r>
              <a:rPr lang="nb-NO" sz="1800" dirty="0" err="1"/>
              <a:t>X</a:t>
            </a:r>
            <a:r>
              <a:rPr lang="nb-NO" sz="1800" dirty="0"/>
              <a:t> Sequoia.</a:t>
            </a:r>
          </a:p>
          <a:p>
            <a:pPr marL="0" indent="0">
              <a:buNone/>
            </a:pPr>
            <a:r>
              <a:rPr lang="nb-NO" sz="2000" dirty="0"/>
              <a:t>3) Vi ønsker </a:t>
            </a:r>
            <a:r>
              <a:rPr lang="nb-NO" sz="2000" b="1" dirty="0"/>
              <a:t>raskere </a:t>
            </a:r>
            <a:r>
              <a:rPr lang="nb-NO" sz="2000" dirty="0"/>
              <a:t>programmer, raskere algoritmer.</a:t>
            </a:r>
          </a:p>
          <a:p>
            <a:pPr lvl="1"/>
            <a:r>
              <a:rPr lang="nb-NO" sz="1800" dirty="0"/>
              <a:t>Eks: Tekniske beregninger, søking og sortering.</a:t>
            </a:r>
            <a:br>
              <a:rPr lang="nb-NO" sz="1800" dirty="0"/>
            </a:br>
            <a:endParaRPr lang="nb-NO" sz="1800" dirty="0"/>
          </a:p>
          <a:p>
            <a:pPr marL="0" indent="0">
              <a:buNone/>
            </a:pPr>
            <a:r>
              <a:rPr lang="nb-NO" sz="1800" dirty="0"/>
              <a:t>Dette kurset legger nesten all vekt på </a:t>
            </a:r>
            <a:r>
              <a:rPr lang="nb-NO" sz="1800" i="1" dirty="0"/>
              <a:t>raskere</a:t>
            </a:r>
            <a:r>
              <a:rPr lang="nb-NO" sz="1800" dirty="0"/>
              <a:t> algoritmer </a:t>
            </a:r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A0C119C-BAD2-474F-B7B2-66F11C4D5BFD}" type="slidenum">
              <a:rPr lang="nb-NO" smtClean="0">
                <a:solidFill>
                  <a:srgbClr val="000000"/>
                </a:solidFill>
              </a:rPr>
              <a:pPr>
                <a:defRPr/>
              </a:pPr>
              <a:t>14</a:t>
            </a:fld>
            <a:endParaRPr lang="nb-NO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75258163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IN3030/IN4330</a:t>
            </a:r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b-NO" sz="1800" dirty="0"/>
              <a:t>Et relativt UNIKT kurs – </a:t>
            </a:r>
            <a:r>
              <a:rPr lang="nb-NO" sz="1800" dirty="0" err="1"/>
              <a:t>set</a:t>
            </a:r>
            <a:r>
              <a:rPr lang="nb-NO" sz="1800" dirty="0"/>
              <a:t> </a:t>
            </a:r>
            <a:r>
              <a:rPr lang="nb-NO" sz="1800" dirty="0" err="1"/>
              <a:t>internationalt</a:t>
            </a:r>
            <a:r>
              <a:rPr lang="nb-NO" sz="1800" dirty="0"/>
              <a:t>.</a:t>
            </a:r>
          </a:p>
          <a:p>
            <a:r>
              <a:rPr lang="nb-NO" sz="1800" dirty="0"/>
              <a:t>Planlagt fem obliger  -  ca. 1-4 uker per oblig.</a:t>
            </a:r>
          </a:p>
          <a:p>
            <a:pPr lvl="1"/>
            <a:r>
              <a:rPr lang="nb-NO" sz="1400" dirty="0"/>
              <a:t>De individuelle innleveringer : Man kan samarbeide om algoritmer, men </a:t>
            </a:r>
            <a:r>
              <a:rPr lang="nb-NO" sz="1400" b="1" dirty="0"/>
              <a:t>ikke</a:t>
            </a:r>
            <a:r>
              <a:rPr lang="nb-NO" sz="1400" dirty="0"/>
              <a:t> ha helt lik eller delvis felles kode med andre. Rapport skal skrives selv.</a:t>
            </a:r>
          </a:p>
          <a:p>
            <a:r>
              <a:rPr lang="nb-NO" sz="1800" dirty="0"/>
              <a:t>En oblig er ikke bare innlevering av ett eller flere parallelle programmer, men </a:t>
            </a:r>
            <a:r>
              <a:rPr lang="nb-NO" sz="1800" b="1" dirty="0"/>
              <a:t>også en liten rapport</a:t>
            </a:r>
            <a:r>
              <a:rPr lang="nb-NO" sz="1800" dirty="0"/>
              <a:t> om de testene man har gjort: hastighetsmålinger på disse for ulike størrelse av data med konklusjoner – f.eks speedup + O( ) og en forklaring på resultatene  .</a:t>
            </a:r>
          </a:p>
          <a:p>
            <a:r>
              <a:rPr lang="nb-NO" sz="1800" dirty="0"/>
              <a:t>Gruppetimer:</a:t>
            </a:r>
          </a:p>
          <a:p>
            <a:pPr lvl="1"/>
            <a:r>
              <a:rPr lang="nb-NO" sz="1400" dirty="0"/>
              <a:t>Jobbing med ukeoppgaver og </a:t>
            </a:r>
            <a:r>
              <a:rPr lang="nb-NO" sz="1400" dirty="0" err="1"/>
              <a:t>obligene</a:t>
            </a:r>
            <a:endParaRPr lang="nb-NO" sz="1400" dirty="0"/>
          </a:p>
          <a:p>
            <a:endParaRPr lang="nb-NO" sz="1800" dirty="0"/>
          </a:p>
          <a:p>
            <a:pPr marL="0" indent="0">
              <a:buNone/>
            </a:pPr>
            <a:endParaRPr lang="nb-NO" sz="1600" dirty="0"/>
          </a:p>
          <a:p>
            <a:endParaRPr lang="nb-NO" sz="1800" dirty="0"/>
          </a:p>
          <a:p>
            <a:endParaRPr lang="nb-NO" sz="1800" dirty="0"/>
          </a:p>
          <a:p>
            <a:pPr marL="0" indent="0">
              <a:buNone/>
            </a:pPr>
            <a:r>
              <a:rPr lang="nb-NO" sz="1800" dirty="0"/>
              <a:t>  </a:t>
            </a:r>
          </a:p>
          <a:p>
            <a:pPr lvl="1"/>
            <a:endParaRPr lang="nb-NO" sz="1600" dirty="0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A0C119C-BAD2-474F-B7B2-66F11C4D5BFD}" type="slidenum">
              <a:rPr lang="nb-NO" smtClean="0">
                <a:solidFill>
                  <a:srgbClr val="000000"/>
                </a:solidFill>
              </a:rPr>
              <a:pPr>
                <a:defRPr/>
              </a:pPr>
              <a:t>15</a:t>
            </a:fld>
            <a:endParaRPr lang="nb-NO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431413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Pensum</a:t>
            </a:r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b-NO" dirty="0"/>
              <a:t>Ingen dekkende lærebok er funnet, men:</a:t>
            </a:r>
          </a:p>
          <a:p>
            <a:pPr lvl="1"/>
            <a:r>
              <a:rPr lang="nb-NO" b="1" dirty="0"/>
              <a:t>Kompendium av Arne </a:t>
            </a:r>
            <a:r>
              <a:rPr lang="nb-NO" b="1" dirty="0" err="1"/>
              <a:t>Maus</a:t>
            </a:r>
            <a:r>
              <a:rPr lang="nb-NO" b="1" dirty="0"/>
              <a:t>: </a:t>
            </a:r>
            <a:r>
              <a:rPr lang="nb-NO" dirty="0"/>
              <a:t>legges opp på web</a:t>
            </a:r>
            <a:endParaRPr lang="nb-NO" b="1" dirty="0"/>
          </a:p>
          <a:p>
            <a:pPr lvl="1"/>
            <a:r>
              <a:rPr lang="nb-NO" b="1" dirty="0"/>
              <a:t>Det som foreleses (</a:t>
            </a:r>
            <a:r>
              <a:rPr lang="nb-NO" b="1" dirty="0" err="1"/>
              <a:t>Powerpoint</a:t>
            </a:r>
            <a:r>
              <a:rPr lang="nb-NO" b="1" dirty="0"/>
              <a:t> slides) + oppgavene (</a:t>
            </a:r>
            <a:r>
              <a:rPr lang="nb-NO" b="1" dirty="0" err="1"/>
              <a:t>obliger</a:t>
            </a:r>
            <a:r>
              <a:rPr lang="nb-NO" b="1" dirty="0"/>
              <a:t> + ukeoppgaver) er pensum.</a:t>
            </a:r>
            <a:br>
              <a:rPr lang="nb-NO" b="1" dirty="0"/>
            </a:br>
            <a:endParaRPr lang="nb-NO" b="1" dirty="0"/>
          </a:p>
          <a:p>
            <a:pPr lvl="1"/>
            <a:r>
              <a:rPr lang="nb-NO" b="1" dirty="0"/>
              <a:t>Bra bok:</a:t>
            </a:r>
            <a:r>
              <a:rPr lang="nb-NO" dirty="0"/>
              <a:t> Brian </a:t>
            </a:r>
            <a:r>
              <a:rPr lang="nb-NO" dirty="0" err="1"/>
              <a:t>Goetz</a:t>
            </a:r>
            <a:r>
              <a:rPr lang="nb-NO" dirty="0"/>
              <a:t>, </a:t>
            </a:r>
            <a:r>
              <a:rPr lang="nb-NO" dirty="0" err="1"/>
              <a:t>T.Perlis</a:t>
            </a:r>
            <a:r>
              <a:rPr lang="nb-NO" dirty="0"/>
              <a:t>, J. Bloch, J. </a:t>
            </a:r>
            <a:r>
              <a:rPr lang="nb-NO" dirty="0" err="1"/>
              <a:t>Bobeer</a:t>
            </a:r>
            <a:r>
              <a:rPr lang="nb-NO" dirty="0"/>
              <a:t>, D. Holms og Doug Lea::"Java </a:t>
            </a:r>
            <a:r>
              <a:rPr lang="nb-NO" dirty="0" err="1"/>
              <a:t>Concurrency</a:t>
            </a:r>
            <a:r>
              <a:rPr lang="nb-NO" dirty="0"/>
              <a:t> in </a:t>
            </a:r>
            <a:r>
              <a:rPr lang="nb-NO" dirty="0" err="1"/>
              <a:t>practice</a:t>
            </a:r>
            <a:r>
              <a:rPr lang="nb-NO" dirty="0"/>
              <a:t>", </a:t>
            </a:r>
            <a:r>
              <a:rPr lang="nb-NO" dirty="0" err="1"/>
              <a:t>Addison</a:t>
            </a:r>
            <a:r>
              <a:rPr lang="nb-NO" dirty="0"/>
              <a:t> </a:t>
            </a:r>
            <a:r>
              <a:rPr lang="nb-NO" dirty="0" err="1"/>
              <a:t>Wesley</a:t>
            </a:r>
            <a:r>
              <a:rPr lang="nb-NO" dirty="0"/>
              <a:t> 2006</a:t>
            </a:r>
          </a:p>
          <a:p>
            <a:pPr lvl="1"/>
            <a:r>
              <a:rPr lang="nb-NO" dirty="0" err="1"/>
              <a:t>Kap</a:t>
            </a:r>
            <a:r>
              <a:rPr lang="nb-NO" dirty="0"/>
              <a:t>. </a:t>
            </a:r>
            <a:r>
              <a:rPr lang="nb-NO" b="1" dirty="0"/>
              <a:t>18 og 19 </a:t>
            </a:r>
            <a:r>
              <a:rPr lang="nb-NO" dirty="0"/>
              <a:t>i A. </a:t>
            </a:r>
            <a:r>
              <a:rPr lang="nb-NO" dirty="0" err="1"/>
              <a:t>Brunland</a:t>
            </a:r>
            <a:r>
              <a:rPr lang="nb-NO" dirty="0"/>
              <a:t>, K. Hegna, O.C. Lingjærde, A. </a:t>
            </a:r>
            <a:r>
              <a:rPr lang="nb-NO" dirty="0" err="1"/>
              <a:t>Maus:"Rett</a:t>
            </a:r>
            <a:r>
              <a:rPr lang="nb-NO" dirty="0"/>
              <a:t> på Java" 3.utg. Universitetsforlaget, 2011.</a:t>
            </a:r>
          </a:p>
          <a:p>
            <a:pPr lvl="1"/>
            <a:r>
              <a:rPr lang="nb-NO" dirty="0"/>
              <a:t>I tillegg leses </a:t>
            </a:r>
            <a:r>
              <a:rPr lang="nb-NO" i="1" dirty="0"/>
              <a:t>fra en maskin på </a:t>
            </a:r>
            <a:r>
              <a:rPr lang="nb-NO" i="1" dirty="0" err="1"/>
              <a:t>Ifi</a:t>
            </a:r>
            <a:r>
              <a:rPr lang="nb-NO" i="1" dirty="0"/>
              <a:t>  </a:t>
            </a:r>
            <a:r>
              <a:rPr lang="nb-NO" dirty="0" err="1"/>
              <a:t>kap</a:t>
            </a:r>
            <a:r>
              <a:rPr lang="nb-NO" dirty="0"/>
              <a:t> 1 til 1.4,  hele 2 og 3.1 til 3.7 (hopp over programeksemplene) i :</a:t>
            </a:r>
          </a:p>
          <a:p>
            <a:pPr marL="457200" lvl="1" indent="0">
              <a:buNone/>
            </a:pPr>
            <a:r>
              <a:rPr lang="nb-NO" dirty="0">
                <a:hlinkClick r:id="rId2"/>
              </a:rPr>
              <a:t>http://www.sciencedirect.com/science/book/9780124159938</a:t>
            </a:r>
            <a:endParaRPr lang="nb-NO" dirty="0"/>
          </a:p>
          <a:p>
            <a:pPr marL="457200" lvl="1" indent="0">
              <a:buNone/>
            </a:pPr>
            <a:r>
              <a:rPr lang="nb-NO" dirty="0"/>
              <a:t>(Hvis leses utenfor </a:t>
            </a:r>
            <a:r>
              <a:rPr lang="nb-NO" dirty="0" err="1"/>
              <a:t>Ifi</a:t>
            </a:r>
            <a:r>
              <a:rPr lang="nb-NO" dirty="0"/>
              <a:t>, så koster det $!)</a:t>
            </a:r>
          </a:p>
          <a:p>
            <a:pPr marL="0" indent="0">
              <a:buNone/>
            </a:pPr>
            <a:endParaRPr lang="nb-NO" sz="2200" dirty="0"/>
          </a:p>
          <a:p>
            <a:endParaRPr lang="nb-NO" dirty="0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A0C119C-BAD2-474F-B7B2-66F11C4D5BFD}" type="slidenum">
              <a:rPr lang="nb-NO" smtClean="0">
                <a:solidFill>
                  <a:srgbClr val="000000"/>
                </a:solidFill>
              </a:rPr>
              <a:pPr>
                <a:defRPr/>
              </a:pPr>
              <a:t>16</a:t>
            </a:fld>
            <a:endParaRPr lang="nb-NO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84134105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I dag – teori og praksis</a:t>
            </a:r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A0C119C-BAD2-474F-B7B2-66F11C4D5BFD}" type="slidenum">
              <a:rPr lang="nb-NO" smtClean="0">
                <a:solidFill>
                  <a:srgbClr val="000000"/>
                </a:solidFill>
              </a:rPr>
              <a:pPr>
                <a:defRPr/>
              </a:pPr>
              <a:t>17</a:t>
            </a:fld>
            <a:endParaRPr lang="nb-NO">
              <a:solidFill>
                <a:srgbClr val="000000"/>
              </a:solidFill>
            </a:endParaRP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DE7124F8-95E4-E73A-00F3-2BA044C205B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What is in this course?</a:t>
            </a:r>
          </a:p>
          <a:p>
            <a:r>
              <a:rPr lang="en-US" dirty="0"/>
              <a:t>Reasons for multi-core machines – and parallel programs</a:t>
            </a:r>
          </a:p>
          <a:p>
            <a:r>
              <a:rPr lang="en-US" dirty="0"/>
              <a:t>Parallel program solutions to a given problem are often much more complicated and require more code than a sequential solution</a:t>
            </a:r>
          </a:p>
          <a:p>
            <a:r>
              <a:rPr lang="en-US" dirty="0"/>
              <a:t>Main reason for parallel programs: They go </a:t>
            </a:r>
            <a:r>
              <a:rPr lang="en-US" i="1" dirty="0"/>
              <a:t>FASTER </a:t>
            </a:r>
            <a:r>
              <a:rPr lang="en-US" dirty="0"/>
              <a:t> because they utilize all available cores</a:t>
            </a:r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99928301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239E90B-F6D7-5F3C-B3E1-C036B2FF7B5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8F3262AB-DC29-85A8-F78A-14A117B7D83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Main </a:t>
            </a:r>
            <a:r>
              <a:rPr lang="nb-NO" dirty="0" err="1"/>
              <a:t>Performance</a:t>
            </a:r>
            <a:r>
              <a:rPr lang="nb-NO" dirty="0"/>
              <a:t> goal: </a:t>
            </a:r>
            <a:r>
              <a:rPr lang="nb-NO" dirty="0" err="1"/>
              <a:t>speedup</a:t>
            </a:r>
            <a:r>
              <a:rPr lang="nb-NO" dirty="0"/>
              <a:t>!</a:t>
            </a:r>
          </a:p>
        </p:txBody>
      </p:sp>
      <p:sp>
        <p:nvSpPr>
          <p:cNvPr id="4" name="Plassholder for lysbildenummer 3">
            <a:extLst>
              <a:ext uri="{FF2B5EF4-FFF2-40B4-BE49-F238E27FC236}">
                <a16:creationId xmlns:a16="http://schemas.microsoft.com/office/drawing/2014/main" id="{D71D5423-BCD8-77AB-B30D-AB5575C26A7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A0C119C-BAD2-474F-B7B2-66F11C4D5BFD}" type="slidenum">
              <a:rPr lang="nb-NO" smtClean="0">
                <a:solidFill>
                  <a:srgbClr val="000000"/>
                </a:solidFill>
              </a:rPr>
              <a:pPr>
                <a:defRPr/>
              </a:pPr>
              <a:t>18</a:t>
            </a:fld>
            <a:endParaRPr lang="nb-NO">
              <a:solidFill>
                <a:srgbClr val="000000"/>
              </a:solidFill>
            </a:endParaRP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FF6BF2EE-ACB0-75DD-FA54-003AE5B3AF9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In this course, the main goal is to rewrite a sequential program into a corresponding parallel program that runs </a:t>
            </a:r>
            <a:r>
              <a:rPr lang="en-US" i="1" dirty="0"/>
              <a:t>faster</a:t>
            </a:r>
            <a:endParaRPr lang="en-US" dirty="0"/>
          </a:p>
          <a:p>
            <a:r>
              <a:rPr lang="en-US" dirty="0"/>
              <a:t>The main </a:t>
            </a:r>
            <a:r>
              <a:rPr lang="en-US" b="1" dirty="0"/>
              <a:t>metric </a:t>
            </a:r>
            <a:r>
              <a:rPr lang="en-US" dirty="0"/>
              <a:t>is speedup:</a:t>
            </a:r>
          </a:p>
          <a:p>
            <a:pPr marL="0" indent="0">
              <a:buNone/>
            </a:pPr>
            <a:endParaRPr lang="en-US" b="1" dirty="0"/>
          </a:p>
          <a:p>
            <a:pPr marL="457200" lvl="1" indent="0">
              <a:buNone/>
            </a:pPr>
            <a:r>
              <a:rPr lang="en-US" b="1" dirty="0"/>
              <a:t>Speedup = time(sequential) / time(parallel)</a:t>
            </a:r>
          </a:p>
          <a:p>
            <a:pPr marL="457200" lvl="1" indent="0">
              <a:buNone/>
            </a:pPr>
            <a:endParaRPr lang="en-US" b="1" dirty="0"/>
          </a:p>
          <a:p>
            <a:pPr marL="457200" lvl="1" indent="0">
              <a:buNone/>
            </a:pPr>
            <a:r>
              <a:rPr lang="en-US" dirty="0"/>
              <a:t>Time is </a:t>
            </a:r>
            <a:r>
              <a:rPr lang="en-US" i="1" dirty="0"/>
              <a:t>wall-clock time</a:t>
            </a:r>
            <a:endParaRPr lang="en-US" dirty="0"/>
          </a:p>
          <a:p>
            <a:pPr lvl="1"/>
            <a:endParaRPr lang="en-US" b="1" dirty="0"/>
          </a:p>
        </p:txBody>
      </p:sp>
    </p:spTree>
    <p:extLst>
      <p:ext uri="{BB962C8B-B14F-4D97-AF65-F5344CB8AC3E}">
        <p14:creationId xmlns:p14="http://schemas.microsoft.com/office/powerpoint/2010/main" val="819685615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>
          <a:extLst>
            <a:ext uri="{FF2B5EF4-FFF2-40B4-BE49-F238E27FC236}">
              <a16:creationId xmlns:a16="http://schemas.microsoft.com/office/drawing/2014/main" id="{C3632565-6A1D-5962-0571-34055AC9867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638218B4-F9D5-0751-AD46-69644CC2866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I dag – teori og praksis</a:t>
            </a:r>
          </a:p>
        </p:txBody>
      </p:sp>
      <p:sp>
        <p:nvSpPr>
          <p:cNvPr id="4" name="Plassholder for lysbildenummer 3">
            <a:extLst>
              <a:ext uri="{FF2B5EF4-FFF2-40B4-BE49-F238E27FC236}">
                <a16:creationId xmlns:a16="http://schemas.microsoft.com/office/drawing/2014/main" id="{0E9FDC2A-DA26-073F-B818-8E224BA101A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A0C119C-BAD2-474F-B7B2-66F11C4D5BFD}" type="slidenum">
              <a:rPr lang="nb-NO" smtClean="0">
                <a:solidFill>
                  <a:srgbClr val="000000"/>
                </a:solidFill>
              </a:rPr>
              <a:pPr>
                <a:defRPr/>
              </a:pPr>
              <a:t>19</a:t>
            </a:fld>
            <a:endParaRPr lang="nb-NO">
              <a:solidFill>
                <a:srgbClr val="000000"/>
              </a:solidFill>
            </a:endParaRP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E36D48F9-EAC7-CA07-6239-53D7A204947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27584" y="1923305"/>
            <a:ext cx="7772400" cy="4818063"/>
          </a:xfrm>
        </p:spPr>
        <p:txBody>
          <a:bodyPr/>
          <a:lstStyle/>
          <a:p>
            <a:pPr>
              <a:buNone/>
            </a:pPr>
            <a:endParaRPr lang="nb-NO" dirty="0"/>
          </a:p>
          <a:p>
            <a:pPr>
              <a:buNone/>
            </a:pPr>
            <a:endParaRPr lang="nb-NO" dirty="0"/>
          </a:p>
          <a:p>
            <a:pPr>
              <a:buNone/>
            </a:pPr>
            <a:endParaRPr lang="nb-NO" dirty="0"/>
          </a:p>
          <a:p>
            <a:pPr>
              <a:buNone/>
            </a:pPr>
            <a:endParaRPr lang="nb-NO" dirty="0"/>
          </a:p>
          <a:p>
            <a:pPr>
              <a:buNone/>
            </a:pPr>
            <a:endParaRPr lang="nb-NO" dirty="0"/>
          </a:p>
          <a:p>
            <a:pPr>
              <a:buNone/>
            </a:pPr>
            <a:endParaRPr lang="nb-NO" dirty="0"/>
          </a:p>
          <a:p>
            <a:pPr>
              <a:buNone/>
            </a:pPr>
            <a:endParaRPr lang="nb-NO" dirty="0"/>
          </a:p>
          <a:p>
            <a:pPr>
              <a:buNone/>
            </a:pPr>
            <a:endParaRPr lang="nb-NO" dirty="0"/>
          </a:p>
          <a:p>
            <a:pPr>
              <a:buNone/>
            </a:pPr>
            <a:endParaRPr lang="nb-NO" dirty="0"/>
          </a:p>
          <a:p>
            <a:pPr>
              <a:buNone/>
            </a:pPr>
            <a:r>
              <a:rPr lang="nb-NO" sz="2000" dirty="0"/>
              <a:t>    programmer som har S &lt; 1 og forklare hvorfor.</a:t>
            </a:r>
          </a:p>
        </p:txBody>
      </p:sp>
      <p:pic>
        <p:nvPicPr>
          <p:cNvPr id="1026" name="Picture 2" descr="D:\INF2440Para\Powerpoint\Idag.png">
            <a:extLst>
              <a:ext uri="{FF2B5EF4-FFF2-40B4-BE49-F238E27FC236}">
                <a16:creationId xmlns:a16="http://schemas.microsoft.com/office/drawing/2014/main" id="{C7CE3F06-F0A8-92DE-EF25-CBA99BE39F5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99592" y="1640907"/>
            <a:ext cx="7416824" cy="4596405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3601506322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Lineær speedup ?</a:t>
            </a:r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b-NO" dirty="0"/>
              <a:t>Selvsagt ønsker vi lineær speedup – dvs. bruker vi </a:t>
            </a:r>
            <a:r>
              <a:rPr lang="nb-NO" i="1" dirty="0"/>
              <a:t>k</a:t>
            </a:r>
            <a:r>
              <a:rPr lang="nb-NO" dirty="0"/>
              <a:t> kjerner skulle det helst gå </a:t>
            </a:r>
            <a:r>
              <a:rPr lang="nb-NO" i="1" dirty="0"/>
              <a:t>k</a:t>
            </a:r>
            <a:r>
              <a:rPr lang="nb-NO" dirty="0"/>
              <a:t> ganger fortere enn med 1 kjerne.</a:t>
            </a:r>
          </a:p>
          <a:p>
            <a:r>
              <a:rPr lang="nb-NO" dirty="0"/>
              <a:t>Meget sjelden at det kan oppnås (mer om det siden)</a:t>
            </a:r>
          </a:p>
          <a:p>
            <a:r>
              <a:rPr lang="nb-NO" dirty="0"/>
              <a:t>Kan superlineær speedup oppnås?</a:t>
            </a:r>
          </a:p>
          <a:p>
            <a:pPr lvl="1"/>
            <a:r>
              <a:rPr lang="nb-NO" i="1" dirty="0"/>
              <a:t>PLEASE THINK ABOUT THIS!</a:t>
            </a:r>
          </a:p>
          <a:p>
            <a:r>
              <a:rPr lang="nb-NO" dirty="0"/>
              <a:t>Speedup: a </a:t>
            </a:r>
            <a:r>
              <a:rPr lang="nb-NO" dirty="0" err="1"/>
              <a:t>central</a:t>
            </a:r>
            <a:r>
              <a:rPr lang="nb-NO" dirty="0"/>
              <a:t> </a:t>
            </a:r>
            <a:r>
              <a:rPr lang="nb-NO" dirty="0" err="1"/>
              <a:t>metric</a:t>
            </a:r>
            <a:r>
              <a:rPr lang="nb-NO" dirty="0"/>
              <a:t>.</a:t>
            </a:r>
          </a:p>
          <a:p>
            <a:endParaRPr lang="nb-NO" dirty="0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A0C119C-BAD2-474F-B7B2-66F11C4D5BFD}" type="slidenum">
              <a:rPr lang="nb-NO" smtClean="0">
                <a:solidFill>
                  <a:srgbClr val="000000"/>
                </a:solidFill>
              </a:rPr>
              <a:pPr>
                <a:defRPr/>
              </a:pPr>
              <a:t>20</a:t>
            </a:fld>
            <a:endParaRPr lang="nb-NO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05356735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Lineær speedup analogier</a:t>
            </a:r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>
          <a:xfrm>
            <a:off x="1182688" y="1314450"/>
            <a:ext cx="7961312" cy="4818063"/>
          </a:xfrm>
        </p:spPr>
        <p:txBody>
          <a:bodyPr/>
          <a:lstStyle/>
          <a:p>
            <a:r>
              <a:rPr lang="nb-NO" dirty="0"/>
              <a:t>Selvsagt ønsker vi lineær speedup, MEN:</a:t>
            </a:r>
          </a:p>
          <a:p>
            <a:r>
              <a:rPr lang="nb-NO" dirty="0"/>
              <a:t>Noen problem er </a:t>
            </a:r>
            <a:r>
              <a:rPr lang="nb-NO" b="1" dirty="0"/>
              <a:t>nemme</a:t>
            </a:r>
            <a:r>
              <a:rPr lang="nb-NO" dirty="0"/>
              <a:t> at parallellisere: Eksempel: 10 personer kan plante 10 treer </a:t>
            </a:r>
            <a:r>
              <a:rPr lang="nb-NO" dirty="0" err="1"/>
              <a:t>ca</a:t>
            </a:r>
            <a:r>
              <a:rPr lang="nb-NO" dirty="0"/>
              <a:t> 10 gange fortere end 1 person kan plante 10 treer.</a:t>
            </a:r>
          </a:p>
          <a:p>
            <a:r>
              <a:rPr lang="nb-NO" dirty="0"/>
              <a:t>Andre problemer er </a:t>
            </a:r>
            <a:r>
              <a:rPr lang="nb-NO" i="1" dirty="0"/>
              <a:t>vanskeligere</a:t>
            </a:r>
            <a:r>
              <a:rPr lang="nb-NO" dirty="0"/>
              <a:t> at parallellisere: Eksempel: hvis 1 person kan samle et Lego-</a:t>
            </a:r>
            <a:r>
              <a:rPr lang="nb-NO" dirty="0" err="1"/>
              <a:t>set</a:t>
            </a:r>
            <a:r>
              <a:rPr lang="nb-NO" dirty="0"/>
              <a:t> på 10 timer, så vil det være vanskelig for 10 personer at samle det på 1 time </a:t>
            </a:r>
            <a:r>
              <a:rPr lang="mr-IN" dirty="0"/>
              <a:t>–</a:t>
            </a:r>
            <a:r>
              <a:rPr lang="nb-NO" dirty="0"/>
              <a:t> der er avhengigheter mellom delene. </a:t>
            </a:r>
          </a:p>
          <a:p>
            <a:r>
              <a:rPr lang="nb-NO" dirty="0"/>
              <a:t>Andre problemer er nærmest </a:t>
            </a:r>
            <a:r>
              <a:rPr lang="nb-NO" b="1" i="1" dirty="0"/>
              <a:t>umulig</a:t>
            </a:r>
            <a:r>
              <a:rPr lang="nb-NO" dirty="0"/>
              <a:t> at parallellisere: Eksempel: hvis 1 kvinne kan lage et barn på 9 måneder, kan 9 kvinner så lage et barn på 1 måned?</a:t>
            </a:r>
          </a:p>
          <a:p>
            <a:endParaRPr lang="nb-NO" dirty="0"/>
          </a:p>
          <a:p>
            <a:endParaRPr lang="nb-NO" dirty="0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A0C119C-BAD2-474F-B7B2-66F11C4D5BFD}" type="slidenum">
              <a:rPr lang="nb-NO" smtClean="0">
                <a:solidFill>
                  <a:srgbClr val="000000"/>
                </a:solidFill>
              </a:rPr>
              <a:pPr>
                <a:defRPr/>
              </a:pPr>
              <a:t>21</a:t>
            </a:fld>
            <a:endParaRPr lang="nb-NO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82421090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Dette kurset handler om </a:t>
            </a:r>
            <a:r>
              <a:rPr lang="nb-NO" dirty="0" err="1"/>
              <a:t>multikjernemaskiner</a:t>
            </a:r>
            <a:endParaRPr lang="nb-NO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b-NO" sz="2000" dirty="0"/>
              <a:t>Nå har vi </a:t>
            </a:r>
            <a:r>
              <a:rPr lang="nb-NO" sz="2000" dirty="0" err="1"/>
              <a:t>multikjerne</a:t>
            </a:r>
            <a:r>
              <a:rPr lang="nb-NO" sz="2000" dirty="0"/>
              <a:t> maskiner!</a:t>
            </a:r>
          </a:p>
          <a:p>
            <a:pPr lvl="1"/>
            <a:r>
              <a:rPr lang="nb-NO" sz="1800" dirty="0"/>
              <a:t>Din 2500 NOK bærbar: 4-8 kjerner</a:t>
            </a:r>
          </a:p>
          <a:p>
            <a:pPr lvl="1"/>
            <a:r>
              <a:rPr lang="nb-NO" sz="1800" dirty="0"/>
              <a:t>Min 2023 MacBook Pro: 19 kjerner</a:t>
            </a:r>
          </a:p>
          <a:p>
            <a:pPr lvl="1"/>
            <a:r>
              <a:rPr lang="nb-NO" sz="1800" dirty="0"/>
              <a:t>Stor server: 64-512 kjerner</a:t>
            </a:r>
          </a:p>
          <a:p>
            <a:r>
              <a:rPr lang="nb-NO" sz="2200" dirty="0"/>
              <a:t>Nå har vi maskiner med </a:t>
            </a:r>
            <a:r>
              <a:rPr lang="nb-NO" sz="2200" dirty="0" err="1"/>
              <a:t>multi-level</a:t>
            </a:r>
            <a:r>
              <a:rPr lang="nb-NO" sz="2200" dirty="0"/>
              <a:t> </a:t>
            </a:r>
            <a:r>
              <a:rPr lang="nb-NO" sz="2200" dirty="0" err="1"/>
              <a:t>caches</a:t>
            </a:r>
            <a:endParaRPr lang="nb-NO" sz="2200" dirty="0"/>
          </a:p>
          <a:p>
            <a:r>
              <a:rPr lang="nb-NO" sz="2200" dirty="0"/>
              <a:t>Hvordan </a:t>
            </a:r>
            <a:r>
              <a:rPr lang="nb-NO" sz="2200" dirty="0" err="1"/>
              <a:t>uttnytter</a:t>
            </a:r>
            <a:r>
              <a:rPr lang="nb-NO" sz="2200" dirty="0"/>
              <a:t> vi dem??</a:t>
            </a:r>
          </a:p>
          <a:p>
            <a:r>
              <a:rPr lang="nb-NO" sz="2200" dirty="0"/>
              <a:t>Svar: vi bruker tråde!</a:t>
            </a:r>
          </a:p>
          <a:p>
            <a:pPr lvl="1"/>
            <a:endParaRPr lang="nb-NO" sz="18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A0C119C-BAD2-474F-B7B2-66F11C4D5BFD}" type="slidenum">
              <a:rPr lang="nb-NO" smtClean="0">
                <a:solidFill>
                  <a:srgbClr val="000000"/>
                </a:solidFill>
              </a:rPr>
              <a:pPr>
                <a:defRPr/>
              </a:pPr>
              <a:t>22</a:t>
            </a:fld>
            <a:endParaRPr lang="nb-NO">
              <a:solidFill>
                <a:srgbClr val="000000"/>
              </a:solidFill>
            </a:endParaRP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Dette kurset handler om tråder og effektivitet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b-NO" sz="2000" dirty="0"/>
              <a:t>Hva er tråder</a:t>
            </a:r>
          </a:p>
          <a:p>
            <a:pPr lvl="1"/>
            <a:r>
              <a:rPr lang="nb-NO" sz="1800" dirty="0"/>
              <a:t>Se litt på maskinen</a:t>
            </a:r>
          </a:p>
          <a:p>
            <a:pPr lvl="1"/>
            <a:r>
              <a:rPr lang="nb-NO" sz="1800" dirty="0"/>
              <a:t>Se på operativsystemet</a:t>
            </a:r>
          </a:p>
          <a:p>
            <a:pPr lvl="1"/>
            <a:r>
              <a:rPr lang="nb-NO" sz="1800" dirty="0"/>
              <a:t>Hvordan skal vi oppfatte en tråd i et Java-program</a:t>
            </a:r>
          </a:p>
          <a:p>
            <a:pPr lvl="1"/>
            <a:r>
              <a:rPr lang="nb-NO" sz="1800" dirty="0"/>
              <a:t>Senere se på kompileringen og kjøring av Java-kode</a:t>
            </a:r>
          </a:p>
          <a:p>
            <a:r>
              <a:rPr lang="nb-NO" sz="2000" dirty="0"/>
              <a:t>Hvordan måle effektivitet</a:t>
            </a:r>
          </a:p>
          <a:p>
            <a:pPr lvl="1"/>
            <a:r>
              <a:rPr lang="nb-NO" sz="1800" dirty="0"/>
              <a:t>Hvordan ta tiden på ulike deler av et program; både:</a:t>
            </a:r>
          </a:p>
          <a:p>
            <a:pPr lvl="2"/>
            <a:r>
              <a:rPr lang="nb-NO" sz="1800" dirty="0"/>
              <a:t>Den sekvensielle algoritmen</a:t>
            </a:r>
          </a:p>
          <a:p>
            <a:pPr lvl="2"/>
            <a:r>
              <a:rPr lang="nb-NO" sz="1800" dirty="0"/>
              <a:t>En eller flere parallelle løsninger</a:t>
            </a:r>
          </a:p>
          <a:p>
            <a:pPr lvl="1"/>
            <a:r>
              <a:rPr lang="nb-NO" sz="1800" dirty="0"/>
              <a:t>I dag: Enkel tidtaking</a:t>
            </a:r>
          </a:p>
          <a:p>
            <a:pPr lvl="1"/>
            <a:r>
              <a:rPr lang="nb-NO" sz="1800" dirty="0"/>
              <a:t>Neste gang: Bedre tidtaking</a:t>
            </a:r>
          </a:p>
          <a:p>
            <a:r>
              <a:rPr lang="nb-NO" sz="2000" dirty="0"/>
              <a:t>Praktisk i dag</a:t>
            </a:r>
          </a:p>
          <a:p>
            <a:pPr lvl="1"/>
            <a:r>
              <a:rPr lang="nb-NO" sz="1800" dirty="0"/>
              <a:t>Standard måte å starte programmet med tråder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A0C119C-BAD2-474F-B7B2-66F11C4D5BFD}" type="slidenum">
              <a:rPr lang="nb-NO" smtClean="0">
                <a:solidFill>
                  <a:srgbClr val="000000"/>
                </a:solidFill>
              </a:rPr>
              <a:pPr>
                <a:defRPr/>
              </a:pPr>
              <a:t>23</a:t>
            </a:fld>
            <a:endParaRPr lang="nb-NO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05364310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9A51636-D2E6-7F95-30B4-2CBE64A0627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234ECAB-1730-2023-698A-CAB6AC79290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Dette kurset handler også om </a:t>
            </a:r>
            <a:r>
              <a:rPr lang="nb-NO" dirty="0" err="1"/>
              <a:t>caching</a:t>
            </a:r>
            <a:endParaRPr lang="nb-NO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38B596C-FB0A-0DF8-61C3-024D431D603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b-NO" dirty="0" err="1"/>
              <a:t>Caching</a:t>
            </a:r>
            <a:r>
              <a:rPr lang="nb-NO" dirty="0"/>
              <a:t>:</a:t>
            </a:r>
          </a:p>
          <a:p>
            <a:pPr lvl="1"/>
            <a:r>
              <a:rPr lang="nb-NO" sz="1800" dirty="0" err="1"/>
              <a:t>Why</a:t>
            </a:r>
            <a:r>
              <a:rPr lang="nb-NO" sz="1800" dirty="0"/>
              <a:t> have </a:t>
            </a:r>
            <a:r>
              <a:rPr lang="nb-NO" sz="1800" dirty="0" err="1"/>
              <a:t>caching</a:t>
            </a:r>
            <a:r>
              <a:rPr lang="nb-NO" sz="1800" dirty="0"/>
              <a:t>?</a:t>
            </a:r>
          </a:p>
          <a:p>
            <a:pPr lvl="1"/>
            <a:r>
              <a:rPr lang="nb-NO" sz="1800" dirty="0" err="1"/>
              <a:t>What</a:t>
            </a:r>
            <a:r>
              <a:rPr lang="nb-NO" sz="1800" dirty="0"/>
              <a:t> is </a:t>
            </a:r>
            <a:r>
              <a:rPr lang="nb-NO" sz="1800" dirty="0" err="1"/>
              <a:t>the</a:t>
            </a:r>
            <a:r>
              <a:rPr lang="nb-NO" sz="1800" dirty="0"/>
              <a:t> </a:t>
            </a:r>
            <a:r>
              <a:rPr lang="nb-NO" sz="1800" dirty="0" err="1"/>
              <a:t>effect</a:t>
            </a:r>
            <a:r>
              <a:rPr lang="nb-NO" sz="1800" dirty="0"/>
              <a:t> </a:t>
            </a:r>
            <a:r>
              <a:rPr lang="nb-NO" sz="1800" dirty="0" err="1"/>
              <a:t>on</a:t>
            </a:r>
            <a:r>
              <a:rPr lang="nb-NO" sz="1800" dirty="0"/>
              <a:t> </a:t>
            </a:r>
            <a:r>
              <a:rPr lang="nb-NO" sz="1800" dirty="0" err="1"/>
              <a:t>our</a:t>
            </a:r>
            <a:r>
              <a:rPr lang="nb-NO" sz="1800" dirty="0"/>
              <a:t> programs?</a:t>
            </a:r>
          </a:p>
          <a:p>
            <a:pPr lvl="1"/>
            <a:r>
              <a:rPr lang="nb-NO" sz="1800" dirty="0"/>
              <a:t>How do </a:t>
            </a:r>
            <a:r>
              <a:rPr lang="nb-NO" sz="1800" dirty="0" err="1"/>
              <a:t>we</a:t>
            </a:r>
            <a:r>
              <a:rPr lang="nb-NO" sz="1800" dirty="0"/>
              <a:t> make </a:t>
            </a:r>
            <a:r>
              <a:rPr lang="nb-NO" sz="1800" dirty="0" err="1"/>
              <a:t>cache-friendly</a:t>
            </a:r>
            <a:r>
              <a:rPr lang="nb-NO" sz="1800" dirty="0"/>
              <a:t> programs?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AFC123F-7E90-2752-1578-AFFB24D6A44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A0C119C-BAD2-474F-B7B2-66F11C4D5BFD}" type="slidenum">
              <a:rPr lang="nb-NO" smtClean="0">
                <a:solidFill>
                  <a:srgbClr val="000000"/>
                </a:solidFill>
              </a:rPr>
              <a:pPr>
                <a:defRPr/>
              </a:pPr>
              <a:t>24</a:t>
            </a:fld>
            <a:endParaRPr lang="nb-NO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12553618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Flere mulige synsvinkler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nb-NO" dirty="0"/>
              <a:t>Mange nivåer i parallellprogrammering:</a:t>
            </a:r>
          </a:p>
          <a:p>
            <a:pPr marL="457200" indent="-457200">
              <a:buFont typeface="+mj-lt"/>
              <a:buAutoNum type="arabicPeriod"/>
            </a:pPr>
            <a:r>
              <a:rPr lang="nb-NO" dirty="0"/>
              <a:t>Maskinvare</a:t>
            </a:r>
          </a:p>
          <a:p>
            <a:pPr marL="457200" indent="-457200">
              <a:buFont typeface="+mj-lt"/>
              <a:buAutoNum type="arabicPeriod"/>
            </a:pPr>
            <a:r>
              <a:rPr lang="nb-NO" dirty="0"/>
              <a:t>Programmeringsspråk</a:t>
            </a:r>
          </a:p>
          <a:p>
            <a:pPr marL="457200" indent="-457200">
              <a:buFont typeface="+mj-lt"/>
              <a:buAutoNum type="arabicPeriod"/>
            </a:pPr>
            <a:r>
              <a:rPr lang="nb-NO" dirty="0"/>
              <a:t>Programmeringsabstraksjon</a:t>
            </a:r>
          </a:p>
          <a:p>
            <a:pPr marL="457200" indent="-457200">
              <a:buFont typeface="+mj-lt"/>
              <a:buAutoNum type="arabicPeriod"/>
            </a:pPr>
            <a:r>
              <a:rPr lang="nb-NO" dirty="0"/>
              <a:t>Hvilke typer problem egner seg for parallelle løsninger?</a:t>
            </a:r>
          </a:p>
          <a:p>
            <a:pPr marL="457200" indent="-457200">
              <a:buFont typeface="+mj-lt"/>
              <a:buAutoNum type="arabicPeriod"/>
            </a:pPr>
            <a:r>
              <a:rPr lang="nb-NO" dirty="0"/>
              <a:t>Empiriske eller formelle metoder for parallelle beregninger</a:t>
            </a:r>
            <a:br>
              <a:rPr lang="nb-NO" dirty="0"/>
            </a:br>
            <a:endParaRPr lang="nb-NO" dirty="0"/>
          </a:p>
          <a:p>
            <a:pPr marL="0" indent="0">
              <a:buNone/>
            </a:pPr>
            <a:r>
              <a:rPr lang="nb-NO" b="1" dirty="0"/>
              <a:t>IN3030/IN4330</a:t>
            </a:r>
            <a:r>
              <a:rPr lang="nb-NO" dirty="0"/>
              <a:t>: Parallellprogrammering av ulike algoritmer med tråder på multikjerne CPU i Java – empirisk vurdert ved tidsmålinger.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A0C119C-BAD2-474F-B7B2-66F11C4D5BFD}" type="slidenum">
              <a:rPr lang="nb-NO" smtClean="0">
                <a:solidFill>
                  <a:srgbClr val="000000"/>
                </a:solidFill>
              </a:rPr>
              <a:pPr>
                <a:defRPr/>
              </a:pPr>
              <a:t>25</a:t>
            </a:fld>
            <a:endParaRPr lang="nb-NO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55096964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Learning-by-</a:t>
            </a:r>
            <a:r>
              <a:rPr lang="nb-NO" dirty="0" err="1"/>
              <a:t>doing</a:t>
            </a:r>
            <a:endParaRPr lang="nb-NO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nb-NO" dirty="0"/>
              <a:t>Dette kurs er et Learning-by-</a:t>
            </a:r>
            <a:r>
              <a:rPr lang="nb-NO" dirty="0" err="1"/>
              <a:t>doing</a:t>
            </a:r>
            <a:r>
              <a:rPr lang="nb-NO" dirty="0"/>
              <a:t> kurs!</a:t>
            </a:r>
          </a:p>
          <a:p>
            <a:pPr marL="0" indent="0">
              <a:buNone/>
            </a:pPr>
            <a:endParaRPr lang="nb-NO" dirty="0"/>
          </a:p>
          <a:p>
            <a:pPr marL="0" indent="0">
              <a:buNone/>
            </a:pPr>
            <a:r>
              <a:rPr lang="nb-NO" dirty="0"/>
              <a:t>Utbyttet </a:t>
            </a:r>
            <a:r>
              <a:rPr lang="nb-NO" b="1" dirty="0"/>
              <a:t>ditt</a:t>
            </a:r>
            <a:r>
              <a:rPr lang="nb-NO" dirty="0"/>
              <a:t> er avhengig av </a:t>
            </a:r>
            <a:r>
              <a:rPr lang="nb-NO" b="1" dirty="0"/>
              <a:t>DIN</a:t>
            </a:r>
            <a:r>
              <a:rPr lang="nb-NO" dirty="0"/>
              <a:t> innsats!</a:t>
            </a:r>
          </a:p>
          <a:p>
            <a:pPr marL="0" indent="0">
              <a:buNone/>
            </a:pPr>
            <a:endParaRPr lang="nb-NO" dirty="0"/>
          </a:p>
          <a:p>
            <a:pPr marL="0" indent="0">
              <a:buNone/>
            </a:pPr>
            <a:endParaRPr lang="nb-NO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A0C119C-BAD2-474F-B7B2-66F11C4D5BFD}" type="slidenum">
              <a:rPr lang="nb-NO" smtClean="0">
                <a:solidFill>
                  <a:srgbClr val="000000"/>
                </a:solidFill>
              </a:rPr>
              <a:pPr>
                <a:defRPr/>
              </a:pPr>
              <a:t>26</a:t>
            </a:fld>
            <a:endParaRPr lang="nb-NO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51217624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DIN innsats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/>
              <a:t>Dette </a:t>
            </a:r>
            <a:r>
              <a:rPr lang="en-US" dirty="0" err="1"/>
              <a:t>kurs</a:t>
            </a:r>
            <a:r>
              <a:rPr lang="en-US" dirty="0"/>
              <a:t> er et Learning-by-doing </a:t>
            </a:r>
            <a:r>
              <a:rPr lang="en-US" dirty="0" err="1"/>
              <a:t>kurs</a:t>
            </a:r>
            <a:r>
              <a:rPr lang="en-US" dirty="0"/>
              <a:t>!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/>
              <a:t>Go program lots of parallel programs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/>
              <a:t>	AND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/>
              <a:t>make them </a:t>
            </a:r>
            <a:r>
              <a:rPr lang="en-US" b="1" i="1" dirty="0"/>
              <a:t>FAST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nb-NO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A0C119C-BAD2-474F-B7B2-66F11C4D5BFD}" type="slidenum">
              <a:rPr lang="nb-NO" smtClean="0">
                <a:solidFill>
                  <a:srgbClr val="000000"/>
                </a:solidFill>
              </a:rPr>
              <a:pPr>
                <a:defRPr/>
              </a:pPr>
              <a:t>27</a:t>
            </a:fld>
            <a:endParaRPr lang="nb-NO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1688620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1115616" y="332656"/>
            <a:ext cx="7793037" cy="828675"/>
          </a:xfrm>
        </p:spPr>
        <p:txBody>
          <a:bodyPr/>
          <a:lstStyle/>
          <a:p>
            <a:r>
              <a:rPr lang="nb-NO" dirty="0"/>
              <a:t>Operativsystemet og tråder</a:t>
            </a:r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>
          <a:xfrm>
            <a:off x="755576" y="1268760"/>
            <a:ext cx="7921352" cy="890413"/>
          </a:xfrm>
        </p:spPr>
        <p:txBody>
          <a:bodyPr/>
          <a:lstStyle/>
          <a:p>
            <a:r>
              <a:rPr lang="nb-NO" sz="1800" dirty="0"/>
              <a:t>De ulike operativsystemene (Linux, Windows) har ulike begreper for det som kjøres; mange nivåer (egentlig flere enn det som vises her)</a:t>
            </a:r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A0C119C-BAD2-474F-B7B2-66F11C4D5BFD}" type="slidenum">
              <a:rPr lang="nb-NO" smtClean="0">
                <a:solidFill>
                  <a:srgbClr val="000000"/>
                </a:solidFill>
              </a:rPr>
              <a:pPr>
                <a:defRPr/>
              </a:pPr>
              <a:t>28</a:t>
            </a:fld>
            <a:endParaRPr lang="nb-NO">
              <a:solidFill>
                <a:srgbClr val="000000"/>
              </a:solidFill>
            </a:endParaRPr>
          </a:p>
        </p:txBody>
      </p:sp>
      <p:sp>
        <p:nvSpPr>
          <p:cNvPr id="5" name="TekstSylinder 4"/>
          <p:cNvSpPr txBox="1"/>
          <p:nvPr/>
        </p:nvSpPr>
        <p:spPr>
          <a:xfrm>
            <a:off x="1403648" y="2342917"/>
            <a:ext cx="1706856" cy="33874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nb-NO" dirty="0"/>
              <a:t>Linux</a:t>
            </a:r>
          </a:p>
        </p:txBody>
      </p:sp>
      <p:sp>
        <p:nvSpPr>
          <p:cNvPr id="6" name="TekstSylinder 5"/>
          <p:cNvSpPr txBox="1"/>
          <p:nvPr/>
        </p:nvSpPr>
        <p:spPr>
          <a:xfrm>
            <a:off x="4959599" y="2276872"/>
            <a:ext cx="2204689" cy="33874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nb-NO" dirty="0"/>
              <a:t>Windows</a:t>
            </a:r>
          </a:p>
        </p:txBody>
      </p:sp>
      <p:sp>
        <p:nvSpPr>
          <p:cNvPr id="8" name="TekstSylinder 7"/>
          <p:cNvSpPr txBox="1"/>
          <p:nvPr/>
        </p:nvSpPr>
        <p:spPr>
          <a:xfrm>
            <a:off x="1830362" y="2871279"/>
            <a:ext cx="1066785" cy="338749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nb-NO" dirty="0" err="1"/>
              <a:t>Task</a:t>
            </a:r>
            <a:endParaRPr lang="nb-NO" dirty="0"/>
          </a:p>
        </p:txBody>
      </p:sp>
      <p:sp>
        <p:nvSpPr>
          <p:cNvPr id="9" name="TekstSylinder 8"/>
          <p:cNvSpPr txBox="1"/>
          <p:nvPr/>
        </p:nvSpPr>
        <p:spPr>
          <a:xfrm>
            <a:off x="1830362" y="3721344"/>
            <a:ext cx="1066785" cy="338749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nb-NO" dirty="0" err="1"/>
              <a:t>Process</a:t>
            </a:r>
            <a:endParaRPr lang="nb-NO" dirty="0"/>
          </a:p>
        </p:txBody>
      </p:sp>
      <p:cxnSp>
        <p:nvCxnSpPr>
          <p:cNvPr id="12" name="Rett linje 11"/>
          <p:cNvCxnSpPr/>
          <p:nvPr/>
        </p:nvCxnSpPr>
        <p:spPr bwMode="auto">
          <a:xfrm>
            <a:off x="4266188" y="2408962"/>
            <a:ext cx="17780" cy="2509718"/>
          </a:xfrm>
          <a:prstGeom prst="line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15" name="Rett linje 14"/>
          <p:cNvCxnSpPr>
            <a:stCxn id="8" idx="2"/>
            <a:endCxn id="9" idx="0"/>
          </p:cNvCxnSpPr>
          <p:nvPr/>
        </p:nvCxnSpPr>
        <p:spPr bwMode="auto">
          <a:xfrm>
            <a:off x="2363755" y="3210028"/>
            <a:ext cx="0" cy="511317"/>
          </a:xfrm>
          <a:prstGeom prst="line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sp>
        <p:nvSpPr>
          <p:cNvPr id="16" name="TekstSylinder 15"/>
          <p:cNvSpPr txBox="1"/>
          <p:nvPr/>
        </p:nvSpPr>
        <p:spPr>
          <a:xfrm>
            <a:off x="2347958" y="3211624"/>
            <a:ext cx="428322" cy="5539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b-NO" sz="1000" b="1" dirty="0"/>
              <a:t>1</a:t>
            </a:r>
          </a:p>
          <a:p>
            <a:endParaRPr lang="nb-NO" sz="1000" b="1" dirty="0"/>
          </a:p>
          <a:p>
            <a:r>
              <a:rPr lang="nb-NO" sz="1000" b="1" dirty="0"/>
              <a:t>1..*</a:t>
            </a:r>
          </a:p>
        </p:txBody>
      </p:sp>
      <p:sp>
        <p:nvSpPr>
          <p:cNvPr id="17" name="TekstSylinder 16"/>
          <p:cNvSpPr txBox="1"/>
          <p:nvPr/>
        </p:nvSpPr>
        <p:spPr>
          <a:xfrm>
            <a:off x="1830362" y="4579932"/>
            <a:ext cx="1066785" cy="338749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nb-NO" dirty="0"/>
              <a:t>Tråd</a:t>
            </a:r>
          </a:p>
        </p:txBody>
      </p:sp>
      <p:cxnSp>
        <p:nvCxnSpPr>
          <p:cNvPr id="18" name="Rett linje 17"/>
          <p:cNvCxnSpPr>
            <a:endCxn id="17" idx="0"/>
          </p:cNvCxnSpPr>
          <p:nvPr/>
        </p:nvCxnSpPr>
        <p:spPr bwMode="auto">
          <a:xfrm>
            <a:off x="2363755" y="4068615"/>
            <a:ext cx="0" cy="511317"/>
          </a:xfrm>
          <a:prstGeom prst="line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sp>
        <p:nvSpPr>
          <p:cNvPr id="19" name="TekstSylinder 18"/>
          <p:cNvSpPr txBox="1"/>
          <p:nvPr/>
        </p:nvSpPr>
        <p:spPr>
          <a:xfrm>
            <a:off x="2347958" y="4070212"/>
            <a:ext cx="423034" cy="50812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b-NO" sz="1000" b="1" dirty="0"/>
              <a:t>1</a:t>
            </a:r>
          </a:p>
          <a:p>
            <a:endParaRPr lang="nb-NO" sz="1000" b="1" dirty="0"/>
          </a:p>
          <a:p>
            <a:r>
              <a:rPr lang="nb-NO" sz="1000" b="1" dirty="0"/>
              <a:t>1..*</a:t>
            </a:r>
          </a:p>
        </p:txBody>
      </p:sp>
      <p:sp>
        <p:nvSpPr>
          <p:cNvPr id="20" name="TekstSylinder 19"/>
          <p:cNvSpPr txBox="1"/>
          <p:nvPr/>
        </p:nvSpPr>
        <p:spPr>
          <a:xfrm>
            <a:off x="5496734" y="2739189"/>
            <a:ext cx="1332545" cy="38002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nb-NO" sz="1600" dirty="0"/>
              <a:t>Application</a:t>
            </a:r>
          </a:p>
        </p:txBody>
      </p:sp>
      <p:sp>
        <p:nvSpPr>
          <p:cNvPr id="21" name="TekstSylinder 20"/>
          <p:cNvSpPr txBox="1"/>
          <p:nvPr/>
        </p:nvSpPr>
        <p:spPr>
          <a:xfrm>
            <a:off x="5566180" y="3465686"/>
            <a:ext cx="1209023" cy="310519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nb-NO" sz="1600" dirty="0" err="1"/>
              <a:t>Process</a:t>
            </a:r>
            <a:endParaRPr lang="nb-NO" sz="1600" dirty="0"/>
          </a:p>
        </p:txBody>
      </p:sp>
      <p:cxnSp>
        <p:nvCxnSpPr>
          <p:cNvPr id="22" name="Rett linje 21"/>
          <p:cNvCxnSpPr>
            <a:stCxn id="20" idx="2"/>
            <a:endCxn id="21" idx="0"/>
          </p:cNvCxnSpPr>
          <p:nvPr/>
        </p:nvCxnSpPr>
        <p:spPr bwMode="auto">
          <a:xfrm>
            <a:off x="6163007" y="3119209"/>
            <a:ext cx="7685" cy="346476"/>
          </a:xfrm>
          <a:prstGeom prst="line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sp>
        <p:nvSpPr>
          <p:cNvPr id="23" name="TekstSylinder 22"/>
          <p:cNvSpPr txBox="1"/>
          <p:nvPr/>
        </p:nvSpPr>
        <p:spPr>
          <a:xfrm>
            <a:off x="6097503" y="3103726"/>
            <a:ext cx="454318" cy="46638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700" b="1" dirty="0"/>
              <a:t>1</a:t>
            </a:r>
          </a:p>
          <a:p>
            <a:endParaRPr lang="nb-NO" sz="700" b="1" dirty="0"/>
          </a:p>
          <a:p>
            <a:r>
              <a:rPr lang="nb-NO" sz="700" b="1" dirty="0"/>
              <a:t>1..*</a:t>
            </a:r>
          </a:p>
        </p:txBody>
      </p:sp>
      <p:sp>
        <p:nvSpPr>
          <p:cNvPr id="24" name="TekstSylinder 23"/>
          <p:cNvSpPr txBox="1"/>
          <p:nvPr/>
        </p:nvSpPr>
        <p:spPr>
          <a:xfrm>
            <a:off x="5580112" y="4192183"/>
            <a:ext cx="1209023" cy="310519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nb-NO" sz="1600" dirty="0"/>
              <a:t>Tråd</a:t>
            </a:r>
          </a:p>
        </p:txBody>
      </p:sp>
      <p:cxnSp>
        <p:nvCxnSpPr>
          <p:cNvPr id="25" name="Rett linje 24"/>
          <p:cNvCxnSpPr>
            <a:stCxn id="21" idx="2"/>
            <a:endCxn id="24" idx="0"/>
          </p:cNvCxnSpPr>
          <p:nvPr/>
        </p:nvCxnSpPr>
        <p:spPr bwMode="auto">
          <a:xfrm>
            <a:off x="6170692" y="3776205"/>
            <a:ext cx="13932" cy="415978"/>
          </a:xfrm>
          <a:prstGeom prst="line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sp>
        <p:nvSpPr>
          <p:cNvPr id="26" name="TekstSylinder 25"/>
          <p:cNvSpPr txBox="1"/>
          <p:nvPr/>
        </p:nvSpPr>
        <p:spPr>
          <a:xfrm>
            <a:off x="6141018" y="3729867"/>
            <a:ext cx="454318" cy="4657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900" b="1" dirty="0"/>
              <a:t>1</a:t>
            </a:r>
          </a:p>
          <a:p>
            <a:endParaRPr lang="nb-NO" sz="900" b="1" dirty="0"/>
          </a:p>
          <a:p>
            <a:r>
              <a:rPr lang="nb-NO" sz="900" b="1" dirty="0"/>
              <a:t>1..*</a:t>
            </a:r>
          </a:p>
        </p:txBody>
      </p:sp>
      <p:sp>
        <p:nvSpPr>
          <p:cNvPr id="30" name="TekstSylinder 29"/>
          <p:cNvSpPr txBox="1"/>
          <p:nvPr/>
        </p:nvSpPr>
        <p:spPr>
          <a:xfrm>
            <a:off x="5599670" y="4918681"/>
            <a:ext cx="1209023" cy="310519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nb-NO" sz="1600" dirty="0"/>
              <a:t>fiber</a:t>
            </a:r>
          </a:p>
        </p:txBody>
      </p:sp>
      <p:cxnSp>
        <p:nvCxnSpPr>
          <p:cNvPr id="31" name="Rett linje 30"/>
          <p:cNvCxnSpPr>
            <a:stCxn id="24" idx="2"/>
            <a:endCxn id="30" idx="0"/>
          </p:cNvCxnSpPr>
          <p:nvPr/>
        </p:nvCxnSpPr>
        <p:spPr bwMode="auto">
          <a:xfrm>
            <a:off x="6184624" y="4502702"/>
            <a:ext cx="19558" cy="415979"/>
          </a:xfrm>
          <a:prstGeom prst="line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sp>
        <p:nvSpPr>
          <p:cNvPr id="32" name="TekstSylinder 31"/>
          <p:cNvSpPr txBox="1"/>
          <p:nvPr/>
        </p:nvSpPr>
        <p:spPr>
          <a:xfrm>
            <a:off x="6168622" y="4456364"/>
            <a:ext cx="454318" cy="4657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900" b="1" dirty="0"/>
              <a:t>1</a:t>
            </a:r>
          </a:p>
          <a:p>
            <a:endParaRPr lang="nb-NO" sz="900" b="1" dirty="0"/>
          </a:p>
          <a:p>
            <a:r>
              <a:rPr lang="nb-NO" sz="900" b="1" dirty="0"/>
              <a:t>1..*</a:t>
            </a:r>
          </a:p>
        </p:txBody>
      </p:sp>
      <p:cxnSp>
        <p:nvCxnSpPr>
          <p:cNvPr id="46" name="Vinkel 45"/>
          <p:cNvCxnSpPr/>
          <p:nvPr/>
        </p:nvCxnSpPr>
        <p:spPr bwMode="auto">
          <a:xfrm flipH="1" flipV="1">
            <a:off x="2755436" y="3721344"/>
            <a:ext cx="533392" cy="169375"/>
          </a:xfrm>
          <a:prstGeom prst="bentConnector4">
            <a:avLst>
              <a:gd name="adj1" fmla="val -42858"/>
              <a:gd name="adj2" fmla="val 234967"/>
            </a:avLst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 w="med" len="med"/>
          </a:ln>
          <a:effectLst/>
        </p:spPr>
      </p:cxnSp>
      <p:cxnSp>
        <p:nvCxnSpPr>
          <p:cNvPr id="64" name="Rett linje 63"/>
          <p:cNvCxnSpPr>
            <a:stCxn id="9" idx="3"/>
          </p:cNvCxnSpPr>
          <p:nvPr/>
        </p:nvCxnSpPr>
        <p:spPr bwMode="auto">
          <a:xfrm flipV="1">
            <a:off x="2897147" y="3890718"/>
            <a:ext cx="391681" cy="1"/>
          </a:xfrm>
          <a:prstGeom prst="line">
            <a:avLst/>
          </a:prstGeom>
          <a:noFill/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sp>
        <p:nvSpPr>
          <p:cNvPr id="65" name="TekstSylinder 64"/>
          <p:cNvSpPr txBox="1"/>
          <p:nvPr/>
        </p:nvSpPr>
        <p:spPr>
          <a:xfrm>
            <a:off x="2914200" y="3890719"/>
            <a:ext cx="396789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1000" b="1" dirty="0"/>
              <a:t>1</a:t>
            </a:r>
          </a:p>
        </p:txBody>
      </p:sp>
      <p:sp>
        <p:nvSpPr>
          <p:cNvPr id="66" name="TekstSylinder 65"/>
          <p:cNvSpPr txBox="1"/>
          <p:nvPr/>
        </p:nvSpPr>
        <p:spPr>
          <a:xfrm>
            <a:off x="2771800" y="3465685"/>
            <a:ext cx="515494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1000" b="1" dirty="0"/>
              <a:t>1..*</a:t>
            </a:r>
          </a:p>
        </p:txBody>
      </p:sp>
      <p:sp>
        <p:nvSpPr>
          <p:cNvPr id="67" name="Plassholder for innhold 2"/>
          <p:cNvSpPr txBox="1">
            <a:spLocks/>
          </p:cNvSpPr>
          <p:nvPr/>
        </p:nvSpPr>
        <p:spPr bwMode="auto">
          <a:xfrm>
            <a:off x="2627784" y="5900117"/>
            <a:ext cx="3744416" cy="337195"/>
          </a:xfrm>
          <a:prstGeom prst="rect">
            <a:avLst/>
          </a:prstGeom>
          <a:solidFill>
            <a:schemeClr val="bg2">
              <a:lumMod val="25000"/>
              <a:lumOff val="75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60000"/>
              <a:buFont typeface="Wingdings" pitchFamily="2" charset="2"/>
              <a:buChar char="n"/>
              <a:defRPr sz="24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55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50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55000"/>
              <a:buFont typeface="Wingdings" pitchFamily="2" charset="2"/>
              <a:buChar char="n"/>
              <a:defRPr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itchFamily="2" charset="2"/>
              <a:buChar char="n"/>
              <a:defRPr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itchFamily="2" charset="2"/>
              <a:buChar char="n"/>
              <a:defRPr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itchFamily="2" charset="2"/>
              <a:buChar char="n"/>
              <a:defRPr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itchFamily="2" charset="2"/>
              <a:buChar char="n"/>
              <a:defRPr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itchFamily="2" charset="2"/>
              <a:buChar char="n"/>
              <a:defRPr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nb-NO" sz="1800" kern="0" dirty="0"/>
              <a:t>Heldigvis forenkler Java dette</a:t>
            </a:r>
          </a:p>
        </p:txBody>
      </p:sp>
    </p:spTree>
    <p:extLst>
      <p:ext uri="{BB962C8B-B14F-4D97-AF65-F5344CB8AC3E}">
        <p14:creationId xmlns:p14="http://schemas.microsoft.com/office/powerpoint/2010/main" val="4061127922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lassholder for innhold 2"/>
          <p:cNvSpPr>
            <a:spLocks noGrp="1"/>
          </p:cNvSpPr>
          <p:nvPr>
            <p:ph idx="1"/>
          </p:nvPr>
        </p:nvSpPr>
        <p:spPr>
          <a:xfrm>
            <a:off x="683568" y="4443585"/>
            <a:ext cx="7772400" cy="1577703"/>
          </a:xfrm>
        </p:spPr>
        <p:txBody>
          <a:bodyPr/>
          <a:lstStyle/>
          <a:p>
            <a:r>
              <a:rPr lang="nb-NO" b="1" dirty="0"/>
              <a:t>Alle trådene i et Java-program deler samme adresserom </a:t>
            </a:r>
            <a:r>
              <a:rPr lang="nb-NO" dirty="0"/>
              <a:t>(= samme plasser i  </a:t>
            </a:r>
            <a:r>
              <a:rPr lang="nb-NO" dirty="0" err="1"/>
              <a:t>hovedhukommelsen</a:t>
            </a:r>
            <a:r>
              <a:rPr lang="nb-NO" dirty="0"/>
              <a:t>). Alle trådene kan lese og skrive i de variable (objektene) programmet har og ha adgang til samme kode (metodene i klassene).</a:t>
            </a:r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A0C119C-BAD2-474F-B7B2-66F11C4D5BFD}" type="slidenum">
              <a:rPr lang="nb-NO" smtClean="0">
                <a:solidFill>
                  <a:srgbClr val="000000"/>
                </a:solidFill>
              </a:rPr>
              <a:pPr>
                <a:defRPr/>
              </a:pPr>
              <a:t>29</a:t>
            </a:fld>
            <a:endParaRPr lang="nb-NO">
              <a:solidFill>
                <a:srgbClr val="000000"/>
              </a:solidFill>
            </a:endParaRPr>
          </a:p>
        </p:txBody>
      </p:sp>
      <p:sp>
        <p:nvSpPr>
          <p:cNvPr id="5" name="Plassholder for innhold 2"/>
          <p:cNvSpPr txBox="1">
            <a:spLocks noGrp="1"/>
          </p:cNvSpPr>
          <p:nvPr>
            <p:ph type="title"/>
          </p:nvPr>
        </p:nvSpPr>
        <p:spPr bwMode="auto"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60000"/>
              <a:buFont typeface="Wingdings" pitchFamily="2" charset="2"/>
              <a:buChar char="n"/>
              <a:defRPr sz="24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55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50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55000"/>
              <a:buFont typeface="Wingdings" pitchFamily="2" charset="2"/>
              <a:buChar char="n"/>
              <a:defRPr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itchFamily="2" charset="2"/>
              <a:buChar char="n"/>
              <a:defRPr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itchFamily="2" charset="2"/>
              <a:buChar char="n"/>
              <a:defRPr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itchFamily="2" charset="2"/>
              <a:buChar char="n"/>
              <a:defRPr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itchFamily="2" charset="2"/>
              <a:buChar char="n"/>
              <a:defRPr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itchFamily="2" charset="2"/>
              <a:buChar char="n"/>
              <a:defRPr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br>
              <a:rPr lang="nb-NO" sz="2800" kern="0" dirty="0"/>
            </a:br>
            <a:r>
              <a:rPr lang="nb-NO" sz="2800" kern="0" dirty="0"/>
              <a:t>Java forenkler dette ved å velge to nivåer </a:t>
            </a:r>
          </a:p>
        </p:txBody>
      </p:sp>
      <p:grpSp>
        <p:nvGrpSpPr>
          <p:cNvPr id="33" name="Gruppe 32"/>
          <p:cNvGrpSpPr/>
          <p:nvPr/>
        </p:nvGrpSpPr>
        <p:grpSpPr>
          <a:xfrm>
            <a:off x="1932791" y="1700808"/>
            <a:ext cx="3960887" cy="2058150"/>
            <a:chOff x="3913235" y="2134032"/>
            <a:chExt cx="3960887" cy="2058150"/>
          </a:xfrm>
        </p:grpSpPr>
        <p:sp>
          <p:nvSpPr>
            <p:cNvPr id="7" name="TekstSylinder 6"/>
            <p:cNvSpPr txBox="1"/>
            <p:nvPr/>
          </p:nvSpPr>
          <p:spPr>
            <a:xfrm>
              <a:off x="6167266" y="2135725"/>
              <a:ext cx="1706856" cy="33874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nb-NO" dirty="0"/>
                <a:t>Linux</a:t>
              </a:r>
            </a:p>
          </p:txBody>
        </p:sp>
        <p:sp>
          <p:nvSpPr>
            <p:cNvPr id="8" name="TekstSylinder 7"/>
            <p:cNvSpPr txBox="1"/>
            <p:nvPr/>
          </p:nvSpPr>
          <p:spPr>
            <a:xfrm>
              <a:off x="3913235" y="2134032"/>
              <a:ext cx="2204689" cy="33874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nb-NO" dirty="0"/>
                <a:t>Windows</a:t>
              </a:r>
            </a:p>
          </p:txBody>
        </p:sp>
        <p:sp>
          <p:nvSpPr>
            <p:cNvPr id="18" name="TekstSylinder 17"/>
            <p:cNvSpPr txBox="1"/>
            <p:nvPr/>
          </p:nvSpPr>
          <p:spPr>
            <a:xfrm>
              <a:off x="4922826" y="2636912"/>
              <a:ext cx="2390196" cy="584775"/>
            </a:xfrm>
            <a:prstGeom prst="rect">
              <a:avLst/>
            </a:prstGeom>
            <a:noFill/>
            <a:ln>
              <a:solidFill>
                <a:schemeClr val="tx1"/>
              </a:solidFill>
            </a:ln>
          </p:spPr>
          <p:txBody>
            <a:bodyPr wrap="square" rtlCol="0">
              <a:spAutoFit/>
            </a:bodyPr>
            <a:lstStyle/>
            <a:p>
              <a:pPr algn="ctr"/>
              <a:r>
                <a:rPr lang="nb-NO" sz="1600" dirty="0"/>
                <a:t>Java program</a:t>
              </a:r>
              <a:br>
                <a:rPr lang="nb-NO" sz="1600" dirty="0"/>
              </a:br>
              <a:r>
                <a:rPr lang="nb-NO" sz="1600" dirty="0"/>
                <a:t>( kjører på en Java VM )</a:t>
              </a:r>
            </a:p>
          </p:txBody>
        </p:sp>
        <p:sp>
          <p:nvSpPr>
            <p:cNvPr id="21" name="TekstSylinder 20"/>
            <p:cNvSpPr txBox="1"/>
            <p:nvPr/>
          </p:nvSpPr>
          <p:spPr>
            <a:xfrm>
              <a:off x="5513412" y="3881663"/>
              <a:ext cx="1209023" cy="310519"/>
            </a:xfrm>
            <a:prstGeom prst="rect">
              <a:avLst/>
            </a:prstGeom>
            <a:noFill/>
            <a:ln>
              <a:solidFill>
                <a:schemeClr val="tx1"/>
              </a:solidFill>
            </a:ln>
          </p:spPr>
          <p:txBody>
            <a:bodyPr wrap="square" rtlCol="0">
              <a:spAutoFit/>
            </a:bodyPr>
            <a:lstStyle/>
            <a:p>
              <a:pPr algn="ctr"/>
              <a:r>
                <a:rPr lang="nb-NO" sz="1600" dirty="0"/>
                <a:t>Tråd</a:t>
              </a:r>
            </a:p>
          </p:txBody>
        </p:sp>
        <p:cxnSp>
          <p:nvCxnSpPr>
            <p:cNvPr id="22" name="Rett linje 21"/>
            <p:cNvCxnSpPr>
              <a:stCxn id="18" idx="2"/>
              <a:endCxn id="21" idx="0"/>
            </p:cNvCxnSpPr>
            <p:nvPr/>
          </p:nvCxnSpPr>
          <p:spPr bwMode="auto">
            <a:xfrm>
              <a:off x="6117924" y="3221687"/>
              <a:ext cx="0" cy="659976"/>
            </a:xfrm>
            <a:prstGeom prst="line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sp>
          <p:nvSpPr>
            <p:cNvPr id="23" name="TekstSylinder 22"/>
            <p:cNvSpPr txBox="1"/>
            <p:nvPr/>
          </p:nvSpPr>
          <p:spPr>
            <a:xfrm>
              <a:off x="6098126" y="3287901"/>
              <a:ext cx="454318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nb-NO" sz="900" b="1" dirty="0"/>
                <a:t>1</a:t>
              </a:r>
            </a:p>
            <a:p>
              <a:endParaRPr lang="nb-NO" sz="900" b="1" dirty="0"/>
            </a:p>
            <a:p>
              <a:endParaRPr lang="nb-NO" sz="900" b="1" dirty="0"/>
            </a:p>
            <a:p>
              <a:r>
                <a:rPr lang="nb-NO" sz="900" b="1" dirty="0"/>
                <a:t>1..*</a:t>
              </a:r>
            </a:p>
          </p:txBody>
        </p:sp>
      </p:grpSp>
      <p:grpSp>
        <p:nvGrpSpPr>
          <p:cNvPr id="34" name="Gruppe 33"/>
          <p:cNvGrpSpPr/>
          <p:nvPr/>
        </p:nvGrpSpPr>
        <p:grpSpPr>
          <a:xfrm>
            <a:off x="4572000" y="3249906"/>
            <a:ext cx="592744" cy="658024"/>
            <a:chOff x="7668344" y="3897978"/>
            <a:chExt cx="592744" cy="658024"/>
          </a:xfrm>
        </p:grpSpPr>
        <p:cxnSp>
          <p:nvCxnSpPr>
            <p:cNvPr id="35" name="Vinkel 34"/>
            <p:cNvCxnSpPr/>
            <p:nvPr/>
          </p:nvCxnSpPr>
          <p:spPr bwMode="auto">
            <a:xfrm flipH="1" flipV="1">
              <a:off x="7668344" y="4123721"/>
              <a:ext cx="533392" cy="169375"/>
            </a:xfrm>
            <a:prstGeom prst="bentConnector4">
              <a:avLst>
                <a:gd name="adj1" fmla="val -42858"/>
                <a:gd name="adj2" fmla="val 234967"/>
              </a:avLst>
            </a:prstGeom>
            <a:noFill/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triangle" w="med" len="med"/>
            </a:ln>
            <a:effectLst/>
          </p:spPr>
        </p:cxnSp>
        <p:cxnSp>
          <p:nvCxnSpPr>
            <p:cNvPr id="36" name="Rett linje 35"/>
            <p:cNvCxnSpPr/>
            <p:nvPr/>
          </p:nvCxnSpPr>
          <p:spPr bwMode="auto">
            <a:xfrm flipV="1">
              <a:off x="7810055" y="4293095"/>
              <a:ext cx="391681" cy="1"/>
            </a:xfrm>
            <a:prstGeom prst="line">
              <a:avLst/>
            </a:prstGeom>
            <a:noFill/>
            <a:ln w="127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sp>
          <p:nvSpPr>
            <p:cNvPr id="37" name="TekstSylinder 36"/>
            <p:cNvSpPr txBox="1"/>
            <p:nvPr/>
          </p:nvSpPr>
          <p:spPr>
            <a:xfrm>
              <a:off x="7804947" y="4309781"/>
              <a:ext cx="396789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nb-NO" sz="1000" b="1" dirty="0"/>
                <a:t>1</a:t>
              </a:r>
            </a:p>
          </p:txBody>
        </p:sp>
        <p:sp>
          <p:nvSpPr>
            <p:cNvPr id="38" name="TekstSylinder 37"/>
            <p:cNvSpPr txBox="1"/>
            <p:nvPr/>
          </p:nvSpPr>
          <p:spPr>
            <a:xfrm>
              <a:off x="7745594" y="3897978"/>
              <a:ext cx="515494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nb-NO" sz="1000" b="1" dirty="0"/>
                <a:t>1..*</a:t>
              </a:r>
            </a:p>
          </p:txBody>
        </p:sp>
      </p:grpSp>
      <p:sp>
        <p:nvSpPr>
          <p:cNvPr id="2" name="TekstSylinder 1"/>
          <p:cNvSpPr txBox="1"/>
          <p:nvPr/>
        </p:nvSpPr>
        <p:spPr>
          <a:xfrm>
            <a:off x="5132842" y="3661709"/>
            <a:ext cx="630301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b-NO" sz="1200" dirty="0"/>
              <a:t>starter</a:t>
            </a:r>
          </a:p>
        </p:txBody>
      </p:sp>
    </p:spTree>
    <p:extLst>
      <p:ext uri="{BB962C8B-B14F-4D97-AF65-F5344CB8AC3E}">
        <p14:creationId xmlns:p14="http://schemas.microsoft.com/office/powerpoint/2010/main" val="2142163623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1350963" y="260648"/>
            <a:ext cx="7793037" cy="828675"/>
          </a:xfrm>
        </p:spPr>
        <p:txBody>
          <a:bodyPr/>
          <a:lstStyle/>
          <a:p>
            <a:r>
              <a:rPr lang="nb-NO" dirty="0"/>
              <a:t>Hva er tråder i Java ?</a:t>
            </a:r>
          </a:p>
        </p:txBody>
      </p:sp>
      <p:sp>
        <p:nvSpPr>
          <p:cNvPr id="7" name="Plassholder for innhold 6"/>
          <p:cNvSpPr>
            <a:spLocks noGrp="1"/>
          </p:cNvSpPr>
          <p:nvPr>
            <p:ph idx="1"/>
          </p:nvPr>
        </p:nvSpPr>
        <p:spPr>
          <a:xfrm>
            <a:off x="1187624" y="1458466"/>
            <a:ext cx="7056784" cy="3770734"/>
          </a:xfrm>
        </p:spPr>
        <p:txBody>
          <a:bodyPr/>
          <a:lstStyle/>
          <a:p>
            <a:r>
              <a:rPr lang="nb-NO" sz="2000" dirty="0"/>
              <a:t>I alle programmer kjører minst en tråd – main tråden (starter og kjører i </a:t>
            </a:r>
            <a:r>
              <a:rPr lang="nb-NO" sz="20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public</a:t>
            </a:r>
            <a:r>
              <a:rPr lang="nb-NO" sz="2000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nb-NO" sz="20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static</a:t>
            </a:r>
            <a:r>
              <a:rPr lang="nb-NO" sz="2000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nb-NO" sz="20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void</a:t>
            </a:r>
            <a:r>
              <a:rPr lang="nb-NO" sz="2000" dirty="0">
                <a:latin typeface="Courier New" panose="02070309020205020404" pitchFamily="49" charset="0"/>
                <a:cs typeface="Courier New" panose="02070309020205020404" pitchFamily="49" charset="0"/>
              </a:rPr>
              <a:t> main</a:t>
            </a:r>
            <a:r>
              <a:rPr lang="nb-NO" sz="2000" dirty="0"/>
              <a:t>).</a:t>
            </a:r>
          </a:p>
          <a:p>
            <a:r>
              <a:rPr lang="nb-NO" sz="2000" dirty="0"/>
              <a:t>Main-tråden kan starte en eller flere andre, nye tråder.</a:t>
            </a:r>
          </a:p>
          <a:p>
            <a:r>
              <a:rPr lang="nb-NO" sz="2000" dirty="0"/>
              <a:t>Enhver tråd som er startet, kan stoppes midlertidig eller permanent av:</a:t>
            </a:r>
          </a:p>
          <a:p>
            <a:pPr lvl="1"/>
            <a:r>
              <a:rPr lang="nb-NO" sz="1600" dirty="0"/>
              <a:t>Av seg selv ved kall på synkroniseringsobjekter hvor den må vente</a:t>
            </a:r>
          </a:p>
          <a:p>
            <a:pPr lvl="1"/>
            <a:r>
              <a:rPr lang="nb-NO" sz="1600" dirty="0"/>
              <a:t>Den er ferdig med sin kode (i metoden run), terminerer da</a:t>
            </a:r>
          </a:p>
          <a:p>
            <a:r>
              <a:rPr lang="nb-NO" sz="2000" dirty="0"/>
              <a:t>Main-tråden og de nye trådene går i parallell ved at:</a:t>
            </a:r>
          </a:p>
          <a:p>
            <a:pPr lvl="1"/>
            <a:r>
              <a:rPr lang="nb-NO" sz="1600" dirty="0"/>
              <a:t>De kjører enten på hver sin kjerne</a:t>
            </a:r>
          </a:p>
          <a:p>
            <a:pPr lvl="1"/>
            <a:r>
              <a:rPr lang="nb-NO" sz="1600" dirty="0"/>
              <a:t>Hvis vi har flere tråder enn kjerner, vil klokka i maskinen sørge for at trådene av og til avbrytes og en annen tråd får kjøretid på kjernen.</a:t>
            </a:r>
          </a:p>
          <a:p>
            <a:r>
              <a:rPr lang="nb-NO" sz="2000" dirty="0"/>
              <a:t>Vi bruker tråder til å parallellisere programmene våre </a:t>
            </a:r>
          </a:p>
          <a:p>
            <a:pPr marL="0" indent="0">
              <a:buNone/>
            </a:pPr>
            <a:endParaRPr lang="nb-NO" dirty="0"/>
          </a:p>
          <a:p>
            <a:pPr marL="0" indent="0">
              <a:buNone/>
            </a:pPr>
            <a:endParaRPr lang="nb-NO" dirty="0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0C119C-BAD2-474F-B7B2-66F11C4D5BFD}" type="slidenum">
              <a:rPr lang="nb-NO" smtClean="0"/>
              <a:pPr/>
              <a:t>30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384177795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&gt;</a:t>
            </a:r>
            <a:r>
              <a:rPr lang="nb-NO" dirty="0" err="1"/>
              <a:t>java</a:t>
            </a:r>
            <a:r>
              <a:rPr lang="nb-NO" dirty="0"/>
              <a:t> (også kalt JVM) starter </a:t>
            </a:r>
            <a:r>
              <a:rPr lang="nb-NO" dirty="0" err="1"/>
              <a:t>main-tråden</a:t>
            </a:r>
            <a:br>
              <a:rPr lang="nb-NO" dirty="0"/>
            </a:br>
            <a:r>
              <a:rPr lang="nb-NO" dirty="0"/>
              <a:t> som igjen starter nye tråder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A0C119C-BAD2-474F-B7B2-66F11C4D5BFD}" type="slidenum">
              <a:rPr lang="nb-NO" smtClean="0">
                <a:solidFill>
                  <a:srgbClr val="000000"/>
                </a:solidFill>
              </a:rPr>
              <a:pPr>
                <a:defRPr/>
              </a:pPr>
              <a:t>31</a:t>
            </a:fld>
            <a:endParaRPr lang="nb-NO">
              <a:solidFill>
                <a:srgbClr val="000000"/>
              </a:solidFill>
            </a:endParaRPr>
          </a:p>
        </p:txBody>
      </p:sp>
      <p:grpSp>
        <p:nvGrpSpPr>
          <p:cNvPr id="38" name="Group 37"/>
          <p:cNvGrpSpPr/>
          <p:nvPr/>
        </p:nvGrpSpPr>
        <p:grpSpPr>
          <a:xfrm>
            <a:off x="2123728" y="1700808"/>
            <a:ext cx="6166913" cy="3240360"/>
            <a:chOff x="395536" y="1412776"/>
            <a:chExt cx="4992263" cy="2592288"/>
          </a:xfrm>
        </p:grpSpPr>
        <p:sp>
          <p:nvSpPr>
            <p:cNvPr id="5" name="Oval 4"/>
            <p:cNvSpPr/>
            <p:nvPr/>
          </p:nvSpPr>
          <p:spPr bwMode="auto">
            <a:xfrm>
              <a:off x="2411760" y="1484784"/>
              <a:ext cx="864096" cy="384319"/>
            </a:xfrm>
            <a:prstGeom prst="ellipse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  <a:spAutoFit/>
            </a:bodyPr>
            <a:lstStyle/>
            <a:p>
              <a:pPr marL="285750" marR="0" indent="-285750" algn="l" defTabSz="914400" rtl="0" eaLnBrk="1" fontAlgn="base" latinLnBrk="0" hangingPunct="1">
                <a:lnSpc>
                  <a:spcPct val="90000"/>
                </a:lnSpc>
                <a:spcBef>
                  <a:spcPct val="50000"/>
                </a:spcBef>
                <a:spcAft>
                  <a:spcPct val="0"/>
                </a:spcAft>
                <a:buClr>
                  <a:schemeClr val="hlink"/>
                </a:buClr>
                <a:buSzPct val="55000"/>
                <a:buFont typeface="Wingdings" pitchFamily="2" charset="2"/>
                <a:buNone/>
                <a:tabLst/>
              </a:pPr>
              <a:r>
                <a:rPr kumimoji="0" lang="nb-NO" b="0" i="1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Times New Roman" pitchFamily="18" charset="0"/>
                </a:rPr>
                <a:t>JVM</a:t>
              </a:r>
            </a:p>
          </p:txBody>
        </p:sp>
        <p:cxnSp>
          <p:nvCxnSpPr>
            <p:cNvPr id="6" name="Straight Connector 5"/>
            <p:cNvCxnSpPr>
              <a:stCxn id="5" idx="4"/>
              <a:endCxn id="8" idx="0"/>
            </p:cNvCxnSpPr>
            <p:nvPr/>
          </p:nvCxnSpPr>
          <p:spPr bwMode="auto">
            <a:xfrm>
              <a:off x="2843809" y="1869103"/>
              <a:ext cx="0" cy="551785"/>
            </a:xfrm>
            <a:prstGeom prst="line">
              <a:avLst/>
            </a:prstGeom>
            <a:noFill/>
            <a:ln w="28575" cap="flat" cmpd="sng" algn="ctr">
              <a:solidFill>
                <a:srgbClr val="FF0000"/>
              </a:solidFill>
              <a:prstDash val="solid"/>
              <a:round/>
              <a:headEnd type="none" w="med" len="med"/>
              <a:tailEnd type="arrow" w="med" len="med"/>
            </a:ln>
            <a:effectLst/>
          </p:spPr>
        </p:cxnSp>
        <p:sp>
          <p:nvSpPr>
            <p:cNvPr id="7" name="TextBox 6"/>
            <p:cNvSpPr txBox="1"/>
            <p:nvPr/>
          </p:nvSpPr>
          <p:spPr>
            <a:xfrm>
              <a:off x="1043608" y="1412776"/>
              <a:ext cx="1371896" cy="5170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nb-NO" dirty="0"/>
                <a:t>1) JVM starter </a:t>
              </a:r>
              <a:br>
                <a:rPr lang="nb-NO" dirty="0"/>
              </a:br>
              <a:r>
                <a:rPr lang="nb-NO" dirty="0"/>
                <a:t>Main-tråden</a:t>
              </a:r>
            </a:p>
          </p:txBody>
        </p:sp>
        <p:grpSp>
          <p:nvGrpSpPr>
            <p:cNvPr id="24" name="Group 23"/>
            <p:cNvGrpSpPr/>
            <p:nvPr/>
          </p:nvGrpSpPr>
          <p:grpSpPr>
            <a:xfrm>
              <a:off x="1763688" y="2420888"/>
              <a:ext cx="2304256" cy="1584176"/>
              <a:chOff x="1691680" y="2492896"/>
              <a:chExt cx="2304256" cy="1584176"/>
            </a:xfrm>
          </p:grpSpPr>
          <p:sp>
            <p:nvSpPr>
              <p:cNvPr id="8" name="Oval 7"/>
              <p:cNvSpPr/>
              <p:nvPr/>
            </p:nvSpPr>
            <p:spPr bwMode="auto">
              <a:xfrm>
                <a:off x="2411760" y="2492896"/>
                <a:ext cx="720080" cy="402497"/>
              </a:xfrm>
              <a:prstGeom prst="ellipse">
                <a:avLst/>
              </a:prstGeom>
              <a:noFill/>
              <a:ln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arrow" w="med" len="med"/>
              </a:ln>
              <a:effec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285750" marR="0" indent="-285750" algn="l" defTabSz="914400" rtl="0" eaLnBrk="1" fontAlgn="base" latinLnBrk="0" hangingPunct="1">
                  <a:lnSpc>
                    <a:spcPct val="90000"/>
                  </a:lnSpc>
                  <a:spcBef>
                    <a:spcPct val="50000"/>
                  </a:spcBef>
                  <a:spcAft>
                    <a:spcPct val="0"/>
                  </a:spcAft>
                  <a:buClr>
                    <a:schemeClr val="hlink"/>
                  </a:buClr>
                  <a:buSzPct val="55000"/>
                  <a:buFont typeface="Wingdings" pitchFamily="2" charset="2"/>
                  <a:buNone/>
                  <a:tabLst/>
                </a:pPr>
                <a:endParaRPr kumimoji="0" lang="nb-NO" sz="1400" b="0" i="1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Times New Roman" pitchFamily="18" charset="0"/>
                </a:endParaRPr>
              </a:p>
            </p:txBody>
          </p:sp>
          <p:cxnSp>
            <p:nvCxnSpPr>
              <p:cNvPr id="10" name="Straight Connector 9"/>
              <p:cNvCxnSpPr>
                <a:stCxn id="8" idx="2"/>
              </p:cNvCxnSpPr>
              <p:nvPr/>
            </p:nvCxnSpPr>
            <p:spPr bwMode="auto">
              <a:xfrm flipH="1">
                <a:off x="1691680" y="2694145"/>
                <a:ext cx="720080" cy="1238911"/>
              </a:xfrm>
              <a:prstGeom prst="line">
                <a:avLst/>
              </a:prstGeom>
              <a:noFill/>
              <a:ln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arrow" w="med" len="med"/>
              </a:ln>
              <a:effectLst/>
            </p:spPr>
          </p:cxnSp>
          <p:cxnSp>
            <p:nvCxnSpPr>
              <p:cNvPr id="11" name="Straight Connector 10"/>
              <p:cNvCxnSpPr/>
              <p:nvPr/>
            </p:nvCxnSpPr>
            <p:spPr bwMode="auto">
              <a:xfrm flipH="1">
                <a:off x="2411760" y="2852936"/>
                <a:ext cx="105454" cy="1152128"/>
              </a:xfrm>
              <a:prstGeom prst="line">
                <a:avLst/>
              </a:prstGeom>
              <a:noFill/>
              <a:ln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arrow" w="med" len="med"/>
              </a:ln>
              <a:effectLst/>
            </p:spPr>
          </p:cxnSp>
          <p:cxnSp>
            <p:nvCxnSpPr>
              <p:cNvPr id="13" name="Straight Connector 12"/>
              <p:cNvCxnSpPr>
                <a:stCxn id="8" idx="4"/>
              </p:cNvCxnSpPr>
              <p:nvPr/>
            </p:nvCxnSpPr>
            <p:spPr bwMode="auto">
              <a:xfrm>
                <a:off x="2771800" y="2895393"/>
                <a:ext cx="216024" cy="1118055"/>
              </a:xfrm>
              <a:prstGeom prst="line">
                <a:avLst/>
              </a:prstGeom>
              <a:noFill/>
              <a:ln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arrow" w="med" len="med"/>
              </a:ln>
              <a:effectLst/>
            </p:spPr>
          </p:cxnSp>
          <p:cxnSp>
            <p:nvCxnSpPr>
              <p:cNvPr id="16" name="Straight Connector 15"/>
              <p:cNvCxnSpPr/>
              <p:nvPr/>
            </p:nvCxnSpPr>
            <p:spPr bwMode="auto">
              <a:xfrm>
                <a:off x="2987824" y="2852936"/>
                <a:ext cx="576064" cy="1224136"/>
              </a:xfrm>
              <a:prstGeom prst="line">
                <a:avLst/>
              </a:prstGeom>
              <a:noFill/>
              <a:ln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arrow" w="med" len="med"/>
              </a:ln>
              <a:effectLst/>
            </p:spPr>
          </p:cxnSp>
          <p:cxnSp>
            <p:nvCxnSpPr>
              <p:cNvPr id="18" name="Straight Connector 17"/>
              <p:cNvCxnSpPr>
                <a:stCxn id="8" idx="6"/>
              </p:cNvCxnSpPr>
              <p:nvPr/>
            </p:nvCxnSpPr>
            <p:spPr bwMode="auto">
              <a:xfrm>
                <a:off x="3131840" y="2694145"/>
                <a:ext cx="864096" cy="1238911"/>
              </a:xfrm>
              <a:prstGeom prst="line">
                <a:avLst/>
              </a:prstGeom>
              <a:noFill/>
              <a:ln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arrow" w="med" len="med"/>
              </a:ln>
              <a:effectLst/>
            </p:spPr>
          </p:cxnSp>
        </p:grpSp>
        <p:sp>
          <p:nvSpPr>
            <p:cNvPr id="32" name="TextBox 31"/>
            <p:cNvSpPr txBox="1"/>
            <p:nvPr/>
          </p:nvSpPr>
          <p:spPr>
            <a:xfrm>
              <a:off x="395536" y="2420888"/>
              <a:ext cx="1954394" cy="960263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nb-NO" dirty="0"/>
                <a:t>3) Main-tråden venter</a:t>
              </a:r>
              <a:br>
                <a:rPr lang="nb-NO" dirty="0"/>
              </a:br>
              <a:r>
                <a:rPr lang="nb-NO" dirty="0"/>
                <a:t>mens de andre </a:t>
              </a:r>
              <a:br>
                <a:rPr lang="nb-NO" dirty="0"/>
              </a:br>
              <a:r>
                <a:rPr lang="nb-NO" dirty="0"/>
                <a:t>trådene løser</a:t>
              </a:r>
              <a:br>
                <a:rPr lang="nb-NO" dirty="0"/>
              </a:br>
              <a:r>
                <a:rPr lang="nb-NO" dirty="0"/>
                <a:t>problemet</a:t>
              </a:r>
            </a:p>
          </p:txBody>
        </p:sp>
        <p:cxnSp>
          <p:nvCxnSpPr>
            <p:cNvPr id="33" name="Straight Connector 32"/>
            <p:cNvCxnSpPr/>
            <p:nvPr/>
          </p:nvCxnSpPr>
          <p:spPr bwMode="auto">
            <a:xfrm>
              <a:off x="2843808" y="2420888"/>
              <a:ext cx="72008" cy="1512168"/>
            </a:xfrm>
            <a:prstGeom prst="line">
              <a:avLst/>
            </a:prstGeom>
            <a:noFill/>
            <a:ln w="28575" cap="flat" cmpd="sng" algn="ctr">
              <a:solidFill>
                <a:srgbClr val="FF0000"/>
              </a:solidFill>
              <a:prstDash val="dash"/>
              <a:round/>
              <a:headEnd type="none" w="med" len="med"/>
              <a:tailEnd type="arrow" w="med" len="med"/>
            </a:ln>
            <a:effectLst/>
          </p:spPr>
        </p:cxnSp>
        <p:sp>
          <p:nvSpPr>
            <p:cNvPr id="17" name="TextBox 6"/>
            <p:cNvSpPr txBox="1"/>
            <p:nvPr/>
          </p:nvSpPr>
          <p:spPr>
            <a:xfrm>
              <a:off x="3416380" y="1688147"/>
              <a:ext cx="1971419" cy="5170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nb-NO" dirty="0"/>
                <a:t>2) Main-tråden starter</a:t>
              </a:r>
            </a:p>
            <a:p>
              <a:r>
                <a:rPr lang="nb-NO" dirty="0"/>
                <a:t>k nye tråder</a:t>
              </a:r>
            </a:p>
          </p:txBody>
        </p:sp>
      </p:grpSp>
      <p:sp>
        <p:nvSpPr>
          <p:cNvPr id="9" name="TekstSylinder 8"/>
          <p:cNvSpPr txBox="1"/>
          <p:nvPr/>
        </p:nvSpPr>
        <p:spPr>
          <a:xfrm>
            <a:off x="2411760" y="5795972"/>
            <a:ext cx="4680520" cy="369332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 wrap="square" rtlCol="0">
            <a:spAutoFit/>
          </a:bodyPr>
          <a:lstStyle/>
          <a:p>
            <a:r>
              <a:rPr lang="nb-NO" dirty="0"/>
              <a:t>Tråder i Java er objekter av klassen </a:t>
            </a:r>
            <a:r>
              <a:rPr lang="nb-NO" dirty="0" err="1"/>
              <a:t>Thread</a:t>
            </a:r>
            <a:r>
              <a:rPr lang="nb-NO" dirty="0"/>
              <a:t>.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tel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Konstruktør til </a:t>
            </a:r>
            <a:r>
              <a:rPr lang="nb-NO" dirty="0" err="1"/>
              <a:t>Thread</a:t>
            </a:r>
            <a:r>
              <a:rPr lang="nb-NO" dirty="0"/>
              <a:t>-klassen</a:t>
            </a:r>
          </a:p>
        </p:txBody>
      </p:sp>
      <p:sp>
        <p:nvSpPr>
          <p:cNvPr id="6" name="Plassholder for innhold 5"/>
          <p:cNvSpPr>
            <a:spLocks noGrp="1"/>
          </p:cNvSpPr>
          <p:nvPr>
            <p:ph idx="1"/>
          </p:nvPr>
        </p:nvSpPr>
        <p:spPr>
          <a:xfrm>
            <a:off x="1182688" y="4653136"/>
            <a:ext cx="7772400" cy="1479377"/>
          </a:xfrm>
        </p:spPr>
        <p:txBody>
          <a:bodyPr/>
          <a:lstStyle/>
          <a:p>
            <a:r>
              <a:rPr lang="nb-NO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Runnable</a:t>
            </a:r>
            <a:r>
              <a:rPr lang="nb-NO" b="1" dirty="0">
                <a:latin typeface="Courier New" panose="02070309020205020404" pitchFamily="49" charset="0"/>
                <a:cs typeface="Courier New" panose="02070309020205020404" pitchFamily="49" charset="0"/>
              </a:rPr>
              <a:t> target </a:t>
            </a:r>
            <a:r>
              <a:rPr lang="nb-NO" dirty="0"/>
              <a:t>er :</a:t>
            </a:r>
          </a:p>
          <a:p>
            <a:pPr lvl="1"/>
            <a:r>
              <a:rPr lang="nb-NO" dirty="0"/>
              <a:t>En klasse som implementerer grensesnittet ‘</a:t>
            </a:r>
            <a:r>
              <a:rPr lang="nb-NO" dirty="0" err="1"/>
              <a:t>Runnable</a:t>
            </a:r>
            <a:r>
              <a:rPr lang="nb-NO" dirty="0"/>
              <a:t>’</a:t>
            </a:r>
          </a:p>
          <a:p>
            <a:r>
              <a:rPr lang="nb-NO" sz="2000" dirty="0"/>
              <a:t>Det er en annen måte å starte er tråd hvor vi lager en </a:t>
            </a:r>
            <a:r>
              <a:rPr lang="nb-NO" sz="2000" dirty="0" err="1"/>
              <a:t>subklasse</a:t>
            </a:r>
            <a:r>
              <a:rPr lang="nb-NO" sz="2000" dirty="0"/>
              <a:t> av </a:t>
            </a:r>
            <a:r>
              <a:rPr lang="nb-NO" sz="2000" dirty="0" err="1"/>
              <a:t>Thread</a:t>
            </a:r>
            <a:r>
              <a:rPr lang="nb-NO" sz="2000" dirty="0"/>
              <a:t> (ikke fullt så fleksibel).</a:t>
            </a:r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A0C119C-BAD2-474F-B7B2-66F11C4D5BFD}" type="slidenum">
              <a:rPr lang="nb-NO" smtClean="0">
                <a:solidFill>
                  <a:srgbClr val="000000"/>
                </a:solidFill>
              </a:rPr>
              <a:pPr>
                <a:defRPr/>
              </a:pPr>
              <a:t>32</a:t>
            </a:fld>
            <a:endParaRPr lang="nb-NO">
              <a:solidFill>
                <a:srgbClr val="000000"/>
              </a:solidFill>
            </a:endParaRPr>
          </a:p>
        </p:txBody>
      </p:sp>
      <p:pic>
        <p:nvPicPr>
          <p:cNvPr id="1028" name="Picture 4" descr="M:\INF2440Para\Powerpoint\Thread3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5193" y="1340768"/>
            <a:ext cx="8351687" cy="326127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003013456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br>
              <a:rPr lang="nb-NO" dirty="0"/>
            </a:br>
            <a:br>
              <a:rPr lang="nb-NO" dirty="0"/>
            </a:br>
            <a:br>
              <a:rPr lang="nb-NO" dirty="0"/>
            </a:br>
            <a:r>
              <a:rPr lang="nb-NO" dirty="0"/>
              <a:t>Tråder i Java </a:t>
            </a:r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>
          <a:xfrm>
            <a:off x="899592" y="1314451"/>
            <a:ext cx="8055496" cy="2474590"/>
          </a:xfrm>
        </p:spPr>
        <p:txBody>
          <a:bodyPr/>
          <a:lstStyle/>
          <a:p>
            <a:r>
              <a:rPr lang="nb-NO" sz="1800" dirty="0"/>
              <a:t>Er én programflyt, dvs. en serie med instruksjoner som oppfører seg som ett vanlig, sekvensielt program – og kjører på én kjerne</a:t>
            </a:r>
          </a:p>
          <a:p>
            <a:r>
              <a:rPr lang="nb-NO" sz="1800" dirty="0"/>
              <a:t>Det kan godt være (langt) flere tråder  enn det er kjerner.</a:t>
            </a:r>
          </a:p>
          <a:p>
            <a:r>
              <a:rPr lang="nb-NO" sz="1800" dirty="0"/>
              <a:t>En tråd er ofte implementert i form av en indre klasse i den klassen som løser problemet vårt (da får trådene greit aksess til </a:t>
            </a:r>
            <a:r>
              <a:rPr lang="nb-NO" sz="1800" b="1" dirty="0"/>
              <a:t>felles data</a:t>
            </a:r>
            <a:r>
              <a:rPr lang="nb-NO" sz="1800" dirty="0"/>
              <a:t>):</a:t>
            </a:r>
          </a:p>
          <a:p>
            <a:endParaRPr lang="nb-NO" sz="1800" dirty="0"/>
          </a:p>
          <a:p>
            <a:endParaRPr lang="nb-NO" sz="1800" dirty="0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A0C119C-BAD2-474F-B7B2-66F11C4D5BFD}" type="slidenum">
              <a:rPr lang="nb-NO" smtClean="0">
                <a:solidFill>
                  <a:srgbClr val="000000"/>
                </a:solidFill>
              </a:rPr>
              <a:pPr>
                <a:defRPr/>
              </a:pPr>
              <a:t>33</a:t>
            </a:fld>
            <a:endParaRPr lang="nb-NO">
              <a:solidFill>
                <a:srgbClr val="000000"/>
              </a:solidFill>
            </a:endParaRPr>
          </a:p>
        </p:txBody>
      </p:sp>
      <p:sp>
        <p:nvSpPr>
          <p:cNvPr id="5" name="TekstSylinder 4"/>
          <p:cNvSpPr txBox="1"/>
          <p:nvPr/>
        </p:nvSpPr>
        <p:spPr>
          <a:xfrm>
            <a:off x="1403648" y="2915066"/>
            <a:ext cx="6768752" cy="39703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1400" dirty="0">
                <a:solidFill>
                  <a:srgbClr val="0070C0"/>
                </a:solidFill>
              </a:rPr>
              <a:t>import </a:t>
            </a:r>
            <a:r>
              <a:rPr lang="nb-NO" sz="1400" dirty="0" err="1">
                <a:solidFill>
                  <a:srgbClr val="0070C0"/>
                </a:solidFill>
              </a:rPr>
              <a:t>java.util.concurrent</a:t>
            </a:r>
            <a:r>
              <a:rPr lang="nb-NO" sz="1400" dirty="0">
                <a:solidFill>
                  <a:srgbClr val="0070C0"/>
                </a:solidFill>
              </a:rPr>
              <a:t>.*;</a:t>
            </a:r>
          </a:p>
          <a:p>
            <a:r>
              <a:rPr lang="nb-NO" sz="1400" dirty="0">
                <a:solidFill>
                  <a:srgbClr val="0070C0"/>
                </a:solidFill>
              </a:rPr>
              <a:t>class</a:t>
            </a:r>
            <a:r>
              <a:rPr lang="nb-NO" sz="1400" dirty="0"/>
              <a:t> Problem { </a:t>
            </a:r>
            <a:r>
              <a:rPr lang="nb-NO" sz="1400" dirty="0">
                <a:solidFill>
                  <a:srgbClr val="FF0000"/>
                </a:solidFill>
              </a:rPr>
              <a:t>int [] </a:t>
            </a:r>
            <a:r>
              <a:rPr lang="nb-NO" sz="1400" dirty="0" err="1">
                <a:solidFill>
                  <a:srgbClr val="FF0000"/>
                </a:solidFill>
              </a:rPr>
              <a:t>fellesData</a:t>
            </a:r>
            <a:r>
              <a:rPr lang="nb-NO" sz="1400" dirty="0">
                <a:solidFill>
                  <a:srgbClr val="FF0000"/>
                </a:solidFill>
              </a:rPr>
              <a:t> ; </a:t>
            </a:r>
            <a:r>
              <a:rPr lang="nb-NO" sz="1400" dirty="0">
                <a:solidFill>
                  <a:srgbClr val="00B050"/>
                </a:solidFill>
              </a:rPr>
              <a:t>// dette er </a:t>
            </a:r>
            <a:r>
              <a:rPr lang="nb-NO" sz="1400" b="1" dirty="0">
                <a:solidFill>
                  <a:srgbClr val="00B050"/>
                </a:solidFill>
              </a:rPr>
              <a:t>felles, delte data for alle trådene</a:t>
            </a:r>
          </a:p>
          <a:p>
            <a:r>
              <a:rPr lang="nb-NO" sz="1400" dirty="0">
                <a:solidFill>
                  <a:srgbClr val="0070C0"/>
                </a:solidFill>
              </a:rPr>
              <a:t>        </a:t>
            </a:r>
            <a:r>
              <a:rPr lang="nb-NO" sz="1400" dirty="0" err="1">
                <a:solidFill>
                  <a:srgbClr val="0070C0"/>
                </a:solidFill>
              </a:rPr>
              <a:t>public</a:t>
            </a:r>
            <a:r>
              <a:rPr lang="nb-NO" sz="1400" dirty="0">
                <a:solidFill>
                  <a:srgbClr val="0070C0"/>
                </a:solidFill>
              </a:rPr>
              <a:t> </a:t>
            </a:r>
            <a:r>
              <a:rPr lang="nb-NO" sz="1400" dirty="0" err="1">
                <a:solidFill>
                  <a:srgbClr val="0070C0"/>
                </a:solidFill>
              </a:rPr>
              <a:t>static</a:t>
            </a:r>
            <a:r>
              <a:rPr lang="nb-NO" sz="1400" dirty="0">
                <a:solidFill>
                  <a:srgbClr val="0070C0"/>
                </a:solidFill>
              </a:rPr>
              <a:t> </a:t>
            </a:r>
            <a:r>
              <a:rPr lang="nb-NO" sz="1400" dirty="0"/>
              <a:t>void main(String [] </a:t>
            </a:r>
            <a:r>
              <a:rPr lang="nb-NO" sz="1400" dirty="0" err="1"/>
              <a:t>args</a:t>
            </a:r>
            <a:r>
              <a:rPr lang="nb-NO" sz="1400" dirty="0"/>
              <a:t>) {</a:t>
            </a:r>
          </a:p>
          <a:p>
            <a:r>
              <a:rPr lang="nb-NO" sz="1400" dirty="0"/>
              <a:t>                  Problem p = new Problem();</a:t>
            </a:r>
          </a:p>
          <a:p>
            <a:r>
              <a:rPr lang="nb-NO" sz="1400" dirty="0"/>
              <a:t>                           </a:t>
            </a:r>
            <a:r>
              <a:rPr lang="nb-NO" sz="1400" dirty="0" err="1"/>
              <a:t>p.utfoer</a:t>
            </a:r>
            <a:r>
              <a:rPr lang="nb-NO" sz="1400" dirty="0"/>
              <a:t>();</a:t>
            </a:r>
          </a:p>
          <a:p>
            <a:r>
              <a:rPr lang="nb-NO" sz="1400" dirty="0"/>
              <a:t>	    }</a:t>
            </a:r>
          </a:p>
          <a:p>
            <a:r>
              <a:rPr lang="nb-NO" sz="1400" dirty="0"/>
              <a:t>	    </a:t>
            </a:r>
            <a:r>
              <a:rPr lang="nb-NO" sz="1400" dirty="0">
                <a:solidFill>
                  <a:srgbClr val="0070C0"/>
                </a:solidFill>
              </a:rPr>
              <a:t>void</a:t>
            </a:r>
            <a:r>
              <a:rPr lang="nb-NO" sz="1400" dirty="0"/>
              <a:t> </a:t>
            </a:r>
            <a:r>
              <a:rPr lang="nb-NO" sz="1400" dirty="0" err="1"/>
              <a:t>utfoer</a:t>
            </a:r>
            <a:r>
              <a:rPr lang="nb-NO" sz="1400" dirty="0"/>
              <a:t> () { </a:t>
            </a:r>
            <a:r>
              <a:rPr lang="nb-NO" sz="1400" dirty="0" err="1"/>
              <a:t>Thread</a:t>
            </a:r>
            <a:r>
              <a:rPr lang="nb-NO" sz="1400" dirty="0"/>
              <a:t>  t = new </a:t>
            </a:r>
            <a:r>
              <a:rPr lang="nb-NO" sz="1400" dirty="0" err="1"/>
              <a:t>Thread</a:t>
            </a:r>
            <a:r>
              <a:rPr lang="nb-NO" sz="1400" dirty="0"/>
              <a:t>(new Arbeider());</a:t>
            </a:r>
          </a:p>
          <a:p>
            <a:r>
              <a:rPr lang="nb-NO" sz="1400" dirty="0"/>
              <a:t>                         </a:t>
            </a:r>
            <a:r>
              <a:rPr lang="nb-NO" sz="1400" dirty="0" err="1"/>
              <a:t>t.start</a:t>
            </a:r>
            <a:r>
              <a:rPr lang="nb-NO" sz="1400" dirty="0"/>
              <a:t>();</a:t>
            </a:r>
          </a:p>
          <a:p>
            <a:r>
              <a:rPr lang="nb-NO" sz="1400" dirty="0"/>
              <a:t>	     }</a:t>
            </a:r>
          </a:p>
          <a:p>
            <a:r>
              <a:rPr lang="nb-NO" sz="1400" dirty="0"/>
              <a:t>		</a:t>
            </a:r>
          </a:p>
          <a:p>
            <a:r>
              <a:rPr lang="nb-NO" sz="1400" dirty="0"/>
              <a:t>           </a:t>
            </a:r>
            <a:r>
              <a:rPr lang="nb-NO" sz="1400" dirty="0" err="1">
                <a:solidFill>
                  <a:srgbClr val="0070C0"/>
                </a:solidFill>
              </a:rPr>
              <a:t>class</a:t>
            </a:r>
            <a:r>
              <a:rPr lang="nb-NO" sz="1400" dirty="0"/>
              <a:t> Arbeider </a:t>
            </a:r>
            <a:r>
              <a:rPr lang="nb-NO" sz="1400" dirty="0" err="1">
                <a:solidFill>
                  <a:srgbClr val="0070C0"/>
                </a:solidFill>
              </a:rPr>
              <a:t>implements</a:t>
            </a:r>
            <a:r>
              <a:rPr lang="nb-NO" sz="1400" dirty="0">
                <a:solidFill>
                  <a:srgbClr val="0070C0"/>
                </a:solidFill>
              </a:rPr>
              <a:t> </a:t>
            </a:r>
            <a:r>
              <a:rPr lang="nb-NO" sz="1400" dirty="0" err="1"/>
              <a:t>Runnable</a:t>
            </a:r>
            <a:r>
              <a:rPr lang="nb-NO" sz="1400" dirty="0"/>
              <a:t> {</a:t>
            </a:r>
          </a:p>
          <a:p>
            <a:r>
              <a:rPr lang="nb-NO" sz="1400" dirty="0">
                <a:solidFill>
                  <a:srgbClr val="FF0000"/>
                </a:solidFill>
              </a:rPr>
              <a:t>                 int </a:t>
            </a:r>
            <a:r>
              <a:rPr lang="nb-NO" sz="1400" dirty="0" err="1">
                <a:solidFill>
                  <a:srgbClr val="FF0000"/>
                </a:solidFill>
              </a:rPr>
              <a:t>i,lokalData</a:t>
            </a:r>
            <a:r>
              <a:rPr lang="nb-NO" sz="1400" dirty="0">
                <a:solidFill>
                  <a:srgbClr val="FF0000"/>
                </a:solidFill>
              </a:rPr>
              <a:t>; </a:t>
            </a:r>
            <a:r>
              <a:rPr lang="nb-NO" sz="1400" dirty="0">
                <a:solidFill>
                  <a:srgbClr val="00B050"/>
                </a:solidFill>
              </a:rPr>
              <a:t>// dette er </a:t>
            </a:r>
            <a:r>
              <a:rPr lang="nb-NO" sz="1400" b="1" dirty="0">
                <a:solidFill>
                  <a:srgbClr val="00B050"/>
                </a:solidFill>
              </a:rPr>
              <a:t>lokale data for hver tråd</a:t>
            </a:r>
          </a:p>
          <a:p>
            <a:r>
              <a:rPr lang="nb-NO" sz="1400" dirty="0"/>
              <a:t> 	    </a:t>
            </a:r>
            <a:r>
              <a:rPr lang="nb-NO" sz="1400" dirty="0" err="1">
                <a:solidFill>
                  <a:srgbClr val="0070C0"/>
                </a:solidFill>
              </a:rPr>
              <a:t>public</a:t>
            </a:r>
            <a:r>
              <a:rPr lang="nb-NO" sz="1400" dirty="0">
                <a:solidFill>
                  <a:srgbClr val="0070C0"/>
                </a:solidFill>
              </a:rPr>
              <a:t> void </a:t>
            </a:r>
            <a:r>
              <a:rPr lang="nb-NO" sz="1400" dirty="0"/>
              <a:t>run() {</a:t>
            </a:r>
          </a:p>
          <a:p>
            <a:r>
              <a:rPr lang="nb-NO" sz="1400" dirty="0"/>
              <a:t>                            </a:t>
            </a:r>
            <a:r>
              <a:rPr lang="nb-NO" sz="1400" dirty="0">
                <a:solidFill>
                  <a:srgbClr val="00B050"/>
                </a:solidFill>
              </a:rPr>
              <a:t>// denne kalles når tråden er startet</a:t>
            </a:r>
          </a:p>
          <a:p>
            <a:r>
              <a:rPr lang="nb-NO" sz="1400" dirty="0"/>
              <a:t>	    }</a:t>
            </a:r>
          </a:p>
          <a:p>
            <a:r>
              <a:rPr lang="nb-NO" sz="1400" dirty="0"/>
              <a:t>            } </a:t>
            </a:r>
            <a:r>
              <a:rPr lang="nb-NO" sz="1400" dirty="0">
                <a:solidFill>
                  <a:srgbClr val="00B050"/>
                </a:solidFill>
              </a:rPr>
              <a:t>// end indre klasse Arbeider</a:t>
            </a:r>
          </a:p>
          <a:p>
            <a:r>
              <a:rPr lang="nb-NO" sz="1400" dirty="0"/>
              <a:t>} </a:t>
            </a:r>
            <a:r>
              <a:rPr lang="nb-NO" sz="1400" dirty="0">
                <a:solidFill>
                  <a:srgbClr val="00B050"/>
                </a:solidFill>
              </a:rPr>
              <a:t>// end class Problem</a:t>
            </a:r>
          </a:p>
          <a:p>
            <a:r>
              <a:rPr lang="nb-NO" sz="1400" dirty="0"/>
              <a:t>         </a:t>
            </a:r>
          </a:p>
        </p:txBody>
      </p:sp>
    </p:spTree>
    <p:extLst>
      <p:ext uri="{BB962C8B-B14F-4D97-AF65-F5344CB8AC3E}">
        <p14:creationId xmlns:p14="http://schemas.microsoft.com/office/powerpoint/2010/main" val="1890149139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br>
              <a:rPr lang="nb-NO" dirty="0"/>
            </a:br>
            <a:br>
              <a:rPr lang="nb-NO" dirty="0"/>
            </a:br>
            <a:br>
              <a:rPr lang="nb-NO" dirty="0"/>
            </a:br>
            <a:r>
              <a:rPr lang="nb-NO" dirty="0"/>
              <a:t>Tråder i Java </a:t>
            </a:r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>
          <a:ln>
            <a:solidFill>
              <a:schemeClr val="tx1"/>
            </a:solidFill>
          </a:ln>
        </p:spPr>
        <p:txBody>
          <a:bodyPr/>
          <a:lstStyle/>
          <a:p>
            <a:r>
              <a:rPr lang="nb-NO" sz="2000" dirty="0"/>
              <a:t>En tråd er enten subklasse av Thread eller får til sin konstruktør  et objekt av en klasse  som implementerer Runnable.</a:t>
            </a:r>
          </a:p>
          <a:p>
            <a:r>
              <a:rPr lang="nb-NO" sz="2000" dirty="0"/>
              <a:t>Poenget er at begge måtene inneholder en metode:</a:t>
            </a:r>
          </a:p>
          <a:p>
            <a:pPr lvl="1"/>
            <a:r>
              <a:rPr lang="nb-NO" sz="1600" dirty="0"/>
              <a:t> ’ </a:t>
            </a:r>
            <a:r>
              <a:rPr lang="nb-NO" sz="16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public</a:t>
            </a:r>
            <a:r>
              <a:rPr lang="nb-NO" sz="1600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nb-NO" sz="16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void</a:t>
            </a:r>
            <a:r>
              <a:rPr lang="nb-NO" sz="1600" dirty="0">
                <a:latin typeface="Courier New" panose="02070309020205020404" pitchFamily="49" charset="0"/>
                <a:cs typeface="Courier New" panose="02070309020205020404" pitchFamily="49" charset="0"/>
              </a:rPr>
              <a:t> run()</a:t>
            </a:r>
            <a:r>
              <a:rPr lang="nb-NO" sz="1600" dirty="0"/>
              <a:t>’</a:t>
            </a:r>
          </a:p>
          <a:p>
            <a:r>
              <a:rPr lang="nb-NO" sz="2000" dirty="0"/>
              <a:t>Vi kaller metoden </a:t>
            </a:r>
            <a:r>
              <a:rPr lang="nb-NO" sz="2000" dirty="0">
                <a:latin typeface="Courier New" panose="02070309020205020404" pitchFamily="49" charset="0"/>
                <a:cs typeface="Courier New" panose="02070309020205020404" pitchFamily="49" charset="0"/>
              </a:rPr>
              <a:t>start() </a:t>
            </a:r>
            <a:r>
              <a:rPr lang="nb-NO" sz="2000" dirty="0"/>
              <a:t>i klassen </a:t>
            </a:r>
            <a:r>
              <a:rPr lang="nb-NO" sz="20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Thread</a:t>
            </a:r>
            <a:r>
              <a:rPr lang="nb-NO" sz="2000" dirty="0"/>
              <a:t>. Det sørger for at JVM starter tråden og at ’run()’ i vår klasse deretter kalles.</a:t>
            </a:r>
          </a:p>
          <a:p>
            <a:endParaRPr lang="nb-NO" sz="2000" dirty="0"/>
          </a:p>
          <a:p>
            <a:endParaRPr lang="nb-NO" sz="2000" dirty="0"/>
          </a:p>
          <a:p>
            <a:endParaRPr lang="nb-NO" sz="2000" dirty="0"/>
          </a:p>
          <a:p>
            <a:endParaRPr lang="nb-NO" sz="2000" dirty="0"/>
          </a:p>
          <a:p>
            <a:endParaRPr lang="nb-NO" sz="2000" dirty="0"/>
          </a:p>
          <a:p>
            <a:endParaRPr lang="nb-NO" sz="2000" dirty="0"/>
          </a:p>
          <a:p>
            <a:endParaRPr lang="nb-NO" sz="2000" dirty="0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A0C119C-BAD2-474F-B7B2-66F11C4D5BFD}" type="slidenum">
              <a:rPr lang="nb-NO" smtClean="0">
                <a:solidFill>
                  <a:srgbClr val="000000"/>
                </a:solidFill>
              </a:rPr>
              <a:pPr>
                <a:defRPr/>
              </a:pPr>
              <a:t>34</a:t>
            </a:fld>
            <a:endParaRPr lang="nb-NO">
              <a:solidFill>
                <a:srgbClr val="000000"/>
              </a:solidFill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1475656" y="4437112"/>
            <a:ext cx="2448272" cy="1754326"/>
          </a:xfrm>
          <a:prstGeom prst="rect">
            <a:avLst/>
          </a:prstGeom>
          <a:solidFill>
            <a:schemeClr val="bg1">
              <a:lumMod val="65000"/>
            </a:schemeClr>
          </a:solidFill>
        </p:spPr>
        <p:txBody>
          <a:bodyPr wrap="square" rtlCol="0">
            <a:spAutoFit/>
          </a:bodyPr>
          <a:lstStyle/>
          <a:p>
            <a:pPr algn="ctr"/>
            <a:br>
              <a:rPr lang="nb-NO" dirty="0"/>
            </a:br>
            <a:r>
              <a:rPr lang="nb-NO" dirty="0"/>
              <a:t> JVM som inneholder sin del av start() som gjør mye og til slutt kaller run()</a:t>
            </a:r>
            <a:br>
              <a:rPr lang="nb-NO" dirty="0"/>
            </a:br>
            <a:endParaRPr lang="nb-NO" dirty="0"/>
          </a:p>
        </p:txBody>
      </p:sp>
      <p:sp>
        <p:nvSpPr>
          <p:cNvPr id="8" name="TextBox 7"/>
          <p:cNvSpPr txBox="1"/>
          <p:nvPr/>
        </p:nvSpPr>
        <p:spPr>
          <a:xfrm>
            <a:off x="5004048" y="4496923"/>
            <a:ext cx="3770199" cy="1200329"/>
          </a:xfrm>
          <a:prstGeom prst="rect">
            <a:avLst/>
          </a:prstGeom>
          <a:solidFill>
            <a:srgbClr val="FFC000"/>
          </a:solidFill>
        </p:spPr>
        <p:txBody>
          <a:bodyPr wrap="none" rtlCol="0">
            <a:spAutoFit/>
          </a:bodyPr>
          <a:lstStyle/>
          <a:p>
            <a:r>
              <a:rPr lang="nb-NO" dirty="0"/>
              <a:t>Vårt program kaller start</a:t>
            </a:r>
          </a:p>
          <a:p>
            <a:r>
              <a:rPr lang="nb-NO" dirty="0"/>
              <a:t>i vårt objekt av en </a:t>
            </a:r>
            <a:r>
              <a:rPr lang="nb-NO" dirty="0" err="1"/>
              <a:t>subklasse</a:t>
            </a:r>
            <a:r>
              <a:rPr lang="nb-NO" dirty="0"/>
              <a:t> av </a:t>
            </a:r>
            <a:br>
              <a:rPr lang="nb-NO" dirty="0"/>
            </a:br>
            <a:r>
              <a:rPr lang="nb-NO" dirty="0" err="1"/>
              <a:t>Thread</a:t>
            </a:r>
            <a:r>
              <a:rPr lang="nb-NO" dirty="0"/>
              <a:t> (eller </a:t>
            </a:r>
            <a:r>
              <a:rPr lang="nb-NO" dirty="0" err="1"/>
              <a:t>Runnable</a:t>
            </a:r>
            <a:r>
              <a:rPr lang="nb-NO" dirty="0"/>
              <a:t>). Etter start</a:t>
            </a:r>
          </a:p>
          <a:p>
            <a:r>
              <a:rPr lang="nb-NO" dirty="0"/>
              <a:t> av tråden kalles vår run()</a:t>
            </a:r>
          </a:p>
        </p:txBody>
      </p:sp>
      <p:cxnSp>
        <p:nvCxnSpPr>
          <p:cNvPr id="10" name="Straight Arrow Connector 9"/>
          <p:cNvCxnSpPr/>
          <p:nvPr/>
        </p:nvCxnSpPr>
        <p:spPr bwMode="auto">
          <a:xfrm flipH="1" flipV="1">
            <a:off x="3923928" y="4653136"/>
            <a:ext cx="1080120" cy="36004"/>
          </a:xfrm>
          <a:prstGeom prst="straightConnector1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</p:spPr>
      </p:cxnSp>
      <p:cxnSp>
        <p:nvCxnSpPr>
          <p:cNvPr id="14" name="Straight Arrow Connector 13"/>
          <p:cNvCxnSpPr/>
          <p:nvPr/>
        </p:nvCxnSpPr>
        <p:spPr bwMode="auto">
          <a:xfrm flipV="1">
            <a:off x="3851920" y="5564829"/>
            <a:ext cx="1152128" cy="108012"/>
          </a:xfrm>
          <a:prstGeom prst="straightConnector1">
            <a:avLst/>
          </a:prstGeom>
          <a:noFill/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 w="med" len="med"/>
          </a:ln>
          <a:effectLst/>
        </p:spPr>
      </p:cxnSp>
    </p:spTree>
    <p:extLst>
      <p:ext uri="{BB962C8B-B14F-4D97-AF65-F5344CB8AC3E}">
        <p14:creationId xmlns:p14="http://schemas.microsoft.com/office/powerpoint/2010/main" val="252071746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nb-NO" dirty="0"/>
              <a:t>Flere problemer med parallellitet og tråder i Java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752600" y="1268760"/>
            <a:ext cx="6870192" cy="5184576"/>
          </a:xfrm>
        </p:spPr>
        <p:txBody>
          <a:bodyPr>
            <a:normAutofit fontScale="77500" lnSpcReduction="20000"/>
          </a:bodyPr>
          <a:lstStyle/>
          <a:p>
            <a:pPr marL="596646" indent="-514350">
              <a:lnSpc>
                <a:spcPct val="120000"/>
              </a:lnSpc>
              <a:buFont typeface="+mj-lt"/>
              <a:buAutoNum type="arabicPeriod"/>
            </a:pPr>
            <a:r>
              <a:rPr lang="nb-NO" sz="2600" dirty="0"/>
              <a:t>Operasjoner blandes (oppdateringer går tapt).</a:t>
            </a:r>
          </a:p>
          <a:p>
            <a:pPr marL="596646" indent="-514350">
              <a:lnSpc>
                <a:spcPct val="120000"/>
              </a:lnSpc>
              <a:buFont typeface="+mj-lt"/>
              <a:buAutoNum type="arabicPeriod"/>
            </a:pPr>
            <a:r>
              <a:rPr lang="nb-NO" sz="2600" dirty="0"/>
              <a:t>Oppdaterte verdier til felles data er ikke alltid synlig fra alle tråder (oppdateringer er ikke synlige når du trenger dem).</a:t>
            </a:r>
          </a:p>
          <a:p>
            <a:pPr marL="596646" indent="-514350">
              <a:lnSpc>
                <a:spcPct val="120000"/>
              </a:lnSpc>
              <a:buFont typeface="+mj-lt"/>
              <a:buAutoNum type="arabicPeriod"/>
            </a:pPr>
            <a:r>
              <a:rPr lang="nb-NO" sz="2600" dirty="0"/>
              <a:t>Synlighet har ofte med </a:t>
            </a:r>
            <a:r>
              <a:rPr lang="nb-NO" sz="2600" dirty="0" err="1"/>
              <a:t>cache</a:t>
            </a:r>
            <a:r>
              <a:rPr lang="nb-NO" sz="2600" dirty="0"/>
              <a:t> å gjøre.</a:t>
            </a:r>
          </a:p>
          <a:p>
            <a:pPr marL="596646" indent="-514350">
              <a:lnSpc>
                <a:spcPct val="120000"/>
              </a:lnSpc>
              <a:buFont typeface="+mj-lt"/>
              <a:buAutoNum type="arabicPeriod"/>
            </a:pPr>
            <a:r>
              <a:rPr lang="nb-NO" sz="2600" dirty="0"/>
              <a:t>The Java memory model (= hva skjer ’egentlig’ når du kjører et Java-program).</a:t>
            </a:r>
          </a:p>
          <a:p>
            <a:pPr marL="596646" indent="-514350">
              <a:lnSpc>
                <a:spcPct val="120000"/>
              </a:lnSpc>
              <a:buNone/>
            </a:pPr>
            <a:endParaRPr lang="nb-NO" sz="2600" dirty="0"/>
          </a:p>
          <a:p>
            <a:pPr marL="596646" indent="-514350">
              <a:lnSpc>
                <a:spcPct val="120000"/>
              </a:lnSpc>
            </a:pPr>
            <a:r>
              <a:rPr lang="nb-NO" sz="2600" dirty="0"/>
              <a:t>Vi må finne på ’skuddsikre’ måter å programmere parallelle programmer</a:t>
            </a:r>
          </a:p>
          <a:p>
            <a:pPr marL="870966" lvl="1" indent="-514350">
              <a:lnSpc>
                <a:spcPct val="120000"/>
              </a:lnSpc>
            </a:pPr>
            <a:r>
              <a:rPr lang="nb-NO" sz="1800" dirty="0"/>
              <a:t>De er kanskje ikke helt tidsoptimale</a:t>
            </a:r>
          </a:p>
          <a:p>
            <a:pPr marL="870966" lvl="1" indent="-514350">
              <a:lnSpc>
                <a:spcPct val="120000"/>
              </a:lnSpc>
            </a:pPr>
            <a:r>
              <a:rPr lang="nb-NO" sz="1800" dirty="0"/>
              <a:t>Men de er lettere å bruke !!</a:t>
            </a:r>
          </a:p>
          <a:p>
            <a:pPr marL="870966" lvl="1" indent="-514350">
              <a:lnSpc>
                <a:spcPct val="120000"/>
              </a:lnSpc>
            </a:pPr>
            <a:r>
              <a:rPr lang="nb-NO" sz="1800" dirty="0"/>
              <a:t>Det er vanskelig nok likevel.</a:t>
            </a:r>
          </a:p>
          <a:p>
            <a:pPr marL="596646" indent="-514350">
              <a:lnSpc>
                <a:spcPct val="120000"/>
              </a:lnSpc>
            </a:pPr>
            <a:r>
              <a:rPr lang="nb-NO" sz="2600" dirty="0">
                <a:solidFill>
                  <a:srgbClr val="C00000"/>
                </a:solidFill>
                <a:latin typeface="+mj-lt"/>
              </a:rPr>
              <a:t>Bare oversiktelige, ’enkle’  måter å programmere parallelt er mulig i praksis</a:t>
            </a:r>
          </a:p>
          <a:p>
            <a:pPr>
              <a:lnSpc>
                <a:spcPct val="120000"/>
              </a:lnSpc>
            </a:pPr>
            <a:endParaRPr lang="nb-NO" sz="2800" dirty="0"/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tel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Konstruktør til </a:t>
            </a:r>
            <a:r>
              <a:rPr lang="nb-NO" dirty="0" err="1"/>
              <a:t>Thread</a:t>
            </a:r>
            <a:r>
              <a:rPr lang="nb-NO" dirty="0"/>
              <a:t>-klassen</a:t>
            </a:r>
          </a:p>
        </p:txBody>
      </p:sp>
      <p:sp>
        <p:nvSpPr>
          <p:cNvPr id="6" name="Plassholder for innhold 5"/>
          <p:cNvSpPr>
            <a:spLocks noGrp="1"/>
          </p:cNvSpPr>
          <p:nvPr>
            <p:ph idx="1"/>
          </p:nvPr>
        </p:nvSpPr>
        <p:spPr>
          <a:xfrm>
            <a:off x="1182688" y="4653136"/>
            <a:ext cx="7772400" cy="1479377"/>
          </a:xfrm>
        </p:spPr>
        <p:txBody>
          <a:bodyPr/>
          <a:lstStyle/>
          <a:p>
            <a:r>
              <a:rPr lang="nb-NO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Runnable</a:t>
            </a:r>
            <a:r>
              <a:rPr lang="nb-NO" b="1" dirty="0">
                <a:latin typeface="Courier New" panose="02070309020205020404" pitchFamily="49" charset="0"/>
                <a:cs typeface="Courier New" panose="02070309020205020404" pitchFamily="49" charset="0"/>
              </a:rPr>
              <a:t> target </a:t>
            </a:r>
            <a:r>
              <a:rPr lang="nb-NO" dirty="0"/>
              <a:t>er :</a:t>
            </a:r>
          </a:p>
          <a:p>
            <a:pPr lvl="1"/>
            <a:r>
              <a:rPr lang="nb-NO" dirty="0"/>
              <a:t>En klasse som implementerer grensesnittet ‘</a:t>
            </a:r>
            <a:r>
              <a:rPr lang="nb-NO" dirty="0" err="1"/>
              <a:t>Runnable</a:t>
            </a:r>
            <a:r>
              <a:rPr lang="nb-NO" dirty="0"/>
              <a:t>’</a:t>
            </a:r>
          </a:p>
          <a:p>
            <a:r>
              <a:rPr lang="nb-NO" sz="2000" dirty="0"/>
              <a:t>Det er en annen måte å starte er tråd hvor vi lager en </a:t>
            </a:r>
            <a:r>
              <a:rPr lang="nb-NO" sz="2000" dirty="0" err="1"/>
              <a:t>subklasse</a:t>
            </a:r>
            <a:r>
              <a:rPr lang="nb-NO" sz="2000" dirty="0"/>
              <a:t> av </a:t>
            </a:r>
            <a:r>
              <a:rPr lang="nb-NO" sz="2000" dirty="0" err="1"/>
              <a:t>Thread</a:t>
            </a:r>
            <a:r>
              <a:rPr lang="nb-NO" sz="2000" dirty="0"/>
              <a:t> (ikke fullt så fleksibel).</a:t>
            </a:r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A0C119C-BAD2-474F-B7B2-66F11C4D5BFD}" type="slidenum">
              <a:rPr lang="nb-NO" smtClean="0">
                <a:solidFill>
                  <a:srgbClr val="000000"/>
                </a:solidFill>
              </a:rPr>
              <a:pPr>
                <a:defRPr/>
              </a:pPr>
              <a:t>36</a:t>
            </a:fld>
            <a:endParaRPr lang="nb-NO">
              <a:solidFill>
                <a:srgbClr val="000000"/>
              </a:solidFill>
            </a:endParaRPr>
          </a:p>
        </p:txBody>
      </p:sp>
      <p:pic>
        <p:nvPicPr>
          <p:cNvPr id="1028" name="Picture 4" descr="M:\INF2440Para\Powerpoint\Thread3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5193" y="1340768"/>
            <a:ext cx="8351687" cy="326127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3615089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nb-NO" dirty="0"/>
              <a:t>Flere problemer med parallellitet og tråder i Java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752600" y="1268760"/>
            <a:ext cx="6870192" cy="5184576"/>
          </a:xfrm>
        </p:spPr>
        <p:txBody>
          <a:bodyPr>
            <a:normAutofit fontScale="77500" lnSpcReduction="20000"/>
          </a:bodyPr>
          <a:lstStyle/>
          <a:p>
            <a:pPr marL="596646" indent="-514350">
              <a:lnSpc>
                <a:spcPct val="120000"/>
              </a:lnSpc>
              <a:buFont typeface="+mj-lt"/>
              <a:buAutoNum type="arabicPeriod"/>
            </a:pPr>
            <a:r>
              <a:rPr lang="nb-NO" sz="2600" dirty="0"/>
              <a:t>Operasjoner blandes (oppdateringer går tapt).</a:t>
            </a:r>
          </a:p>
          <a:p>
            <a:pPr marL="596646" indent="-514350">
              <a:lnSpc>
                <a:spcPct val="120000"/>
              </a:lnSpc>
              <a:buFont typeface="+mj-lt"/>
              <a:buAutoNum type="arabicPeriod"/>
            </a:pPr>
            <a:r>
              <a:rPr lang="nb-NO" sz="2600" dirty="0"/>
              <a:t>Oppdaterte verdier til felles data er ikke alltid synlig fra alle tråder (oppdateringer er ikke synlige når du trenger dem).</a:t>
            </a:r>
          </a:p>
          <a:p>
            <a:pPr marL="596646" indent="-514350">
              <a:lnSpc>
                <a:spcPct val="120000"/>
              </a:lnSpc>
              <a:buFont typeface="+mj-lt"/>
              <a:buAutoNum type="arabicPeriod"/>
            </a:pPr>
            <a:r>
              <a:rPr lang="nb-NO" sz="2600" dirty="0"/>
              <a:t>Synlighet har ofte med </a:t>
            </a:r>
            <a:r>
              <a:rPr lang="nb-NO" sz="2600" dirty="0" err="1"/>
              <a:t>cache</a:t>
            </a:r>
            <a:r>
              <a:rPr lang="nb-NO" sz="2600" dirty="0"/>
              <a:t> å gjøre.</a:t>
            </a:r>
          </a:p>
          <a:p>
            <a:pPr marL="596646" indent="-514350">
              <a:lnSpc>
                <a:spcPct val="120000"/>
              </a:lnSpc>
              <a:buFont typeface="+mj-lt"/>
              <a:buAutoNum type="arabicPeriod"/>
            </a:pPr>
            <a:r>
              <a:rPr lang="nb-NO" sz="2600" dirty="0"/>
              <a:t>The Java memory model (= hva skjer ’egentlig’ når du kjører et Java-program).</a:t>
            </a:r>
          </a:p>
          <a:p>
            <a:pPr marL="596646" indent="-514350">
              <a:lnSpc>
                <a:spcPct val="120000"/>
              </a:lnSpc>
              <a:buNone/>
            </a:pPr>
            <a:endParaRPr lang="nb-NO" sz="2600" dirty="0"/>
          </a:p>
          <a:p>
            <a:pPr marL="596646" indent="-514350">
              <a:lnSpc>
                <a:spcPct val="120000"/>
              </a:lnSpc>
            </a:pPr>
            <a:r>
              <a:rPr lang="nb-NO" sz="2600" dirty="0"/>
              <a:t>Vi må finne på ’skuddsikre’ måter å programmere parallelle programmer</a:t>
            </a:r>
          </a:p>
          <a:p>
            <a:pPr marL="870966" lvl="1" indent="-514350">
              <a:lnSpc>
                <a:spcPct val="120000"/>
              </a:lnSpc>
            </a:pPr>
            <a:r>
              <a:rPr lang="nb-NO" sz="1800" dirty="0"/>
              <a:t>De er kanskje ikke helt tidsoptimale</a:t>
            </a:r>
          </a:p>
          <a:p>
            <a:pPr marL="870966" lvl="1" indent="-514350">
              <a:lnSpc>
                <a:spcPct val="120000"/>
              </a:lnSpc>
            </a:pPr>
            <a:r>
              <a:rPr lang="nb-NO" sz="1800" dirty="0"/>
              <a:t>Men de er lettere å bruke !!</a:t>
            </a:r>
          </a:p>
          <a:p>
            <a:pPr marL="870966" lvl="1" indent="-514350">
              <a:lnSpc>
                <a:spcPct val="120000"/>
              </a:lnSpc>
            </a:pPr>
            <a:r>
              <a:rPr lang="nb-NO" sz="1800" dirty="0"/>
              <a:t>Det er vanskelig nok likevel.</a:t>
            </a:r>
          </a:p>
          <a:p>
            <a:pPr marL="596646" indent="-514350">
              <a:lnSpc>
                <a:spcPct val="120000"/>
              </a:lnSpc>
            </a:pPr>
            <a:r>
              <a:rPr lang="nb-NO" sz="2600" dirty="0">
                <a:solidFill>
                  <a:srgbClr val="C00000"/>
                </a:solidFill>
                <a:latin typeface="+mj-lt"/>
              </a:rPr>
              <a:t>Bare oversiktelige, ’enkle’  måter å programmere parallelt er mulig i praksis</a:t>
            </a:r>
          </a:p>
          <a:p>
            <a:pPr>
              <a:lnSpc>
                <a:spcPct val="120000"/>
              </a:lnSpc>
            </a:pPr>
            <a:endParaRPr lang="nb-NO" sz="2800" dirty="0"/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br>
              <a:rPr lang="nb-NO" dirty="0"/>
            </a:br>
            <a:br>
              <a:rPr lang="nb-NO" dirty="0"/>
            </a:br>
            <a:br>
              <a:rPr lang="nb-NO" dirty="0"/>
            </a:br>
            <a:r>
              <a:rPr lang="nb-NO" dirty="0" err="1"/>
              <a:t>Example</a:t>
            </a:r>
            <a:r>
              <a:rPr lang="nb-NO" dirty="0"/>
              <a:t>: </a:t>
            </a:r>
            <a:r>
              <a:rPr lang="nb-NO" dirty="0" err="1"/>
              <a:t>Concurrent</a:t>
            </a:r>
            <a:r>
              <a:rPr lang="nb-NO" dirty="0"/>
              <a:t> </a:t>
            </a:r>
            <a:r>
              <a:rPr lang="nb-NO" dirty="0" err="1"/>
              <a:t>update</a:t>
            </a:r>
            <a:r>
              <a:rPr lang="nb-NO" dirty="0"/>
              <a:t> </a:t>
            </a:r>
            <a:r>
              <a:rPr lang="nb-NO" dirty="0" err="1"/>
              <a:t>of</a:t>
            </a:r>
            <a:r>
              <a:rPr lang="nb-NO" dirty="0"/>
              <a:t> a variable</a:t>
            </a:r>
            <a:br>
              <a:rPr lang="nb-NO" dirty="0"/>
            </a:br>
            <a:r>
              <a:rPr lang="nb-NO" dirty="0" err="1"/>
              <a:t>Let’s</a:t>
            </a:r>
            <a:r>
              <a:rPr lang="nb-NO" dirty="0"/>
              <a:t> </a:t>
            </a:r>
            <a:r>
              <a:rPr lang="nb-NO" dirty="0" err="1"/>
              <a:t>try</a:t>
            </a:r>
            <a:r>
              <a:rPr lang="nb-NO" dirty="0"/>
              <a:t>!  (Spoiler: </a:t>
            </a:r>
            <a:r>
              <a:rPr lang="nb-NO" dirty="0" err="1"/>
              <a:t>we</a:t>
            </a:r>
            <a:r>
              <a:rPr lang="nb-NO" dirty="0"/>
              <a:t> </a:t>
            </a:r>
            <a:r>
              <a:rPr lang="nb-NO" dirty="0" err="1"/>
              <a:t>will</a:t>
            </a:r>
            <a:r>
              <a:rPr lang="nb-NO" dirty="0"/>
              <a:t> </a:t>
            </a:r>
            <a:r>
              <a:rPr lang="nb-NO" dirty="0" err="1"/>
              <a:t>fail</a:t>
            </a:r>
            <a:r>
              <a:rPr lang="nb-NO" dirty="0"/>
              <a:t>!)</a:t>
            </a:r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A0C119C-BAD2-474F-B7B2-66F11C4D5BFD}" type="slidenum">
              <a:rPr lang="nb-NO" smtClean="0">
                <a:solidFill>
                  <a:srgbClr val="000000"/>
                </a:solidFill>
              </a:rPr>
              <a:pPr>
                <a:defRPr/>
              </a:pPr>
              <a:t>38</a:t>
            </a:fld>
            <a:endParaRPr lang="nb-NO">
              <a:solidFill>
                <a:srgbClr val="000000"/>
              </a:solidFill>
            </a:endParaRPr>
          </a:p>
        </p:txBody>
      </p:sp>
      <p:sp>
        <p:nvSpPr>
          <p:cNvPr id="5" name="TekstSylinder 4"/>
          <p:cNvSpPr txBox="1"/>
          <p:nvPr/>
        </p:nvSpPr>
        <p:spPr>
          <a:xfrm>
            <a:off x="1133426" y="1443841"/>
            <a:ext cx="6768752" cy="46166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1400" dirty="0">
                <a:solidFill>
                  <a:srgbClr val="0070C0"/>
                </a:solidFill>
              </a:rPr>
              <a:t>import </a:t>
            </a:r>
            <a:r>
              <a:rPr lang="nb-NO" sz="1400" dirty="0" err="1">
                <a:solidFill>
                  <a:srgbClr val="0070C0"/>
                </a:solidFill>
              </a:rPr>
              <a:t>java.util.concurrent</a:t>
            </a:r>
            <a:r>
              <a:rPr lang="nb-NO" sz="1400" dirty="0">
                <a:solidFill>
                  <a:srgbClr val="0070C0"/>
                </a:solidFill>
              </a:rPr>
              <a:t>.*;</a:t>
            </a:r>
          </a:p>
          <a:p>
            <a:r>
              <a:rPr lang="nb-NO" sz="1400" dirty="0">
                <a:solidFill>
                  <a:srgbClr val="0070C0"/>
                </a:solidFill>
              </a:rPr>
              <a:t>class</a:t>
            </a:r>
            <a:r>
              <a:rPr lang="nb-NO" sz="1400" dirty="0"/>
              <a:t> Problem { </a:t>
            </a:r>
            <a:r>
              <a:rPr lang="nb-NO" sz="1400" dirty="0">
                <a:solidFill>
                  <a:srgbClr val="FF0000"/>
                </a:solidFill>
              </a:rPr>
              <a:t>int i ; </a:t>
            </a:r>
            <a:r>
              <a:rPr lang="nb-NO" sz="1400" dirty="0">
                <a:solidFill>
                  <a:srgbClr val="00B050"/>
                </a:solidFill>
              </a:rPr>
              <a:t>// dette er </a:t>
            </a:r>
            <a:r>
              <a:rPr lang="nb-NO" sz="1400" b="1" dirty="0">
                <a:solidFill>
                  <a:srgbClr val="00B050"/>
                </a:solidFill>
              </a:rPr>
              <a:t>felles, delte data for alle trådene</a:t>
            </a:r>
          </a:p>
          <a:p>
            <a:r>
              <a:rPr lang="nb-NO" sz="1400" dirty="0">
                <a:solidFill>
                  <a:srgbClr val="0070C0"/>
                </a:solidFill>
              </a:rPr>
              <a:t>        </a:t>
            </a:r>
            <a:r>
              <a:rPr lang="nb-NO" sz="1400" dirty="0" err="1">
                <a:solidFill>
                  <a:srgbClr val="0070C0"/>
                </a:solidFill>
              </a:rPr>
              <a:t>public</a:t>
            </a:r>
            <a:r>
              <a:rPr lang="nb-NO" sz="1400" dirty="0">
                <a:solidFill>
                  <a:srgbClr val="0070C0"/>
                </a:solidFill>
              </a:rPr>
              <a:t> </a:t>
            </a:r>
            <a:r>
              <a:rPr lang="nb-NO" sz="1400" dirty="0" err="1">
                <a:solidFill>
                  <a:srgbClr val="0070C0"/>
                </a:solidFill>
              </a:rPr>
              <a:t>static</a:t>
            </a:r>
            <a:r>
              <a:rPr lang="nb-NO" sz="1400" dirty="0">
                <a:solidFill>
                  <a:srgbClr val="0070C0"/>
                </a:solidFill>
              </a:rPr>
              <a:t> </a:t>
            </a:r>
            <a:r>
              <a:rPr lang="nb-NO" sz="1400" dirty="0"/>
              <a:t>void main(String [] </a:t>
            </a:r>
            <a:r>
              <a:rPr lang="nb-NO" sz="1400" dirty="0" err="1"/>
              <a:t>args</a:t>
            </a:r>
            <a:r>
              <a:rPr lang="nb-NO" sz="1400" dirty="0"/>
              <a:t>) {</a:t>
            </a:r>
          </a:p>
          <a:p>
            <a:r>
              <a:rPr lang="nb-NO" sz="1400" dirty="0"/>
              <a:t>                  Problem p = new Problem();</a:t>
            </a:r>
          </a:p>
          <a:p>
            <a:r>
              <a:rPr lang="nb-NO" sz="1400" dirty="0"/>
              <a:t>                           </a:t>
            </a:r>
            <a:r>
              <a:rPr lang="nb-NO" sz="1400" dirty="0" err="1"/>
              <a:t>p.utfoer</a:t>
            </a:r>
            <a:r>
              <a:rPr lang="nb-NO" sz="1400" dirty="0"/>
              <a:t>();</a:t>
            </a:r>
          </a:p>
          <a:p>
            <a:r>
              <a:rPr lang="nb-NO" sz="1400" dirty="0"/>
              <a:t>	    }</a:t>
            </a:r>
          </a:p>
          <a:p>
            <a:r>
              <a:rPr lang="nb-NO" sz="1400" dirty="0"/>
              <a:t>	    </a:t>
            </a:r>
            <a:r>
              <a:rPr lang="nb-NO" sz="1400" dirty="0">
                <a:solidFill>
                  <a:srgbClr val="0070C0"/>
                </a:solidFill>
              </a:rPr>
              <a:t>void</a:t>
            </a:r>
            <a:r>
              <a:rPr lang="nb-NO" sz="1400" dirty="0"/>
              <a:t> </a:t>
            </a:r>
            <a:r>
              <a:rPr lang="nb-NO" sz="1400" dirty="0" err="1"/>
              <a:t>utfoer</a:t>
            </a:r>
            <a:r>
              <a:rPr lang="nb-NO" sz="1400" dirty="0"/>
              <a:t> () {</a:t>
            </a:r>
          </a:p>
          <a:p>
            <a:r>
              <a:rPr lang="nb-NO" sz="1400" dirty="0"/>
              <a:t>                         int j, k;</a:t>
            </a:r>
          </a:p>
          <a:p>
            <a:r>
              <a:rPr lang="nb-NO" sz="1400" dirty="0"/>
              <a:t>                         j=10; </a:t>
            </a:r>
          </a:p>
          <a:p>
            <a:r>
              <a:rPr lang="nb-NO" sz="1400" dirty="0"/>
              <a:t>                         for (k=0; k&lt; j; k++)  {</a:t>
            </a:r>
          </a:p>
          <a:p>
            <a:r>
              <a:rPr lang="nb-NO" sz="1400" dirty="0"/>
              <a:t>                              </a:t>
            </a:r>
            <a:r>
              <a:rPr lang="nb-NO" sz="1400" dirty="0" err="1"/>
              <a:t>new</a:t>
            </a:r>
            <a:r>
              <a:rPr lang="nb-NO" sz="1400" dirty="0"/>
              <a:t> </a:t>
            </a:r>
            <a:r>
              <a:rPr lang="nb-NO" sz="1400" dirty="0" err="1"/>
              <a:t>Thread</a:t>
            </a:r>
            <a:r>
              <a:rPr lang="nb-NO" sz="1400" dirty="0"/>
              <a:t>(new Arbeider()).start();</a:t>
            </a:r>
          </a:p>
          <a:p>
            <a:r>
              <a:rPr lang="nb-NO" sz="1400" dirty="0"/>
              <a:t>	     }</a:t>
            </a:r>
          </a:p>
          <a:p>
            <a:r>
              <a:rPr lang="nb-NO" sz="1400" dirty="0"/>
              <a:t>		</a:t>
            </a:r>
          </a:p>
          <a:p>
            <a:r>
              <a:rPr lang="nb-NO" sz="1400" dirty="0"/>
              <a:t>           </a:t>
            </a:r>
            <a:r>
              <a:rPr lang="nb-NO" sz="1400" dirty="0" err="1">
                <a:solidFill>
                  <a:srgbClr val="0070C0"/>
                </a:solidFill>
              </a:rPr>
              <a:t>class</a:t>
            </a:r>
            <a:r>
              <a:rPr lang="nb-NO" sz="1400" dirty="0"/>
              <a:t> Arbeider </a:t>
            </a:r>
            <a:r>
              <a:rPr lang="nb-NO" sz="1400" dirty="0" err="1">
                <a:solidFill>
                  <a:srgbClr val="0070C0"/>
                </a:solidFill>
              </a:rPr>
              <a:t>implements</a:t>
            </a:r>
            <a:r>
              <a:rPr lang="nb-NO" sz="1400" dirty="0">
                <a:solidFill>
                  <a:srgbClr val="0070C0"/>
                </a:solidFill>
              </a:rPr>
              <a:t> </a:t>
            </a:r>
            <a:r>
              <a:rPr lang="nb-NO" sz="1400" dirty="0" err="1"/>
              <a:t>Runnable</a:t>
            </a:r>
            <a:r>
              <a:rPr lang="nb-NO" sz="1400" dirty="0"/>
              <a:t> {</a:t>
            </a:r>
          </a:p>
          <a:p>
            <a:r>
              <a:rPr lang="nb-NO" sz="1400" dirty="0">
                <a:solidFill>
                  <a:srgbClr val="FF0000"/>
                </a:solidFill>
              </a:rPr>
              <a:t>                 int </a:t>
            </a:r>
            <a:r>
              <a:rPr lang="nb-NO" sz="1400" dirty="0" err="1">
                <a:solidFill>
                  <a:srgbClr val="FF0000"/>
                </a:solidFill>
              </a:rPr>
              <a:t>i,lokalData</a:t>
            </a:r>
            <a:r>
              <a:rPr lang="nb-NO" sz="1400" dirty="0">
                <a:solidFill>
                  <a:srgbClr val="FF0000"/>
                </a:solidFill>
              </a:rPr>
              <a:t>; </a:t>
            </a:r>
            <a:r>
              <a:rPr lang="nb-NO" sz="1400" dirty="0">
                <a:solidFill>
                  <a:srgbClr val="00B050"/>
                </a:solidFill>
              </a:rPr>
              <a:t>// dette er </a:t>
            </a:r>
            <a:r>
              <a:rPr lang="nb-NO" sz="1400" b="1" dirty="0">
                <a:solidFill>
                  <a:srgbClr val="00B050"/>
                </a:solidFill>
              </a:rPr>
              <a:t>lokale data for hver tråd</a:t>
            </a:r>
          </a:p>
          <a:p>
            <a:r>
              <a:rPr lang="nb-NO" sz="1400" dirty="0"/>
              <a:t> 	    </a:t>
            </a:r>
            <a:r>
              <a:rPr lang="nb-NO" sz="1400" dirty="0" err="1">
                <a:solidFill>
                  <a:srgbClr val="0070C0"/>
                </a:solidFill>
              </a:rPr>
              <a:t>public</a:t>
            </a:r>
            <a:r>
              <a:rPr lang="nb-NO" sz="1400" dirty="0">
                <a:solidFill>
                  <a:srgbClr val="0070C0"/>
                </a:solidFill>
              </a:rPr>
              <a:t> void </a:t>
            </a:r>
            <a:r>
              <a:rPr lang="nb-NO" sz="1400" dirty="0"/>
              <a:t>run() { </a:t>
            </a:r>
            <a:r>
              <a:rPr lang="nb-NO" sz="1400" dirty="0">
                <a:solidFill>
                  <a:srgbClr val="00B050"/>
                </a:solidFill>
              </a:rPr>
              <a:t>// denne kalles når tråden er startet</a:t>
            </a:r>
            <a:endParaRPr lang="nb-NO" sz="1400" dirty="0"/>
          </a:p>
          <a:p>
            <a:r>
              <a:rPr lang="nb-NO" sz="1400" dirty="0"/>
              <a:t>                           i++;  </a:t>
            </a:r>
            <a:endParaRPr lang="nb-NO" sz="1400" dirty="0">
              <a:solidFill>
                <a:srgbClr val="00B050"/>
              </a:solidFill>
            </a:endParaRPr>
          </a:p>
          <a:p>
            <a:r>
              <a:rPr lang="nb-NO" sz="1400" dirty="0"/>
              <a:t>	    }</a:t>
            </a:r>
          </a:p>
          <a:p>
            <a:r>
              <a:rPr lang="nb-NO" sz="1400" dirty="0"/>
              <a:t>            } </a:t>
            </a:r>
            <a:r>
              <a:rPr lang="nb-NO" sz="1400" dirty="0">
                <a:solidFill>
                  <a:srgbClr val="00B050"/>
                </a:solidFill>
              </a:rPr>
              <a:t>// end indre klasse Arbeider</a:t>
            </a:r>
          </a:p>
          <a:p>
            <a:r>
              <a:rPr lang="nb-NO" sz="1400" dirty="0"/>
              <a:t>} </a:t>
            </a:r>
            <a:r>
              <a:rPr lang="nb-NO" sz="1400" dirty="0">
                <a:solidFill>
                  <a:srgbClr val="00B050"/>
                </a:solidFill>
              </a:rPr>
              <a:t>// end class Problem</a:t>
            </a:r>
          </a:p>
          <a:p>
            <a:r>
              <a:rPr lang="nb-NO" sz="1400" dirty="0"/>
              <a:t>         </a:t>
            </a:r>
          </a:p>
        </p:txBody>
      </p:sp>
    </p:spTree>
    <p:extLst>
      <p:ext uri="{BB962C8B-B14F-4D97-AF65-F5344CB8AC3E}">
        <p14:creationId xmlns:p14="http://schemas.microsoft.com/office/powerpoint/2010/main" val="1729441497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35608" y="274638"/>
            <a:ext cx="7498080" cy="792162"/>
          </a:xfrm>
        </p:spPr>
        <p:txBody>
          <a:bodyPr>
            <a:noAutofit/>
          </a:bodyPr>
          <a:lstStyle/>
          <a:p>
            <a:pPr algn="ctr"/>
            <a:r>
              <a:rPr lang="nb-NO" sz="2800" dirty="0"/>
              <a:t>1) Ett problem i dag:  operasjoner blandes ved samtidige oppdateringer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435608" y="1340768"/>
            <a:ext cx="7498080" cy="1981200"/>
          </a:xfrm>
        </p:spPr>
        <p:txBody>
          <a:bodyPr>
            <a:noAutofit/>
          </a:bodyPr>
          <a:lstStyle/>
          <a:p>
            <a:r>
              <a:rPr lang="nb-NO" dirty="0"/>
              <a:t>Samtidig oppdatering  - flere tråder sier gjentatte ganger: </a:t>
            </a:r>
            <a:r>
              <a:rPr lang="nb-NO" b="1" dirty="0"/>
              <a:t>i++ ; </a:t>
            </a:r>
            <a:r>
              <a:rPr lang="nb-NO" dirty="0"/>
              <a:t>der i er en felles int.</a:t>
            </a:r>
            <a:br>
              <a:rPr lang="nb-NO" b="1" dirty="0"/>
            </a:br>
            <a:endParaRPr lang="nb-NO" sz="1000" b="1" dirty="0"/>
          </a:p>
          <a:p>
            <a:pPr lvl="1"/>
            <a:r>
              <a:rPr lang="nb-NO" sz="1800" dirty="0"/>
              <a:t> </a:t>
            </a:r>
            <a:r>
              <a:rPr lang="nb-NO" sz="1800" b="1" dirty="0"/>
              <a:t>i++ </a:t>
            </a:r>
            <a:r>
              <a:rPr lang="nb-NO" sz="1800" b="1" dirty="0">
                <a:solidFill>
                  <a:schemeClr val="accent3"/>
                </a:solidFill>
              </a:rPr>
              <a:t> </a:t>
            </a:r>
            <a:r>
              <a:rPr lang="nb-NO" sz="1800" dirty="0"/>
              <a:t>er 3 operasjoner:  a) les i, b) legg til </a:t>
            </a:r>
            <a:r>
              <a:rPr lang="nb-NO" sz="1800" dirty="0">
                <a:latin typeface="Andalus" pitchFamily="18" charset="-78"/>
                <a:cs typeface="Andalus" pitchFamily="18" charset="-78"/>
              </a:rPr>
              <a:t>1</a:t>
            </a:r>
            <a:r>
              <a:rPr lang="nb-NO" sz="1800" dirty="0"/>
              <a:t>, c) skriv i tilbake</a:t>
            </a:r>
          </a:p>
          <a:p>
            <a:pPr lvl="1"/>
            <a:r>
              <a:rPr lang="nb-NO" sz="1800" dirty="0"/>
              <a:t>Anta i =2, og to tråder gjør i++</a:t>
            </a:r>
          </a:p>
          <a:p>
            <a:pPr lvl="1"/>
            <a:r>
              <a:rPr lang="nb-NO" sz="1800" dirty="0"/>
              <a:t>Vi kan få svaret 3 eller 4 (skulle fått 4!)</a:t>
            </a:r>
          </a:p>
          <a:p>
            <a:pPr lvl="1"/>
            <a:r>
              <a:rPr lang="nb-NO" sz="1800" dirty="0"/>
              <a:t>Dette skjer i praksis !</a:t>
            </a:r>
          </a:p>
          <a:p>
            <a:pPr lvl="1"/>
            <a:endParaRPr lang="nb-NO" sz="1800" dirty="0"/>
          </a:p>
          <a:p>
            <a:pPr lvl="1"/>
            <a:endParaRPr lang="nb-NO" sz="1800" dirty="0"/>
          </a:p>
        </p:txBody>
      </p:sp>
      <p:grpSp>
        <p:nvGrpSpPr>
          <p:cNvPr id="5" name="Gruppe 4"/>
          <p:cNvGrpSpPr/>
          <p:nvPr/>
        </p:nvGrpSpPr>
        <p:grpSpPr>
          <a:xfrm>
            <a:off x="1219200" y="3874532"/>
            <a:ext cx="7696200" cy="2819400"/>
            <a:chOff x="1219200" y="3505200"/>
            <a:chExt cx="7696200" cy="3188732"/>
          </a:xfrm>
        </p:grpSpPr>
        <p:sp>
          <p:nvSpPr>
            <p:cNvPr id="4" name="Rectangle 3"/>
            <p:cNvSpPr/>
            <p:nvPr/>
          </p:nvSpPr>
          <p:spPr>
            <a:xfrm>
              <a:off x="2438400" y="3886200"/>
              <a:ext cx="685800" cy="381000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nb-NO" dirty="0">
                  <a:latin typeface="Arial" pitchFamily="34" charset="0"/>
                  <a:cs typeface="Arial" pitchFamily="34" charset="0"/>
                </a:rPr>
                <a:t>2</a:t>
              </a:r>
            </a:p>
          </p:txBody>
        </p:sp>
        <p:cxnSp>
          <p:nvCxnSpPr>
            <p:cNvPr id="8" name="Straight Connector 7"/>
            <p:cNvCxnSpPr/>
            <p:nvPr/>
          </p:nvCxnSpPr>
          <p:spPr>
            <a:xfrm>
              <a:off x="2133600" y="6096000"/>
              <a:ext cx="5638800" cy="0"/>
            </a:xfrm>
            <a:prstGeom prst="line">
              <a:avLst/>
            </a:prstGeom>
            <a:ln w="38100">
              <a:headEnd type="oval" w="med" len="med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" name="Straight Arrow Connector 9"/>
            <p:cNvCxnSpPr>
              <a:stCxn id="4" idx="3"/>
              <a:endCxn id="11" idx="1"/>
            </p:cNvCxnSpPr>
            <p:nvPr/>
          </p:nvCxnSpPr>
          <p:spPr>
            <a:xfrm>
              <a:off x="3124200" y="4076700"/>
              <a:ext cx="914400" cy="1588"/>
            </a:xfrm>
            <a:prstGeom prst="straightConnector1">
              <a:avLst/>
            </a:prstGeom>
            <a:ln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1" name="Rectangle 10"/>
            <p:cNvSpPr/>
            <p:nvPr/>
          </p:nvSpPr>
          <p:spPr>
            <a:xfrm>
              <a:off x="4038600" y="3886200"/>
              <a:ext cx="685800" cy="381000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nb-NO" dirty="0">
                  <a:latin typeface="Arial" pitchFamily="34" charset="0"/>
                  <a:cs typeface="Arial" pitchFamily="34" charset="0"/>
                </a:rPr>
                <a:t>3</a:t>
              </a:r>
            </a:p>
          </p:txBody>
        </p:sp>
        <p:cxnSp>
          <p:nvCxnSpPr>
            <p:cNvPr id="13" name="Straight Arrow Connector 12"/>
            <p:cNvCxnSpPr>
              <a:endCxn id="14" idx="1"/>
            </p:cNvCxnSpPr>
            <p:nvPr/>
          </p:nvCxnSpPr>
          <p:spPr>
            <a:xfrm>
              <a:off x="4725988" y="4038600"/>
              <a:ext cx="2055812" cy="38100"/>
            </a:xfrm>
            <a:prstGeom prst="straightConnector1">
              <a:avLst/>
            </a:prstGeom>
            <a:ln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4" name="Rectangle 13"/>
            <p:cNvSpPr/>
            <p:nvPr/>
          </p:nvSpPr>
          <p:spPr>
            <a:xfrm>
              <a:off x="6781800" y="3886200"/>
              <a:ext cx="685800" cy="381000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nb-NO" dirty="0">
                  <a:latin typeface="Arial" pitchFamily="34" charset="0"/>
                  <a:cs typeface="Arial" pitchFamily="34" charset="0"/>
                </a:rPr>
                <a:t>3</a:t>
              </a:r>
            </a:p>
          </p:txBody>
        </p:sp>
        <p:sp>
          <p:nvSpPr>
            <p:cNvPr id="22" name="TextBox 21"/>
            <p:cNvSpPr txBox="1"/>
            <p:nvPr/>
          </p:nvSpPr>
          <p:spPr>
            <a:xfrm>
              <a:off x="1219200" y="4038600"/>
              <a:ext cx="710451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nb-NO" dirty="0">
                  <a:latin typeface="Arial" pitchFamily="34" charset="0"/>
                  <a:cs typeface="Arial" pitchFamily="34" charset="0"/>
                </a:rPr>
                <a:t>tråd1</a:t>
              </a:r>
            </a:p>
          </p:txBody>
        </p:sp>
        <p:sp>
          <p:nvSpPr>
            <p:cNvPr id="23" name="TextBox 22"/>
            <p:cNvSpPr txBox="1"/>
            <p:nvPr/>
          </p:nvSpPr>
          <p:spPr>
            <a:xfrm>
              <a:off x="1219200" y="4812268"/>
              <a:ext cx="710451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nb-NO" dirty="0">
                  <a:latin typeface="Arial" pitchFamily="34" charset="0"/>
                  <a:cs typeface="Arial" pitchFamily="34" charset="0"/>
                </a:rPr>
                <a:t>tråd2</a:t>
              </a:r>
            </a:p>
          </p:txBody>
        </p:sp>
        <p:sp>
          <p:nvSpPr>
            <p:cNvPr id="24" name="Rectangle 23"/>
            <p:cNvSpPr/>
            <p:nvPr/>
          </p:nvSpPr>
          <p:spPr>
            <a:xfrm>
              <a:off x="3352800" y="4800600"/>
              <a:ext cx="685800" cy="381000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nb-NO" dirty="0">
                  <a:latin typeface="Arial" pitchFamily="34" charset="0"/>
                  <a:cs typeface="Arial" pitchFamily="34" charset="0"/>
                </a:rPr>
                <a:t>2</a:t>
              </a:r>
            </a:p>
          </p:txBody>
        </p:sp>
        <p:cxnSp>
          <p:nvCxnSpPr>
            <p:cNvPr id="25" name="Straight Arrow Connector 24"/>
            <p:cNvCxnSpPr>
              <a:stCxn id="24" idx="3"/>
              <a:endCxn id="26" idx="1"/>
            </p:cNvCxnSpPr>
            <p:nvPr/>
          </p:nvCxnSpPr>
          <p:spPr>
            <a:xfrm>
              <a:off x="4038600" y="4991100"/>
              <a:ext cx="914400" cy="1588"/>
            </a:xfrm>
            <a:prstGeom prst="straightConnector1">
              <a:avLst/>
            </a:prstGeom>
            <a:ln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6" name="Rectangle 25"/>
            <p:cNvSpPr/>
            <p:nvPr/>
          </p:nvSpPr>
          <p:spPr>
            <a:xfrm>
              <a:off x="4953000" y="4800600"/>
              <a:ext cx="685800" cy="381000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nb-NO" dirty="0">
                  <a:latin typeface="Arial" pitchFamily="34" charset="0"/>
                  <a:cs typeface="Arial" pitchFamily="34" charset="0"/>
                </a:rPr>
                <a:t>3</a:t>
              </a:r>
            </a:p>
          </p:txBody>
        </p:sp>
        <p:cxnSp>
          <p:nvCxnSpPr>
            <p:cNvPr id="27" name="Straight Arrow Connector 26"/>
            <p:cNvCxnSpPr>
              <a:endCxn id="28" idx="1"/>
            </p:cNvCxnSpPr>
            <p:nvPr/>
          </p:nvCxnSpPr>
          <p:spPr>
            <a:xfrm>
              <a:off x="5640388" y="4953000"/>
              <a:ext cx="2055812" cy="38100"/>
            </a:xfrm>
            <a:prstGeom prst="straightConnector1">
              <a:avLst/>
            </a:prstGeom>
            <a:ln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8" name="Rectangle 27"/>
            <p:cNvSpPr/>
            <p:nvPr/>
          </p:nvSpPr>
          <p:spPr>
            <a:xfrm>
              <a:off x="7696200" y="4800600"/>
              <a:ext cx="685800" cy="381000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nb-NO" dirty="0">
                  <a:latin typeface="Arial" pitchFamily="34" charset="0"/>
                  <a:cs typeface="Arial" pitchFamily="34" charset="0"/>
                </a:rPr>
                <a:t>3</a:t>
              </a:r>
            </a:p>
          </p:txBody>
        </p:sp>
        <p:sp>
          <p:nvSpPr>
            <p:cNvPr id="33" name="TextBox 32"/>
            <p:cNvSpPr txBox="1"/>
            <p:nvPr/>
          </p:nvSpPr>
          <p:spPr>
            <a:xfrm>
              <a:off x="2438400" y="3505200"/>
              <a:ext cx="612668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nb-NO" dirty="0"/>
                <a:t>Les i</a:t>
              </a:r>
            </a:p>
          </p:txBody>
        </p:sp>
        <p:sp>
          <p:nvSpPr>
            <p:cNvPr id="34" name="TextBox 33"/>
            <p:cNvSpPr txBox="1"/>
            <p:nvPr/>
          </p:nvSpPr>
          <p:spPr>
            <a:xfrm>
              <a:off x="4038600" y="3505200"/>
              <a:ext cx="1040670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nb-NO" dirty="0"/>
                <a:t>Legg til </a:t>
              </a:r>
              <a:r>
                <a:rPr lang="nb-NO" dirty="0">
                  <a:latin typeface="Andalus" pitchFamily="18" charset="-78"/>
                  <a:cs typeface="Andalus" pitchFamily="18" charset="-78"/>
                </a:rPr>
                <a:t>1</a:t>
              </a:r>
              <a:endParaRPr lang="nb-NO" dirty="0"/>
            </a:p>
          </p:txBody>
        </p:sp>
        <p:sp>
          <p:nvSpPr>
            <p:cNvPr id="35" name="TextBox 34"/>
            <p:cNvSpPr txBox="1"/>
            <p:nvPr/>
          </p:nvSpPr>
          <p:spPr>
            <a:xfrm>
              <a:off x="6629400" y="3505200"/>
              <a:ext cx="1431354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nb-NO" dirty="0"/>
                <a:t>Skriv i tilbake</a:t>
              </a:r>
            </a:p>
          </p:txBody>
        </p:sp>
        <p:sp>
          <p:nvSpPr>
            <p:cNvPr id="36" name="TextBox 35"/>
            <p:cNvSpPr txBox="1"/>
            <p:nvPr/>
          </p:nvSpPr>
          <p:spPr>
            <a:xfrm>
              <a:off x="3962400" y="6324600"/>
              <a:ext cx="655949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nb-NO" dirty="0"/>
                <a:t>tiden</a:t>
              </a:r>
            </a:p>
          </p:txBody>
        </p:sp>
        <p:sp>
          <p:nvSpPr>
            <p:cNvPr id="37" name="TextBox 36"/>
            <p:cNvSpPr txBox="1"/>
            <p:nvPr/>
          </p:nvSpPr>
          <p:spPr>
            <a:xfrm>
              <a:off x="3276600" y="4431268"/>
              <a:ext cx="612668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nb-NO" dirty="0"/>
                <a:t>Les i</a:t>
              </a:r>
            </a:p>
          </p:txBody>
        </p:sp>
        <p:sp>
          <p:nvSpPr>
            <p:cNvPr id="38" name="TextBox 37"/>
            <p:cNvSpPr txBox="1"/>
            <p:nvPr/>
          </p:nvSpPr>
          <p:spPr>
            <a:xfrm>
              <a:off x="4876800" y="4431268"/>
              <a:ext cx="1040670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nb-NO" dirty="0"/>
                <a:t>Legg til </a:t>
              </a:r>
              <a:r>
                <a:rPr lang="nb-NO" dirty="0">
                  <a:latin typeface="Andalus" pitchFamily="18" charset="-78"/>
                  <a:cs typeface="Andalus" pitchFamily="18" charset="-78"/>
                </a:rPr>
                <a:t>1</a:t>
              </a:r>
              <a:endParaRPr lang="nb-NO" dirty="0"/>
            </a:p>
          </p:txBody>
        </p:sp>
        <p:sp>
          <p:nvSpPr>
            <p:cNvPr id="39" name="TextBox 38"/>
            <p:cNvSpPr txBox="1"/>
            <p:nvPr/>
          </p:nvSpPr>
          <p:spPr>
            <a:xfrm>
              <a:off x="7484046" y="4431268"/>
              <a:ext cx="1431354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nb-NO" dirty="0"/>
                <a:t>Skriv i tilbake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55724781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Test på i++;   parallell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435608" y="1447800"/>
            <a:ext cx="7498080" cy="762000"/>
          </a:xfrm>
        </p:spPr>
        <p:txBody>
          <a:bodyPr>
            <a:noAutofit/>
          </a:bodyPr>
          <a:lstStyle/>
          <a:p>
            <a:r>
              <a:rPr lang="nb-NO" sz="1800" dirty="0"/>
              <a:t>Setter i gang </a:t>
            </a:r>
            <a:r>
              <a:rPr lang="nb-NO" sz="1800" b="1" dirty="0"/>
              <a:t>n tråder </a:t>
            </a:r>
            <a:r>
              <a:rPr lang="nb-NO" sz="1800" dirty="0"/>
              <a:t>(på en 2-kjerner CPU) som alle prøver å øke med</a:t>
            </a:r>
            <a:r>
              <a:rPr lang="nb-NO" sz="1800" dirty="0">
                <a:latin typeface="Times New Roman" pitchFamily="18" charset="0"/>
                <a:cs typeface="Times New Roman" pitchFamily="18" charset="0"/>
              </a:rPr>
              <a:t> 1 </a:t>
            </a:r>
            <a:r>
              <a:rPr lang="nb-NO" sz="1800" dirty="0"/>
              <a:t>en felles variabel </a:t>
            </a:r>
            <a:r>
              <a:rPr lang="nb-NO" sz="1800" dirty="0" err="1"/>
              <a:t>int</a:t>
            </a:r>
            <a:r>
              <a:rPr lang="nb-NO" sz="1800" dirty="0"/>
              <a:t> i; 100 000 ganger uten synkronisering;</a:t>
            </a:r>
          </a:p>
          <a:p>
            <a:endParaRPr lang="nb-NO" sz="1800" dirty="0"/>
          </a:p>
          <a:p>
            <a:endParaRPr lang="nb-NO" sz="1800" dirty="0"/>
          </a:p>
          <a:p>
            <a:endParaRPr lang="nb-NO" sz="1800" dirty="0"/>
          </a:p>
          <a:p>
            <a:r>
              <a:rPr lang="nb-NO" sz="1800" dirty="0"/>
              <a:t>Vi fikk følgende feil - antall og %, (manglende verdier).</a:t>
            </a:r>
            <a:br>
              <a:rPr lang="nb-NO" sz="1800" dirty="0"/>
            </a:br>
            <a:r>
              <a:rPr lang="nb-NO" sz="1800" dirty="0"/>
              <a:t>Merk: Resultatene </a:t>
            </a:r>
            <a:r>
              <a:rPr lang="nb-NO" sz="1800" i="1" dirty="0"/>
              <a:t>varierer</a:t>
            </a:r>
            <a:r>
              <a:rPr lang="nb-NO" sz="1800" dirty="0"/>
              <a:t> </a:t>
            </a:r>
            <a:r>
              <a:rPr lang="nb-NO" sz="1800" i="1" dirty="0"/>
              <a:t>også mye </a:t>
            </a:r>
            <a:r>
              <a:rPr lang="nb-NO" sz="1800" dirty="0"/>
              <a:t>mellom hver kjøring :</a:t>
            </a:r>
          </a:p>
          <a:p>
            <a:pPr>
              <a:buNone/>
            </a:pPr>
            <a:endParaRPr lang="nb-NO" sz="1800" dirty="0"/>
          </a:p>
        </p:txBody>
      </p:sp>
      <p:sp>
        <p:nvSpPr>
          <p:cNvPr id="4" name="TextBox 3"/>
          <p:cNvSpPr txBox="1"/>
          <p:nvPr/>
        </p:nvSpPr>
        <p:spPr>
          <a:xfrm>
            <a:off x="2757871" y="2200870"/>
            <a:ext cx="2938305" cy="923330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</p:spPr>
        <p:txBody>
          <a:bodyPr wrap="none" rtlCol="0">
            <a:spAutoFit/>
          </a:bodyPr>
          <a:lstStyle/>
          <a:p>
            <a:r>
              <a:rPr lang="nb-NO" dirty="0"/>
              <a:t>for (</a:t>
            </a:r>
            <a:r>
              <a:rPr lang="nb-NO" dirty="0" err="1"/>
              <a:t>int</a:t>
            </a:r>
            <a:r>
              <a:rPr lang="nb-NO" dirty="0"/>
              <a:t> j =0; j&lt; 100000; j++) {</a:t>
            </a:r>
          </a:p>
          <a:p>
            <a:r>
              <a:rPr lang="nb-NO" dirty="0"/>
              <a:t>	i++;</a:t>
            </a:r>
            <a:br>
              <a:rPr lang="nb-NO" dirty="0"/>
            </a:br>
            <a:r>
              <a:rPr lang="nb-NO" dirty="0"/>
              <a:t>}</a:t>
            </a:r>
          </a:p>
        </p:txBody>
      </p:sp>
      <p:graphicFrame>
        <p:nvGraphicFramePr>
          <p:cNvPr id="6" name="Table 5"/>
          <p:cNvGraphicFramePr>
            <a:graphicFrameLocks noGrp="1"/>
          </p:cNvGraphicFramePr>
          <p:nvPr/>
        </p:nvGraphicFramePr>
        <p:xfrm>
          <a:off x="755579" y="4005064"/>
          <a:ext cx="8159822" cy="2252259"/>
        </p:xfrm>
        <a:graphic>
          <a:graphicData uri="http://schemas.openxmlformats.org/drawingml/2006/table">
            <a:tbl>
              <a:tblPr firstRow="1" bandRow="1">
                <a:tableStyleId>{D7AC3CCA-C797-4891-BE02-D94E43425B78}</a:tableStyleId>
              </a:tblPr>
              <a:tblGrid>
                <a:gridCol w="1733963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22397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223973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257973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35997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1359970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</a:tblGrid>
              <a:tr h="709197">
                <a:tc>
                  <a:txBody>
                    <a:bodyPr/>
                    <a:lstStyle/>
                    <a:p>
                      <a:r>
                        <a:rPr lang="nb-NO" dirty="0">
                          <a:latin typeface="Courier New" pitchFamily="49" charset="0"/>
                          <a:cs typeface="Courier New" pitchFamily="49" charset="0"/>
                        </a:rPr>
                        <a:t>Antall tråder 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nb-NO" dirty="0">
                        <a:latin typeface="Courier New" pitchFamily="49" charset="0"/>
                        <a:cs typeface="Courier New" pitchFamily="49" charset="0"/>
                      </a:endParaRPr>
                    </a:p>
                    <a:p>
                      <a:pPr algn="ctr"/>
                      <a:r>
                        <a:rPr lang="nb-NO" dirty="0">
                          <a:latin typeface="Courier New" pitchFamily="49" charset="0"/>
                          <a:cs typeface="Courier New" pitchFamily="49" charset="0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nb-NO" dirty="0">
                        <a:latin typeface="Courier New" pitchFamily="49" charset="0"/>
                        <a:cs typeface="Courier New" pitchFamily="49" charset="0"/>
                      </a:endParaRPr>
                    </a:p>
                    <a:p>
                      <a:pPr algn="ctr"/>
                      <a:r>
                        <a:rPr lang="nb-NO" dirty="0">
                          <a:latin typeface="Courier New" pitchFamily="49" charset="0"/>
                          <a:cs typeface="Courier New" pitchFamily="49" charset="0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nb-NO" dirty="0">
                        <a:latin typeface="Courier New" pitchFamily="49" charset="0"/>
                        <a:cs typeface="Courier New" pitchFamily="49" charset="0"/>
                      </a:endParaRPr>
                    </a:p>
                    <a:p>
                      <a:pPr algn="ctr"/>
                      <a:r>
                        <a:rPr lang="nb-NO" dirty="0">
                          <a:latin typeface="Courier New" pitchFamily="49" charset="0"/>
                          <a:cs typeface="Courier New" pitchFamily="49" charset="0"/>
                        </a:rPr>
                        <a:t>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nb-NO" dirty="0">
                        <a:latin typeface="Courier New" pitchFamily="49" charset="0"/>
                        <a:cs typeface="Courier New" pitchFamily="49" charset="0"/>
                      </a:endParaRPr>
                    </a:p>
                    <a:p>
                      <a:pPr algn="ctr"/>
                      <a:r>
                        <a:rPr lang="nb-NO" dirty="0">
                          <a:latin typeface="Courier New" pitchFamily="49" charset="0"/>
                          <a:cs typeface="Courier New" pitchFamily="49" charset="0"/>
                        </a:rPr>
                        <a:t>200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nb-NO" dirty="0">
                        <a:latin typeface="Courier New" pitchFamily="49" charset="0"/>
                        <a:cs typeface="Courier New" pitchFamily="49" charset="0"/>
                      </a:endParaRPr>
                    </a:p>
                    <a:p>
                      <a:pPr algn="ctr"/>
                      <a:r>
                        <a:rPr lang="nb-NO" dirty="0">
                          <a:latin typeface="Courier New" pitchFamily="49" charset="0"/>
                          <a:cs typeface="Courier New" pitchFamily="49" charset="0"/>
                        </a:rPr>
                        <a:t>2000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874979">
                <a:tc>
                  <a:txBody>
                    <a:bodyPr/>
                    <a:lstStyle/>
                    <a:p>
                      <a:r>
                        <a:rPr lang="nb-NO" dirty="0"/>
                        <a:t>Svar     1.gang </a:t>
                      </a:r>
                    </a:p>
                    <a:p>
                      <a:r>
                        <a:rPr lang="nb-NO" dirty="0"/>
                        <a:t>           2.gang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nb-NO" dirty="0"/>
                        <a:t>100 000</a:t>
                      </a:r>
                    </a:p>
                    <a:p>
                      <a:pPr algn="ctr"/>
                      <a:r>
                        <a:rPr lang="nb-NO" dirty="0"/>
                        <a:t>100 000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nb-NO" dirty="0"/>
                        <a:t>200000</a:t>
                      </a:r>
                    </a:p>
                    <a:p>
                      <a:pPr algn="ctr"/>
                      <a:r>
                        <a:rPr lang="nb-NO" dirty="0"/>
                        <a:t>159234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nb-NO" dirty="0"/>
                        <a:t>1290279 1706068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nb-NO" dirty="0"/>
                        <a:t>16940111</a:t>
                      </a:r>
                    </a:p>
                    <a:p>
                      <a:pPr algn="ctr"/>
                      <a:r>
                        <a:rPr lang="nb-NO" dirty="0"/>
                        <a:t>16459210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nb-NO" dirty="0"/>
                        <a:t>170127199</a:t>
                      </a:r>
                    </a:p>
                    <a:p>
                      <a:pPr algn="ctr"/>
                      <a:r>
                        <a:rPr lang="nb-NO" dirty="0"/>
                        <a:t>164954894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668083">
                <a:tc>
                  <a:txBody>
                    <a:bodyPr/>
                    <a:lstStyle/>
                    <a:p>
                      <a:r>
                        <a:rPr lang="nb-NO" dirty="0"/>
                        <a:t>Tap   1.gang</a:t>
                      </a:r>
                    </a:p>
                    <a:p>
                      <a:r>
                        <a:rPr lang="nb-NO" dirty="0"/>
                        <a:t>        2. gang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nb-NO" dirty="0"/>
                        <a:t> 0 %</a:t>
                      </a:r>
                    </a:p>
                    <a:p>
                      <a:pPr algn="ctr"/>
                      <a:r>
                        <a:rPr lang="nb-NO" dirty="0"/>
                        <a:t>0%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nb-NO" dirty="0"/>
                        <a:t>0%</a:t>
                      </a:r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nb-NO" dirty="0"/>
                        <a:t>20,4%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nb-NO" dirty="0"/>
                        <a:t>35,5%</a:t>
                      </a:r>
                    </a:p>
                    <a:p>
                      <a:pPr algn="ctr"/>
                      <a:r>
                        <a:rPr lang="nb-NO" dirty="0"/>
                        <a:t>14,6%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nb-NO" dirty="0"/>
                        <a:t>15,3%</a:t>
                      </a:r>
                    </a:p>
                    <a:p>
                      <a:pPr algn="ctr"/>
                      <a:r>
                        <a:rPr lang="nb-NO" dirty="0"/>
                        <a:t>17,7%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nb-NO" dirty="0"/>
                        <a:t>14,9%</a:t>
                      </a:r>
                    </a:p>
                    <a:p>
                      <a:pPr algn="ctr"/>
                      <a:r>
                        <a:rPr lang="nb-NO" dirty="0"/>
                        <a:t>17,5%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187272483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sz="2400" dirty="0"/>
              <a:t>Kommende program bruker CyclicBarrier. Hva gjør den?</a:t>
            </a:r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>
          <a:xfrm>
            <a:off x="3894262" y="1340768"/>
            <a:ext cx="5249738" cy="4791745"/>
          </a:xfrm>
        </p:spPr>
        <p:txBody>
          <a:bodyPr/>
          <a:lstStyle/>
          <a:p>
            <a:r>
              <a:rPr lang="nb-NO" sz="1800" dirty="0"/>
              <a:t>Man lager først ett, felles objekt </a:t>
            </a:r>
            <a:r>
              <a:rPr lang="nb-NO" sz="1800" b="1" dirty="0">
                <a:solidFill>
                  <a:srgbClr val="C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b </a:t>
            </a:r>
            <a:r>
              <a:rPr lang="nb-NO" sz="1800" dirty="0"/>
              <a:t>av klassen CyclicBarrier med et tall: </a:t>
            </a:r>
            <a:r>
              <a:rPr lang="nb-NO" sz="1800" b="1" dirty="0">
                <a:solidFill>
                  <a:srgbClr val="C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ant</a:t>
            </a:r>
            <a:r>
              <a:rPr lang="nb-NO" sz="1800" dirty="0"/>
              <a:t> til konstruktøren = det antall tråder den skal køe opp før alle trådene slippes fri ‘samtidig’.</a:t>
            </a:r>
          </a:p>
          <a:p>
            <a:r>
              <a:rPr lang="nb-NO" sz="1800" dirty="0"/>
              <a:t>Tråder (også main-tråden) som vil køe opp på en CyclicBarrier sier await() på den.</a:t>
            </a:r>
          </a:p>
          <a:p>
            <a:r>
              <a:rPr lang="nb-NO" sz="1800" dirty="0"/>
              <a:t>De </a:t>
            </a:r>
            <a:r>
              <a:rPr lang="nb-NO" sz="1800" b="1" dirty="0">
                <a:solidFill>
                  <a:srgbClr val="C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ant-1</a:t>
            </a:r>
            <a:r>
              <a:rPr lang="nb-NO" sz="1800" dirty="0">
                <a:solidFill>
                  <a:srgbClr val="C00000"/>
                </a:solidFill>
              </a:rPr>
              <a:t> </a:t>
            </a:r>
            <a:r>
              <a:rPr lang="nb-NO" sz="1800" dirty="0"/>
              <a:t>første trådene som sier await(), blir lagt i en kø.</a:t>
            </a:r>
          </a:p>
          <a:p>
            <a:r>
              <a:rPr lang="nb-NO" sz="1800" dirty="0"/>
              <a:t>Når tråd nummer </a:t>
            </a:r>
            <a:r>
              <a:rPr lang="nb-NO" sz="1800" b="1" dirty="0">
                <a:solidFill>
                  <a:srgbClr val="C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ant</a:t>
            </a:r>
            <a:r>
              <a:rPr lang="nb-NO" sz="1800" dirty="0">
                <a:solidFill>
                  <a:srgbClr val="C00000"/>
                </a:solidFill>
              </a:rPr>
              <a:t>  </a:t>
            </a:r>
            <a:r>
              <a:rPr lang="nb-NO" sz="1800" dirty="0"/>
              <a:t>sier await() på </a:t>
            </a:r>
            <a:r>
              <a:rPr lang="nb-NO" sz="1800" b="1" dirty="0">
                <a:solidFill>
                  <a:srgbClr val="C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b,</a:t>
            </a:r>
            <a:r>
              <a:rPr lang="nb-NO" sz="1800" dirty="0"/>
              <a:t> blir alle trådene sluppet ut av køen ‘samtidig’ og fortsetter i sin kode.</a:t>
            </a:r>
          </a:p>
          <a:p>
            <a:r>
              <a:rPr lang="nb-NO" sz="1800" dirty="0"/>
              <a:t>Det sykliske barriere objektet </a:t>
            </a:r>
            <a:r>
              <a:rPr lang="nb-NO" sz="1800" b="1" dirty="0">
                <a:solidFill>
                  <a:srgbClr val="C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b </a:t>
            </a:r>
            <a:r>
              <a:rPr lang="nb-NO" sz="1800" dirty="0"/>
              <a:t>er da med en gang klar til å være kø for nye,  </a:t>
            </a:r>
            <a:r>
              <a:rPr lang="nb-NO" sz="1800" b="1" dirty="0">
                <a:solidFill>
                  <a:srgbClr val="C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ant</a:t>
            </a:r>
            <a:r>
              <a:rPr lang="nb-NO" sz="1800" dirty="0">
                <a:solidFill>
                  <a:srgbClr val="C00000"/>
                </a:solidFill>
              </a:rPr>
              <a:t> </a:t>
            </a:r>
            <a:r>
              <a:rPr lang="nb-NO" sz="1800" dirty="0"/>
              <a:t>stk.</a:t>
            </a:r>
            <a:r>
              <a:rPr lang="nb-NO" sz="1800" dirty="0">
                <a:solidFill>
                  <a:srgbClr val="C00000"/>
                </a:solidFill>
              </a:rPr>
              <a:t> </a:t>
            </a:r>
            <a:r>
              <a:rPr lang="nb-NO" sz="1800" dirty="0"/>
              <a:t>tråder.</a:t>
            </a:r>
          </a:p>
          <a:p>
            <a:endParaRPr lang="nb-NO" sz="1800" dirty="0"/>
          </a:p>
          <a:p>
            <a:endParaRPr lang="nb-NO" sz="1800" dirty="0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A0C119C-BAD2-474F-B7B2-66F11C4D5BFD}" type="slidenum">
              <a:rPr lang="nb-NO" smtClean="0">
                <a:solidFill>
                  <a:srgbClr val="000000"/>
                </a:solidFill>
              </a:rPr>
              <a:pPr>
                <a:defRPr/>
              </a:pPr>
              <a:t>41</a:t>
            </a:fld>
            <a:endParaRPr lang="nb-NO">
              <a:solidFill>
                <a:srgbClr val="000000"/>
              </a:solidFill>
            </a:endParaRPr>
          </a:p>
        </p:txBody>
      </p:sp>
      <p:pic>
        <p:nvPicPr>
          <p:cNvPr id="1025" name="Picture 1" descr="tråder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512" y="2649835"/>
            <a:ext cx="3714750" cy="22193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397992394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sz="2400" dirty="0"/>
              <a:t>Husk: Vanligste oppsett av main-tråden + k tråder</a:t>
            </a: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5617921E-7B4C-4555-B282-9B0856B0325B}" type="slidenum">
              <a:rPr lang="nb-NO" smtClean="0">
                <a:solidFill>
                  <a:srgbClr val="000000"/>
                </a:solidFill>
              </a:rPr>
              <a:pPr>
                <a:defRPr/>
              </a:pPr>
              <a:t>42</a:t>
            </a:fld>
            <a:endParaRPr lang="nb-NO">
              <a:solidFill>
                <a:srgbClr val="000000"/>
              </a:solidFill>
            </a:endParaRPr>
          </a:p>
        </p:txBody>
      </p:sp>
      <p:cxnSp>
        <p:nvCxnSpPr>
          <p:cNvPr id="5" name="Straight Connector 4"/>
          <p:cNvCxnSpPr/>
          <p:nvPr/>
        </p:nvCxnSpPr>
        <p:spPr bwMode="auto">
          <a:xfrm>
            <a:off x="1808693" y="1916832"/>
            <a:ext cx="27003" cy="2592288"/>
          </a:xfrm>
          <a:prstGeom prst="line">
            <a:avLst/>
          </a:prstGeom>
          <a:noFill/>
          <a:ln w="381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9" name="Straight Connector 8"/>
          <p:cNvCxnSpPr/>
          <p:nvPr/>
        </p:nvCxnSpPr>
        <p:spPr bwMode="auto">
          <a:xfrm>
            <a:off x="2456765" y="2348880"/>
            <a:ext cx="27003" cy="1872208"/>
          </a:xfrm>
          <a:prstGeom prst="line">
            <a:avLst/>
          </a:prstGeom>
          <a:noFill/>
          <a:ln w="381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12" name="Straight Connector 11"/>
          <p:cNvCxnSpPr/>
          <p:nvPr/>
        </p:nvCxnSpPr>
        <p:spPr bwMode="auto">
          <a:xfrm>
            <a:off x="1808693" y="2348880"/>
            <a:ext cx="27003" cy="1872208"/>
          </a:xfrm>
          <a:prstGeom prst="line">
            <a:avLst/>
          </a:prstGeom>
          <a:noFill/>
          <a:ln w="38100" cap="flat" cmpd="sng" algn="ctr">
            <a:solidFill>
              <a:schemeClr val="bg1"/>
            </a:solidFill>
            <a:prstDash val="sysDash"/>
            <a:round/>
            <a:headEnd type="none" w="med" len="med"/>
            <a:tailEnd type="none" w="med" len="med"/>
          </a:ln>
          <a:effectLst/>
        </p:spPr>
      </p:cxnSp>
      <p:cxnSp>
        <p:nvCxnSpPr>
          <p:cNvPr id="13" name="Straight Connector 12"/>
          <p:cNvCxnSpPr/>
          <p:nvPr/>
        </p:nvCxnSpPr>
        <p:spPr bwMode="auto">
          <a:xfrm>
            <a:off x="2744797" y="2348880"/>
            <a:ext cx="27003" cy="1872208"/>
          </a:xfrm>
          <a:prstGeom prst="line">
            <a:avLst/>
          </a:prstGeom>
          <a:noFill/>
          <a:ln w="381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14" name="Straight Connector 13"/>
          <p:cNvCxnSpPr/>
          <p:nvPr/>
        </p:nvCxnSpPr>
        <p:spPr bwMode="auto">
          <a:xfrm>
            <a:off x="3032829" y="2348880"/>
            <a:ext cx="27003" cy="1872208"/>
          </a:xfrm>
          <a:prstGeom prst="line">
            <a:avLst/>
          </a:prstGeom>
          <a:noFill/>
          <a:ln w="381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15" name="Straight Connector 14"/>
          <p:cNvCxnSpPr/>
          <p:nvPr/>
        </p:nvCxnSpPr>
        <p:spPr bwMode="auto">
          <a:xfrm>
            <a:off x="3320861" y="2348880"/>
            <a:ext cx="27003" cy="1872208"/>
          </a:xfrm>
          <a:prstGeom prst="line">
            <a:avLst/>
          </a:prstGeom>
          <a:noFill/>
          <a:ln w="381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16" name="Straight Connector 15"/>
          <p:cNvCxnSpPr/>
          <p:nvPr/>
        </p:nvCxnSpPr>
        <p:spPr bwMode="auto">
          <a:xfrm>
            <a:off x="3608893" y="2348880"/>
            <a:ext cx="27003" cy="1872208"/>
          </a:xfrm>
          <a:prstGeom prst="line">
            <a:avLst/>
          </a:prstGeom>
          <a:noFill/>
          <a:ln w="381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17" name="Straight Connector 16"/>
          <p:cNvCxnSpPr/>
          <p:nvPr/>
        </p:nvCxnSpPr>
        <p:spPr bwMode="auto">
          <a:xfrm>
            <a:off x="3896925" y="2348880"/>
            <a:ext cx="27003" cy="1872208"/>
          </a:xfrm>
          <a:prstGeom prst="line">
            <a:avLst/>
          </a:prstGeom>
          <a:noFill/>
          <a:ln w="381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19" name="Straight Arrow Connector 18"/>
          <p:cNvCxnSpPr/>
          <p:nvPr/>
        </p:nvCxnSpPr>
        <p:spPr bwMode="auto">
          <a:xfrm>
            <a:off x="1835696" y="2348880"/>
            <a:ext cx="504056" cy="0"/>
          </a:xfrm>
          <a:prstGeom prst="straightConnector1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</p:spPr>
      </p:cxnSp>
      <p:sp>
        <p:nvSpPr>
          <p:cNvPr id="20" name="TextBox 19"/>
          <p:cNvSpPr txBox="1"/>
          <p:nvPr/>
        </p:nvSpPr>
        <p:spPr>
          <a:xfrm>
            <a:off x="611560" y="1475492"/>
            <a:ext cx="2641429" cy="369332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</p:spPr>
        <p:txBody>
          <a:bodyPr wrap="none" rtlCol="0">
            <a:spAutoFit/>
          </a:bodyPr>
          <a:lstStyle/>
          <a:p>
            <a:r>
              <a:rPr lang="nb-NO" dirty="0"/>
              <a:t>main, lager k nye tråder</a:t>
            </a:r>
          </a:p>
        </p:txBody>
      </p:sp>
      <p:cxnSp>
        <p:nvCxnSpPr>
          <p:cNvPr id="21" name="Straight Arrow Connector 20"/>
          <p:cNvCxnSpPr/>
          <p:nvPr/>
        </p:nvCxnSpPr>
        <p:spPr bwMode="auto">
          <a:xfrm>
            <a:off x="1907704" y="4221088"/>
            <a:ext cx="504056" cy="0"/>
          </a:xfrm>
          <a:prstGeom prst="straightConnector1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arrow" w="med" len="med"/>
            <a:tailEnd type="none" w="med" len="med"/>
          </a:ln>
          <a:effectLst/>
        </p:spPr>
      </p:cxnSp>
      <p:sp>
        <p:nvSpPr>
          <p:cNvPr id="23" name="Left Brace 22"/>
          <p:cNvSpPr/>
          <p:nvPr/>
        </p:nvSpPr>
        <p:spPr bwMode="auto">
          <a:xfrm rot="16200000">
            <a:off x="3084585" y="3764287"/>
            <a:ext cx="252027" cy="1453661"/>
          </a:xfrm>
          <a:prstGeom prst="leftBrace">
            <a:avLst>
              <a:gd name="adj1" fmla="val 15440"/>
              <a:gd name="adj2" fmla="val 39993"/>
            </a:avLst>
          </a:prstGeom>
          <a:noFill/>
          <a:ln w="19050" cap="flat" cmpd="sng" algn="ctr">
            <a:solidFill>
              <a:schemeClr val="accent2">
                <a:lumMod val="75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spAutoFit/>
          </a:bodyPr>
          <a:lstStyle/>
          <a:p>
            <a:pPr marL="285750" marR="0" indent="-285750" algn="l" defTabSz="914400" rtl="0" eaLnBrk="1" fontAlgn="base" latinLnBrk="0" hangingPunct="1">
              <a:lnSpc>
                <a:spcPct val="90000"/>
              </a:lnSpc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buSzPct val="55000"/>
              <a:buFont typeface="Wingdings" pitchFamily="2" charset="2"/>
              <a:buNone/>
              <a:tabLst/>
            </a:pPr>
            <a:endParaRPr kumimoji="0" lang="nb-NO" sz="1400" b="0" i="1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</a:endParaRPr>
          </a:p>
        </p:txBody>
      </p:sp>
      <p:sp>
        <p:nvSpPr>
          <p:cNvPr id="24" name="TextBox 23"/>
          <p:cNvSpPr txBox="1"/>
          <p:nvPr/>
        </p:nvSpPr>
        <p:spPr>
          <a:xfrm>
            <a:off x="1794818" y="4725144"/>
            <a:ext cx="3675173" cy="646331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</p:spPr>
        <p:txBody>
          <a:bodyPr wrap="none" rtlCol="0">
            <a:spAutoFit/>
          </a:bodyPr>
          <a:lstStyle/>
          <a:p>
            <a:r>
              <a:rPr lang="nb-NO" dirty="0"/>
              <a:t>k tråder, leser og skriver i egne og</a:t>
            </a:r>
            <a:br>
              <a:rPr lang="nb-NO" dirty="0"/>
            </a:br>
            <a:r>
              <a:rPr lang="nb-NO" dirty="0"/>
              <a:t> i felles data og løser problemet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1259632" y="5877272"/>
            <a:ext cx="6356548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b-NO" dirty="0"/>
              <a:t>Hver av trådene (main + k nye) er sekvensielle programmer.</a:t>
            </a:r>
          </a:p>
          <a:p>
            <a:r>
              <a:rPr lang="nb-NO" dirty="0"/>
              <a:t>Problemet er at de samtidig </a:t>
            </a:r>
            <a:r>
              <a:rPr lang="nb-NO" i="1" dirty="0"/>
              <a:t>ikke kan skrive</a:t>
            </a:r>
            <a:r>
              <a:rPr lang="nb-NO" dirty="0"/>
              <a:t> på felles data</a:t>
            </a:r>
          </a:p>
        </p:txBody>
      </p:sp>
      <p:sp>
        <p:nvSpPr>
          <p:cNvPr id="26" name="Cloud 25"/>
          <p:cNvSpPr/>
          <p:nvPr/>
        </p:nvSpPr>
        <p:spPr bwMode="auto">
          <a:xfrm>
            <a:off x="3408686" y="1267663"/>
            <a:ext cx="1739378" cy="865193"/>
          </a:xfrm>
          <a:prstGeom prst="cloud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spAutoFit/>
          </a:bodyPr>
          <a:lstStyle/>
          <a:p>
            <a:pPr marL="285750" marR="0" indent="-285750" algn="l" defTabSz="914400" rtl="0" eaLnBrk="1" fontAlgn="base" latinLnBrk="0" hangingPunct="1">
              <a:lnSpc>
                <a:spcPct val="90000"/>
              </a:lnSpc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buSzPct val="55000"/>
              <a:buFont typeface="Wingdings" pitchFamily="2" charset="2"/>
              <a:buNone/>
              <a:tabLst/>
            </a:pPr>
            <a:endParaRPr kumimoji="0" lang="nb-NO" sz="1400" b="0" i="1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</a:endParaRPr>
          </a:p>
        </p:txBody>
      </p:sp>
      <p:sp>
        <p:nvSpPr>
          <p:cNvPr id="27" name="TextBox 26"/>
          <p:cNvSpPr txBox="1"/>
          <p:nvPr/>
        </p:nvSpPr>
        <p:spPr>
          <a:xfrm>
            <a:off x="3916123" y="1475492"/>
            <a:ext cx="66236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b-NO" dirty="0">
                <a:solidFill>
                  <a:schemeClr val="accent1">
                    <a:lumMod val="75000"/>
                  </a:schemeClr>
                </a:solidFill>
              </a:rPr>
              <a:t>Data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855084" y="2961818"/>
            <a:ext cx="830484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b-NO" dirty="0">
                <a:solidFill>
                  <a:schemeClr val="accent1">
                    <a:lumMod val="75000"/>
                  </a:schemeClr>
                </a:solidFill>
              </a:rPr>
              <a:t>main </a:t>
            </a:r>
            <a:br>
              <a:rPr lang="nb-NO" dirty="0">
                <a:solidFill>
                  <a:schemeClr val="accent1">
                    <a:lumMod val="75000"/>
                  </a:schemeClr>
                </a:solidFill>
              </a:rPr>
            </a:br>
            <a:r>
              <a:rPr lang="nb-NO" dirty="0">
                <a:solidFill>
                  <a:schemeClr val="accent1">
                    <a:lumMod val="75000"/>
                  </a:schemeClr>
                </a:solidFill>
              </a:rPr>
              <a:t>venter</a:t>
            </a:r>
          </a:p>
        </p:txBody>
      </p:sp>
    </p:spTree>
    <p:extLst>
      <p:ext uri="{BB962C8B-B14F-4D97-AF65-F5344CB8AC3E}">
        <p14:creationId xmlns:p14="http://schemas.microsoft.com/office/powerpoint/2010/main" val="237427800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3" grpId="0" animBg="1"/>
      <p:bldP spid="24" grpId="0" animBg="1"/>
      <p:bldP spid="25" grpId="0"/>
    </p:bld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sz="2400" dirty="0"/>
              <a:t>1) Avslutning med en CyclicBarrier  </a:t>
            </a:r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>
          <a:xfrm>
            <a:off x="539552" y="1491257"/>
            <a:ext cx="8415536" cy="4818063"/>
          </a:xfrm>
        </p:spPr>
        <p:txBody>
          <a:bodyPr/>
          <a:lstStyle/>
          <a:p>
            <a:r>
              <a:rPr lang="nb-NO" sz="2000" dirty="0"/>
              <a:t>En CyclicBarrier (</a:t>
            </a:r>
            <a:r>
              <a:rPr lang="nb-NO" sz="2000" dirty="0" err="1">
                <a:solidFill>
                  <a:srgbClr val="0070C0"/>
                </a:solidFill>
              </a:rPr>
              <a:t>cb</a:t>
            </a:r>
            <a:r>
              <a:rPr lang="nb-NO" sz="2000" dirty="0">
                <a:solidFill>
                  <a:srgbClr val="0070C0"/>
                </a:solidFill>
              </a:rPr>
              <a:t>= new CyclicBarrier (n+1)</a:t>
            </a:r>
            <a:r>
              <a:rPr lang="nb-NO" sz="2000" dirty="0"/>
              <a:t>)</a:t>
            </a:r>
          </a:p>
          <a:p>
            <a:pPr lvl="1"/>
            <a:r>
              <a:rPr lang="nb-NO" sz="1800" dirty="0"/>
              <a:t>Er tenkt som et ventested, en bom/grind for et antall (i dette tilfellet for n+1) tråder - de n ‘nye’ trådene + </a:t>
            </a:r>
            <a:r>
              <a:rPr lang="nb-NO" sz="1800" dirty="0" err="1"/>
              <a:t>main</a:t>
            </a:r>
            <a:r>
              <a:rPr lang="nb-NO" sz="1800" dirty="0"/>
              <a:t>. Alle må vente når de sier </a:t>
            </a:r>
            <a:r>
              <a:rPr lang="nb-NO" sz="1800" dirty="0" err="1"/>
              <a:t>sier</a:t>
            </a:r>
            <a:r>
              <a:rPr lang="nb-NO" sz="1800" dirty="0"/>
              <a:t> </a:t>
            </a:r>
            <a:r>
              <a:rPr lang="nb-NO" sz="1800" dirty="0" err="1">
                <a:solidFill>
                  <a:srgbClr val="0070C0"/>
                </a:solidFill>
              </a:rPr>
              <a:t>cb.await</a:t>
            </a:r>
            <a:r>
              <a:rPr lang="nb-NO" sz="1800" dirty="0"/>
              <a:t>()  til sistemann ankommer køen, og </a:t>
            </a:r>
            <a:r>
              <a:rPr lang="nb-NO" sz="1800" b="1" dirty="0"/>
              <a:t>da</a:t>
            </a:r>
            <a:r>
              <a:rPr lang="nb-NO" sz="1800" dirty="0"/>
              <a:t> kan alle fortsette. </a:t>
            </a:r>
          </a:p>
          <a:p>
            <a:pPr lvl="1"/>
            <a:r>
              <a:rPr lang="nb-NO" sz="1800" dirty="0"/>
              <a:t>Trådene kan da være ferdige med en beregning kan selv avslutte med å bli ferdige med sin run() -kode. Main-tråden forsetter, og vet at de andre trådene er ferdige. Main-tråden kan da bruke resultatene fra trådene.</a:t>
            </a:r>
          </a:p>
          <a:p>
            <a:pPr lvl="1"/>
            <a:r>
              <a:rPr lang="nb-NO" sz="1800" dirty="0"/>
              <a:t>Den sykliske barrieren </a:t>
            </a:r>
            <a:r>
              <a:rPr lang="nb-NO" sz="1800" dirty="0" err="1"/>
              <a:t>cb</a:t>
            </a:r>
            <a:r>
              <a:rPr lang="nb-NO" sz="1800" dirty="0"/>
              <a:t> er da strakt klar til å køe nye n tråder som</a:t>
            </a:r>
            <a:br>
              <a:rPr lang="nb-NO" sz="1800" dirty="0"/>
            </a:br>
            <a:r>
              <a:rPr lang="nb-NO" sz="1800" dirty="0"/>
              <a:t> sier </a:t>
            </a:r>
            <a:r>
              <a:rPr lang="nb-NO" sz="1800" dirty="0" err="1">
                <a:solidFill>
                  <a:srgbClr val="0070C0"/>
                </a:solidFill>
              </a:rPr>
              <a:t>cb.await</a:t>
            </a:r>
            <a:r>
              <a:rPr lang="nb-NO" sz="1800" dirty="0"/>
              <a:t>() , .. </a:t>
            </a:r>
            <a:r>
              <a:rPr lang="nb-NO" sz="1800" dirty="0" err="1"/>
              <a:t>osv</a:t>
            </a:r>
            <a:endParaRPr lang="nb-NO" sz="1800" dirty="0"/>
          </a:p>
          <a:p>
            <a:pPr lvl="1"/>
            <a:r>
              <a:rPr lang="nb-NO" sz="1800" dirty="0" err="1">
                <a:solidFill>
                  <a:srgbClr val="0070C0"/>
                </a:solidFill>
              </a:rPr>
              <a:t>cb.await</a:t>
            </a:r>
            <a:r>
              <a:rPr lang="nb-NO" sz="1800" dirty="0"/>
              <a:t>() sies inne i en </a:t>
            </a:r>
            <a:r>
              <a:rPr lang="nb-NO" sz="1800" dirty="0" err="1"/>
              <a:t>try-catch</a:t>
            </a:r>
            <a:r>
              <a:rPr lang="nb-NO" sz="1800" dirty="0"/>
              <a:t> blokk</a:t>
            </a:r>
          </a:p>
          <a:p>
            <a:pPr lvl="2"/>
            <a:endParaRPr lang="nb-NO" sz="1800" dirty="0"/>
          </a:p>
          <a:p>
            <a:pPr lvl="2"/>
            <a:endParaRPr lang="nb-NO" sz="1600" dirty="0"/>
          </a:p>
        </p:txBody>
      </p:sp>
    </p:spTree>
    <p:extLst>
      <p:ext uri="{BB962C8B-B14F-4D97-AF65-F5344CB8AC3E}">
        <p14:creationId xmlns:p14="http://schemas.microsoft.com/office/powerpoint/2010/main" val="2698041273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sz="2400" dirty="0"/>
              <a:t>2) Avslutning med en </a:t>
            </a:r>
            <a:r>
              <a:rPr lang="nb-NO" sz="2400" dirty="0" err="1"/>
              <a:t>Semaphore</a:t>
            </a:r>
            <a:r>
              <a:rPr lang="nb-NO" sz="2400" dirty="0"/>
              <a:t> </a:t>
            </a:r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>
          <a:xfrm>
            <a:off x="539552" y="1563265"/>
            <a:ext cx="8415536" cy="4818063"/>
          </a:xfrm>
        </p:spPr>
        <p:txBody>
          <a:bodyPr/>
          <a:lstStyle/>
          <a:p>
            <a:r>
              <a:rPr lang="nb-NO" dirty="0"/>
              <a:t> En </a:t>
            </a:r>
            <a:r>
              <a:rPr lang="nb-NO" dirty="0" err="1"/>
              <a:t>Semaphore</a:t>
            </a:r>
            <a:r>
              <a:rPr lang="nb-NO" dirty="0"/>
              <a:t> (</a:t>
            </a:r>
            <a:r>
              <a:rPr lang="nb-NO" dirty="0" err="1">
                <a:solidFill>
                  <a:srgbClr val="0070C0"/>
                </a:solidFill>
              </a:rPr>
              <a:t>sf</a:t>
            </a:r>
            <a:r>
              <a:rPr lang="nb-NO" dirty="0">
                <a:solidFill>
                  <a:srgbClr val="0070C0"/>
                </a:solidFill>
              </a:rPr>
              <a:t> = new </a:t>
            </a:r>
            <a:r>
              <a:rPr lang="nb-NO" dirty="0" err="1">
                <a:solidFill>
                  <a:srgbClr val="0070C0"/>
                </a:solidFill>
              </a:rPr>
              <a:t>Semaphore</a:t>
            </a:r>
            <a:r>
              <a:rPr lang="nb-NO" dirty="0">
                <a:solidFill>
                  <a:srgbClr val="0070C0"/>
                </a:solidFill>
              </a:rPr>
              <a:t>(-n+1)</a:t>
            </a:r>
            <a:r>
              <a:rPr lang="nb-NO" dirty="0"/>
              <a:t>)</a:t>
            </a:r>
            <a:r>
              <a:rPr lang="nb-NO" dirty="0">
                <a:solidFill>
                  <a:srgbClr val="0070C0"/>
                </a:solidFill>
              </a:rPr>
              <a:t> </a:t>
            </a:r>
          </a:p>
          <a:p>
            <a:pPr lvl="1"/>
            <a:r>
              <a:rPr lang="nb-NO" sz="1800" dirty="0"/>
              <a:t>Administrerer (i dette tilfellet) –n+1 stk. </a:t>
            </a:r>
            <a:r>
              <a:rPr lang="nb-NO" sz="1800" b="1" dirty="0"/>
              <a:t>tillatelser</a:t>
            </a:r>
            <a:r>
              <a:rPr lang="nb-NO" sz="1800" dirty="0"/>
              <a:t>.</a:t>
            </a:r>
          </a:p>
          <a:p>
            <a:pPr lvl="1"/>
            <a:r>
              <a:rPr lang="nb-NO" sz="1800" dirty="0"/>
              <a:t>To sentrale </a:t>
            </a:r>
            <a:r>
              <a:rPr lang="nb-NO" sz="1800" dirty="0" err="1"/>
              <a:t>primitiver</a:t>
            </a:r>
            <a:r>
              <a:rPr lang="nb-NO" sz="1800" dirty="0"/>
              <a:t>:</a:t>
            </a:r>
          </a:p>
          <a:p>
            <a:pPr lvl="2"/>
            <a:r>
              <a:rPr lang="nb-NO" sz="1800" dirty="0" err="1">
                <a:solidFill>
                  <a:srgbClr val="0070C0"/>
                </a:solidFill>
              </a:rPr>
              <a:t>sf.acquire</a:t>
            </a:r>
            <a:r>
              <a:rPr lang="nb-NO" sz="1800" dirty="0"/>
              <a:t>() – ber om </a:t>
            </a:r>
            <a:r>
              <a:rPr lang="nb-NO" sz="1800" b="1" dirty="0"/>
              <a:t>en</a:t>
            </a:r>
            <a:r>
              <a:rPr lang="nb-NO" sz="1800" dirty="0"/>
              <a:t> tillatelse. Antall tillatelser i </a:t>
            </a:r>
            <a:r>
              <a:rPr lang="nb-NO" sz="1800" dirty="0" err="1"/>
              <a:t>sf</a:t>
            </a:r>
            <a:r>
              <a:rPr lang="nb-NO" sz="1800" dirty="0"/>
              <a:t> blir da 1 mindre hvis antallet er &gt;0. Hvis det ikke er noen ledig tillatelse, må tråden vente i en kø (inne i en </a:t>
            </a:r>
            <a:r>
              <a:rPr lang="nb-NO" sz="1800" dirty="0" err="1"/>
              <a:t>try-catch</a:t>
            </a:r>
            <a:r>
              <a:rPr lang="nb-NO" sz="1800" dirty="0"/>
              <a:t> blokk)</a:t>
            </a:r>
          </a:p>
          <a:p>
            <a:pPr lvl="2"/>
            <a:r>
              <a:rPr lang="nb-NO" sz="1800" dirty="0" err="1">
                <a:solidFill>
                  <a:srgbClr val="0070C0"/>
                </a:solidFill>
              </a:rPr>
              <a:t>sf.release</a:t>
            </a:r>
            <a:r>
              <a:rPr lang="nb-NO" sz="1800" dirty="0"/>
              <a:t>() – gir </a:t>
            </a:r>
            <a:r>
              <a:rPr lang="nb-NO" sz="1800" b="1" dirty="0"/>
              <a:t>én</a:t>
            </a:r>
            <a:r>
              <a:rPr lang="nb-NO" sz="1800" dirty="0"/>
              <a:t> tillatelse tilbake til semaforen </a:t>
            </a:r>
            <a:r>
              <a:rPr lang="nb-NO" sz="1800" dirty="0" err="1"/>
              <a:t>sf</a:t>
            </a:r>
            <a:r>
              <a:rPr lang="nb-NO" sz="1800" dirty="0"/>
              <a:t>. Ikke </a:t>
            </a:r>
            <a:r>
              <a:rPr lang="nb-NO" sz="1800" dirty="0" err="1"/>
              <a:t>try-catch</a:t>
            </a:r>
            <a:r>
              <a:rPr lang="nb-NO" sz="1800" dirty="0"/>
              <a:t> blokk (Den tillatelsen som gis tilbake behøver ikke vært ‘fått’ ved hjelp av </a:t>
            </a:r>
            <a:r>
              <a:rPr lang="nb-NO" sz="1800" dirty="0" err="1"/>
              <a:t>aquire</a:t>
            </a:r>
            <a:r>
              <a:rPr lang="nb-NO" sz="1800" dirty="0"/>
              <a:t>() ; den er bare et tall).</a:t>
            </a:r>
          </a:p>
          <a:p>
            <a:pPr lvl="1"/>
            <a:r>
              <a:rPr lang="nb-NO" sz="1800" dirty="0" err="1"/>
              <a:t>Avlutning</a:t>
            </a:r>
            <a:r>
              <a:rPr lang="nb-NO" sz="1800" dirty="0"/>
              <a:t> med </a:t>
            </a:r>
            <a:r>
              <a:rPr lang="nb-NO" sz="1800" dirty="0" err="1"/>
              <a:t>Semaphore</a:t>
            </a:r>
            <a:r>
              <a:rPr lang="nb-NO" sz="1800" dirty="0"/>
              <a:t> </a:t>
            </a:r>
            <a:r>
              <a:rPr lang="nb-NO" sz="1800" dirty="0" err="1"/>
              <a:t>sf</a:t>
            </a:r>
            <a:r>
              <a:rPr lang="nb-NO" sz="1800" dirty="0"/>
              <a:t>:</a:t>
            </a:r>
          </a:p>
          <a:p>
            <a:pPr lvl="2"/>
            <a:r>
              <a:rPr lang="nb-NO" sz="1800" dirty="0"/>
              <a:t>Maintråden sier </a:t>
            </a:r>
            <a:r>
              <a:rPr lang="nb-NO" sz="1800" dirty="0" err="1">
                <a:solidFill>
                  <a:srgbClr val="0070C0"/>
                </a:solidFill>
              </a:rPr>
              <a:t>sf.acquire</a:t>
            </a:r>
            <a:r>
              <a:rPr lang="nb-NO" sz="1800" dirty="0"/>
              <a:t>() – og må vente på at det er minst en tillatelse i </a:t>
            </a:r>
            <a:r>
              <a:rPr lang="nb-NO" sz="1800" dirty="0" err="1">
                <a:solidFill>
                  <a:srgbClr val="0070C0"/>
                </a:solidFill>
              </a:rPr>
              <a:t>sf</a:t>
            </a:r>
            <a:r>
              <a:rPr lang="nb-NO" sz="1800" dirty="0"/>
              <a:t>.</a:t>
            </a:r>
          </a:p>
          <a:p>
            <a:pPr lvl="2"/>
            <a:r>
              <a:rPr lang="nb-NO" sz="1800" dirty="0"/>
              <a:t>Alle de n nye trådene sier </a:t>
            </a:r>
            <a:r>
              <a:rPr lang="nb-NO" sz="1800" dirty="0">
                <a:solidFill>
                  <a:srgbClr val="0070C0"/>
                </a:solidFill>
              </a:rPr>
              <a:t>sf.release</a:t>
            </a:r>
            <a:r>
              <a:rPr lang="nb-NO" sz="1800" dirty="0"/>
              <a:t>() når de terminerer, og når den siste sier </a:t>
            </a:r>
            <a:r>
              <a:rPr lang="nb-NO" sz="1800" dirty="0">
                <a:solidFill>
                  <a:srgbClr val="0070C0"/>
                </a:solidFill>
              </a:rPr>
              <a:t>sf.release</a:t>
            </a:r>
            <a:r>
              <a:rPr lang="nb-NO" sz="1800" dirty="0"/>
              <a:t>() blir det 1 tillatelse ledig og main fortsetter.</a:t>
            </a:r>
          </a:p>
          <a:p>
            <a:pPr lvl="2"/>
            <a:r>
              <a:rPr lang="nb-NO" sz="1800" dirty="0"/>
              <a:t>Ikke syklisk.</a:t>
            </a:r>
          </a:p>
          <a:p>
            <a:pPr lvl="2"/>
            <a:endParaRPr lang="nb-NO" sz="1800" dirty="0"/>
          </a:p>
          <a:p>
            <a:pPr lvl="2"/>
            <a:endParaRPr lang="nb-NO" sz="1600" dirty="0"/>
          </a:p>
        </p:txBody>
      </p:sp>
    </p:spTree>
    <p:extLst>
      <p:ext uri="{BB962C8B-B14F-4D97-AF65-F5344CB8AC3E}">
        <p14:creationId xmlns:p14="http://schemas.microsoft.com/office/powerpoint/2010/main" val="3645057926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3) Avslutning med </a:t>
            </a:r>
            <a:r>
              <a:rPr lang="nb-NO" dirty="0" err="1"/>
              <a:t>join</a:t>
            </a:r>
            <a:r>
              <a:rPr lang="nb-NO" dirty="0"/>
              <a:t>() – bare EN gang</a:t>
            </a:r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>
          <a:xfrm>
            <a:off x="1182688" y="1314451"/>
            <a:ext cx="7772400" cy="818406"/>
          </a:xfrm>
        </p:spPr>
        <p:txBody>
          <a:bodyPr/>
          <a:lstStyle/>
          <a:p>
            <a:r>
              <a:rPr lang="nb-NO" sz="2000" dirty="0"/>
              <a:t>Logikken er her at i den rutinen hvor alle trådene lages, legges de også inn i en array. Main-tråden legger seg til å vente på den tråden som den har peker til skal terminere selv. </a:t>
            </a:r>
            <a:br>
              <a:rPr lang="nb-NO" sz="2000" dirty="0"/>
            </a:br>
            <a:r>
              <a:rPr lang="nb-NO" sz="2000" dirty="0"/>
              <a:t>Venter på alle trådene etter tur at de terminerer:</a:t>
            </a:r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A0C119C-BAD2-474F-B7B2-66F11C4D5BFD}" type="slidenum">
              <a:rPr lang="nb-NO" smtClean="0">
                <a:solidFill>
                  <a:srgbClr val="000000"/>
                </a:solidFill>
              </a:rPr>
              <a:pPr>
                <a:defRPr/>
              </a:pPr>
              <a:t>45</a:t>
            </a:fld>
            <a:endParaRPr lang="nb-NO">
              <a:solidFill>
                <a:srgbClr val="000000"/>
              </a:solidFill>
            </a:endParaRPr>
          </a:p>
        </p:txBody>
      </p:sp>
      <p:sp>
        <p:nvSpPr>
          <p:cNvPr id="5" name="TekstSylinder 4"/>
          <p:cNvSpPr txBox="1"/>
          <p:nvPr/>
        </p:nvSpPr>
        <p:spPr>
          <a:xfrm>
            <a:off x="1979712" y="2708920"/>
            <a:ext cx="4824536" cy="3416320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square" rtlCol="0">
            <a:spAutoFit/>
          </a:bodyPr>
          <a:lstStyle/>
          <a:p>
            <a:r>
              <a:rPr lang="nb-NO" dirty="0">
                <a:latin typeface="Arial Narrow" panose="020B0606020202030204" pitchFamily="34" charset="0"/>
              </a:rPr>
              <a:t> </a:t>
            </a:r>
            <a:r>
              <a:rPr lang="nb-NO" dirty="0">
                <a:solidFill>
                  <a:srgbClr val="00B050"/>
                </a:solidFill>
                <a:latin typeface="Arial Narrow" panose="020B0606020202030204" pitchFamily="34" charset="0"/>
              </a:rPr>
              <a:t>// main –tråden i konstruktøren </a:t>
            </a:r>
          </a:p>
          <a:p>
            <a:r>
              <a:rPr lang="nb-NO" dirty="0" err="1">
                <a:latin typeface="Arial Narrow" panose="020B0606020202030204" pitchFamily="34" charset="0"/>
              </a:rPr>
              <a:t>Thread</a:t>
            </a:r>
            <a:r>
              <a:rPr lang="nb-NO" dirty="0">
                <a:latin typeface="Arial Narrow" panose="020B0606020202030204" pitchFamily="34" charset="0"/>
              </a:rPr>
              <a:t> [] t = new </a:t>
            </a:r>
            <a:r>
              <a:rPr lang="nb-NO" dirty="0" err="1">
                <a:latin typeface="Arial Narrow" panose="020B0606020202030204" pitchFamily="34" charset="0"/>
              </a:rPr>
              <a:t>Thread</a:t>
            </a:r>
            <a:r>
              <a:rPr lang="nb-NO" dirty="0">
                <a:latin typeface="Arial Narrow" panose="020B0606020202030204" pitchFamily="34" charset="0"/>
              </a:rPr>
              <a:t>[n];</a:t>
            </a:r>
          </a:p>
          <a:p>
            <a:r>
              <a:rPr lang="nb-NO" dirty="0">
                <a:solidFill>
                  <a:srgbClr val="0070C0"/>
                </a:solidFill>
                <a:latin typeface="Arial Narrow" panose="020B0606020202030204" pitchFamily="34" charset="0"/>
              </a:rPr>
              <a:t>for</a:t>
            </a:r>
            <a:r>
              <a:rPr lang="nb-NO" dirty="0">
                <a:latin typeface="Arial Narrow" panose="020B0606020202030204" pitchFamily="34" charset="0"/>
              </a:rPr>
              <a:t> (int i = 0; i &lt; n; i++) {</a:t>
            </a:r>
          </a:p>
          <a:p>
            <a:r>
              <a:rPr lang="nb-NO" dirty="0">
                <a:latin typeface="Arial Narrow" panose="020B0606020202030204" pitchFamily="34" charset="0"/>
              </a:rPr>
              <a:t>   t[i] = </a:t>
            </a:r>
            <a:r>
              <a:rPr lang="nb-NO" dirty="0">
                <a:solidFill>
                  <a:srgbClr val="0070C0"/>
                </a:solidFill>
                <a:latin typeface="Arial Narrow" panose="020B0606020202030204" pitchFamily="34" charset="0"/>
              </a:rPr>
              <a:t>new</a:t>
            </a:r>
            <a:r>
              <a:rPr lang="nb-NO" dirty="0">
                <a:latin typeface="Arial Narrow" panose="020B0606020202030204" pitchFamily="34" charset="0"/>
              </a:rPr>
              <a:t> </a:t>
            </a:r>
            <a:r>
              <a:rPr lang="nb-NO" dirty="0" err="1">
                <a:latin typeface="Arial Narrow" panose="020B0606020202030204" pitchFamily="34" charset="0"/>
              </a:rPr>
              <a:t>Thread</a:t>
            </a:r>
            <a:r>
              <a:rPr lang="nb-NO" dirty="0">
                <a:latin typeface="Arial Narrow" panose="020B0606020202030204" pitchFamily="34" charset="0"/>
              </a:rPr>
              <a:t> (</a:t>
            </a:r>
            <a:r>
              <a:rPr lang="nb-NO" dirty="0">
                <a:solidFill>
                  <a:srgbClr val="0070C0"/>
                </a:solidFill>
                <a:latin typeface="Arial Narrow" panose="020B0606020202030204" pitchFamily="34" charset="0"/>
              </a:rPr>
              <a:t>new</a:t>
            </a:r>
            <a:r>
              <a:rPr lang="nb-NO" dirty="0">
                <a:latin typeface="Arial Narrow" panose="020B0606020202030204" pitchFamily="34" charset="0"/>
              </a:rPr>
              <a:t> Arbeider(..));</a:t>
            </a:r>
          </a:p>
          <a:p>
            <a:r>
              <a:rPr lang="nb-NO" dirty="0">
                <a:latin typeface="Arial Narrow" panose="020B0606020202030204" pitchFamily="34" charset="0"/>
              </a:rPr>
              <a:t>   t[i].start();</a:t>
            </a:r>
          </a:p>
          <a:p>
            <a:r>
              <a:rPr lang="nb-NO" dirty="0">
                <a:latin typeface="Arial Narrow" panose="020B0606020202030204" pitchFamily="34" charset="0"/>
              </a:rPr>
              <a:t> }</a:t>
            </a:r>
          </a:p>
          <a:p>
            <a:r>
              <a:rPr lang="nb-NO" dirty="0">
                <a:solidFill>
                  <a:srgbClr val="0070C0"/>
                </a:solidFill>
                <a:latin typeface="Arial Narrow" panose="020B0606020202030204" pitchFamily="34" charset="0"/>
              </a:rPr>
              <a:t>  …………</a:t>
            </a:r>
          </a:p>
          <a:p>
            <a:r>
              <a:rPr lang="nb-NO" dirty="0">
                <a:solidFill>
                  <a:srgbClr val="00B050"/>
                </a:solidFill>
                <a:latin typeface="Arial Narrow" panose="020B0606020202030204" pitchFamily="34" charset="0"/>
              </a:rPr>
              <a:t>  // main vil vente her til trådene er ferdige</a:t>
            </a:r>
          </a:p>
          <a:p>
            <a:r>
              <a:rPr lang="en-US" dirty="0">
                <a:solidFill>
                  <a:srgbClr val="0070C0"/>
                </a:solidFill>
                <a:latin typeface="Arial Narrow" panose="020B0606020202030204" pitchFamily="34" charset="0"/>
              </a:rPr>
              <a:t>for</a:t>
            </a:r>
            <a:r>
              <a:rPr lang="en-US" dirty="0">
                <a:latin typeface="Arial Narrow" panose="020B0606020202030204" pitchFamily="34" charset="0"/>
              </a:rPr>
              <a:t>(</a:t>
            </a:r>
            <a:r>
              <a:rPr lang="nb-NO" dirty="0">
                <a:latin typeface="Arial Narrow" panose="020B0606020202030204" pitchFamily="34" charset="0"/>
              </a:rPr>
              <a:t>int i = 0; i &lt; n; i++) </a:t>
            </a:r>
            <a:r>
              <a:rPr lang="en-US" dirty="0">
                <a:latin typeface="Arial Narrow" panose="020B0606020202030204" pitchFamily="34" charset="0"/>
              </a:rPr>
              <a:t>{</a:t>
            </a:r>
          </a:p>
          <a:p>
            <a:r>
              <a:rPr lang="en-US" dirty="0">
                <a:latin typeface="Arial Narrow" panose="020B0606020202030204" pitchFamily="34" charset="0"/>
              </a:rPr>
              <a:t>       try{ </a:t>
            </a:r>
            <a:r>
              <a:rPr lang="en-US" dirty="0">
                <a:solidFill>
                  <a:srgbClr val="C00000"/>
                </a:solidFill>
                <a:latin typeface="Arial Narrow" panose="020B0606020202030204" pitchFamily="34" charset="0"/>
              </a:rPr>
              <a:t>t[</a:t>
            </a:r>
            <a:r>
              <a:rPr lang="en-US" dirty="0" err="1">
                <a:solidFill>
                  <a:srgbClr val="C00000"/>
                </a:solidFill>
                <a:latin typeface="Arial Narrow" panose="020B0606020202030204" pitchFamily="34" charset="0"/>
              </a:rPr>
              <a:t>i</a:t>
            </a:r>
            <a:r>
              <a:rPr lang="en-US" dirty="0">
                <a:solidFill>
                  <a:srgbClr val="C00000"/>
                </a:solidFill>
                <a:latin typeface="Arial Narrow" panose="020B0606020202030204" pitchFamily="34" charset="0"/>
              </a:rPr>
              <a:t>].join();</a:t>
            </a:r>
          </a:p>
          <a:p>
            <a:r>
              <a:rPr lang="en-US" dirty="0">
                <a:latin typeface="Arial Narrow" panose="020B0606020202030204" pitchFamily="34" charset="0"/>
              </a:rPr>
              <a:t>        }catch (Exception e){return;};</a:t>
            </a:r>
          </a:p>
          <a:p>
            <a:r>
              <a:rPr lang="en-US" dirty="0">
                <a:latin typeface="Arial Narrow" panose="020B0606020202030204" pitchFamily="34" charset="0"/>
              </a:rPr>
              <a:t>}</a:t>
            </a:r>
            <a:r>
              <a:rPr lang="nb-NO" dirty="0">
                <a:latin typeface="Arial Narrow" panose="020B0606020202030204" pitchFamily="34" charset="0"/>
              </a:rPr>
              <a:t>     ……………..</a:t>
            </a:r>
          </a:p>
        </p:txBody>
      </p:sp>
    </p:spTree>
    <p:extLst>
      <p:ext uri="{BB962C8B-B14F-4D97-AF65-F5344CB8AC3E}">
        <p14:creationId xmlns:p14="http://schemas.microsoft.com/office/powerpoint/2010/main" val="2198195070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tel 4"/>
          <p:cNvSpPr>
            <a:spLocks noGrp="1"/>
          </p:cNvSpPr>
          <p:nvPr>
            <p:ph type="title"/>
          </p:nvPr>
        </p:nvSpPr>
        <p:spPr>
          <a:xfrm>
            <a:off x="1043608" y="476672"/>
            <a:ext cx="7793037" cy="828675"/>
          </a:xfrm>
        </p:spPr>
        <p:txBody>
          <a:bodyPr/>
          <a:lstStyle/>
          <a:p>
            <a:r>
              <a:rPr lang="nb-NO" dirty="0"/>
              <a:t>II) Mange ulike synkroniserings </a:t>
            </a:r>
            <a:r>
              <a:rPr lang="nb-NO" dirty="0" err="1"/>
              <a:t>primitiver</a:t>
            </a:r>
            <a:r>
              <a:rPr lang="nb-NO" dirty="0"/>
              <a:t> </a:t>
            </a:r>
            <a:br>
              <a:rPr lang="nb-NO" dirty="0"/>
            </a:br>
            <a:r>
              <a:rPr lang="nb-NO" dirty="0"/>
              <a:t>Vi skal bare lære noen få !</a:t>
            </a:r>
          </a:p>
        </p:txBody>
      </p:sp>
      <p:sp>
        <p:nvSpPr>
          <p:cNvPr id="6" name="Plassholder for innhold 5"/>
          <p:cNvSpPr>
            <a:spLocks noGrp="1"/>
          </p:cNvSpPr>
          <p:nvPr>
            <p:ph idx="1"/>
          </p:nvPr>
        </p:nvSpPr>
        <p:spPr>
          <a:xfrm>
            <a:off x="1182688" y="1314451"/>
            <a:ext cx="7772400" cy="674390"/>
          </a:xfrm>
        </p:spPr>
        <p:txBody>
          <a:bodyPr/>
          <a:lstStyle/>
          <a:p>
            <a:r>
              <a:rPr lang="nb-NO" dirty="0"/>
              <a:t> </a:t>
            </a:r>
            <a:r>
              <a:rPr lang="nb-NO" dirty="0" err="1"/>
              <a:t>java.util.concurrent</a:t>
            </a:r>
            <a:endParaRPr lang="nb-NO" dirty="0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A0C119C-BAD2-474F-B7B2-66F11C4D5BFD}" type="slidenum">
              <a:rPr lang="nb-NO" smtClean="0">
                <a:solidFill>
                  <a:srgbClr val="000000"/>
                </a:solidFill>
              </a:rPr>
              <a:pPr>
                <a:defRPr/>
              </a:pPr>
              <a:t>46</a:t>
            </a:fld>
            <a:endParaRPr lang="nb-NO">
              <a:solidFill>
                <a:srgbClr val="000000"/>
              </a:solidFill>
            </a:endParaRPr>
          </a:p>
        </p:txBody>
      </p:sp>
      <p:sp>
        <p:nvSpPr>
          <p:cNvPr id="7" name="TekstSylinder 6"/>
          <p:cNvSpPr txBox="1"/>
          <p:nvPr/>
        </p:nvSpPr>
        <p:spPr>
          <a:xfrm>
            <a:off x="27609" y="1628800"/>
            <a:ext cx="3168352" cy="517064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1500" b="1" dirty="0" err="1">
                <a:latin typeface="Arial Narrow" panose="020B0606020202030204" pitchFamily="34" charset="0"/>
              </a:rPr>
              <a:t>Classes</a:t>
            </a:r>
            <a:endParaRPr lang="nb-NO" sz="1500" b="1" dirty="0">
              <a:latin typeface="Arial Narrow" panose="020B0606020202030204" pitchFamily="34" charset="0"/>
            </a:endParaRPr>
          </a:p>
          <a:p>
            <a:r>
              <a:rPr lang="nb-NO" sz="1500" dirty="0" err="1">
                <a:latin typeface="Arial Narrow" panose="020B0606020202030204" pitchFamily="34" charset="0"/>
                <a:hlinkClick r:id="rId2" tooltip="class in java.util.concurrent"/>
              </a:rPr>
              <a:t>AbstractExecutorService</a:t>
            </a:r>
            <a:endParaRPr lang="nb-NO" sz="1500" dirty="0">
              <a:latin typeface="Arial Narrow" panose="020B0606020202030204" pitchFamily="34" charset="0"/>
            </a:endParaRPr>
          </a:p>
          <a:p>
            <a:r>
              <a:rPr lang="nb-NO" sz="1500" dirty="0" err="1">
                <a:latin typeface="Arial Narrow" panose="020B0606020202030204" pitchFamily="34" charset="0"/>
                <a:hlinkClick r:id="rId3" tooltip="class in java.util.concurrent"/>
              </a:rPr>
              <a:t>ArrayBlockingQueue</a:t>
            </a:r>
            <a:endParaRPr lang="nb-NO" sz="1500" dirty="0">
              <a:latin typeface="Arial Narrow" panose="020B0606020202030204" pitchFamily="34" charset="0"/>
            </a:endParaRPr>
          </a:p>
          <a:p>
            <a:r>
              <a:rPr lang="nb-NO" sz="1500" dirty="0" err="1">
                <a:latin typeface="Arial Narrow" panose="020B0606020202030204" pitchFamily="34" charset="0"/>
                <a:hlinkClick r:id="rId4" tooltip="class in java.util.concurrent"/>
              </a:rPr>
              <a:t>ConcurrentHashMap</a:t>
            </a:r>
            <a:endParaRPr lang="nb-NO" sz="1500" dirty="0">
              <a:latin typeface="Arial Narrow" panose="020B0606020202030204" pitchFamily="34" charset="0"/>
            </a:endParaRPr>
          </a:p>
          <a:p>
            <a:r>
              <a:rPr lang="nb-NO" sz="1500" dirty="0" err="1">
                <a:latin typeface="Arial Narrow" panose="020B0606020202030204" pitchFamily="34" charset="0"/>
                <a:hlinkClick r:id="rId5" tooltip="class in java.util.concurrent"/>
              </a:rPr>
              <a:t>ConcurrentLinkedDeque</a:t>
            </a:r>
            <a:endParaRPr lang="nb-NO" sz="1500" dirty="0">
              <a:latin typeface="Arial Narrow" panose="020B0606020202030204" pitchFamily="34" charset="0"/>
            </a:endParaRPr>
          </a:p>
          <a:p>
            <a:r>
              <a:rPr lang="nb-NO" sz="1500" dirty="0" err="1">
                <a:latin typeface="Arial Narrow" panose="020B0606020202030204" pitchFamily="34" charset="0"/>
                <a:hlinkClick r:id="rId6" tooltip="class in java.util.concurrent"/>
              </a:rPr>
              <a:t>ConcurrentLinkedQueue</a:t>
            </a:r>
            <a:endParaRPr lang="nb-NO" sz="1500" dirty="0">
              <a:latin typeface="Arial Narrow" panose="020B0606020202030204" pitchFamily="34" charset="0"/>
            </a:endParaRPr>
          </a:p>
          <a:p>
            <a:r>
              <a:rPr lang="nb-NO" sz="1500" dirty="0" err="1">
                <a:latin typeface="Arial Narrow" panose="020B0606020202030204" pitchFamily="34" charset="0"/>
                <a:hlinkClick r:id="rId7" tooltip="class in java.util.concurrent"/>
              </a:rPr>
              <a:t>ConcurrentSkipListMap</a:t>
            </a:r>
            <a:endParaRPr lang="nb-NO" sz="1500" dirty="0">
              <a:latin typeface="Arial Narrow" panose="020B0606020202030204" pitchFamily="34" charset="0"/>
            </a:endParaRPr>
          </a:p>
          <a:p>
            <a:r>
              <a:rPr lang="nb-NO" sz="1500" dirty="0" err="1">
                <a:latin typeface="Arial Narrow" panose="020B0606020202030204" pitchFamily="34" charset="0"/>
                <a:hlinkClick r:id="rId8" tooltip="class in java.util.concurrent"/>
              </a:rPr>
              <a:t>ConcurrentSkipListSet</a:t>
            </a:r>
            <a:endParaRPr lang="nb-NO" sz="1500" dirty="0">
              <a:latin typeface="Arial Narrow" panose="020B0606020202030204" pitchFamily="34" charset="0"/>
            </a:endParaRPr>
          </a:p>
          <a:p>
            <a:r>
              <a:rPr lang="nb-NO" sz="1500" dirty="0" err="1">
                <a:latin typeface="Arial Narrow" panose="020B0606020202030204" pitchFamily="34" charset="0"/>
                <a:hlinkClick r:id="rId9" tooltip="class in java.util.concurrent"/>
              </a:rPr>
              <a:t>CopyOnWriteArrayList</a:t>
            </a:r>
            <a:endParaRPr lang="nb-NO" sz="1500" dirty="0">
              <a:latin typeface="Arial Narrow" panose="020B0606020202030204" pitchFamily="34" charset="0"/>
            </a:endParaRPr>
          </a:p>
          <a:p>
            <a:r>
              <a:rPr lang="nb-NO" sz="1500" dirty="0" err="1">
                <a:latin typeface="Arial Narrow" panose="020B0606020202030204" pitchFamily="34" charset="0"/>
                <a:hlinkClick r:id="rId10" tooltip="class in java.util.concurrent"/>
              </a:rPr>
              <a:t>CopyOnWriteArraySet</a:t>
            </a:r>
            <a:endParaRPr lang="nb-NO" sz="1500" dirty="0">
              <a:latin typeface="Arial Narrow" panose="020B0606020202030204" pitchFamily="34" charset="0"/>
            </a:endParaRPr>
          </a:p>
          <a:p>
            <a:r>
              <a:rPr lang="nb-NO" sz="1500" dirty="0" err="1">
                <a:latin typeface="Arial Narrow" panose="020B0606020202030204" pitchFamily="34" charset="0"/>
                <a:hlinkClick r:id="rId11" tooltip="class in java.util.concurrent"/>
              </a:rPr>
              <a:t>CountDownLatch</a:t>
            </a:r>
            <a:endParaRPr lang="nb-NO" sz="1500" dirty="0">
              <a:latin typeface="Arial Narrow" panose="020B0606020202030204" pitchFamily="34" charset="0"/>
            </a:endParaRPr>
          </a:p>
          <a:p>
            <a:r>
              <a:rPr lang="nb-NO" b="1" i="1" u="sng" dirty="0">
                <a:latin typeface="Arial Narrow" panose="020B0606020202030204" pitchFamily="34" charset="0"/>
                <a:hlinkClick r:id="rId12" tooltip="class in java.util.concurrent"/>
              </a:rPr>
              <a:t>CyclicBarrier</a:t>
            </a:r>
            <a:endParaRPr lang="nb-NO" b="1" i="1" u="sng" dirty="0">
              <a:latin typeface="Arial Narrow" panose="020B0606020202030204" pitchFamily="34" charset="0"/>
            </a:endParaRPr>
          </a:p>
          <a:p>
            <a:r>
              <a:rPr lang="nb-NO" sz="1500" dirty="0" err="1">
                <a:latin typeface="Arial Narrow" panose="020B0606020202030204" pitchFamily="34" charset="0"/>
                <a:hlinkClick r:id="rId13" tooltip="class in java.util.concurrent"/>
              </a:rPr>
              <a:t>DelayQueue</a:t>
            </a:r>
            <a:endParaRPr lang="nb-NO" sz="1500" dirty="0">
              <a:latin typeface="Arial Narrow" panose="020B0606020202030204" pitchFamily="34" charset="0"/>
            </a:endParaRPr>
          </a:p>
          <a:p>
            <a:r>
              <a:rPr lang="nb-NO" sz="1500" dirty="0" err="1">
                <a:latin typeface="Arial Narrow" panose="020B0606020202030204" pitchFamily="34" charset="0"/>
                <a:hlinkClick r:id="rId14" tooltip="class in java.util.concurrent"/>
              </a:rPr>
              <a:t>Exchanger</a:t>
            </a:r>
            <a:endParaRPr lang="nb-NO" sz="1500" dirty="0">
              <a:latin typeface="Arial Narrow" panose="020B0606020202030204" pitchFamily="34" charset="0"/>
            </a:endParaRPr>
          </a:p>
          <a:p>
            <a:r>
              <a:rPr lang="nb-NO" sz="1500" dirty="0" err="1">
                <a:latin typeface="Arial Narrow" panose="020B0606020202030204" pitchFamily="34" charset="0"/>
                <a:hlinkClick r:id="rId15" tooltip="class in java.util.concurrent"/>
              </a:rPr>
              <a:t>ExecutorCompletionService</a:t>
            </a:r>
            <a:endParaRPr lang="nb-NO" sz="1500" dirty="0">
              <a:latin typeface="Arial Narrow" panose="020B0606020202030204" pitchFamily="34" charset="0"/>
            </a:endParaRPr>
          </a:p>
          <a:p>
            <a:r>
              <a:rPr lang="nb-NO" sz="1500" dirty="0" err="1">
                <a:latin typeface="Arial Narrow" panose="020B0606020202030204" pitchFamily="34" charset="0"/>
                <a:hlinkClick r:id="rId16" tooltip="class in java.util.concurrent"/>
              </a:rPr>
              <a:t>ecutor</a:t>
            </a:r>
            <a:endParaRPr lang="nb-NO" sz="1500" dirty="0">
              <a:latin typeface="Arial Narrow" panose="020B0606020202030204" pitchFamily="34" charset="0"/>
            </a:endParaRPr>
          </a:p>
          <a:p>
            <a:r>
              <a:rPr lang="nb-NO" sz="1500" dirty="0" err="1">
                <a:latin typeface="Arial Narrow" panose="020B0606020202030204" pitchFamily="34" charset="0"/>
                <a:hlinkClick r:id="rId17" tooltip="class in java.util.concurrent"/>
              </a:rPr>
              <a:t>eadPoolExecutor</a:t>
            </a:r>
            <a:endParaRPr lang="nb-NO" sz="1500" dirty="0">
              <a:latin typeface="Arial Narrow" panose="020B0606020202030204" pitchFamily="34" charset="0"/>
            </a:endParaRPr>
          </a:p>
          <a:p>
            <a:r>
              <a:rPr lang="nb-NO" sz="1500" dirty="0" err="1">
                <a:latin typeface="Arial Narrow" panose="020B0606020202030204" pitchFamily="34" charset="0"/>
                <a:hlinkClick r:id="rId18" tooltip="class in java.util.concurrent"/>
              </a:rPr>
              <a:t>ThreadPoolExecutor.AbortPolicy</a:t>
            </a:r>
            <a:endParaRPr lang="nb-NO" sz="1500" dirty="0">
              <a:latin typeface="Arial Narrow" panose="020B0606020202030204" pitchFamily="34" charset="0"/>
            </a:endParaRPr>
          </a:p>
          <a:p>
            <a:r>
              <a:rPr lang="nb-NO" sz="1500" dirty="0" err="1">
                <a:latin typeface="Arial Narrow" panose="020B0606020202030204" pitchFamily="34" charset="0"/>
                <a:hlinkClick r:id="rId19" tooltip="class in java.util.concurrent"/>
              </a:rPr>
              <a:t>ThreadPoolExecutor.CallerRunsPolicy</a:t>
            </a:r>
            <a:endParaRPr lang="nb-NO" sz="1500" dirty="0">
              <a:latin typeface="Arial Narrow" panose="020B0606020202030204" pitchFamily="34" charset="0"/>
            </a:endParaRPr>
          </a:p>
          <a:p>
            <a:r>
              <a:rPr lang="nb-NO" sz="1500" dirty="0" err="1">
                <a:latin typeface="Arial Narrow" panose="020B0606020202030204" pitchFamily="34" charset="0"/>
                <a:hlinkClick r:id="rId20" tooltip="class in java.util.concurrent"/>
              </a:rPr>
              <a:t>ThreadPoolExecutor.DiscardOldestPolicy</a:t>
            </a:r>
            <a:endParaRPr lang="nb-NO" sz="1500" dirty="0">
              <a:latin typeface="Arial Narrow" panose="020B0606020202030204" pitchFamily="34" charset="0"/>
            </a:endParaRPr>
          </a:p>
          <a:p>
            <a:r>
              <a:rPr lang="nb-NO" sz="1500" dirty="0" err="1">
                <a:latin typeface="Arial Narrow" panose="020B0606020202030204" pitchFamily="34" charset="0"/>
                <a:hlinkClick r:id="rId21" tooltip="class in java.util.concurrent"/>
              </a:rPr>
              <a:t>ThreadPoolExecutor.DiscardPolicy</a:t>
            </a:r>
            <a:endParaRPr lang="nb-NO" sz="1500" dirty="0">
              <a:latin typeface="Arial Narrow" panose="020B0606020202030204" pitchFamily="34" charset="0"/>
            </a:endParaRPr>
          </a:p>
          <a:p>
            <a:endParaRPr lang="nb-NO" sz="1500" dirty="0">
              <a:latin typeface="Arial Narrow" panose="020B0606020202030204" pitchFamily="34" charset="0"/>
            </a:endParaRPr>
          </a:p>
        </p:txBody>
      </p:sp>
      <p:sp>
        <p:nvSpPr>
          <p:cNvPr id="8" name="TekstSylinder 7"/>
          <p:cNvSpPr txBox="1"/>
          <p:nvPr/>
        </p:nvSpPr>
        <p:spPr>
          <a:xfrm>
            <a:off x="2771800" y="1844824"/>
            <a:ext cx="2699792" cy="427809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b="1" dirty="0" err="1">
                <a:solidFill>
                  <a:srgbClr val="0070C0"/>
                </a:solidFill>
                <a:latin typeface="Arial Narrow" panose="020B0606020202030204" pitchFamily="34" charset="0"/>
                <a:hlinkClick r:id="rId22" tooltip="class in java.util.concurrent"/>
              </a:rPr>
              <a:t>Semaphore</a:t>
            </a:r>
            <a:endParaRPr lang="nb-NO" b="1" dirty="0">
              <a:solidFill>
                <a:srgbClr val="0070C0"/>
              </a:solidFill>
              <a:latin typeface="Arial Narrow" panose="020B0606020202030204" pitchFamily="34" charset="0"/>
            </a:endParaRPr>
          </a:p>
          <a:p>
            <a:r>
              <a:rPr lang="nb-NO" sz="1600" dirty="0" err="1">
                <a:latin typeface="Arial Narrow" panose="020B0606020202030204" pitchFamily="34" charset="0"/>
                <a:hlinkClick r:id="rId23" tooltip="class in java.util.concurrent"/>
              </a:rPr>
              <a:t>SynchronousQueue</a:t>
            </a:r>
            <a:endParaRPr lang="nb-NO" sz="1600" dirty="0">
              <a:latin typeface="Arial Narrow" panose="020B0606020202030204" pitchFamily="34" charset="0"/>
            </a:endParaRPr>
          </a:p>
          <a:p>
            <a:r>
              <a:rPr lang="nb-NO" sz="1600" dirty="0" err="1">
                <a:latin typeface="Arial Narrow" panose="020B0606020202030204" pitchFamily="34" charset="0"/>
                <a:hlinkClick r:id="rId24" tooltip="class in java.util.concurrent"/>
              </a:rPr>
              <a:t>ThreadLocalRandom</a:t>
            </a:r>
            <a:endParaRPr lang="nb-NO" sz="1600" dirty="0">
              <a:latin typeface="Arial Narrow" panose="020B0606020202030204" pitchFamily="34" charset="0"/>
            </a:endParaRPr>
          </a:p>
          <a:p>
            <a:r>
              <a:rPr lang="nb-NO" sz="1600" dirty="0" err="1">
                <a:latin typeface="Arial Narrow" panose="020B0606020202030204" pitchFamily="34" charset="0"/>
                <a:hlinkClick r:id="rId17" tooltip="class in java.util.concurrent"/>
              </a:rPr>
              <a:t>Thr</a:t>
            </a:r>
            <a:r>
              <a:rPr lang="nb-NO" sz="1600" dirty="0" err="1">
                <a:latin typeface="Arial Narrow" panose="020B0606020202030204" pitchFamily="34" charset="0"/>
                <a:hlinkClick r:id="rId25" tooltip="class in java.util.concurrent"/>
              </a:rPr>
              <a:t>Executors</a:t>
            </a:r>
            <a:endParaRPr lang="nb-NO" sz="1600" dirty="0">
              <a:latin typeface="Arial Narrow" panose="020B0606020202030204" pitchFamily="34" charset="0"/>
            </a:endParaRPr>
          </a:p>
          <a:p>
            <a:r>
              <a:rPr lang="nb-NO" sz="1600" dirty="0" err="1">
                <a:latin typeface="Arial Narrow" panose="020B0606020202030204" pitchFamily="34" charset="0"/>
                <a:hlinkClick r:id="rId26" tooltip="class in java.util.concurrent"/>
              </a:rPr>
              <a:t>ForkJoinPool</a:t>
            </a:r>
            <a:endParaRPr lang="nb-NO" sz="1600" dirty="0">
              <a:latin typeface="Arial Narrow" panose="020B0606020202030204" pitchFamily="34" charset="0"/>
            </a:endParaRPr>
          </a:p>
          <a:p>
            <a:r>
              <a:rPr lang="nb-NO" sz="1600" dirty="0" err="1">
                <a:latin typeface="Arial Narrow" panose="020B0606020202030204" pitchFamily="34" charset="0"/>
                <a:hlinkClick r:id="rId27" tooltip="class in java.util.concurrent"/>
              </a:rPr>
              <a:t>ForkJoinTask</a:t>
            </a:r>
            <a:endParaRPr lang="nb-NO" sz="1600" dirty="0">
              <a:latin typeface="Arial Narrow" panose="020B0606020202030204" pitchFamily="34" charset="0"/>
            </a:endParaRPr>
          </a:p>
          <a:p>
            <a:r>
              <a:rPr lang="nb-NO" sz="1600" dirty="0" err="1">
                <a:latin typeface="Arial Narrow" panose="020B0606020202030204" pitchFamily="34" charset="0"/>
                <a:hlinkClick r:id="rId28" tooltip="class in java.util.concurrent"/>
              </a:rPr>
              <a:t>ForkJoinWorkerThread</a:t>
            </a:r>
            <a:endParaRPr lang="nb-NO" sz="1600" dirty="0">
              <a:latin typeface="Arial Narrow" panose="020B0606020202030204" pitchFamily="34" charset="0"/>
            </a:endParaRPr>
          </a:p>
          <a:p>
            <a:r>
              <a:rPr lang="nb-NO" sz="1600" b="1" dirty="0" err="1">
                <a:latin typeface="Arial Narrow" panose="020B0606020202030204" pitchFamily="34" charset="0"/>
                <a:hlinkClick r:id="rId29" tooltip="class in java.util.concurrent"/>
              </a:rPr>
              <a:t>FutureTask</a:t>
            </a:r>
            <a:endParaRPr lang="nb-NO" sz="1600" b="1" dirty="0">
              <a:latin typeface="Arial Narrow" panose="020B0606020202030204" pitchFamily="34" charset="0"/>
            </a:endParaRPr>
          </a:p>
          <a:p>
            <a:r>
              <a:rPr lang="nb-NO" sz="1600" dirty="0" err="1">
                <a:latin typeface="Arial Narrow" panose="020B0606020202030204" pitchFamily="34" charset="0"/>
                <a:hlinkClick r:id="rId30" tooltip="class in java.util.concurrent"/>
              </a:rPr>
              <a:t>LinkedBlockingDeque</a:t>
            </a:r>
            <a:endParaRPr lang="nb-NO" sz="1600" dirty="0">
              <a:latin typeface="Arial Narrow" panose="020B0606020202030204" pitchFamily="34" charset="0"/>
            </a:endParaRPr>
          </a:p>
          <a:p>
            <a:r>
              <a:rPr lang="nb-NO" sz="1600" dirty="0" err="1">
                <a:latin typeface="Arial Narrow" panose="020B0606020202030204" pitchFamily="34" charset="0"/>
                <a:hlinkClick r:id="rId31" tooltip="class in java.util.concurrent"/>
              </a:rPr>
              <a:t>LinkedBlockingQueue</a:t>
            </a:r>
            <a:endParaRPr lang="nb-NO" sz="1600" dirty="0">
              <a:latin typeface="Arial Narrow" panose="020B0606020202030204" pitchFamily="34" charset="0"/>
            </a:endParaRPr>
          </a:p>
          <a:p>
            <a:r>
              <a:rPr lang="nb-NO" sz="1600" dirty="0" err="1">
                <a:latin typeface="Arial Narrow" panose="020B0606020202030204" pitchFamily="34" charset="0"/>
                <a:hlinkClick r:id="rId32" tooltip="class in java.util.concurrent"/>
              </a:rPr>
              <a:t>LinkedTransferQueue</a:t>
            </a:r>
            <a:endParaRPr lang="nb-NO" sz="1600" dirty="0">
              <a:latin typeface="Arial Narrow" panose="020B0606020202030204" pitchFamily="34" charset="0"/>
            </a:endParaRPr>
          </a:p>
          <a:p>
            <a:r>
              <a:rPr lang="nb-NO" sz="1600" dirty="0" err="1">
                <a:latin typeface="Arial Narrow" panose="020B0606020202030204" pitchFamily="34" charset="0"/>
                <a:hlinkClick r:id="rId33" tooltip="class in java.util.concurrent"/>
              </a:rPr>
              <a:t>Phaser</a:t>
            </a:r>
            <a:endParaRPr lang="nb-NO" sz="1600" dirty="0">
              <a:latin typeface="Arial Narrow" panose="020B0606020202030204" pitchFamily="34" charset="0"/>
            </a:endParaRPr>
          </a:p>
          <a:p>
            <a:r>
              <a:rPr lang="nb-NO" sz="1600" dirty="0" err="1">
                <a:latin typeface="Arial Narrow" panose="020B0606020202030204" pitchFamily="34" charset="0"/>
                <a:hlinkClick r:id="rId34" tooltip="class in java.util.concurrent"/>
              </a:rPr>
              <a:t>PriorityBlockingQueue</a:t>
            </a:r>
            <a:endParaRPr lang="nb-NO" sz="1600" dirty="0">
              <a:latin typeface="Arial Narrow" panose="020B0606020202030204" pitchFamily="34" charset="0"/>
            </a:endParaRPr>
          </a:p>
          <a:p>
            <a:r>
              <a:rPr lang="nb-NO" sz="1600" dirty="0" err="1">
                <a:latin typeface="Arial Narrow" panose="020B0606020202030204" pitchFamily="34" charset="0"/>
                <a:hlinkClick r:id="rId35" tooltip="class in java.util.concurrent"/>
              </a:rPr>
              <a:t>RecursiveAction</a:t>
            </a:r>
            <a:endParaRPr lang="nb-NO" sz="1600" dirty="0">
              <a:latin typeface="Arial Narrow" panose="020B0606020202030204" pitchFamily="34" charset="0"/>
            </a:endParaRPr>
          </a:p>
          <a:p>
            <a:r>
              <a:rPr lang="nb-NO" sz="1600" dirty="0" err="1">
                <a:latin typeface="Arial Narrow" panose="020B0606020202030204" pitchFamily="34" charset="0"/>
                <a:hlinkClick r:id="rId36" tooltip="class in java.util.concurrent"/>
              </a:rPr>
              <a:t>RecursiveTask</a:t>
            </a:r>
            <a:endParaRPr lang="nb-NO" sz="1600" dirty="0">
              <a:latin typeface="Arial Narrow" panose="020B0606020202030204" pitchFamily="34" charset="0"/>
            </a:endParaRPr>
          </a:p>
          <a:p>
            <a:r>
              <a:rPr lang="nb-NO" sz="1600" dirty="0" err="1">
                <a:latin typeface="Arial Narrow" panose="020B0606020202030204" pitchFamily="34" charset="0"/>
                <a:hlinkClick r:id="rId16" tooltip="class in java.util.concurrent"/>
              </a:rPr>
              <a:t>ScheduledThreadPoolEx</a:t>
            </a:r>
            <a:endParaRPr lang="nb-NO" sz="1600" dirty="0"/>
          </a:p>
          <a:p>
            <a:endParaRPr lang="nb-NO" sz="1600" dirty="0">
              <a:latin typeface="Arial Narrow" panose="020B0606020202030204" pitchFamily="34" charset="0"/>
            </a:endParaRPr>
          </a:p>
        </p:txBody>
      </p:sp>
      <p:sp>
        <p:nvSpPr>
          <p:cNvPr id="10" name="TekstSylinder 9"/>
          <p:cNvSpPr txBox="1"/>
          <p:nvPr/>
        </p:nvSpPr>
        <p:spPr>
          <a:xfrm>
            <a:off x="5386783" y="1628800"/>
            <a:ext cx="3672408" cy="517064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1500" b="1" dirty="0"/>
              <a:t>Interfaces</a:t>
            </a:r>
          </a:p>
          <a:p>
            <a:r>
              <a:rPr lang="nb-NO" sz="1500" i="1" dirty="0" err="1">
                <a:hlinkClick r:id="rId37" tooltip="interface in java.util.concurrent"/>
              </a:rPr>
              <a:t>BlockingDeque</a:t>
            </a:r>
            <a:endParaRPr lang="nb-NO" sz="1500" dirty="0"/>
          </a:p>
          <a:p>
            <a:r>
              <a:rPr lang="nb-NO" sz="1500" i="1" dirty="0" err="1">
                <a:hlinkClick r:id="rId38" tooltip="interface in java.util.concurrent"/>
              </a:rPr>
              <a:t>BlockingQueue</a:t>
            </a:r>
            <a:endParaRPr lang="nb-NO" sz="1500" dirty="0"/>
          </a:p>
          <a:p>
            <a:r>
              <a:rPr lang="nb-NO" sz="1500" i="1" dirty="0" err="1">
                <a:hlinkClick r:id="rId39" tooltip="interface in java.util.concurrent"/>
              </a:rPr>
              <a:t>Callable</a:t>
            </a:r>
            <a:endParaRPr lang="nb-NO" sz="1500" dirty="0"/>
          </a:p>
          <a:p>
            <a:r>
              <a:rPr lang="nb-NO" sz="1500" i="1" dirty="0" err="1">
                <a:hlinkClick r:id="rId40" tooltip="interface in java.util.concurrent"/>
              </a:rPr>
              <a:t>CompletionService</a:t>
            </a:r>
            <a:endParaRPr lang="nb-NO" sz="1500" dirty="0"/>
          </a:p>
          <a:p>
            <a:r>
              <a:rPr lang="nb-NO" sz="1500" i="1" dirty="0" err="1">
                <a:hlinkClick r:id="rId41" tooltip="interface in java.util.concurrent"/>
              </a:rPr>
              <a:t>ConcurrentMap</a:t>
            </a:r>
            <a:endParaRPr lang="nb-NO" sz="1500" dirty="0"/>
          </a:p>
          <a:p>
            <a:r>
              <a:rPr lang="nb-NO" sz="1500" i="1" dirty="0" err="1">
                <a:hlinkClick r:id="rId42" tooltip="interface in java.util.concurrent"/>
              </a:rPr>
              <a:t>ConcurrentNavigableMap</a:t>
            </a:r>
            <a:endParaRPr lang="nb-NO" sz="1500" dirty="0"/>
          </a:p>
          <a:p>
            <a:r>
              <a:rPr lang="nb-NO" sz="1500" i="1" dirty="0" err="1">
                <a:hlinkClick r:id="rId43" tooltip="interface in java.util.concurrent"/>
              </a:rPr>
              <a:t>Delayed</a:t>
            </a:r>
            <a:endParaRPr lang="nb-NO" sz="1500" dirty="0"/>
          </a:p>
          <a:p>
            <a:r>
              <a:rPr lang="nb-NO" sz="1500" i="1" dirty="0" err="1">
                <a:hlinkClick r:id="rId44" tooltip="interface in java.util.concurrent"/>
              </a:rPr>
              <a:t>Executor</a:t>
            </a:r>
            <a:endParaRPr lang="nb-NO" sz="1500" dirty="0"/>
          </a:p>
          <a:p>
            <a:r>
              <a:rPr lang="nb-NO" sz="1500" b="1" i="1" dirty="0" err="1">
                <a:hlinkClick r:id="rId45" tooltip="interface in java.util.concurrent"/>
              </a:rPr>
              <a:t>ExecutorService</a:t>
            </a:r>
            <a:endParaRPr lang="nb-NO" sz="1500" b="1" dirty="0"/>
          </a:p>
          <a:p>
            <a:r>
              <a:rPr lang="nb-NO" sz="1500" i="1" dirty="0" err="1">
                <a:hlinkClick r:id="rId46" tooltip="interface in java.util.concurrent"/>
              </a:rPr>
              <a:t>ForkJoinPool.ForkJoinWorkerThreadFactory</a:t>
            </a:r>
            <a:endParaRPr lang="nb-NO" sz="1500" dirty="0"/>
          </a:p>
          <a:p>
            <a:r>
              <a:rPr lang="nb-NO" sz="1500" i="1" dirty="0" err="1">
                <a:hlinkClick r:id="rId47" tooltip="interface in java.util.concurrent"/>
              </a:rPr>
              <a:t>ForkJoinPool.ManagedBlocker</a:t>
            </a:r>
            <a:endParaRPr lang="nb-NO" sz="1500" dirty="0"/>
          </a:p>
          <a:p>
            <a:r>
              <a:rPr lang="nb-NO" sz="1500" dirty="0" err="1">
                <a:hlinkClick r:id="rId48" tooltip="interface in java.util.concurrent"/>
              </a:rPr>
              <a:t>Future</a:t>
            </a:r>
            <a:endParaRPr lang="nb-NO" sz="1500" dirty="0"/>
          </a:p>
          <a:p>
            <a:r>
              <a:rPr lang="nb-NO" sz="1500" i="1" dirty="0" err="1">
                <a:hlinkClick r:id="rId49" tooltip="interface in java.util.concurrent"/>
              </a:rPr>
              <a:t>RejectedExecutionHandler</a:t>
            </a:r>
            <a:endParaRPr lang="nb-NO" sz="1500" dirty="0"/>
          </a:p>
          <a:p>
            <a:r>
              <a:rPr lang="nb-NO" sz="1500" i="1" dirty="0" err="1">
                <a:hlinkClick r:id="rId50" tooltip="interface in java.util.concurrent"/>
              </a:rPr>
              <a:t>RunnableFuture</a:t>
            </a:r>
            <a:endParaRPr lang="nb-NO" sz="1500" dirty="0"/>
          </a:p>
          <a:p>
            <a:r>
              <a:rPr lang="nb-NO" sz="1500" i="1" dirty="0" err="1">
                <a:hlinkClick r:id="rId51" tooltip="interface in java.util.concurrent"/>
              </a:rPr>
              <a:t>RunnableScheduledFuture</a:t>
            </a:r>
            <a:endParaRPr lang="nb-NO" sz="1500" dirty="0"/>
          </a:p>
          <a:p>
            <a:r>
              <a:rPr lang="nb-NO" sz="1500" i="1" dirty="0" err="1">
                <a:hlinkClick r:id="rId52" tooltip="interface in java.util.concurrent"/>
              </a:rPr>
              <a:t>ScheduledExecutorService</a:t>
            </a:r>
            <a:endParaRPr lang="nb-NO" sz="1500" dirty="0"/>
          </a:p>
          <a:p>
            <a:r>
              <a:rPr lang="nb-NO" sz="1500" i="1" dirty="0" err="1">
                <a:hlinkClick r:id="rId53" tooltip="interface in java.util.concurrent"/>
              </a:rPr>
              <a:t>ScheduledFuture</a:t>
            </a:r>
            <a:endParaRPr lang="nb-NO" sz="1500" dirty="0"/>
          </a:p>
          <a:p>
            <a:r>
              <a:rPr lang="nb-NO" sz="1500" i="1" dirty="0" err="1">
                <a:hlinkClick r:id="rId54" tooltip="interface in java.util.concurrent"/>
              </a:rPr>
              <a:t>ThreadFactory</a:t>
            </a:r>
            <a:endParaRPr lang="nb-NO" sz="1500" dirty="0"/>
          </a:p>
          <a:p>
            <a:r>
              <a:rPr lang="nb-NO" sz="1500" i="1" dirty="0" err="1">
                <a:hlinkClick r:id="rId55" tooltip="interface in java.util.concurrent"/>
              </a:rPr>
              <a:t>TransferQueue</a:t>
            </a:r>
            <a:endParaRPr lang="nb-NO" sz="1500" dirty="0"/>
          </a:p>
          <a:p>
            <a:endParaRPr lang="nb-NO" sz="1500" dirty="0"/>
          </a:p>
        </p:txBody>
      </p:sp>
    </p:spTree>
    <p:extLst>
      <p:ext uri="{BB962C8B-B14F-4D97-AF65-F5344CB8AC3E}">
        <p14:creationId xmlns:p14="http://schemas.microsoft.com/office/powerpoint/2010/main" val="2668424674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395536" y="214313"/>
            <a:ext cx="4429174" cy="478383"/>
          </a:xfrm>
          <a:solidFill>
            <a:schemeClr val="bg2">
              <a:lumMod val="10000"/>
              <a:lumOff val="90000"/>
            </a:schemeClr>
          </a:solidFill>
        </p:spPr>
        <p:txBody>
          <a:bodyPr/>
          <a:lstStyle/>
          <a:p>
            <a:r>
              <a:rPr lang="nb-NO" dirty="0" err="1"/>
              <a:t>java.util.concurrent.atomic</a:t>
            </a:r>
            <a:endParaRPr lang="nb-NO" dirty="0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A0C119C-BAD2-474F-B7B2-66F11C4D5BFD}" type="slidenum">
              <a:rPr lang="nb-NO" smtClean="0">
                <a:solidFill>
                  <a:srgbClr val="000000"/>
                </a:solidFill>
              </a:rPr>
              <a:pPr>
                <a:defRPr/>
              </a:pPr>
              <a:t>47</a:t>
            </a:fld>
            <a:endParaRPr lang="nb-NO">
              <a:solidFill>
                <a:srgbClr val="000000"/>
              </a:solidFill>
            </a:endParaRPr>
          </a:p>
        </p:txBody>
      </p:sp>
      <p:sp>
        <p:nvSpPr>
          <p:cNvPr id="5" name="TekstSylinder 4"/>
          <p:cNvSpPr txBox="1"/>
          <p:nvPr/>
        </p:nvSpPr>
        <p:spPr>
          <a:xfrm>
            <a:off x="5436096" y="476672"/>
            <a:ext cx="3528392" cy="37240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1600" b="1" dirty="0" err="1"/>
              <a:t>Classes</a:t>
            </a:r>
            <a:endParaRPr lang="nb-NO" sz="1600" b="1" dirty="0"/>
          </a:p>
          <a:p>
            <a:r>
              <a:rPr lang="nb-NO" sz="1600" dirty="0" err="1">
                <a:hlinkClick r:id="rId2" tooltip="class in java.util.concurrent.atomic"/>
              </a:rPr>
              <a:t>AtomicBoolean</a:t>
            </a:r>
            <a:endParaRPr lang="nb-NO" sz="1600" dirty="0"/>
          </a:p>
          <a:p>
            <a:r>
              <a:rPr lang="nb-NO" sz="1600" b="1" dirty="0" err="1">
                <a:hlinkClick r:id="rId3" tooltip="class in java.util.concurrent.atomic"/>
              </a:rPr>
              <a:t>AtomicInteger</a:t>
            </a:r>
            <a:endParaRPr lang="nb-NO" sz="1600" b="1" dirty="0"/>
          </a:p>
          <a:p>
            <a:r>
              <a:rPr lang="nb-NO" sz="2000" b="1" dirty="0" err="1">
                <a:hlinkClick r:id="rId4" tooltip="class in java.util.concurrent.atomic"/>
              </a:rPr>
              <a:t>AtomicIntegerArray</a:t>
            </a:r>
            <a:endParaRPr lang="nb-NO" sz="2000" b="1" dirty="0"/>
          </a:p>
          <a:p>
            <a:r>
              <a:rPr lang="nb-NO" sz="1600" dirty="0" err="1">
                <a:hlinkClick r:id="rId5" tooltip="class in java.util.concurrent.atomic"/>
              </a:rPr>
              <a:t>AtomicIntegerFieldUpdater</a:t>
            </a:r>
            <a:endParaRPr lang="nb-NO" sz="1600" dirty="0"/>
          </a:p>
          <a:p>
            <a:r>
              <a:rPr lang="nb-NO" sz="1600" dirty="0" err="1">
                <a:hlinkClick r:id="rId6" tooltip="class in java.util.concurrent.atomic"/>
              </a:rPr>
              <a:t>AtomicLong</a:t>
            </a:r>
            <a:endParaRPr lang="nb-NO" sz="1600" dirty="0"/>
          </a:p>
          <a:p>
            <a:r>
              <a:rPr lang="nb-NO" sz="1600" dirty="0" err="1">
                <a:hlinkClick r:id="rId7" tooltip="class in java.util.concurrent.atomic"/>
              </a:rPr>
              <a:t>AtomicLongArray</a:t>
            </a:r>
            <a:endParaRPr lang="nb-NO" sz="1600" dirty="0"/>
          </a:p>
          <a:p>
            <a:r>
              <a:rPr lang="nb-NO" sz="1600" dirty="0" err="1">
                <a:hlinkClick r:id="rId8" tooltip="class in java.util.concurrent.atomic"/>
              </a:rPr>
              <a:t>AtomicLongFieldUpdater</a:t>
            </a:r>
            <a:endParaRPr lang="nb-NO" sz="1600" dirty="0"/>
          </a:p>
          <a:p>
            <a:r>
              <a:rPr lang="nb-NO" sz="1600" dirty="0" err="1">
                <a:hlinkClick r:id="rId9" tooltip="class in java.util.concurrent.atomic"/>
              </a:rPr>
              <a:t>AtomicMarkableReference</a:t>
            </a:r>
            <a:endParaRPr lang="nb-NO" sz="1600" dirty="0"/>
          </a:p>
          <a:p>
            <a:r>
              <a:rPr lang="nb-NO" sz="1600" dirty="0" err="1">
                <a:hlinkClick r:id="rId10" tooltip="class in java.util.concurrent.atomic"/>
              </a:rPr>
              <a:t>AtomicReference</a:t>
            </a:r>
            <a:endParaRPr lang="nb-NO" sz="1600" dirty="0"/>
          </a:p>
          <a:p>
            <a:r>
              <a:rPr lang="nb-NO" sz="1600" dirty="0" err="1">
                <a:hlinkClick r:id="rId11" tooltip="class in java.util.concurrent.atomic"/>
              </a:rPr>
              <a:t>AtomicReferenceArray</a:t>
            </a:r>
            <a:endParaRPr lang="nb-NO" sz="1600" dirty="0"/>
          </a:p>
          <a:p>
            <a:r>
              <a:rPr lang="nb-NO" sz="1600" dirty="0" err="1">
                <a:hlinkClick r:id="rId12" tooltip="class in java.util.concurrent.atomic"/>
              </a:rPr>
              <a:t>AtomicReferenceFieldUpdater</a:t>
            </a:r>
            <a:endParaRPr lang="nb-NO" sz="1600" dirty="0"/>
          </a:p>
          <a:p>
            <a:r>
              <a:rPr lang="nb-NO" sz="1600" dirty="0" err="1">
                <a:hlinkClick r:id="rId13" tooltip="class in java.util.concurrent.atomic"/>
              </a:rPr>
              <a:t>AtomicStampedReference</a:t>
            </a:r>
            <a:endParaRPr lang="nb-NO" sz="1600" dirty="0"/>
          </a:p>
          <a:p>
            <a:endParaRPr lang="nb-NO" sz="1600" dirty="0"/>
          </a:p>
        </p:txBody>
      </p:sp>
      <p:sp>
        <p:nvSpPr>
          <p:cNvPr id="6" name="TekstSylinder 5"/>
          <p:cNvSpPr txBox="1"/>
          <p:nvPr/>
        </p:nvSpPr>
        <p:spPr>
          <a:xfrm>
            <a:off x="395536" y="985083"/>
            <a:ext cx="3816424" cy="341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dirty="0"/>
              <a:t>De har samme virkning (semantikk) som volatile variable (forklares senere), men kan gjøre mer sammensatte operasjoner. Mye raskere enn </a:t>
            </a:r>
            <a:r>
              <a:rPr lang="nb-NO" dirty="0" err="1"/>
              <a:t>sychronized</a:t>
            </a:r>
            <a:r>
              <a:rPr lang="nb-NO" dirty="0"/>
              <a:t> </a:t>
            </a:r>
            <a:r>
              <a:rPr lang="nb-NO" dirty="0" err="1"/>
              <a:t>methods</a:t>
            </a:r>
            <a:r>
              <a:rPr lang="nb-NO" dirty="0"/>
              <a:t>.</a:t>
            </a:r>
          </a:p>
          <a:p>
            <a:endParaRPr lang="nb-NO" dirty="0"/>
          </a:p>
          <a:p>
            <a:endParaRPr lang="nb-NO" dirty="0"/>
          </a:p>
          <a:p>
            <a:endParaRPr lang="nb-NO" dirty="0"/>
          </a:p>
          <a:p>
            <a:endParaRPr lang="nb-NO" dirty="0"/>
          </a:p>
          <a:p>
            <a:r>
              <a:rPr lang="nb-NO" dirty="0"/>
              <a:t>Eksempel på operasjoner i </a:t>
            </a:r>
            <a:r>
              <a:rPr lang="nb-NO" b="1" dirty="0" err="1">
                <a:solidFill>
                  <a:srgbClr val="0070C0"/>
                </a:solidFill>
              </a:rPr>
              <a:t>AtomicIntegerArray</a:t>
            </a:r>
            <a:r>
              <a:rPr lang="nb-NO" b="1" dirty="0">
                <a:solidFill>
                  <a:srgbClr val="0070C0"/>
                </a:solidFill>
              </a:rPr>
              <a:t>:</a:t>
            </a:r>
          </a:p>
          <a:p>
            <a:endParaRPr lang="nb-NO" dirty="0"/>
          </a:p>
        </p:txBody>
      </p:sp>
      <p:graphicFrame>
        <p:nvGraphicFramePr>
          <p:cNvPr id="8" name="Tabell 7"/>
          <p:cNvGraphicFramePr>
            <a:graphicFrameLocks noGrp="1"/>
          </p:cNvGraphicFramePr>
          <p:nvPr/>
        </p:nvGraphicFramePr>
        <p:xfrm>
          <a:off x="539552" y="4102184"/>
          <a:ext cx="7772400" cy="2423160"/>
        </p:xfrm>
        <a:graphic>
          <a:graphicData uri="http://schemas.openxmlformats.org/drawingml/2006/table">
            <a:tbl>
              <a:tblPr/>
              <a:tblGrid>
                <a:gridCol w="38862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8862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r>
                        <a:rPr lang="nb-NO" sz="1600" dirty="0"/>
                        <a:t>int</a:t>
                      </a:r>
                    </a:p>
                  </a:txBody>
                  <a:tcPr marL="28575" marR="28575" marT="28575" marB="28575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600" b="1" dirty="0">
                          <a:hlinkClick r:id="rId4"/>
                        </a:rPr>
                        <a:t>get</a:t>
                      </a:r>
                      <a:r>
                        <a:rPr lang="en-US" sz="1600" dirty="0"/>
                        <a:t>(int </a:t>
                      </a:r>
                      <a:r>
                        <a:rPr lang="en-US" sz="1600" dirty="0" err="1"/>
                        <a:t>i</a:t>
                      </a:r>
                      <a:r>
                        <a:rPr lang="en-US" sz="1600" dirty="0"/>
                        <a:t>) Gets the current value at position </a:t>
                      </a:r>
                      <a:r>
                        <a:rPr lang="en-US" sz="1600" dirty="0" err="1"/>
                        <a:t>i</a:t>
                      </a:r>
                      <a:r>
                        <a:rPr lang="en-US" sz="1600" dirty="0"/>
                        <a:t>.</a:t>
                      </a:r>
                    </a:p>
                  </a:txBody>
                  <a:tcPr marL="28575" marR="28575" marT="28575" marB="28575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0">
                <a:tc>
                  <a:txBody>
                    <a:bodyPr/>
                    <a:lstStyle/>
                    <a:p>
                      <a:r>
                        <a:rPr lang="nb-NO" sz="1600" dirty="0"/>
                        <a:t>int</a:t>
                      </a:r>
                    </a:p>
                  </a:txBody>
                  <a:tcPr marL="28575" marR="28575" marT="28575" marB="28575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600" b="1">
                          <a:hlinkClick r:id="rId4"/>
                        </a:rPr>
                        <a:t>getAndAdd</a:t>
                      </a:r>
                      <a:r>
                        <a:rPr lang="en-US" sz="1600"/>
                        <a:t>(int i, int delta) Atomically adds the given value to the element at index i.</a:t>
                      </a:r>
                    </a:p>
                  </a:txBody>
                  <a:tcPr marL="28575" marR="28575" marT="28575" marB="28575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0">
                <a:tc>
                  <a:txBody>
                    <a:bodyPr/>
                    <a:lstStyle/>
                    <a:p>
                      <a:r>
                        <a:rPr lang="nb-NO" sz="1600" dirty="0"/>
                        <a:t>int</a:t>
                      </a:r>
                    </a:p>
                  </a:txBody>
                  <a:tcPr marL="28575" marR="28575" marT="28575" marB="28575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600" b="1" dirty="0" err="1">
                          <a:hlinkClick r:id="rId4"/>
                        </a:rPr>
                        <a:t>getAndDecrement</a:t>
                      </a:r>
                      <a:r>
                        <a:rPr lang="en-US" sz="1600" dirty="0"/>
                        <a:t>(int </a:t>
                      </a:r>
                      <a:r>
                        <a:rPr lang="en-US" sz="1600" dirty="0" err="1"/>
                        <a:t>i</a:t>
                      </a:r>
                      <a:r>
                        <a:rPr lang="en-US" sz="1600" dirty="0"/>
                        <a:t>) Atomically decrements by one the element at index </a:t>
                      </a:r>
                    </a:p>
                  </a:txBody>
                  <a:tcPr marL="28575" marR="28575" marT="28575" marB="28575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0">
                <a:tc>
                  <a:txBody>
                    <a:bodyPr/>
                    <a:lstStyle/>
                    <a:p>
                      <a:r>
                        <a:rPr lang="nb-NO" sz="1600" dirty="0"/>
                        <a:t>void</a:t>
                      </a:r>
                    </a:p>
                  </a:txBody>
                  <a:tcPr marL="28575" marR="28575" marT="28575" marB="28575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600" b="1" dirty="0">
                          <a:hlinkClick r:id="rId4"/>
                        </a:rPr>
                        <a:t>set</a:t>
                      </a:r>
                      <a:r>
                        <a:rPr lang="en-US" sz="1600" dirty="0"/>
                        <a:t>(int </a:t>
                      </a:r>
                      <a:r>
                        <a:rPr lang="en-US" sz="1600" dirty="0" err="1"/>
                        <a:t>i</a:t>
                      </a:r>
                      <a:r>
                        <a:rPr lang="en-US" sz="1600" dirty="0"/>
                        <a:t>, int </a:t>
                      </a:r>
                      <a:r>
                        <a:rPr lang="en-US" sz="1600" dirty="0" err="1"/>
                        <a:t>newValue</a:t>
                      </a:r>
                      <a:r>
                        <a:rPr lang="en-US" sz="1600" dirty="0"/>
                        <a:t>) Sets the element at position </a:t>
                      </a:r>
                      <a:r>
                        <a:rPr lang="en-US" sz="1600" dirty="0" err="1"/>
                        <a:t>i</a:t>
                      </a:r>
                      <a:r>
                        <a:rPr lang="en-US" sz="1600" dirty="0"/>
                        <a:t> to the given value.</a:t>
                      </a:r>
                    </a:p>
                  </a:txBody>
                  <a:tcPr marL="28575" marR="28575" marT="28575" marB="28575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877483951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Vi skal bare lære ett fåtall av dette</a:t>
            </a:r>
          </a:p>
        </p:txBody>
      </p:sp>
      <p:sp>
        <p:nvSpPr>
          <p:cNvPr id="4" name="Plassholder for innhold 3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b-NO" sz="2000" dirty="0"/>
              <a:t>Her er de vi skal konsentrere oss om:</a:t>
            </a:r>
          </a:p>
          <a:p>
            <a:pPr lvl="1"/>
            <a:r>
              <a:rPr lang="nb-NO" sz="1800" dirty="0"/>
              <a:t>new </a:t>
            </a:r>
            <a:r>
              <a:rPr lang="nb-NO" sz="1800" dirty="0" err="1"/>
              <a:t>Thread</a:t>
            </a:r>
            <a:r>
              <a:rPr lang="nb-NO" sz="1800" dirty="0"/>
              <a:t> – </a:t>
            </a:r>
            <a:r>
              <a:rPr lang="nb-NO" sz="1800" dirty="0" err="1"/>
              <a:t>join</a:t>
            </a:r>
            <a:r>
              <a:rPr lang="nb-NO" sz="1800" dirty="0"/>
              <a:t>()</a:t>
            </a:r>
          </a:p>
          <a:p>
            <a:pPr lvl="1"/>
            <a:r>
              <a:rPr lang="nb-NO" sz="1800" dirty="0"/>
              <a:t>synchronized method</a:t>
            </a:r>
          </a:p>
          <a:p>
            <a:pPr lvl="1"/>
            <a:r>
              <a:rPr lang="nb-NO" sz="1800" dirty="0" err="1"/>
              <a:t>Semaphore</a:t>
            </a:r>
            <a:r>
              <a:rPr lang="nb-NO" sz="1800" dirty="0"/>
              <a:t> – </a:t>
            </a:r>
            <a:r>
              <a:rPr lang="nb-NO" sz="1800" dirty="0" err="1"/>
              <a:t>acquire</a:t>
            </a:r>
            <a:r>
              <a:rPr lang="nb-NO" sz="1800" dirty="0"/>
              <a:t>() og </a:t>
            </a:r>
            <a:r>
              <a:rPr lang="nb-NO" sz="1800" dirty="0" err="1"/>
              <a:t>release</a:t>
            </a:r>
            <a:r>
              <a:rPr lang="nb-NO" sz="1800" dirty="0"/>
              <a:t>()</a:t>
            </a:r>
          </a:p>
          <a:p>
            <a:pPr lvl="1"/>
            <a:r>
              <a:rPr lang="nb-NO" sz="1800" dirty="0"/>
              <a:t>CyclicBarrier – await()</a:t>
            </a:r>
          </a:p>
          <a:p>
            <a:pPr lvl="1"/>
            <a:r>
              <a:rPr lang="en-US" sz="1600" dirty="0" err="1"/>
              <a:t>ExecutorService</a:t>
            </a:r>
            <a:r>
              <a:rPr lang="en-US" sz="1600" dirty="0"/>
              <a:t> pool =  </a:t>
            </a:r>
            <a:r>
              <a:rPr lang="en-US" sz="1600" dirty="0" err="1"/>
              <a:t>Executors.newFixedThreadPool</a:t>
            </a:r>
            <a:r>
              <a:rPr lang="en-US" sz="1600" dirty="0"/>
              <a:t>(k);</a:t>
            </a:r>
          </a:p>
          <a:p>
            <a:pPr marL="857250" lvl="2" indent="0">
              <a:buNone/>
            </a:pPr>
            <a:r>
              <a:rPr lang="en-US" sz="1600" dirty="0"/>
              <a:t>med Futures  - </a:t>
            </a:r>
            <a:r>
              <a:rPr lang="en-US" sz="1600" dirty="0" err="1"/>
              <a:t>forklares</a:t>
            </a:r>
            <a:r>
              <a:rPr lang="en-US" sz="1600" dirty="0"/>
              <a:t> </a:t>
            </a:r>
            <a:r>
              <a:rPr lang="en-US" sz="1600" dirty="0" err="1"/>
              <a:t>senere</a:t>
            </a:r>
            <a:endParaRPr lang="en-US" sz="1600" dirty="0"/>
          </a:p>
          <a:p>
            <a:pPr lvl="1"/>
            <a:r>
              <a:rPr lang="en-US" sz="1600" dirty="0" err="1"/>
              <a:t>AtomicIntegerArray</a:t>
            </a:r>
            <a:r>
              <a:rPr lang="en-US" sz="1600" dirty="0"/>
              <a:t> – get(), set(), </a:t>
            </a:r>
            <a:r>
              <a:rPr lang="en-US" sz="1600" dirty="0" err="1"/>
              <a:t>getAndAdd</a:t>
            </a:r>
            <a:r>
              <a:rPr lang="en-US" sz="1600" dirty="0"/>
              <a:t>(),..</a:t>
            </a:r>
          </a:p>
          <a:p>
            <a:pPr lvl="1"/>
            <a:r>
              <a:rPr lang="nb-NO" sz="1600" dirty="0" err="1"/>
              <a:t>ReentrantLock</a:t>
            </a:r>
            <a:r>
              <a:rPr lang="nb-NO" sz="1600" dirty="0"/>
              <a:t> ( i pakken: </a:t>
            </a:r>
            <a:r>
              <a:rPr lang="nb-NO" sz="1600" b="1" dirty="0" err="1">
                <a:hlinkClick r:id="rId2"/>
              </a:rPr>
              <a:t>java.util.concurrent.locks</a:t>
            </a:r>
            <a:r>
              <a:rPr lang="nb-NO" sz="1600" b="1" dirty="0"/>
              <a:t>)</a:t>
            </a:r>
            <a:endParaRPr lang="en-US" sz="1600" dirty="0"/>
          </a:p>
          <a:p>
            <a:pPr lvl="1"/>
            <a:r>
              <a:rPr lang="en-US" sz="1600" dirty="0"/>
              <a:t>volatile variable - </a:t>
            </a:r>
            <a:r>
              <a:rPr lang="en-US" sz="1600" dirty="0" err="1"/>
              <a:t>forklares</a:t>
            </a:r>
            <a:r>
              <a:rPr lang="en-US" sz="1600" dirty="0"/>
              <a:t> </a:t>
            </a:r>
            <a:r>
              <a:rPr lang="en-US" sz="1600" dirty="0" err="1"/>
              <a:t>senere</a:t>
            </a:r>
            <a:endParaRPr lang="en-US" sz="1600" dirty="0"/>
          </a:p>
          <a:p>
            <a:pPr marL="457200" lvl="1" indent="0">
              <a:buNone/>
            </a:pPr>
            <a:r>
              <a:rPr lang="en-US" sz="1600" dirty="0"/>
              <a:t> </a:t>
            </a:r>
          </a:p>
          <a:p>
            <a:pPr marL="400050"/>
            <a:r>
              <a:rPr lang="nb-NO" sz="2000" dirty="0"/>
              <a:t>Alle de synkroniseringer vi trenger, kan gjøres med disse!</a:t>
            </a:r>
          </a:p>
          <a:p>
            <a:pPr marL="400050"/>
            <a:r>
              <a:rPr lang="nb-NO" sz="2000" dirty="0"/>
              <a:t>De fleste andre har sine måter å gjøre det på, men man har neppe tid til å lære seg alle.</a:t>
            </a:r>
          </a:p>
          <a:p>
            <a:pPr marL="400050"/>
            <a:r>
              <a:rPr lang="nb-NO" sz="2000" dirty="0"/>
              <a:t>Bedre å bli flink i et lite og tilstrekkelig sett av synkroniseringsprimitiver, enn halvgod i de fleste.</a:t>
            </a:r>
          </a:p>
        </p:txBody>
      </p:sp>
      <p:sp>
        <p:nvSpPr>
          <p:cNvPr id="3" name="Plassholder for lysbildenumm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8CE4BEE-34BD-45E8-807D-9D81BD53E60F}" type="slidenum">
              <a:rPr lang="nb-NO" smtClean="0">
                <a:solidFill>
                  <a:srgbClr val="000000"/>
                </a:solidFill>
              </a:rPr>
              <a:pPr>
                <a:defRPr/>
              </a:pPr>
              <a:t>48</a:t>
            </a:fld>
            <a:endParaRPr lang="nb-NO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25778188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FF43F4C-8425-B4A2-487C-E55B0CDAF29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540F3EDF-7293-E293-45FC-F948D2BC041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 err="1"/>
              <a:t>Resume</a:t>
            </a:r>
            <a:endParaRPr lang="nb-NO" dirty="0"/>
          </a:p>
        </p:txBody>
      </p:sp>
      <p:sp>
        <p:nvSpPr>
          <p:cNvPr id="4" name="Plassholder for innhold 3">
            <a:extLst>
              <a:ext uri="{FF2B5EF4-FFF2-40B4-BE49-F238E27FC236}">
                <a16:creationId xmlns:a16="http://schemas.microsoft.com/office/drawing/2014/main" id="{19DF117F-C522-EC24-4FB4-4746700B362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b-NO" sz="2000" dirty="0"/>
              <a:t>Learning-by-</a:t>
            </a:r>
            <a:r>
              <a:rPr lang="nb-NO" sz="2000" dirty="0" err="1"/>
              <a:t>doing</a:t>
            </a:r>
            <a:r>
              <a:rPr lang="nb-NO" sz="2000" dirty="0"/>
              <a:t> </a:t>
            </a:r>
            <a:r>
              <a:rPr lang="nb-NO" sz="2000" dirty="0" err="1"/>
              <a:t>course</a:t>
            </a:r>
            <a:r>
              <a:rPr lang="nb-NO" sz="2000" dirty="0"/>
              <a:t>:</a:t>
            </a:r>
          </a:p>
          <a:p>
            <a:pPr lvl="1"/>
            <a:r>
              <a:rPr lang="nb-NO" sz="1600" dirty="0"/>
              <a:t>Your </a:t>
            </a:r>
            <a:r>
              <a:rPr lang="nb-NO" sz="1600" dirty="0" err="1"/>
              <a:t>learning</a:t>
            </a:r>
            <a:r>
              <a:rPr lang="nb-NO" sz="1600" dirty="0"/>
              <a:t> is dependent </a:t>
            </a:r>
            <a:r>
              <a:rPr lang="nb-NO" sz="1600" dirty="0" err="1"/>
              <a:t>on</a:t>
            </a:r>
            <a:r>
              <a:rPr lang="nb-NO" sz="1600" dirty="0"/>
              <a:t> YOUR </a:t>
            </a:r>
            <a:r>
              <a:rPr lang="nb-NO" sz="1600" dirty="0" err="1"/>
              <a:t>doing</a:t>
            </a:r>
            <a:r>
              <a:rPr lang="nb-NO" sz="1600" dirty="0"/>
              <a:t>!</a:t>
            </a:r>
          </a:p>
          <a:p>
            <a:r>
              <a:rPr lang="nb-NO" sz="2000" dirty="0"/>
              <a:t>Focus </a:t>
            </a:r>
            <a:r>
              <a:rPr lang="nb-NO" sz="2000" dirty="0" err="1"/>
              <a:t>on</a:t>
            </a:r>
            <a:r>
              <a:rPr lang="nb-NO" sz="2000" dirty="0"/>
              <a:t> </a:t>
            </a:r>
            <a:r>
              <a:rPr lang="nb-NO" sz="2000" dirty="0" err="1"/>
              <a:t>writing</a:t>
            </a:r>
            <a:r>
              <a:rPr lang="nb-NO" sz="2000" dirty="0"/>
              <a:t> programs </a:t>
            </a:r>
            <a:r>
              <a:rPr lang="nb-NO" sz="2000" dirty="0" err="1"/>
              <a:t>that</a:t>
            </a:r>
            <a:r>
              <a:rPr lang="nb-NO" sz="2000" dirty="0"/>
              <a:t> </a:t>
            </a:r>
            <a:r>
              <a:rPr lang="nb-NO" sz="2000" dirty="0" err="1"/>
              <a:t>are</a:t>
            </a:r>
            <a:r>
              <a:rPr lang="nb-NO" sz="2000" dirty="0"/>
              <a:t> FAST</a:t>
            </a:r>
          </a:p>
          <a:p>
            <a:r>
              <a:rPr lang="nb-NO" sz="2000" dirty="0"/>
              <a:t>Not </a:t>
            </a:r>
            <a:r>
              <a:rPr lang="nb-NO" sz="2000" dirty="0" err="1"/>
              <a:t>much</a:t>
            </a:r>
            <a:r>
              <a:rPr lang="nb-NO" sz="2000" dirty="0"/>
              <a:t> THEORY – </a:t>
            </a:r>
            <a:r>
              <a:rPr lang="nb-NO" sz="2000" dirty="0" err="1"/>
              <a:t>but</a:t>
            </a:r>
            <a:r>
              <a:rPr lang="nb-NO" sz="2000" dirty="0"/>
              <a:t> LOTS </a:t>
            </a:r>
            <a:r>
              <a:rPr lang="nb-NO" sz="2000" dirty="0" err="1"/>
              <a:t>of</a:t>
            </a:r>
            <a:r>
              <a:rPr lang="nb-NO" sz="2000" dirty="0"/>
              <a:t> </a:t>
            </a:r>
            <a:r>
              <a:rPr lang="nb-NO" sz="2000" dirty="0" err="1"/>
              <a:t>practice</a:t>
            </a:r>
            <a:endParaRPr lang="nb-NO" sz="2000" dirty="0"/>
          </a:p>
          <a:p>
            <a:r>
              <a:rPr lang="nb-NO" sz="2000" dirty="0" err="1"/>
              <a:t>Get</a:t>
            </a:r>
            <a:r>
              <a:rPr lang="nb-NO" sz="2000" dirty="0"/>
              <a:t> to </a:t>
            </a:r>
            <a:r>
              <a:rPr lang="nb-NO" sz="2000" dirty="0" err="1"/>
              <a:t>know</a:t>
            </a:r>
            <a:r>
              <a:rPr lang="nb-NO" sz="2000" dirty="0"/>
              <a:t> </a:t>
            </a:r>
            <a:r>
              <a:rPr lang="nb-NO" sz="2000" dirty="0" err="1"/>
              <a:t>parallel</a:t>
            </a:r>
            <a:r>
              <a:rPr lang="nb-NO" sz="2000" dirty="0"/>
              <a:t> </a:t>
            </a:r>
            <a:r>
              <a:rPr lang="nb-NO" sz="2000" dirty="0" err="1"/>
              <a:t>programming</a:t>
            </a:r>
            <a:r>
              <a:rPr lang="nb-NO" sz="2000" dirty="0"/>
              <a:t> – and </a:t>
            </a:r>
            <a:r>
              <a:rPr lang="nb-NO" sz="2000" dirty="0" err="1"/>
              <a:t>the</a:t>
            </a:r>
            <a:r>
              <a:rPr lang="nb-NO" sz="2000" dirty="0"/>
              <a:t> </a:t>
            </a:r>
            <a:r>
              <a:rPr lang="nb-NO" sz="2000" dirty="0" err="1"/>
              <a:t>difficult</a:t>
            </a:r>
            <a:r>
              <a:rPr lang="nb-NO" sz="2000" dirty="0"/>
              <a:t> </a:t>
            </a:r>
            <a:r>
              <a:rPr lang="nb-NO" sz="2000" dirty="0" err="1"/>
              <a:t>task</a:t>
            </a:r>
            <a:r>
              <a:rPr lang="nb-NO" sz="2000" dirty="0"/>
              <a:t> </a:t>
            </a:r>
            <a:r>
              <a:rPr lang="nb-NO" sz="2000" dirty="0" err="1"/>
              <a:t>of</a:t>
            </a:r>
            <a:r>
              <a:rPr lang="nb-NO" sz="2000" dirty="0"/>
              <a:t> </a:t>
            </a:r>
            <a:r>
              <a:rPr lang="nb-NO" sz="2000" dirty="0" err="1"/>
              <a:t>synchronizing</a:t>
            </a:r>
            <a:r>
              <a:rPr lang="nb-NO" sz="2000" dirty="0"/>
              <a:t> </a:t>
            </a:r>
            <a:r>
              <a:rPr lang="nb-NO" sz="2000" dirty="0" err="1"/>
              <a:t>parallel</a:t>
            </a:r>
            <a:r>
              <a:rPr lang="nb-NO" sz="2000" dirty="0"/>
              <a:t> </a:t>
            </a:r>
            <a:r>
              <a:rPr lang="nb-NO" sz="2000" dirty="0" err="1"/>
              <a:t>activities</a:t>
            </a:r>
            <a:endParaRPr lang="nb-NO" sz="2000" dirty="0"/>
          </a:p>
          <a:p>
            <a:r>
              <a:rPr lang="nb-NO" sz="2000" dirty="0" err="1"/>
              <a:t>Get</a:t>
            </a:r>
            <a:r>
              <a:rPr lang="nb-NO" sz="2000" dirty="0"/>
              <a:t> to </a:t>
            </a:r>
            <a:r>
              <a:rPr lang="nb-NO" sz="2000" dirty="0" err="1"/>
              <a:t>know</a:t>
            </a:r>
            <a:r>
              <a:rPr lang="nb-NO" sz="2000" dirty="0"/>
              <a:t> CACHING – and WHY it is </a:t>
            </a:r>
            <a:r>
              <a:rPr lang="nb-NO" sz="2000" dirty="0" err="1"/>
              <a:t>there</a:t>
            </a:r>
            <a:r>
              <a:rPr lang="nb-NO" sz="2000" dirty="0"/>
              <a:t> and HOW it </a:t>
            </a:r>
            <a:r>
              <a:rPr lang="nb-NO" sz="2000" dirty="0" err="1"/>
              <a:t>impacts</a:t>
            </a:r>
            <a:r>
              <a:rPr lang="nb-NO" sz="2000" dirty="0"/>
              <a:t> </a:t>
            </a:r>
            <a:r>
              <a:rPr lang="nb-NO" sz="2000" dirty="0" err="1"/>
              <a:t>performance</a:t>
            </a:r>
            <a:endParaRPr lang="nb-NO" sz="2000" dirty="0"/>
          </a:p>
          <a:p>
            <a:r>
              <a:rPr lang="nb-NO" sz="2000" dirty="0"/>
              <a:t>Have FUN!</a:t>
            </a:r>
          </a:p>
          <a:p>
            <a:endParaRPr lang="nb-NO" sz="2000"/>
          </a:p>
          <a:p>
            <a:endParaRPr lang="nb-NO" sz="2000" dirty="0"/>
          </a:p>
          <a:p>
            <a:pPr marL="57150" indent="0">
              <a:buNone/>
            </a:pPr>
            <a:endParaRPr lang="nb-NO" sz="2000" dirty="0"/>
          </a:p>
        </p:txBody>
      </p:sp>
      <p:sp>
        <p:nvSpPr>
          <p:cNvPr id="3" name="Plassholder for lysbildenummer 2">
            <a:extLst>
              <a:ext uri="{FF2B5EF4-FFF2-40B4-BE49-F238E27FC236}">
                <a16:creationId xmlns:a16="http://schemas.microsoft.com/office/drawing/2014/main" id="{BFCB01DF-EB5E-B84C-7357-DC3B6FE606E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8CE4BEE-34BD-45E8-807D-9D81BD53E60F}" type="slidenum">
              <a:rPr lang="nb-NO" smtClean="0">
                <a:solidFill>
                  <a:srgbClr val="000000"/>
                </a:solidFill>
              </a:rPr>
              <a:pPr>
                <a:defRPr/>
              </a:pPr>
              <a:t>49</a:t>
            </a:fld>
            <a:endParaRPr lang="nb-NO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77219792"/>
      </p:ext>
    </p:extLst>
  </p:cSld>
  <p:clrMapOvr>
    <a:masterClrMapping/>
  </p:clrMapOvr>
</p:sld>
</file>

<file path=ppt/theme/theme1.xml><?xml version="1.0" encoding="utf-8"?>
<a:theme xmlns:a="http://schemas.openxmlformats.org/drawingml/2006/main" name="Blends">
  <a:themeElements>
    <a:clrScheme name="Blends 3">
      <a:dk1>
        <a:srgbClr val="000000"/>
      </a:dk1>
      <a:lt1>
        <a:srgbClr val="FFFFFF"/>
      </a:lt1>
      <a:dk2>
        <a:srgbClr val="333399"/>
      </a:dk2>
      <a:lt2>
        <a:srgbClr val="1C1C1C"/>
      </a:lt2>
      <a:accent1>
        <a:srgbClr val="00E4A8"/>
      </a:accent1>
      <a:accent2>
        <a:srgbClr val="FFCF01"/>
      </a:accent2>
      <a:accent3>
        <a:srgbClr val="FFFFFF"/>
      </a:accent3>
      <a:accent4>
        <a:srgbClr val="000000"/>
      </a:accent4>
      <a:accent5>
        <a:srgbClr val="AAEFD1"/>
      </a:accent5>
      <a:accent6>
        <a:srgbClr val="E7BB01"/>
      </a:accent6>
      <a:hlink>
        <a:srgbClr val="FF0000"/>
      </a:hlink>
      <a:folHlink>
        <a:srgbClr val="3333CC"/>
      </a:folHlink>
    </a:clrScheme>
    <a:fontScheme name="Blends">
      <a:majorFont>
        <a:latin typeface="Tahoma"/>
        <a:ea typeface=""/>
        <a:cs typeface=""/>
      </a:majorFont>
      <a:minorFont>
        <a:latin typeface="Tahom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 w="9525" cap="flat" cmpd="sng" algn="ctr">
          <a:noFill/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  <a:spAutoFit/>
      </a:bodyPr>
      <a:lstStyle>
        <a:defPPr marL="285750" marR="0" indent="-285750" algn="l" defTabSz="914400" rtl="0" eaLnBrk="1" fontAlgn="base" latinLnBrk="0" hangingPunct="1">
          <a:lnSpc>
            <a:spcPct val="90000"/>
          </a:lnSpc>
          <a:spcBef>
            <a:spcPct val="50000"/>
          </a:spcBef>
          <a:spcAft>
            <a:spcPct val="0"/>
          </a:spcAft>
          <a:buClr>
            <a:schemeClr val="hlink"/>
          </a:buClr>
          <a:buSzPct val="55000"/>
          <a:buFont typeface="Wingdings" pitchFamily="2" charset="2"/>
          <a:buNone/>
          <a:tabLst/>
          <a:defRPr kumimoji="0" lang="en-US" sz="1400" b="0" i="1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itchFamily="18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 w="9525" cap="flat" cmpd="sng" algn="ctr">
          <a:noFill/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  <a:spAutoFit/>
      </a:bodyPr>
      <a:lstStyle>
        <a:defPPr marL="285750" marR="0" indent="-285750" algn="l" defTabSz="914400" rtl="0" eaLnBrk="1" fontAlgn="base" latinLnBrk="0" hangingPunct="1">
          <a:lnSpc>
            <a:spcPct val="90000"/>
          </a:lnSpc>
          <a:spcBef>
            <a:spcPct val="50000"/>
          </a:spcBef>
          <a:spcAft>
            <a:spcPct val="0"/>
          </a:spcAft>
          <a:buClr>
            <a:schemeClr val="hlink"/>
          </a:buClr>
          <a:buSzPct val="55000"/>
          <a:buFont typeface="Wingdings" pitchFamily="2" charset="2"/>
          <a:buNone/>
          <a:tabLst/>
          <a:defRPr kumimoji="0" lang="en-US" sz="1400" b="0" i="1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itchFamily="18" charset="0"/>
          </a:defRPr>
        </a:defPPr>
      </a:lstStyle>
    </a:lnDef>
  </a:objectDefaults>
  <a:extraClrSchemeLst>
    <a:extraClrScheme>
      <a:clrScheme name="Blends 1">
        <a:dk1>
          <a:srgbClr val="969696"/>
        </a:dk1>
        <a:lt1>
          <a:srgbClr val="FFFFFF"/>
        </a:lt1>
        <a:dk2>
          <a:srgbClr val="000000"/>
        </a:dk2>
        <a:lt2>
          <a:srgbClr val="DDDDDD"/>
        </a:lt2>
        <a:accent1>
          <a:srgbClr val="00E4A8"/>
        </a:accent1>
        <a:accent2>
          <a:srgbClr val="3333CC"/>
        </a:accent2>
        <a:accent3>
          <a:srgbClr val="AAAAAA"/>
        </a:accent3>
        <a:accent4>
          <a:srgbClr val="DADADA"/>
        </a:accent4>
        <a:accent5>
          <a:srgbClr val="AAEFD1"/>
        </a:accent5>
        <a:accent6>
          <a:srgbClr val="2D2DB9"/>
        </a:accent6>
        <a:hlink>
          <a:srgbClr val="FF5050"/>
        </a:hlink>
        <a:folHlink>
          <a:srgbClr val="FFCF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ends 2">
        <a:dk1>
          <a:srgbClr val="000094"/>
        </a:dk1>
        <a:lt1>
          <a:srgbClr val="FFFFFF"/>
        </a:lt1>
        <a:dk2>
          <a:srgbClr val="0000CC"/>
        </a:dk2>
        <a:lt2>
          <a:srgbClr val="FFFFCC"/>
        </a:lt2>
        <a:accent1>
          <a:srgbClr val="3193FF"/>
        </a:accent1>
        <a:accent2>
          <a:srgbClr val="9900FF"/>
        </a:accent2>
        <a:accent3>
          <a:srgbClr val="AAAAE2"/>
        </a:accent3>
        <a:accent4>
          <a:srgbClr val="DADADA"/>
        </a:accent4>
        <a:accent5>
          <a:srgbClr val="ADC8FF"/>
        </a:accent5>
        <a:accent6>
          <a:srgbClr val="8A00E7"/>
        </a:accent6>
        <a:hlink>
          <a:srgbClr val="FF3399"/>
        </a:hlink>
        <a:folHlink>
          <a:srgbClr val="FFCC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ends 3">
        <a:dk1>
          <a:srgbClr val="000000"/>
        </a:dk1>
        <a:lt1>
          <a:srgbClr val="FFFFFF"/>
        </a:lt1>
        <a:dk2>
          <a:srgbClr val="333399"/>
        </a:dk2>
        <a:lt2>
          <a:srgbClr val="1C1C1C"/>
        </a:lt2>
        <a:accent1>
          <a:srgbClr val="00E4A8"/>
        </a:accent1>
        <a:accent2>
          <a:srgbClr val="FFCF01"/>
        </a:accent2>
        <a:accent3>
          <a:srgbClr val="FFFFFF"/>
        </a:accent3>
        <a:accent4>
          <a:srgbClr val="000000"/>
        </a:accent4>
        <a:accent5>
          <a:srgbClr val="AAEFD1"/>
        </a:accent5>
        <a:accent6>
          <a:srgbClr val="E7BB01"/>
        </a:accent6>
        <a:hlink>
          <a:srgbClr val="FF0000"/>
        </a:hlink>
        <a:folHlink>
          <a:srgbClr val="3333CC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ends 4">
        <a:dk1>
          <a:srgbClr val="000000"/>
        </a:dk1>
        <a:lt1>
          <a:srgbClr val="FFFFFF"/>
        </a:lt1>
        <a:dk2>
          <a:srgbClr val="515F7B"/>
        </a:dk2>
        <a:lt2>
          <a:srgbClr val="808080"/>
        </a:lt2>
        <a:accent1>
          <a:srgbClr val="9FCAD3"/>
        </a:accent1>
        <a:accent2>
          <a:srgbClr val="C0C0C0"/>
        </a:accent2>
        <a:accent3>
          <a:srgbClr val="FFFFFF"/>
        </a:accent3>
        <a:accent4>
          <a:srgbClr val="000000"/>
        </a:accent4>
        <a:accent5>
          <a:srgbClr val="CDE1E6"/>
        </a:accent5>
        <a:accent6>
          <a:srgbClr val="AEAEAE"/>
        </a:accent6>
        <a:hlink>
          <a:srgbClr val="91AFBF"/>
        </a:hlink>
        <a:folHlink>
          <a:srgbClr val="ECEAAC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ends 5">
        <a:dk1>
          <a:srgbClr val="000000"/>
        </a:dk1>
        <a:lt1>
          <a:srgbClr val="FFFFFF"/>
        </a:lt1>
        <a:dk2>
          <a:srgbClr val="000066"/>
        </a:dk2>
        <a:lt2>
          <a:srgbClr val="333333"/>
        </a:lt2>
        <a:accent1>
          <a:srgbClr val="C4709A"/>
        </a:accent1>
        <a:accent2>
          <a:srgbClr val="4B4EB5"/>
        </a:accent2>
        <a:accent3>
          <a:srgbClr val="FFFFFF"/>
        </a:accent3>
        <a:accent4>
          <a:srgbClr val="000000"/>
        </a:accent4>
        <a:accent5>
          <a:srgbClr val="DEBBCA"/>
        </a:accent5>
        <a:accent6>
          <a:srgbClr val="4346A4"/>
        </a:accent6>
        <a:hlink>
          <a:srgbClr val="C481CF"/>
        </a:hlink>
        <a:folHlink>
          <a:srgbClr val="76B74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ends 6">
        <a:dk1>
          <a:srgbClr val="000000"/>
        </a:dk1>
        <a:lt1>
          <a:srgbClr val="FFFFFF"/>
        </a:lt1>
        <a:dk2>
          <a:srgbClr val="6A4076"/>
        </a:dk2>
        <a:lt2>
          <a:srgbClr val="969696"/>
        </a:lt2>
        <a:accent1>
          <a:srgbClr val="DBA9C2"/>
        </a:accent1>
        <a:accent2>
          <a:srgbClr val="E1BF91"/>
        </a:accent2>
        <a:accent3>
          <a:srgbClr val="FFFFFF"/>
        </a:accent3>
        <a:accent4>
          <a:srgbClr val="000000"/>
        </a:accent4>
        <a:accent5>
          <a:srgbClr val="EAD1DD"/>
        </a:accent5>
        <a:accent6>
          <a:srgbClr val="CCAD83"/>
        </a:accent6>
        <a:hlink>
          <a:srgbClr val="B3CE82"/>
        </a:hlink>
        <a:folHlink>
          <a:srgbClr val="B8AD48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Metadata/LabelInfo.xml><?xml version="1.0" encoding="utf-8"?>
<clbl:labelList xmlns:clbl="http://schemas.microsoft.com/office/2020/mipLabelMetadata">
  <clbl:label id="{463b6811-b0a4-4b2a-b932-72c4c970c5d2}" enabled="0" method="" siteId="{463b6811-b0a4-4b2a-b932-72c4c970c5d2}" removed="1"/>
</clbl:labelList>
</file>

<file path=docProps/app.xml><?xml version="1.0" encoding="utf-8"?>
<Properties xmlns="http://schemas.openxmlformats.org/officeDocument/2006/extended-properties" xmlns:vt="http://schemas.openxmlformats.org/officeDocument/2006/docPropsVTypes">
  <Template>Executive</Template>
  <TotalTime>31450</TotalTime>
  <Words>3912</Words>
  <Application>Microsoft Macintosh PowerPoint</Application>
  <PresentationFormat>On-screen Show (4:3)</PresentationFormat>
  <Paragraphs>705</Paragraphs>
  <Slides>49</Slides>
  <Notes>18</Notes>
  <HiddenSlides>2</HiddenSlides>
  <MMClips>0</MMClips>
  <ScaleCrop>false</ScaleCrop>
  <HeadingPairs>
    <vt:vector size="6" baseType="variant">
      <vt:variant>
        <vt:lpstr>Fonts Used</vt:lpstr>
      </vt:variant>
      <vt:variant>
        <vt:i4>8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49</vt:i4>
      </vt:variant>
    </vt:vector>
  </HeadingPairs>
  <TitlesOfParts>
    <vt:vector size="58" baseType="lpstr">
      <vt:lpstr>Andalus</vt:lpstr>
      <vt:lpstr>Arial</vt:lpstr>
      <vt:lpstr>Arial Narrow</vt:lpstr>
      <vt:lpstr>Calibri</vt:lpstr>
      <vt:lpstr>Courier New</vt:lpstr>
      <vt:lpstr>Tahoma</vt:lpstr>
      <vt:lpstr>Times New Roman</vt:lpstr>
      <vt:lpstr>Wingdings</vt:lpstr>
      <vt:lpstr>Blends</vt:lpstr>
      <vt:lpstr>IN3030/IN4330 Effektiv parallellprogrammering  L01, (Uke 4) våren 2026</vt:lpstr>
      <vt:lpstr>Recording of Lectures</vt:lpstr>
      <vt:lpstr>Do not be shy...</vt:lpstr>
      <vt:lpstr>English</vt:lpstr>
      <vt:lpstr>Hvem</vt:lpstr>
      <vt:lpstr>Hvorfor dette kurs?</vt:lpstr>
      <vt:lpstr>Litt om Eric</vt:lpstr>
      <vt:lpstr>Litt mere om Eric</vt:lpstr>
      <vt:lpstr>Communication</vt:lpstr>
      <vt:lpstr>Why are YOU here??</vt:lpstr>
      <vt:lpstr>Let’s get started on parallelism</vt:lpstr>
      <vt:lpstr>Motivation for Parallelle Programmer</vt:lpstr>
      <vt:lpstr>Hva vi skal lære om i dette kurset:</vt:lpstr>
      <vt:lpstr>Tre grunner til å lage parallelle programmer</vt:lpstr>
      <vt:lpstr>IN3030/IN4330</vt:lpstr>
      <vt:lpstr>Pensum</vt:lpstr>
      <vt:lpstr>I dag – teori og praksis</vt:lpstr>
      <vt:lpstr>Main Performance goal: speedup!</vt:lpstr>
      <vt:lpstr>I dag – teori og praksis</vt:lpstr>
      <vt:lpstr>Lineær speedup ?</vt:lpstr>
      <vt:lpstr>Lineær speedup analogier</vt:lpstr>
      <vt:lpstr>Dette kurset handler om multikjernemaskiner</vt:lpstr>
      <vt:lpstr>Dette kurset handler om tråder og effektivitet</vt:lpstr>
      <vt:lpstr>Dette kurset handler også om caching</vt:lpstr>
      <vt:lpstr>Flere mulige synsvinkler</vt:lpstr>
      <vt:lpstr>Learning-by-doing</vt:lpstr>
      <vt:lpstr>DIN innsats</vt:lpstr>
      <vt:lpstr>Operativsystemet og tråder</vt:lpstr>
      <vt:lpstr> Java forenkler dette ved å velge to nivåer </vt:lpstr>
      <vt:lpstr>Hva er tråder i Java ?</vt:lpstr>
      <vt:lpstr>&gt;java (også kalt JVM) starter main-tråden  som igjen starter nye tråder</vt:lpstr>
      <vt:lpstr>Konstruktør til Thread-klassen</vt:lpstr>
      <vt:lpstr>   Tråder i Java </vt:lpstr>
      <vt:lpstr>   Tråder i Java </vt:lpstr>
      <vt:lpstr>Flere problemer med parallellitet og tråder i Java</vt:lpstr>
      <vt:lpstr>Konstruktør til Thread-klassen</vt:lpstr>
      <vt:lpstr>Flere problemer med parallellitet og tråder i Java</vt:lpstr>
      <vt:lpstr>   Example: Concurrent update of a variable Let’s try!  (Spoiler: we will fail!)</vt:lpstr>
      <vt:lpstr>1) Ett problem i dag:  operasjoner blandes ved samtidige oppdateringer</vt:lpstr>
      <vt:lpstr>Test på i++;   parallell</vt:lpstr>
      <vt:lpstr>Kommende program bruker CyclicBarrier. Hva gjør den?</vt:lpstr>
      <vt:lpstr>Husk: Vanligste oppsett av main-tråden + k tråder</vt:lpstr>
      <vt:lpstr>1) Avslutning med en CyclicBarrier  </vt:lpstr>
      <vt:lpstr>2) Avslutning med en Semaphore </vt:lpstr>
      <vt:lpstr>3) Avslutning med join() – bare EN gang</vt:lpstr>
      <vt:lpstr>II) Mange ulike synkroniserings primitiver  Vi skal bare lære noen få !</vt:lpstr>
      <vt:lpstr>java.util.concurrent.atomic</vt:lpstr>
      <vt:lpstr>Vi skal bare lære ett fåtall av dette</vt:lpstr>
      <vt:lpstr>Resume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INF2440 – Effektiv parallellprogrammering Uke 1, v2014</dc:title>
  <dc:creator>Arne Maus</dc:creator>
  <cp:lastModifiedBy>Eric Bartley Jul</cp:lastModifiedBy>
  <cp:revision>276</cp:revision>
  <cp:lastPrinted>2018-01-19T12:15:20Z</cp:lastPrinted>
  <dcterms:created xsi:type="dcterms:W3CDTF">2013-10-07T06:57:58Z</dcterms:created>
  <dcterms:modified xsi:type="dcterms:W3CDTF">2026-01-21T13:10:37Z</dcterms:modified>
</cp:coreProperties>
</file>