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60" r:id="rId3"/>
    <p:sldId id="266" r:id="rId4"/>
    <p:sldId id="267" r:id="rId5"/>
    <p:sldId id="290" r:id="rId6"/>
    <p:sldId id="268" r:id="rId7"/>
    <p:sldId id="269" r:id="rId8"/>
    <p:sldId id="271" r:id="rId9"/>
    <p:sldId id="272" r:id="rId10"/>
    <p:sldId id="273" r:id="rId11"/>
    <p:sldId id="275" r:id="rId12"/>
    <p:sldId id="276" r:id="rId13"/>
    <p:sldId id="277" r:id="rId14"/>
    <p:sldId id="278" r:id="rId15"/>
    <p:sldId id="279" r:id="rId16"/>
    <p:sldId id="280" r:id="rId17"/>
    <p:sldId id="292" r:id="rId18"/>
    <p:sldId id="281" r:id="rId19"/>
    <p:sldId id="282" r:id="rId20"/>
    <p:sldId id="283" r:id="rId21"/>
    <p:sldId id="285" r:id="rId22"/>
    <p:sldId id="286" r:id="rId23"/>
    <p:sldId id="288" r:id="rId24"/>
    <p:sldId id="264" r:id="rId25"/>
    <p:sldId id="291" r:id="rId26"/>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052F37-4A58-4E14-A598-27BF96A13A30}" v="11" dt="2023-09-04T08:16:25.9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75916" autoAdjust="0"/>
  </p:normalViewPr>
  <p:slideViewPr>
    <p:cSldViewPr snapToGrid="0">
      <p:cViewPr varScale="1">
        <p:scale>
          <a:sx n="77" d="100"/>
          <a:sy n="77" d="100"/>
        </p:scale>
        <p:origin x="1020" y="5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ia Masiero" userId="c99718cc-b5f0-4da8-bf20-11f8f5a7be4e" providerId="ADAL" clId="{BA052F37-4A58-4E14-A598-27BF96A13A30}"/>
    <pc:docChg chg="undo custSel addSld delSld modSld">
      <pc:chgData name="Silvia Masiero" userId="c99718cc-b5f0-4da8-bf20-11f8f5a7be4e" providerId="ADAL" clId="{BA052F37-4A58-4E14-A598-27BF96A13A30}" dt="2023-09-04T08:15:57.233" v="929" actId="22"/>
      <pc:docMkLst>
        <pc:docMk/>
      </pc:docMkLst>
      <pc:sldChg chg="modSp mod">
        <pc:chgData name="Silvia Masiero" userId="c99718cc-b5f0-4da8-bf20-11f8f5a7be4e" providerId="ADAL" clId="{BA052F37-4A58-4E14-A598-27BF96A13A30}" dt="2023-09-04T07:37:49.298" v="3" actId="20577"/>
        <pc:sldMkLst>
          <pc:docMk/>
          <pc:sldMk cId="1546377576" sldId="256"/>
        </pc:sldMkLst>
        <pc:spChg chg="mod">
          <ac:chgData name="Silvia Masiero" userId="c99718cc-b5f0-4da8-bf20-11f8f5a7be4e" providerId="ADAL" clId="{BA052F37-4A58-4E14-A598-27BF96A13A30}" dt="2023-09-04T07:37:49.298" v="3" actId="20577"/>
          <ac:spMkLst>
            <pc:docMk/>
            <pc:sldMk cId="1546377576" sldId="256"/>
            <ac:spMk id="6" creationId="{C9E174F0-C544-46E3-B920-383A92EBB28C}"/>
          </ac:spMkLst>
        </pc:spChg>
      </pc:sldChg>
      <pc:sldChg chg="addSp delSp modSp mod modNotesTx">
        <pc:chgData name="Silvia Masiero" userId="c99718cc-b5f0-4da8-bf20-11f8f5a7be4e" providerId="ADAL" clId="{BA052F37-4A58-4E14-A598-27BF96A13A30}" dt="2023-09-04T07:44:48.330" v="602" actId="6549"/>
        <pc:sldMkLst>
          <pc:docMk/>
          <pc:sldMk cId="1762595002" sldId="267"/>
        </pc:sldMkLst>
        <pc:spChg chg="mod">
          <ac:chgData name="Silvia Masiero" userId="c99718cc-b5f0-4da8-bf20-11f8f5a7be4e" providerId="ADAL" clId="{BA052F37-4A58-4E14-A598-27BF96A13A30}" dt="2023-09-04T07:38:27.966" v="22" actId="5793"/>
          <ac:spMkLst>
            <pc:docMk/>
            <pc:sldMk cId="1762595002" sldId="267"/>
            <ac:spMk id="2" creationId="{19172F4C-C83F-4EB5-BF4D-59BDB921D15F}"/>
          </ac:spMkLst>
        </pc:spChg>
        <pc:spChg chg="del">
          <ac:chgData name="Silvia Masiero" userId="c99718cc-b5f0-4da8-bf20-11f8f5a7be4e" providerId="ADAL" clId="{BA052F37-4A58-4E14-A598-27BF96A13A30}" dt="2023-09-04T07:39:16.368" v="23"/>
          <ac:spMkLst>
            <pc:docMk/>
            <pc:sldMk cId="1762595002" sldId="267"/>
            <ac:spMk id="3" creationId="{D9C1F59E-3568-49B1-AC17-9A0101564ED2}"/>
          </ac:spMkLst>
        </pc:spChg>
        <pc:spChg chg="add mod">
          <ac:chgData name="Silvia Masiero" userId="c99718cc-b5f0-4da8-bf20-11f8f5a7be4e" providerId="ADAL" clId="{BA052F37-4A58-4E14-A598-27BF96A13A30}" dt="2023-09-04T07:44:48.330" v="602" actId="6549"/>
          <ac:spMkLst>
            <pc:docMk/>
            <pc:sldMk cId="1762595002" sldId="267"/>
            <ac:spMk id="4" creationId="{FBB7EDE1-FFCD-5562-5257-59E6CA37B871}"/>
          </ac:spMkLst>
        </pc:spChg>
      </pc:sldChg>
      <pc:sldChg chg="del">
        <pc:chgData name="Silvia Masiero" userId="c99718cc-b5f0-4da8-bf20-11f8f5a7be4e" providerId="ADAL" clId="{BA052F37-4A58-4E14-A598-27BF96A13A30}" dt="2023-09-04T08:03:21.621" v="603" actId="2696"/>
        <pc:sldMkLst>
          <pc:docMk/>
          <pc:sldMk cId="168124578" sldId="274"/>
        </pc:sldMkLst>
      </pc:sldChg>
      <pc:sldChg chg="modSp mod">
        <pc:chgData name="Silvia Masiero" userId="c99718cc-b5f0-4da8-bf20-11f8f5a7be4e" providerId="ADAL" clId="{BA052F37-4A58-4E14-A598-27BF96A13A30}" dt="2023-09-04T08:04:32.695" v="629" actId="20577"/>
        <pc:sldMkLst>
          <pc:docMk/>
          <pc:sldMk cId="437701439" sldId="277"/>
        </pc:sldMkLst>
        <pc:spChg chg="mod">
          <ac:chgData name="Silvia Masiero" userId="c99718cc-b5f0-4da8-bf20-11f8f5a7be4e" providerId="ADAL" clId="{BA052F37-4A58-4E14-A598-27BF96A13A30}" dt="2023-09-04T08:04:32.695" v="629" actId="20577"/>
          <ac:spMkLst>
            <pc:docMk/>
            <pc:sldMk cId="437701439" sldId="277"/>
            <ac:spMk id="3" creationId="{00000000-0000-0000-0000-000000000000}"/>
          </ac:spMkLst>
        </pc:spChg>
      </pc:sldChg>
      <pc:sldChg chg="modSp mod">
        <pc:chgData name="Silvia Masiero" userId="c99718cc-b5f0-4da8-bf20-11f8f5a7be4e" providerId="ADAL" clId="{BA052F37-4A58-4E14-A598-27BF96A13A30}" dt="2023-09-04T08:04:05.675" v="606" actId="14100"/>
        <pc:sldMkLst>
          <pc:docMk/>
          <pc:sldMk cId="1689597707" sldId="278"/>
        </pc:sldMkLst>
        <pc:spChg chg="mod">
          <ac:chgData name="Silvia Masiero" userId="c99718cc-b5f0-4da8-bf20-11f8f5a7be4e" providerId="ADAL" clId="{BA052F37-4A58-4E14-A598-27BF96A13A30}" dt="2023-09-04T08:04:05.675" v="606" actId="14100"/>
          <ac:spMkLst>
            <pc:docMk/>
            <pc:sldMk cId="1689597707" sldId="278"/>
            <ac:spMk id="3" creationId="{00000000-0000-0000-0000-000000000000}"/>
          </ac:spMkLst>
        </pc:spChg>
      </pc:sldChg>
      <pc:sldChg chg="addSp delSp mod">
        <pc:chgData name="Silvia Masiero" userId="c99718cc-b5f0-4da8-bf20-11f8f5a7be4e" providerId="ADAL" clId="{BA052F37-4A58-4E14-A598-27BF96A13A30}" dt="2023-09-04T08:15:57.233" v="929" actId="22"/>
        <pc:sldMkLst>
          <pc:docMk/>
          <pc:sldMk cId="3590292294" sldId="280"/>
        </pc:sldMkLst>
        <pc:spChg chg="add del">
          <ac:chgData name="Silvia Masiero" userId="c99718cc-b5f0-4da8-bf20-11f8f5a7be4e" providerId="ADAL" clId="{BA052F37-4A58-4E14-A598-27BF96A13A30}" dt="2023-09-04T08:15:20.247" v="926" actId="22"/>
          <ac:spMkLst>
            <pc:docMk/>
            <pc:sldMk cId="3590292294" sldId="280"/>
            <ac:spMk id="5" creationId="{36439875-A289-C7E3-2C20-F46E780767D2}"/>
          </ac:spMkLst>
        </pc:spChg>
        <pc:spChg chg="add del">
          <ac:chgData name="Silvia Masiero" userId="c99718cc-b5f0-4da8-bf20-11f8f5a7be4e" providerId="ADAL" clId="{BA052F37-4A58-4E14-A598-27BF96A13A30}" dt="2023-09-04T08:15:24.293" v="928" actId="22"/>
          <ac:spMkLst>
            <pc:docMk/>
            <pc:sldMk cId="3590292294" sldId="280"/>
            <ac:spMk id="7" creationId="{9617F874-80F8-AAA7-2DD5-4D680D1D7D1A}"/>
          </ac:spMkLst>
        </pc:spChg>
        <pc:spChg chg="add">
          <ac:chgData name="Silvia Masiero" userId="c99718cc-b5f0-4da8-bf20-11f8f5a7be4e" providerId="ADAL" clId="{BA052F37-4A58-4E14-A598-27BF96A13A30}" dt="2023-09-04T08:15:57.233" v="929" actId="22"/>
          <ac:spMkLst>
            <pc:docMk/>
            <pc:sldMk cId="3590292294" sldId="280"/>
            <ac:spMk id="9" creationId="{48B94327-4F61-8BD2-BBB6-62C108357874}"/>
          </ac:spMkLst>
        </pc:spChg>
      </pc:sldChg>
      <pc:sldChg chg="modSp mod">
        <pc:chgData name="Silvia Masiero" userId="c99718cc-b5f0-4da8-bf20-11f8f5a7be4e" providerId="ADAL" clId="{BA052F37-4A58-4E14-A598-27BF96A13A30}" dt="2023-09-04T08:09:31.279" v="921" actId="20577"/>
        <pc:sldMkLst>
          <pc:docMk/>
          <pc:sldMk cId="4250045416" sldId="288"/>
        </pc:sldMkLst>
        <pc:spChg chg="mod">
          <ac:chgData name="Silvia Masiero" userId="c99718cc-b5f0-4da8-bf20-11f8f5a7be4e" providerId="ADAL" clId="{BA052F37-4A58-4E14-A598-27BF96A13A30}" dt="2023-09-04T08:09:31.279" v="921" actId="20577"/>
          <ac:spMkLst>
            <pc:docMk/>
            <pc:sldMk cId="4250045416" sldId="288"/>
            <ac:spMk id="4" creationId="{00000000-0000-0000-0000-000000000000}"/>
          </ac:spMkLst>
        </pc:spChg>
      </pc:sldChg>
      <pc:sldChg chg="del">
        <pc:chgData name="Silvia Masiero" userId="c99718cc-b5f0-4da8-bf20-11f8f5a7be4e" providerId="ADAL" clId="{BA052F37-4A58-4E14-A598-27BF96A13A30}" dt="2023-09-04T08:10:17.799" v="922" actId="2696"/>
        <pc:sldMkLst>
          <pc:docMk/>
          <pc:sldMk cId="1197826074" sldId="289"/>
        </pc:sldMkLst>
      </pc:sldChg>
      <pc:sldChg chg="add">
        <pc:chgData name="Silvia Masiero" userId="c99718cc-b5f0-4da8-bf20-11f8f5a7be4e" providerId="ADAL" clId="{BA052F37-4A58-4E14-A598-27BF96A13A30}" dt="2023-09-04T07:38:21.221" v="4" actId="2890"/>
        <pc:sldMkLst>
          <pc:docMk/>
          <pc:sldMk cId="1455437763" sldId="290"/>
        </pc:sldMkLst>
      </pc:sldChg>
      <pc:sldChg chg="add del">
        <pc:chgData name="Silvia Masiero" userId="c99718cc-b5f0-4da8-bf20-11f8f5a7be4e" providerId="ADAL" clId="{BA052F37-4A58-4E14-A598-27BF96A13A30}" dt="2023-09-04T08:06:14.375" v="631" actId="2696"/>
        <pc:sldMkLst>
          <pc:docMk/>
          <pc:sldMk cId="3011053967" sldId="291"/>
        </pc:sldMkLst>
      </pc:sldChg>
      <pc:sldChg chg="add del">
        <pc:chgData name="Silvia Masiero" userId="c99718cc-b5f0-4da8-bf20-11f8f5a7be4e" providerId="ADAL" clId="{BA052F37-4A58-4E14-A598-27BF96A13A30}" dt="2023-09-04T08:10:53.238" v="924" actId="2696"/>
        <pc:sldMkLst>
          <pc:docMk/>
          <pc:sldMk cId="55308482" sldId="29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6D587-4942-4DDB-B3C8-3705E1705EBB}" type="datetimeFigureOut">
              <a:rPr lang="nb-NO" smtClean="0"/>
              <a:t>04.09.2023</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17D89-EDC9-4E32-BCB3-71E0F95D5912}" type="slidenum">
              <a:rPr lang="nb-NO" smtClean="0"/>
              <a:t>‹#›</a:t>
            </a:fld>
            <a:endParaRPr lang="nb-NO"/>
          </a:p>
        </p:txBody>
      </p:sp>
    </p:spTree>
    <p:extLst>
      <p:ext uri="{BB962C8B-B14F-4D97-AF65-F5344CB8AC3E}">
        <p14:creationId xmlns:p14="http://schemas.microsoft.com/office/powerpoint/2010/main" val="11123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a:t>
            </a:fld>
            <a:endParaRPr lang="nb-NO"/>
          </a:p>
        </p:txBody>
      </p:sp>
    </p:spTree>
    <p:extLst>
      <p:ext uri="{BB962C8B-B14F-4D97-AF65-F5344CB8AC3E}">
        <p14:creationId xmlns:p14="http://schemas.microsoft.com/office/powerpoint/2010/main" val="2702228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a:t>
            </a:fld>
            <a:endParaRPr lang="nb-NO"/>
          </a:p>
        </p:txBody>
      </p:sp>
    </p:spTree>
    <p:extLst>
      <p:ext uri="{BB962C8B-B14F-4D97-AF65-F5344CB8AC3E}">
        <p14:creationId xmlns:p14="http://schemas.microsoft.com/office/powerpoint/2010/main" val="1689105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3</a:t>
            </a:fld>
            <a:endParaRPr lang="nb-NO"/>
          </a:p>
        </p:txBody>
      </p:sp>
    </p:spTree>
    <p:extLst>
      <p:ext uri="{BB962C8B-B14F-4D97-AF65-F5344CB8AC3E}">
        <p14:creationId xmlns:p14="http://schemas.microsoft.com/office/powerpoint/2010/main" val="3790780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b="0" dirty="0"/>
          </a:p>
        </p:txBody>
      </p:sp>
      <p:sp>
        <p:nvSpPr>
          <p:cNvPr id="4" name="Slide Number Placeholder 3"/>
          <p:cNvSpPr>
            <a:spLocks noGrp="1"/>
          </p:cNvSpPr>
          <p:nvPr>
            <p:ph type="sldNum" sz="quarter" idx="10"/>
          </p:nvPr>
        </p:nvSpPr>
        <p:spPr/>
        <p:txBody>
          <a:bodyPr/>
          <a:lstStyle/>
          <a:p>
            <a:fld id="{3B117D89-EDC9-4E32-BCB3-71E0F95D5912}" type="slidenum">
              <a:rPr lang="nb-NO" smtClean="0"/>
              <a:t>4</a:t>
            </a:fld>
            <a:endParaRPr lang="nb-NO"/>
          </a:p>
        </p:txBody>
      </p:sp>
    </p:spTree>
    <p:extLst>
      <p:ext uri="{BB962C8B-B14F-4D97-AF65-F5344CB8AC3E}">
        <p14:creationId xmlns:p14="http://schemas.microsoft.com/office/powerpoint/2010/main" val="2991107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5</a:t>
            </a:fld>
            <a:endParaRPr lang="nb-NO"/>
          </a:p>
        </p:txBody>
      </p:sp>
    </p:spTree>
    <p:extLst>
      <p:ext uri="{BB962C8B-B14F-4D97-AF65-F5344CB8AC3E}">
        <p14:creationId xmlns:p14="http://schemas.microsoft.com/office/powerpoint/2010/main" val="4149613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6</a:t>
            </a:fld>
            <a:endParaRPr lang="nb-NO"/>
          </a:p>
        </p:txBody>
      </p:sp>
    </p:spTree>
    <p:extLst>
      <p:ext uri="{BB962C8B-B14F-4D97-AF65-F5344CB8AC3E}">
        <p14:creationId xmlns:p14="http://schemas.microsoft.com/office/powerpoint/2010/main" val="226913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7</a:t>
            </a:fld>
            <a:endParaRPr lang="nb-NO"/>
          </a:p>
        </p:txBody>
      </p:sp>
    </p:spTree>
    <p:extLst>
      <p:ext uri="{BB962C8B-B14F-4D97-AF65-F5344CB8AC3E}">
        <p14:creationId xmlns:p14="http://schemas.microsoft.com/office/powerpoint/2010/main" val="1413972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8</a:t>
            </a:fld>
            <a:endParaRPr lang="nb-NO"/>
          </a:p>
        </p:txBody>
      </p:sp>
    </p:spTree>
    <p:extLst>
      <p:ext uri="{BB962C8B-B14F-4D97-AF65-F5344CB8AC3E}">
        <p14:creationId xmlns:p14="http://schemas.microsoft.com/office/powerpoint/2010/main" val="1858498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9</a:t>
            </a:fld>
            <a:endParaRPr lang="nb-NO"/>
          </a:p>
        </p:txBody>
      </p:sp>
    </p:spTree>
    <p:extLst>
      <p:ext uri="{BB962C8B-B14F-4D97-AF65-F5344CB8AC3E}">
        <p14:creationId xmlns:p14="http://schemas.microsoft.com/office/powerpoint/2010/main" val="803275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10</a:t>
            </a:fld>
            <a:endParaRPr lang="nb-NO"/>
          </a:p>
        </p:txBody>
      </p:sp>
    </p:spTree>
    <p:extLst>
      <p:ext uri="{BB962C8B-B14F-4D97-AF65-F5344CB8AC3E}">
        <p14:creationId xmlns:p14="http://schemas.microsoft.com/office/powerpoint/2010/main" val="3009631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11</a:t>
            </a:fld>
            <a:endParaRPr lang="nb-NO"/>
          </a:p>
        </p:txBody>
      </p:sp>
    </p:spTree>
    <p:extLst>
      <p:ext uri="{BB962C8B-B14F-4D97-AF65-F5344CB8AC3E}">
        <p14:creationId xmlns:p14="http://schemas.microsoft.com/office/powerpoint/2010/main" val="24286792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12</a:t>
            </a:fld>
            <a:endParaRPr lang="nb-NO"/>
          </a:p>
        </p:txBody>
      </p:sp>
    </p:spTree>
    <p:extLst>
      <p:ext uri="{BB962C8B-B14F-4D97-AF65-F5344CB8AC3E}">
        <p14:creationId xmlns:p14="http://schemas.microsoft.com/office/powerpoint/2010/main" val="2913627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23</a:t>
            </a:fld>
            <a:endParaRPr lang="nb-NO"/>
          </a:p>
        </p:txBody>
      </p:sp>
    </p:spTree>
    <p:extLst>
      <p:ext uri="{BB962C8B-B14F-4D97-AF65-F5344CB8AC3E}">
        <p14:creationId xmlns:p14="http://schemas.microsoft.com/office/powerpoint/2010/main" val="2942471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29: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4" name="Google Shape;374;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25</a:t>
            </a:fld>
            <a:endParaRPr/>
          </a:p>
        </p:txBody>
      </p:sp>
    </p:spTree>
    <p:extLst>
      <p:ext uri="{BB962C8B-B14F-4D97-AF65-F5344CB8AC3E}">
        <p14:creationId xmlns:p14="http://schemas.microsoft.com/office/powerpoint/2010/main" val="24890810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a:t>Click to edit Master title style</a:t>
            </a:r>
            <a:endParaRPr lang="nb-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dirty="0"/>
              <a:t>Institutt for informatikk</a:t>
            </a:r>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04.09.2023</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04.09.2023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04.09.2023</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04.09.2023</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04.09.2023</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04.09.2023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04.09.2023</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04.09.2023</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04.09.2023</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a:t>Institutt for informatikk</a:t>
            </a:r>
            <a:endParaRPr lang="nb-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dirty="0"/>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04.09.2023</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journals.sagepub.com/doi/full/10.1177/20552076221109554"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www.duo.uio.no/handle/10852/83189"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pdfs.semanticscholar.org/a62a/d59ade02bb82446774b82f9ed87f890f2b12.pdf" TargetMode="External"/><Relationship Id="rId2" Type="http://schemas.openxmlformats.org/officeDocument/2006/relationships/hyperlink" Target="https://www.jstor.org/stable/25148643?casa_token=MLGD2uakySoAAAAA%3AFlocNzcSe2hwvi6HoGN35dazJPJYPH35iRia5pYtuU1RHHJ_8JQNUetbTPRS-plAogvCidyURH3yzH0KcDEBIu3HwOsNtSSEf5Mln2c0vgnE4EQhhJxj&amp;seq=1#metadata_info_tab_contents"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onlinelibrary.wiley.com/doi/full/10.1111/isj.12149?casa_token=KT8eqmWvuR0AAAAA%3Ad-9ybHf_7_gLRyilJlDiH20rQJoP0oPNdAnn2KaEHnFfxeJWP8YMv7lcCgrPLz-bC-4RbMuiFsMnkSCx"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hyperlink" Target="https://www.duo.uio.no/handle/10852/83189"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normAutofit/>
          </a:bodyPr>
          <a:lstStyle/>
          <a:p>
            <a:r>
              <a:rPr lang="en-US" sz="1800" dirty="0"/>
              <a:t>Engaged qualitative research: Methodologies</a:t>
            </a:r>
            <a:endParaRPr lang="nb-NO" sz="1800" dirty="0"/>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819554"/>
            <a:ext cx="6858000" cy="589476"/>
          </a:xfrm>
        </p:spPr>
        <p:txBody>
          <a:bodyPr/>
          <a:lstStyle/>
          <a:p>
            <a:r>
              <a:rPr lang="nb-NO" dirty="0"/>
              <a:t>Silvia Masiero</a:t>
            </a:r>
          </a:p>
          <a:p>
            <a:r>
              <a:rPr lang="nb-NO" dirty="0"/>
              <a:t>silvima@ifi.uio.no</a:t>
            </a:r>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720089" y="3924491"/>
            <a:ext cx="3057584" cy="383998"/>
          </a:xfrm>
        </p:spPr>
        <p:txBody>
          <a:bodyPr>
            <a:normAutofit/>
          </a:bodyPr>
          <a:lstStyle/>
          <a:p>
            <a:r>
              <a:rPr lang="nb-NO" dirty="0"/>
              <a:t>IN4340 – Engaged Qualitative Research Methods</a:t>
            </a:r>
          </a:p>
          <a:p>
            <a:r>
              <a:rPr lang="nb-NO" dirty="0"/>
              <a:t>06.09.2023</a:t>
            </a:r>
          </a:p>
        </p:txBody>
      </p:sp>
      <p:sp>
        <p:nvSpPr>
          <p:cNvPr id="8" name="Plassholder for tekst 5">
            <a:extLst>
              <a:ext uri="{FF2B5EF4-FFF2-40B4-BE49-F238E27FC236}">
                <a16:creationId xmlns:a16="http://schemas.microsoft.com/office/drawing/2014/main" id="{C9E174F0-C544-46E3-B920-383A92EBB28C}"/>
              </a:ext>
            </a:extLst>
          </p:cNvPr>
          <p:cNvSpPr txBox="1">
            <a:spLocks/>
          </p:cNvSpPr>
          <p:nvPr/>
        </p:nvSpPr>
        <p:spPr>
          <a:xfrm>
            <a:off x="720089" y="3924491"/>
            <a:ext cx="2856591" cy="383998"/>
          </a:xfrm>
          <a:prstGeom prst="rect">
            <a:avLst/>
          </a:prstGeom>
        </p:spPr>
        <p:txBody>
          <a:bodyPr vert="horz" lIns="0" tIns="0" rIns="0" bIns="0" rtlCol="0">
            <a:normAutofit/>
          </a:bodyPr>
          <a:lstStyle>
            <a:lvl1pPr marL="0" indent="0" algn="l" defTabSz="685800" rtl="0" eaLnBrk="1" latinLnBrk="0" hangingPunct="1">
              <a:lnSpc>
                <a:spcPct val="100000"/>
              </a:lnSpc>
              <a:spcBef>
                <a:spcPts val="0"/>
              </a:spcBef>
              <a:buClr>
                <a:schemeClr val="accent1"/>
              </a:buClr>
              <a:buFont typeface="Verdana" panose="020B0604030504040204" pitchFamily="34" charset="0"/>
              <a:buNone/>
              <a:defRPr sz="1000" i="1" kern="1200">
                <a:solidFill>
                  <a:schemeClr val="lt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nb-NO" dirty="0"/>
          </a:p>
        </p:txBody>
      </p:sp>
    </p:spTree>
    <p:extLst>
      <p:ext uri="{BB962C8B-B14F-4D97-AF65-F5344CB8AC3E}">
        <p14:creationId xmlns:p14="http://schemas.microsoft.com/office/powerpoint/2010/main" val="154637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Overview</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a:t>What is qualitative research?</a:t>
            </a:r>
          </a:p>
          <a:p>
            <a:pPr lvl="0"/>
            <a:r>
              <a:rPr lang="nb-NO" sz="1800" dirty="0"/>
              <a:t>Qualitative research methodologies: an overview</a:t>
            </a:r>
          </a:p>
          <a:p>
            <a:pPr lvl="0"/>
            <a:r>
              <a:rPr lang="nb-NO" sz="1800" dirty="0"/>
              <a:t>Using qualitative methodologies in digital health research</a:t>
            </a:r>
          </a:p>
          <a:p>
            <a:pPr lvl="0"/>
            <a:endParaRPr lang="nb-NO" sz="1800" dirty="0"/>
          </a:p>
        </p:txBody>
      </p:sp>
    </p:spTree>
    <p:extLst>
      <p:ext uri="{BB962C8B-B14F-4D97-AF65-F5344CB8AC3E}">
        <p14:creationId xmlns:p14="http://schemas.microsoft.com/office/powerpoint/2010/main" val="167668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After this lecture, you can…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a:t>Define qualitative research and understand its main characteristics, as well as the differences with quantitative research</a:t>
            </a:r>
          </a:p>
          <a:p>
            <a:pPr lvl="0"/>
            <a:r>
              <a:rPr lang="nb-NO" sz="1800" dirty="0"/>
              <a:t>Describe the four main approaches to qualitative research in digital health – case studies, action research, ethnography, grounded theory – and discuss their advantages and </a:t>
            </a:r>
            <a:r>
              <a:rPr lang="nb-NO" sz="1800" dirty="0" err="1"/>
              <a:t>disadvantages</a:t>
            </a:r>
            <a:r>
              <a:rPr lang="nb-NO" sz="1800" dirty="0"/>
              <a:t> in </a:t>
            </a:r>
            <a:r>
              <a:rPr lang="nb-NO" sz="1800" dirty="0" err="1"/>
              <a:t>determinate</a:t>
            </a:r>
            <a:r>
              <a:rPr lang="nb-NO" sz="1800" dirty="0"/>
              <a:t> field </a:t>
            </a:r>
            <a:r>
              <a:rPr lang="nb-NO" sz="1800" dirty="0" err="1"/>
              <a:t>situations</a:t>
            </a:r>
            <a:endParaRPr lang="nb-NO" sz="1800" dirty="0"/>
          </a:p>
          <a:p>
            <a:pPr lvl="0"/>
            <a:r>
              <a:rPr lang="nb-NO" sz="1800" dirty="0"/>
              <a:t>Discuss how different qualitative research methodologies are </a:t>
            </a:r>
            <a:r>
              <a:rPr lang="nb-NO" sz="1800" dirty="0" err="1"/>
              <a:t>applied</a:t>
            </a:r>
            <a:r>
              <a:rPr lang="nb-NO" sz="1800" dirty="0"/>
              <a:t> to digital health research, according to research questions and field circumstances.</a:t>
            </a:r>
          </a:p>
          <a:p>
            <a:pPr lvl="0"/>
            <a:endParaRPr lang="nb-NO" sz="1800" dirty="0"/>
          </a:p>
        </p:txBody>
      </p:sp>
    </p:spTree>
    <p:extLst>
      <p:ext uri="{BB962C8B-B14F-4D97-AF65-F5344CB8AC3E}">
        <p14:creationId xmlns:p14="http://schemas.microsoft.com/office/powerpoint/2010/main" val="3125007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From last </a:t>
            </a:r>
            <a:r>
              <a:rPr lang="nb-NO" dirty="0" err="1"/>
              <a:t>week</a:t>
            </a:r>
            <a:r>
              <a:rPr lang="nb-NO" dirty="0"/>
              <a:t>…</a:t>
            </a:r>
          </a:p>
        </p:txBody>
      </p:sp>
      <p:sp>
        <p:nvSpPr>
          <p:cNvPr id="4" name="Google Shape;358;p26">
            <a:extLst>
              <a:ext uri="{FF2B5EF4-FFF2-40B4-BE49-F238E27FC236}">
                <a16:creationId xmlns:a16="http://schemas.microsoft.com/office/drawing/2014/main" id="{FBB7EDE1-FFCD-5562-5257-59E6CA37B871}"/>
              </a:ext>
            </a:extLst>
          </p:cNvPr>
          <p:cNvSpPr txBox="1">
            <a:spLocks noGrp="1"/>
          </p:cNvSpPr>
          <p:nvPr>
            <p:ph idx="1"/>
          </p:nvPr>
        </p:nvSpPr>
        <p:spPr>
          <a:xfrm>
            <a:off x="511175" y="1171575"/>
            <a:ext cx="8059738" cy="3390900"/>
          </a:xfrm>
          <a:prstGeom prst="rect">
            <a:avLst/>
          </a:prstGeom>
          <a:noFill/>
          <a:ln>
            <a:noFill/>
          </a:ln>
        </p:spPr>
        <p:txBody>
          <a:bodyPr spcFirstLastPara="1" wrap="square" lIns="0" tIns="0" rIns="0" bIns="0" anchor="t" anchorCtr="0">
            <a:normAutofit/>
          </a:bodyPr>
          <a:lstStyle/>
          <a:p>
            <a:pPr indent="-171450">
              <a:spcBef>
                <a:spcPts val="0"/>
              </a:spcBef>
              <a:buSzPts val="1800"/>
            </a:pPr>
            <a:r>
              <a:rPr lang="en-US" sz="1800" dirty="0"/>
              <a:t>We have encountered</a:t>
            </a:r>
            <a:r>
              <a:rPr lang="no-NO" sz="1800" dirty="0"/>
              <a:t> </a:t>
            </a:r>
            <a:r>
              <a:rPr lang="no-NO" sz="1800" b="1" dirty="0">
                <a:solidFill>
                  <a:srgbClr val="FF0000"/>
                </a:solidFill>
              </a:rPr>
              <a:t>epistemology</a:t>
            </a:r>
            <a:r>
              <a:rPr lang="no-NO" sz="1800" dirty="0"/>
              <a:t>, </a:t>
            </a:r>
            <a:r>
              <a:rPr lang="en-US" sz="1800" dirty="0"/>
              <a:t>which we have defined as </a:t>
            </a:r>
            <a:r>
              <a:rPr lang="en-US" sz="1800" b="0" dirty="0"/>
              <a:t>our assumptions about knowledge and how it can be obtained</a:t>
            </a:r>
            <a:endParaRPr lang="nb-NO" sz="1800" b="0" dirty="0"/>
          </a:p>
          <a:p>
            <a:pPr marL="171450" lvl="0" indent="-171450" algn="l" rtl="0">
              <a:lnSpc>
                <a:spcPct val="100000"/>
              </a:lnSpc>
              <a:spcBef>
                <a:spcPts val="750"/>
              </a:spcBef>
              <a:spcAft>
                <a:spcPts val="0"/>
              </a:spcAft>
              <a:buSzPts val="1800"/>
              <a:buChar char="•"/>
            </a:pPr>
            <a:endParaRPr lang="en-US" dirty="0"/>
          </a:p>
          <a:p>
            <a:pPr marL="171450" lvl="0" indent="-171450" algn="l" rtl="0">
              <a:lnSpc>
                <a:spcPct val="100000"/>
              </a:lnSpc>
              <a:spcBef>
                <a:spcPts val="750"/>
              </a:spcBef>
              <a:spcAft>
                <a:spcPts val="0"/>
              </a:spcAft>
              <a:buSzPts val="1800"/>
              <a:buChar char="•"/>
            </a:pPr>
            <a:r>
              <a:rPr lang="no-NO" sz="1800" dirty="0"/>
              <a:t>We have introduced the three </a:t>
            </a:r>
            <a:r>
              <a:rPr lang="en-US" sz="1800" dirty="0"/>
              <a:t>epistemological</a:t>
            </a:r>
            <a:r>
              <a:rPr lang="no-NO" sz="1800" dirty="0"/>
              <a:t> paradigms of </a:t>
            </a:r>
            <a:r>
              <a:rPr lang="no-NO" sz="1800" b="1" dirty="0">
                <a:solidFill>
                  <a:srgbClr val="FF0000"/>
                </a:solidFill>
              </a:rPr>
              <a:t>positivist</a:t>
            </a:r>
            <a:r>
              <a:rPr lang="no-NO" sz="1800" dirty="0"/>
              <a:t>, </a:t>
            </a:r>
            <a:r>
              <a:rPr lang="no-NO" sz="1800" b="1" dirty="0">
                <a:solidFill>
                  <a:srgbClr val="FF0000"/>
                </a:solidFill>
              </a:rPr>
              <a:t>interpretivist</a:t>
            </a:r>
            <a:r>
              <a:rPr lang="no-NO" sz="1800" dirty="0"/>
              <a:t> and </a:t>
            </a:r>
            <a:r>
              <a:rPr lang="no-NO" sz="1800" b="1" dirty="0">
                <a:solidFill>
                  <a:srgbClr val="FF0000"/>
                </a:solidFill>
              </a:rPr>
              <a:t>critical</a:t>
            </a:r>
            <a:r>
              <a:rPr lang="no-NO" sz="1800" dirty="0"/>
              <a:t> research, with their core assumptions and</a:t>
            </a:r>
            <a:r>
              <a:rPr lang="en-US" sz="1800" dirty="0"/>
              <a:t> their implications for how research is conducted</a:t>
            </a:r>
          </a:p>
          <a:p>
            <a:pPr marL="171450" lvl="0" indent="-171450" algn="l" rtl="0">
              <a:lnSpc>
                <a:spcPct val="100000"/>
              </a:lnSpc>
              <a:spcBef>
                <a:spcPts val="750"/>
              </a:spcBef>
              <a:spcAft>
                <a:spcPts val="0"/>
              </a:spcAft>
              <a:buSzPts val="1800"/>
              <a:buChar char="•"/>
            </a:pPr>
            <a:endParaRPr lang="en-US" dirty="0"/>
          </a:p>
          <a:p>
            <a:pPr marL="171450" lvl="0" indent="-171450" algn="l" rtl="0">
              <a:lnSpc>
                <a:spcPct val="100000"/>
              </a:lnSpc>
              <a:spcBef>
                <a:spcPts val="750"/>
              </a:spcBef>
              <a:spcAft>
                <a:spcPts val="0"/>
              </a:spcAft>
              <a:buSzPts val="1800"/>
              <a:buChar char="•"/>
            </a:pPr>
            <a:r>
              <a:rPr lang="en-US" sz="1800" dirty="0"/>
              <a:t>On top of this, we have noted that our epistemological position influences the theoretical perspective and, importantly, the </a:t>
            </a:r>
            <a:r>
              <a:rPr lang="en-US" sz="1800" b="1" dirty="0">
                <a:solidFill>
                  <a:srgbClr val="FF0000"/>
                </a:solidFill>
              </a:rPr>
              <a:t>methodologies</a:t>
            </a:r>
            <a:r>
              <a:rPr lang="en-US" sz="1800" dirty="0"/>
              <a:t> and methods adopted in our research!</a:t>
            </a:r>
            <a:endParaRPr sz="1800" dirty="0"/>
          </a:p>
        </p:txBody>
      </p:sp>
    </p:spTree>
    <p:extLst>
      <p:ext uri="{BB962C8B-B14F-4D97-AF65-F5344CB8AC3E}">
        <p14:creationId xmlns:p14="http://schemas.microsoft.com/office/powerpoint/2010/main" val="1762595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What is qualitative research?</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marL="0" lvl="0" indent="0">
              <a:buNone/>
            </a:pPr>
            <a:endParaRPr lang="nb-NO" sz="1800" dirty="0"/>
          </a:p>
        </p:txBody>
      </p:sp>
    </p:spTree>
    <p:extLst>
      <p:ext uri="{BB962C8B-B14F-4D97-AF65-F5344CB8AC3E}">
        <p14:creationId xmlns:p14="http://schemas.microsoft.com/office/powerpoint/2010/main" val="1455437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What is qualitative research?</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marL="0" lvl="0" indent="0">
              <a:buNone/>
            </a:pPr>
            <a:r>
              <a:rPr lang="nb-NO" sz="1800" dirty="0"/>
              <a:t>A key distinction:</a:t>
            </a:r>
          </a:p>
          <a:p>
            <a:pPr marL="0" lvl="0" indent="0">
              <a:buNone/>
            </a:pPr>
            <a:endParaRPr lang="nb-NO" sz="1800" dirty="0"/>
          </a:p>
          <a:p>
            <a:pPr lvl="0"/>
            <a:r>
              <a:rPr lang="en-US" sz="1800" b="1" dirty="0">
                <a:solidFill>
                  <a:srgbClr val="FF0000"/>
                </a:solidFill>
              </a:rPr>
              <a:t>Quantitative research </a:t>
            </a:r>
            <a:r>
              <a:rPr lang="en-US" sz="1800" dirty="0"/>
              <a:t>is the process of collecting and analysing numerical data. It can be used to find patterns and averages, make predictions, test causal relationships, and generalize results to wider populations.</a:t>
            </a:r>
          </a:p>
          <a:p>
            <a:pPr lvl="0"/>
            <a:endParaRPr lang="nb-NO" sz="1800" dirty="0"/>
          </a:p>
          <a:p>
            <a:pPr lvl="0"/>
            <a:r>
              <a:rPr lang="en-US" sz="1800" b="1" dirty="0">
                <a:solidFill>
                  <a:srgbClr val="FF0000"/>
                </a:solidFill>
              </a:rPr>
              <a:t>Qualitative research </a:t>
            </a:r>
            <a:r>
              <a:rPr lang="en-US" sz="1800" dirty="0"/>
              <a:t>involves the use of qualitative data, such as interviews, documents, and participant observation data, to understand and explain social phenomena.</a:t>
            </a:r>
            <a:endParaRPr lang="nb-NO" sz="1800" dirty="0"/>
          </a:p>
        </p:txBody>
      </p:sp>
    </p:spTree>
    <p:extLst>
      <p:ext uri="{BB962C8B-B14F-4D97-AF65-F5344CB8AC3E}">
        <p14:creationId xmlns:p14="http://schemas.microsoft.com/office/powerpoint/2010/main" val="3979394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What is qualitative research?</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marL="0" lvl="0" indent="0">
              <a:buNone/>
            </a:pPr>
            <a:r>
              <a:rPr lang="nb-NO" sz="1800" dirty="0"/>
              <a:t>…a data-</a:t>
            </a:r>
            <a:r>
              <a:rPr lang="nb-NO" sz="1800" dirty="0" err="1"/>
              <a:t>based</a:t>
            </a:r>
            <a:r>
              <a:rPr lang="nb-NO" sz="1800" dirty="0"/>
              <a:t> distinction!</a:t>
            </a:r>
          </a:p>
          <a:p>
            <a:pPr marL="0" lvl="0" indent="0">
              <a:buNone/>
            </a:pPr>
            <a:endParaRPr lang="nb-NO" sz="1800" dirty="0"/>
          </a:p>
          <a:p>
            <a:pPr lvl="0"/>
            <a:r>
              <a:rPr lang="nb-NO" sz="1800" dirty="0"/>
              <a:t>The distinction between quantitative and qualitative research is in terms of the type of data used to conduct the research.</a:t>
            </a:r>
          </a:p>
          <a:p>
            <a:pPr lvl="0"/>
            <a:endParaRPr lang="nb-NO" sz="1800" dirty="0"/>
          </a:p>
          <a:p>
            <a:pPr lvl="0"/>
            <a:r>
              <a:rPr lang="en-US" sz="1800" dirty="0"/>
              <a:t>This puts the distinction at the level of </a:t>
            </a:r>
            <a:r>
              <a:rPr lang="en-US" sz="1800" b="1" dirty="0">
                <a:solidFill>
                  <a:srgbClr val="FF0000"/>
                </a:solidFill>
              </a:rPr>
              <a:t>methodology</a:t>
            </a:r>
            <a:r>
              <a:rPr lang="en-US" sz="1800" dirty="0"/>
              <a:t>, meaning: “the plan of action, process or design lying behind the choice and use of particular methods” (Crotty, 1998). </a:t>
            </a:r>
            <a:endParaRPr lang="nb-NO" sz="1800" dirty="0"/>
          </a:p>
        </p:txBody>
      </p:sp>
    </p:spTree>
    <p:extLst>
      <p:ext uri="{BB962C8B-B14F-4D97-AF65-F5344CB8AC3E}">
        <p14:creationId xmlns:p14="http://schemas.microsoft.com/office/powerpoint/2010/main" val="3005671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Doing qualitative research</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a:t>Qualitative research is defined by the nature of the </a:t>
            </a:r>
            <a:r>
              <a:rPr lang="nb-NO" sz="1800" b="1" dirty="0">
                <a:solidFill>
                  <a:srgbClr val="FF0000"/>
                </a:solidFill>
              </a:rPr>
              <a:t>data</a:t>
            </a:r>
            <a:r>
              <a:rPr lang="nb-NO" sz="1800" dirty="0"/>
              <a:t> collected, rather than the underlying epistemology or the theories adopted in the study. </a:t>
            </a:r>
          </a:p>
          <a:p>
            <a:pPr lvl="0"/>
            <a:endParaRPr lang="nb-NO" sz="1800" dirty="0"/>
          </a:p>
          <a:p>
            <a:pPr lvl="0"/>
            <a:r>
              <a:rPr lang="en-US" sz="1800" dirty="0"/>
              <a:t>As such, it encompasses a </a:t>
            </a:r>
            <a:r>
              <a:rPr lang="en-US" sz="1800" b="1" dirty="0">
                <a:solidFill>
                  <a:srgbClr val="FF0000"/>
                </a:solidFill>
              </a:rPr>
              <a:t>wide range </a:t>
            </a:r>
            <a:r>
              <a:rPr lang="en-US" sz="1800" dirty="0"/>
              <a:t>of methodologies, which researchers from different disciplines may apply in different ways.</a:t>
            </a:r>
          </a:p>
          <a:p>
            <a:pPr lvl="0"/>
            <a:endParaRPr lang="en-US" sz="1800" dirty="0"/>
          </a:p>
          <a:p>
            <a:pPr lvl="0"/>
            <a:r>
              <a:rPr lang="en-US" sz="1800" dirty="0"/>
              <a:t>In the field of digital health (</a:t>
            </a:r>
            <a:r>
              <a:rPr lang="en-US" sz="1800" dirty="0">
                <a:hlinkClick r:id="rId3"/>
              </a:rPr>
              <a:t>Nielsen &amp; Sahay, 2022</a:t>
            </a:r>
            <a:r>
              <a:rPr lang="en-US" sz="1800" dirty="0"/>
              <a:t>), four methodologies are predominant for the conduct of research: case studies; action research; ethnography and grounded theory.</a:t>
            </a:r>
            <a:endParaRPr lang="nb-NO" sz="1800" dirty="0"/>
          </a:p>
        </p:txBody>
      </p:sp>
    </p:spTree>
    <p:extLst>
      <p:ext uri="{BB962C8B-B14F-4D97-AF65-F5344CB8AC3E}">
        <p14:creationId xmlns:p14="http://schemas.microsoft.com/office/powerpoint/2010/main" val="580890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Case studies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565929"/>
          </a:xfrm>
        </p:spPr>
        <p:txBody>
          <a:bodyPr>
            <a:noAutofit/>
          </a:bodyPr>
          <a:lstStyle/>
          <a:p>
            <a:pPr>
              <a:defRPr/>
            </a:pPr>
            <a:r>
              <a:rPr lang="en-US" altLang="nb-NO" sz="1800" dirty="0"/>
              <a:t>“The most common qualitative method used in information systems” (Orlikowski &amp; Baroudi, 1991)</a:t>
            </a:r>
          </a:p>
          <a:p>
            <a:pPr>
              <a:defRPr/>
            </a:pPr>
            <a:endParaRPr lang="en-US" altLang="nb-NO" sz="1800" dirty="0"/>
          </a:p>
          <a:p>
            <a:pPr>
              <a:defRPr/>
            </a:pPr>
            <a:r>
              <a:rPr lang="en-US" altLang="nb-NO" sz="1800" dirty="0"/>
              <a:t>Defined as an inquiry that:</a:t>
            </a:r>
          </a:p>
          <a:p>
            <a:pPr marL="685800" lvl="1">
              <a:defRPr/>
            </a:pPr>
            <a:r>
              <a:rPr lang="en-US" altLang="nb-NO" sz="1800" dirty="0"/>
              <a:t>Investigates a contemporary </a:t>
            </a:r>
            <a:r>
              <a:rPr lang="en-US" altLang="nb-NO" sz="1800" b="1" dirty="0">
                <a:solidFill>
                  <a:srgbClr val="FF0000"/>
                </a:solidFill>
              </a:rPr>
              <a:t>phenomenon</a:t>
            </a:r>
            <a:r>
              <a:rPr lang="en-US" altLang="nb-NO" sz="1800" dirty="0"/>
              <a:t> within its real-life context, especially when  </a:t>
            </a:r>
          </a:p>
          <a:p>
            <a:pPr marL="685800" lvl="1">
              <a:defRPr/>
            </a:pPr>
            <a:r>
              <a:rPr lang="en-US" altLang="nb-NO" sz="1800" dirty="0"/>
              <a:t>The </a:t>
            </a:r>
            <a:r>
              <a:rPr lang="en-US" altLang="nb-NO" sz="1800" b="1" dirty="0">
                <a:solidFill>
                  <a:srgbClr val="FF0000"/>
                </a:solidFill>
              </a:rPr>
              <a:t>boundaries</a:t>
            </a:r>
            <a:r>
              <a:rPr lang="en-US" altLang="nb-NO" sz="1800" dirty="0"/>
              <a:t> between </a:t>
            </a:r>
            <a:r>
              <a:rPr lang="en-US" altLang="nb-NO" sz="1800" i="1" dirty="0"/>
              <a:t>phenomenon</a:t>
            </a:r>
            <a:r>
              <a:rPr lang="en-US" altLang="nb-NO" sz="1800" dirty="0"/>
              <a:t> and </a:t>
            </a:r>
            <a:r>
              <a:rPr lang="en-US" altLang="nb-NO" sz="1800" i="1" dirty="0"/>
              <a:t>context</a:t>
            </a:r>
            <a:r>
              <a:rPr lang="en-US" altLang="nb-NO" sz="1800" dirty="0"/>
              <a:t> are not clearly evident.</a:t>
            </a:r>
          </a:p>
          <a:p>
            <a:pPr marL="685800" lvl="1">
              <a:defRPr/>
            </a:pPr>
            <a:endParaRPr lang="en-US" altLang="nb-NO" sz="1800" dirty="0"/>
          </a:p>
          <a:p>
            <a:pPr marL="285750">
              <a:defRPr/>
            </a:pPr>
            <a:r>
              <a:rPr lang="en-US" altLang="nb-NO" sz="1800" dirty="0"/>
              <a:t>Case studies can be positivist, interpretive or critical, depending on the assumptions made on the nature of knowledge (epistemology).</a:t>
            </a:r>
            <a:endParaRPr lang="nb-NO" sz="1800" dirty="0"/>
          </a:p>
        </p:txBody>
      </p:sp>
    </p:spTree>
    <p:extLst>
      <p:ext uri="{BB962C8B-B14F-4D97-AF65-F5344CB8AC3E}">
        <p14:creationId xmlns:p14="http://schemas.microsoft.com/office/powerpoint/2010/main" val="2998938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Case studies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82265"/>
            <a:ext cx="8059928" cy="3565929"/>
          </a:xfrm>
        </p:spPr>
        <p:txBody>
          <a:bodyPr>
            <a:noAutofit/>
          </a:bodyPr>
          <a:lstStyle/>
          <a:p>
            <a:pPr marL="0" indent="0">
              <a:buNone/>
              <a:defRPr/>
            </a:pPr>
            <a:r>
              <a:rPr lang="en-US" altLang="nb-NO" sz="1800" dirty="0"/>
              <a:t>Interpretive case studies… (Walsham, 2006)</a:t>
            </a:r>
          </a:p>
          <a:p>
            <a:pPr>
              <a:defRPr/>
            </a:pPr>
            <a:r>
              <a:rPr lang="en-US" sz="1800" dirty="0"/>
              <a:t>Spectrum of </a:t>
            </a:r>
            <a:r>
              <a:rPr lang="en-US" sz="1800" b="1" dirty="0">
                <a:solidFill>
                  <a:srgbClr val="FF0000"/>
                </a:solidFill>
              </a:rPr>
              <a:t>involvement</a:t>
            </a:r>
            <a:r>
              <a:rPr lang="en-US" sz="1800" dirty="0"/>
              <a:t>: the researcher can be more or less involved with the field, ranging from a detached observer to an active participant.</a:t>
            </a:r>
          </a:p>
          <a:p>
            <a:pPr>
              <a:defRPr/>
            </a:pPr>
            <a:r>
              <a:rPr lang="en-US" sz="1800" dirty="0"/>
              <a:t>In the in-depth case study, largely used in IS research, the research involves frequent </a:t>
            </a:r>
            <a:r>
              <a:rPr lang="en-US" sz="1800" b="1" dirty="0">
                <a:solidFill>
                  <a:srgbClr val="FF0000"/>
                </a:solidFill>
              </a:rPr>
              <a:t>visits</a:t>
            </a:r>
            <a:r>
              <a:rPr lang="en-US" sz="1800" dirty="0"/>
              <a:t> to the field site over an extended period of time.</a:t>
            </a:r>
          </a:p>
          <a:p>
            <a:pPr>
              <a:defRPr/>
            </a:pPr>
            <a:r>
              <a:rPr lang="en-US" sz="1800" dirty="0"/>
              <a:t>Entering organisations, the researcher faces complex and intertwined conceptual structures, which they need to understand </a:t>
            </a:r>
            <a:r>
              <a:rPr lang="en-US" sz="1800" b="1" dirty="0">
                <a:solidFill>
                  <a:srgbClr val="FF0000"/>
                </a:solidFill>
              </a:rPr>
              <a:t>from within</a:t>
            </a:r>
            <a:r>
              <a:rPr lang="en-US" sz="1800" dirty="0"/>
              <a:t>.</a:t>
            </a:r>
          </a:p>
          <a:p>
            <a:pPr>
              <a:defRPr/>
            </a:pPr>
            <a:r>
              <a:rPr lang="en-US" sz="1800" dirty="0"/>
              <a:t>The in-depth case study offers a window on the </a:t>
            </a:r>
            <a:r>
              <a:rPr lang="en-US" sz="1800" b="1" dirty="0">
                <a:solidFill>
                  <a:srgbClr val="FF0000"/>
                </a:solidFill>
              </a:rPr>
              <a:t>lived experience </a:t>
            </a:r>
            <a:r>
              <a:rPr lang="en-US" sz="1800" dirty="0"/>
              <a:t>of phenomena, which is crucial to how research participants form their own meaning of things.</a:t>
            </a:r>
          </a:p>
          <a:p>
            <a:pPr>
              <a:defRPr/>
            </a:pPr>
            <a:endParaRPr lang="en-US" sz="1800" dirty="0"/>
          </a:p>
          <a:p>
            <a:pPr>
              <a:defRPr/>
            </a:pPr>
            <a:endParaRPr lang="nb-NO" sz="1800" dirty="0"/>
          </a:p>
        </p:txBody>
      </p:sp>
    </p:spTree>
    <p:extLst>
      <p:ext uri="{BB962C8B-B14F-4D97-AF65-F5344CB8AC3E}">
        <p14:creationId xmlns:p14="http://schemas.microsoft.com/office/powerpoint/2010/main" val="143724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For example…</a:t>
            </a:r>
          </a:p>
        </p:txBody>
      </p:sp>
      <p:sp>
        <p:nvSpPr>
          <p:cNvPr id="4" name="Content Placeholder 3"/>
          <p:cNvSpPr>
            <a:spLocks noGrp="1"/>
          </p:cNvSpPr>
          <p:nvPr>
            <p:ph idx="1"/>
          </p:nvPr>
        </p:nvSpPr>
        <p:spPr>
          <a:xfrm>
            <a:off x="4999382" y="1371599"/>
            <a:ext cx="3706401" cy="2226366"/>
          </a:xfrm>
        </p:spPr>
        <p:txBody>
          <a:bodyPr>
            <a:normAutofit/>
          </a:bodyPr>
          <a:lstStyle/>
          <a:p>
            <a:pPr marL="0" indent="0">
              <a:buNone/>
            </a:pPr>
            <a:endParaRPr lang="nb-NO" dirty="0"/>
          </a:p>
          <a:p>
            <a:pPr marL="0" indent="0">
              <a:buNone/>
            </a:pPr>
            <a:r>
              <a:rPr lang="en-US" sz="1800" dirty="0">
                <a:hlinkClick r:id="rId3"/>
              </a:rPr>
              <a:t>Digital Transformation under a pandemic: A case study of Covid-19 contact tracing in Norway</a:t>
            </a:r>
          </a:p>
          <a:p>
            <a:pPr marL="0" indent="0">
              <a:buNone/>
            </a:pPr>
            <a:r>
              <a:rPr lang="nb-NO" sz="1800" dirty="0">
                <a:hlinkClick r:id="rId3"/>
              </a:rPr>
              <a:t>https://www.duo.uio.no/handle/10852/83189</a:t>
            </a:r>
            <a:r>
              <a:rPr lang="nb-NO" sz="1800" dirty="0"/>
              <a:t> </a:t>
            </a:r>
          </a:p>
          <a:p>
            <a:pPr marL="0" indent="0">
              <a:buNone/>
            </a:pPr>
            <a:endParaRPr lang="nb-NO" sz="1800" dirty="0"/>
          </a:p>
          <a:p>
            <a:pPr marL="0" indent="0">
              <a:buNone/>
            </a:pPr>
            <a:endParaRPr lang="nb-NO" sz="1800" dirty="0"/>
          </a:p>
        </p:txBody>
      </p:sp>
      <p:pic>
        <p:nvPicPr>
          <p:cNvPr id="3" name="Picture 2"/>
          <p:cNvPicPr>
            <a:picLocks noChangeAspect="1"/>
          </p:cNvPicPr>
          <p:nvPr/>
        </p:nvPicPr>
        <p:blipFill>
          <a:blip r:embed="rId4"/>
          <a:stretch>
            <a:fillRect/>
          </a:stretch>
        </p:blipFill>
        <p:spPr>
          <a:xfrm>
            <a:off x="310391" y="1371599"/>
            <a:ext cx="4479229" cy="2888406"/>
          </a:xfrm>
          <a:prstGeom prst="rect">
            <a:avLst/>
          </a:prstGeom>
        </p:spPr>
      </p:pic>
    </p:spTree>
    <p:extLst>
      <p:ext uri="{BB962C8B-B14F-4D97-AF65-F5344CB8AC3E}">
        <p14:creationId xmlns:p14="http://schemas.microsoft.com/office/powerpoint/2010/main" val="2797069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Action Research</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2" y="987599"/>
            <a:ext cx="8059928" cy="3565929"/>
          </a:xfrm>
        </p:spPr>
        <p:txBody>
          <a:bodyPr>
            <a:noAutofit/>
          </a:bodyPr>
          <a:lstStyle/>
          <a:p>
            <a:r>
              <a:rPr lang="en-US" altLang="nb-NO" sz="1800" dirty="0"/>
              <a:t>“Action research aims to contribute both to the practical concerns of people in an immediate problematic situation and to the goals of social science by joint collaboration within a mutually acceptable ethical framework”  (Rapoport, 1970, in Myers, 1997: 6)</a:t>
            </a:r>
          </a:p>
          <a:p>
            <a:endParaRPr lang="en-US" altLang="nb-NO" sz="1800" dirty="0"/>
          </a:p>
          <a:p>
            <a:r>
              <a:rPr lang="en-US" altLang="nb-NO" sz="1800" dirty="0"/>
              <a:t>Action research: operates the concomitant processes of taking </a:t>
            </a:r>
            <a:r>
              <a:rPr lang="en-US" altLang="nb-NO" sz="1800" b="1" dirty="0">
                <a:solidFill>
                  <a:srgbClr val="FF0000"/>
                </a:solidFill>
              </a:rPr>
              <a:t>action</a:t>
            </a:r>
            <a:r>
              <a:rPr lang="en-US" altLang="nb-NO" sz="1800" dirty="0"/>
              <a:t> on a certain object, and doing </a:t>
            </a:r>
            <a:r>
              <a:rPr lang="en-US" altLang="nb-NO" sz="1800" b="1" dirty="0">
                <a:solidFill>
                  <a:srgbClr val="FF0000"/>
                </a:solidFill>
              </a:rPr>
              <a:t>research</a:t>
            </a:r>
            <a:r>
              <a:rPr lang="en-US" altLang="nb-NO" sz="1800" dirty="0"/>
              <a:t> on it.</a:t>
            </a:r>
          </a:p>
          <a:p>
            <a:endParaRPr lang="en-US" altLang="nb-NO" sz="1800" dirty="0"/>
          </a:p>
          <a:p>
            <a:r>
              <a:rPr lang="en-US" altLang="nb-NO" sz="1800" dirty="0"/>
              <a:t>Two core assumptions of action research:</a:t>
            </a:r>
          </a:p>
          <a:p>
            <a:pPr lvl="1"/>
            <a:r>
              <a:rPr lang="en-US" altLang="nb-NO" sz="1800" dirty="0"/>
              <a:t>Social settings cannot be reduced for study,</a:t>
            </a:r>
          </a:p>
          <a:p>
            <a:pPr lvl="1"/>
            <a:r>
              <a:rPr lang="en-US" altLang="nb-NO" sz="1800" dirty="0"/>
              <a:t>Action brings understanding.</a:t>
            </a:r>
          </a:p>
          <a:p>
            <a:pPr>
              <a:defRPr/>
            </a:pPr>
            <a:endParaRPr lang="nb-NO" sz="1800" dirty="0"/>
          </a:p>
        </p:txBody>
      </p:sp>
    </p:spTree>
    <p:extLst>
      <p:ext uri="{BB962C8B-B14F-4D97-AF65-F5344CB8AC3E}">
        <p14:creationId xmlns:p14="http://schemas.microsoft.com/office/powerpoint/2010/main" val="1612658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Action Research</a:t>
            </a:r>
          </a:p>
        </p:txBody>
      </p:sp>
      <p:sp>
        <p:nvSpPr>
          <p:cNvPr id="3" name="Content Placeholder 2"/>
          <p:cNvSpPr>
            <a:spLocks noGrp="1"/>
          </p:cNvSpPr>
          <p:nvPr>
            <p:ph idx="1"/>
          </p:nvPr>
        </p:nvSpPr>
        <p:spPr>
          <a:xfrm>
            <a:off x="576072" y="1117600"/>
            <a:ext cx="7920990" cy="3833091"/>
          </a:xfrm>
        </p:spPr>
        <p:txBody>
          <a:bodyPr>
            <a:normAutofit/>
          </a:bodyPr>
          <a:lstStyle/>
          <a:p>
            <a:pPr marL="0" indent="0">
              <a:buNone/>
              <a:defRPr/>
            </a:pPr>
            <a:r>
              <a:rPr lang="en-US" altLang="nb-NO" sz="1800" dirty="0"/>
              <a:t>Numerous works from the HISP Centre illustrating the value of action research in the IS context!</a:t>
            </a:r>
          </a:p>
          <a:p>
            <a:pPr marL="0" indent="0">
              <a:buNone/>
              <a:defRPr/>
            </a:pPr>
            <a:r>
              <a:rPr lang="en-US" altLang="nb-NO" sz="1800" dirty="0"/>
              <a:t>Some examples:</a:t>
            </a:r>
          </a:p>
          <a:p>
            <a:pPr marL="0" indent="0">
              <a:buNone/>
              <a:defRPr/>
            </a:pPr>
            <a:endParaRPr lang="en-US" altLang="nb-NO" sz="1800" dirty="0"/>
          </a:p>
          <a:p>
            <a:pPr>
              <a:defRPr/>
            </a:pPr>
            <a:r>
              <a:rPr lang="en-US" altLang="nb-NO" sz="1800" b="1" dirty="0">
                <a:hlinkClick r:id="rId2"/>
              </a:rPr>
              <a:t>Braa, Monteiro &amp; Sahay (2004)</a:t>
            </a:r>
            <a:r>
              <a:rPr lang="en-US" altLang="nb-NO" sz="1800" b="1" dirty="0"/>
              <a:t> </a:t>
            </a:r>
            <a:r>
              <a:rPr lang="en-US" altLang="nb-NO" sz="1800" dirty="0"/>
              <a:t>– presents action research interventions as one element in a larger </a:t>
            </a:r>
            <a:r>
              <a:rPr lang="en-US" altLang="nb-NO" sz="1800" b="1" dirty="0">
                <a:solidFill>
                  <a:srgbClr val="FF0000"/>
                </a:solidFill>
              </a:rPr>
              <a:t>network of action </a:t>
            </a:r>
            <a:r>
              <a:rPr lang="en-US" altLang="nb-NO" sz="1800" dirty="0"/>
              <a:t>to ensure sustainability of the intervention</a:t>
            </a:r>
          </a:p>
          <a:p>
            <a:pPr>
              <a:defRPr/>
            </a:pPr>
            <a:r>
              <a:rPr lang="en-US" altLang="nb-NO" sz="1800" b="1" u="sng" dirty="0">
                <a:hlinkClick r:id="rId3"/>
              </a:rPr>
              <a:t>Braa &amp; Sahay (2012)</a:t>
            </a:r>
            <a:r>
              <a:rPr lang="en-US" altLang="nb-NO" sz="1800" dirty="0"/>
              <a:t> – discuss </a:t>
            </a:r>
            <a:r>
              <a:rPr lang="en-US" altLang="nb-NO" sz="1800" b="1" dirty="0">
                <a:solidFill>
                  <a:srgbClr val="FF0000"/>
                </a:solidFill>
              </a:rPr>
              <a:t>participatory design</a:t>
            </a:r>
            <a:r>
              <a:rPr lang="en-US" altLang="nb-NO" sz="1800" dirty="0"/>
              <a:t>, noting its consequences on design, development, implementation and scaling of a digital platform (DHIS2) across the health systems of various countries</a:t>
            </a:r>
          </a:p>
          <a:p>
            <a:endParaRPr lang="nb-NO" dirty="0"/>
          </a:p>
        </p:txBody>
      </p:sp>
    </p:spTree>
    <p:extLst>
      <p:ext uri="{BB962C8B-B14F-4D97-AF65-F5344CB8AC3E}">
        <p14:creationId xmlns:p14="http://schemas.microsoft.com/office/powerpoint/2010/main" val="437701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Action Research</a:t>
            </a:r>
          </a:p>
        </p:txBody>
      </p:sp>
      <p:sp>
        <p:nvSpPr>
          <p:cNvPr id="3" name="Content Placeholder 2"/>
          <p:cNvSpPr>
            <a:spLocks noGrp="1"/>
          </p:cNvSpPr>
          <p:nvPr>
            <p:ph idx="1"/>
          </p:nvPr>
        </p:nvSpPr>
        <p:spPr>
          <a:xfrm>
            <a:off x="576072" y="1117601"/>
            <a:ext cx="7920990" cy="3130204"/>
          </a:xfrm>
        </p:spPr>
        <p:txBody>
          <a:bodyPr>
            <a:normAutofit/>
          </a:bodyPr>
          <a:lstStyle/>
          <a:p>
            <a:pPr marL="0" indent="0">
              <a:buNone/>
              <a:defRPr/>
            </a:pPr>
            <a:r>
              <a:rPr lang="en-US" altLang="nb-NO" sz="1800" dirty="0"/>
              <a:t>…a very suited method for </a:t>
            </a:r>
            <a:r>
              <a:rPr lang="en-US" altLang="nb-NO" sz="1800" b="1" dirty="0">
                <a:solidFill>
                  <a:srgbClr val="FF0000"/>
                </a:solidFill>
              </a:rPr>
              <a:t>engaged research</a:t>
            </a:r>
            <a:r>
              <a:rPr lang="en-US" altLang="nb-NO" sz="1800" dirty="0"/>
              <a:t>!</a:t>
            </a:r>
          </a:p>
          <a:p>
            <a:pPr marL="0" indent="0">
              <a:buNone/>
              <a:defRPr/>
            </a:pPr>
            <a:endParaRPr lang="en-US" altLang="nb-NO" sz="1800" dirty="0"/>
          </a:p>
          <a:p>
            <a:pPr marL="0" indent="0">
              <a:buNone/>
              <a:defRPr/>
            </a:pPr>
            <a:r>
              <a:rPr lang="en-US" altLang="nb-NO" sz="1800" dirty="0"/>
              <a:t>Remember Mathiassen’s (2017) definition of engaged research as </a:t>
            </a:r>
            <a:r>
              <a:rPr lang="en-US" sz="1800" dirty="0"/>
              <a:t>a </a:t>
            </a:r>
            <a:r>
              <a:rPr lang="en-US" sz="1800" b="1" dirty="0">
                <a:solidFill>
                  <a:srgbClr val="FF0000"/>
                </a:solidFill>
              </a:rPr>
              <a:t>participatory</a:t>
            </a:r>
            <a:r>
              <a:rPr lang="en-US" sz="1800" dirty="0"/>
              <a:t> form of research for studying </a:t>
            </a:r>
            <a:r>
              <a:rPr lang="en-US" sz="1800" b="1" dirty="0">
                <a:solidFill>
                  <a:srgbClr val="FF0000"/>
                </a:solidFill>
              </a:rPr>
              <a:t>complex</a:t>
            </a:r>
            <a:r>
              <a:rPr lang="en-US" sz="1800" dirty="0"/>
              <a:t> </a:t>
            </a:r>
            <a:r>
              <a:rPr lang="en-US" sz="1800" b="1" dirty="0">
                <a:solidFill>
                  <a:srgbClr val="FF0000"/>
                </a:solidFill>
              </a:rPr>
              <a:t>real-world problems </a:t>
            </a:r>
            <a:r>
              <a:rPr lang="en-US" sz="1800" dirty="0"/>
              <a:t>from the perspectives of </a:t>
            </a:r>
            <a:r>
              <a:rPr lang="en-US" sz="1800" b="1" dirty="0">
                <a:solidFill>
                  <a:srgbClr val="FF0000"/>
                </a:solidFill>
              </a:rPr>
              <a:t>key stakeholders</a:t>
            </a:r>
            <a:r>
              <a:rPr lang="en-US" sz="1800" dirty="0"/>
              <a:t>.</a:t>
            </a:r>
          </a:p>
          <a:p>
            <a:pPr marL="0" indent="0">
              <a:buNone/>
              <a:defRPr/>
            </a:pPr>
            <a:endParaRPr lang="en-US" altLang="nb-NO" sz="1800" dirty="0"/>
          </a:p>
          <a:p>
            <a:pPr marL="0" indent="0">
              <a:buNone/>
              <a:defRPr/>
            </a:pPr>
            <a:r>
              <a:rPr lang="en-US" altLang="nb-NO" sz="1800" dirty="0"/>
              <a:t>Action research brings the researcher in close contact with stakeholders, and immerses them in action on the complex real-world problem at the centre of the research.</a:t>
            </a:r>
          </a:p>
          <a:p>
            <a:endParaRPr lang="nb-NO" dirty="0"/>
          </a:p>
        </p:txBody>
      </p:sp>
    </p:spTree>
    <p:extLst>
      <p:ext uri="{BB962C8B-B14F-4D97-AF65-F5344CB8AC3E}">
        <p14:creationId xmlns:p14="http://schemas.microsoft.com/office/powerpoint/2010/main" val="1689597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Ethnography</a:t>
            </a:r>
          </a:p>
        </p:txBody>
      </p:sp>
      <p:sp>
        <p:nvSpPr>
          <p:cNvPr id="3" name="Content Placeholder 2"/>
          <p:cNvSpPr>
            <a:spLocks noGrp="1"/>
          </p:cNvSpPr>
          <p:nvPr>
            <p:ph idx="1"/>
          </p:nvPr>
        </p:nvSpPr>
        <p:spPr/>
        <p:txBody>
          <a:bodyPr>
            <a:normAutofit/>
          </a:bodyPr>
          <a:lstStyle/>
          <a:p>
            <a:pPr>
              <a:defRPr/>
            </a:pPr>
            <a:r>
              <a:rPr lang="en-GB" altLang="en-US" sz="1800" i="1" dirty="0"/>
              <a:t>“One of the most in-depth research methods possible” (Myers, 1997)</a:t>
            </a:r>
          </a:p>
          <a:p>
            <a:pPr marL="0" indent="0">
              <a:buNone/>
              <a:defRPr/>
            </a:pPr>
            <a:endParaRPr lang="en-US" altLang="nb-NO" sz="1800" dirty="0"/>
          </a:p>
          <a:p>
            <a:pPr>
              <a:defRPr/>
            </a:pPr>
            <a:r>
              <a:rPr lang="en-US" altLang="nb-NO" sz="1800" dirty="0"/>
              <a:t>Ethnographers immerse themselves in the lives of the people they study, seeking to place the phenomena studied in their social and cultural context.</a:t>
            </a:r>
          </a:p>
          <a:p>
            <a:pPr>
              <a:defRPr/>
            </a:pPr>
            <a:endParaRPr lang="en-US" altLang="nb-NO" sz="1800" dirty="0"/>
          </a:p>
          <a:p>
            <a:pPr>
              <a:defRPr/>
            </a:pPr>
            <a:r>
              <a:rPr lang="en-US" altLang="nb-NO" sz="1800" dirty="0"/>
              <a:t>Normally requires a significant amount of </a:t>
            </a:r>
            <a:r>
              <a:rPr lang="en-US" altLang="nb-NO" sz="1800" b="1" dirty="0">
                <a:solidFill>
                  <a:srgbClr val="FF0000"/>
                </a:solidFill>
              </a:rPr>
              <a:t>time</a:t>
            </a:r>
            <a:r>
              <a:rPr lang="en-US" altLang="nb-NO" sz="1800" dirty="0"/>
              <a:t> in the field, assuming the </a:t>
            </a:r>
            <a:r>
              <a:rPr lang="en-US" altLang="nb-NO" sz="1800" b="1" dirty="0">
                <a:solidFill>
                  <a:srgbClr val="FF0000"/>
                </a:solidFill>
              </a:rPr>
              <a:t>perspective</a:t>
            </a:r>
            <a:r>
              <a:rPr lang="en-US" altLang="nb-NO" sz="1800" dirty="0"/>
              <a:t> of the studied subjects.</a:t>
            </a:r>
          </a:p>
          <a:p>
            <a:endParaRPr lang="nb-NO" sz="1800" dirty="0"/>
          </a:p>
        </p:txBody>
      </p:sp>
    </p:spTree>
    <p:extLst>
      <p:ext uri="{BB962C8B-B14F-4D97-AF65-F5344CB8AC3E}">
        <p14:creationId xmlns:p14="http://schemas.microsoft.com/office/powerpoint/2010/main" val="4294718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Ethnography</a:t>
            </a:r>
          </a:p>
        </p:txBody>
      </p:sp>
      <p:sp>
        <p:nvSpPr>
          <p:cNvPr id="3" name="Content Placeholder 2"/>
          <p:cNvSpPr>
            <a:spLocks noGrp="1"/>
          </p:cNvSpPr>
          <p:nvPr>
            <p:ph idx="1"/>
          </p:nvPr>
        </p:nvSpPr>
        <p:spPr>
          <a:xfrm>
            <a:off x="576072" y="1200035"/>
            <a:ext cx="7995273" cy="3060383"/>
          </a:xfrm>
        </p:spPr>
        <p:txBody>
          <a:bodyPr>
            <a:normAutofit/>
          </a:bodyPr>
          <a:lstStyle/>
          <a:p>
            <a:pPr marL="0" indent="0">
              <a:buNone/>
              <a:defRPr/>
            </a:pPr>
            <a:r>
              <a:rPr lang="en-GB" altLang="en-US" sz="1800" dirty="0"/>
              <a:t>Critical ethnography (Myers, 1997):</a:t>
            </a:r>
            <a:endParaRPr lang="en-GB" altLang="en-US" sz="1800" i="1" dirty="0"/>
          </a:p>
          <a:p>
            <a:pPr>
              <a:defRPr/>
            </a:pPr>
            <a:r>
              <a:rPr lang="en-US" sz="1800" dirty="0"/>
              <a:t>The goal of ethnographic research is to improve our understanding of human thought and action through interpretation of human actions in context.</a:t>
            </a:r>
          </a:p>
          <a:p>
            <a:pPr>
              <a:defRPr/>
            </a:pPr>
            <a:r>
              <a:rPr lang="en-US" sz="1800" dirty="0"/>
              <a:t>For an ethnographer, the </a:t>
            </a:r>
            <a:r>
              <a:rPr lang="en-US" sz="1800" b="1" dirty="0">
                <a:solidFill>
                  <a:srgbClr val="FF0000"/>
                </a:solidFill>
              </a:rPr>
              <a:t>context</a:t>
            </a:r>
            <a:r>
              <a:rPr lang="en-US" sz="1800" dirty="0"/>
              <a:t> is what defines the situation and makes it what it is. This explains the long time spent appraising it.</a:t>
            </a:r>
          </a:p>
          <a:p>
            <a:pPr>
              <a:defRPr/>
            </a:pPr>
            <a:r>
              <a:rPr lang="en-US" sz="1800" dirty="0"/>
              <a:t>Anthropological approaches to ethnography, unlike action research, do not prescribe direct involvement of the researcher with the research object. While taking the participants’ perspective, the researcher does not influence it.</a:t>
            </a:r>
          </a:p>
          <a:p>
            <a:pPr>
              <a:defRPr/>
            </a:pPr>
            <a:endParaRPr lang="en-US" sz="1800" dirty="0"/>
          </a:p>
          <a:p>
            <a:pPr>
              <a:defRPr/>
            </a:pPr>
            <a:endParaRPr lang="en-US" altLang="nb-NO" sz="1800" dirty="0"/>
          </a:p>
          <a:p>
            <a:pPr marL="0" indent="0">
              <a:buNone/>
              <a:defRPr/>
            </a:pPr>
            <a:endParaRPr lang="en-US" altLang="nb-NO" sz="1800" dirty="0"/>
          </a:p>
        </p:txBody>
      </p:sp>
      <p:sp>
        <p:nvSpPr>
          <p:cNvPr id="9" name="TextBox 8">
            <a:extLst>
              <a:ext uri="{FF2B5EF4-FFF2-40B4-BE49-F238E27FC236}">
                <a16:creationId xmlns:a16="http://schemas.microsoft.com/office/drawing/2014/main" id="{48B94327-4F61-8BD2-BBB6-62C108357874}"/>
              </a:ext>
            </a:extLst>
          </p:cNvPr>
          <p:cNvSpPr txBox="1"/>
          <p:nvPr/>
        </p:nvSpPr>
        <p:spPr>
          <a:xfrm>
            <a:off x="2286000" y="2422748"/>
            <a:ext cx="4572000" cy="300082"/>
          </a:xfrm>
          <a:prstGeom prst="rect">
            <a:avLst/>
          </a:prstGeom>
          <a:noFill/>
        </p:spPr>
        <p:txBody>
          <a:bodyPr wrap="square">
            <a:spAutoFit/>
          </a:bodyPr>
          <a:lstStyle/>
          <a:p>
            <a:r>
              <a:rPr lang="nb-NO" b="0" dirty="0">
                <a:effectLst/>
              </a:rPr>
              <a:t> </a:t>
            </a:r>
            <a:endParaRPr lang="nb-NO" dirty="0"/>
          </a:p>
        </p:txBody>
      </p:sp>
    </p:spTree>
    <p:extLst>
      <p:ext uri="{BB962C8B-B14F-4D97-AF65-F5344CB8AC3E}">
        <p14:creationId xmlns:p14="http://schemas.microsoft.com/office/powerpoint/2010/main" val="3590292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For example...</a:t>
            </a:r>
          </a:p>
        </p:txBody>
      </p:sp>
      <p:sp>
        <p:nvSpPr>
          <p:cNvPr id="3" name="Content Placeholder 2"/>
          <p:cNvSpPr>
            <a:spLocks noGrp="1"/>
          </p:cNvSpPr>
          <p:nvPr>
            <p:ph idx="1"/>
          </p:nvPr>
        </p:nvSpPr>
        <p:spPr>
          <a:xfrm>
            <a:off x="576072" y="1200035"/>
            <a:ext cx="7995273" cy="3437279"/>
          </a:xfrm>
        </p:spPr>
        <p:txBody>
          <a:bodyPr>
            <a:normAutofit/>
          </a:bodyPr>
          <a:lstStyle/>
          <a:p>
            <a:pPr marL="0" indent="0">
              <a:buNone/>
              <a:defRPr/>
            </a:pPr>
            <a:r>
              <a:rPr lang="en-GB" altLang="en-US" sz="1800" dirty="0"/>
              <a:t>Lin et al. (2015): </a:t>
            </a:r>
            <a:r>
              <a:rPr lang="it-IT" sz="1800" b="0" i="0" dirty="0" err="1">
                <a:solidFill>
                  <a:srgbClr val="222222"/>
                </a:solidFill>
                <a:effectLst/>
              </a:rPr>
              <a:t>Extending</a:t>
            </a:r>
            <a:r>
              <a:rPr lang="it-IT" sz="1800" b="0" i="0" dirty="0">
                <a:solidFill>
                  <a:srgbClr val="222222"/>
                </a:solidFill>
                <a:effectLst/>
              </a:rPr>
              <a:t> ICT4D studies: The Value of Critical </a:t>
            </a:r>
            <a:r>
              <a:rPr lang="it-IT" sz="1800" b="0" i="0" dirty="0" err="1">
                <a:solidFill>
                  <a:srgbClr val="222222"/>
                </a:solidFill>
                <a:effectLst/>
              </a:rPr>
              <a:t>Research</a:t>
            </a:r>
            <a:endParaRPr lang="en-GB" altLang="en-US" sz="1800" i="1" dirty="0"/>
          </a:p>
          <a:p>
            <a:pPr>
              <a:defRPr/>
            </a:pPr>
            <a:r>
              <a:rPr lang="en-US" sz="1800" dirty="0"/>
              <a:t>An Information &amp; Communication Technology for Development (ICT4D) project in a school in Taiwan, based on computers for school teaching</a:t>
            </a:r>
          </a:p>
          <a:p>
            <a:pPr>
              <a:defRPr/>
            </a:pPr>
            <a:r>
              <a:rPr lang="en-US" altLang="nb-NO" sz="1800" dirty="0"/>
              <a:t>The mainstream narrative: a </a:t>
            </a:r>
            <a:r>
              <a:rPr lang="en-US" altLang="nb-NO" sz="1800" b="1" dirty="0">
                <a:solidFill>
                  <a:srgbClr val="FF0000"/>
                </a:solidFill>
              </a:rPr>
              <a:t>successful</a:t>
            </a:r>
            <a:r>
              <a:rPr lang="en-US" altLang="nb-NO" sz="1800" dirty="0"/>
              <a:t> project, highlighted by mainstream media and the School principal as a landmark tech-for-development success</a:t>
            </a:r>
          </a:p>
          <a:p>
            <a:pPr>
              <a:defRPr/>
            </a:pPr>
            <a:r>
              <a:rPr lang="en-US" altLang="nb-NO" sz="1800" dirty="0"/>
              <a:t>Critical ethnography uncovers a different reality: parents and teachers reveal frustration with the ICT4D project, which while creating an appealing image to the media, is stifling learning and </a:t>
            </a:r>
            <a:r>
              <a:rPr lang="en-US" altLang="nb-NO" sz="1800" b="1" dirty="0">
                <a:solidFill>
                  <a:srgbClr val="FF0000"/>
                </a:solidFill>
              </a:rPr>
              <a:t>disempowering</a:t>
            </a:r>
            <a:r>
              <a:rPr lang="en-US" altLang="nb-NO" sz="1800" dirty="0"/>
              <a:t> class teachers.</a:t>
            </a:r>
          </a:p>
          <a:p>
            <a:pPr>
              <a:defRPr/>
            </a:pPr>
            <a:r>
              <a:rPr lang="en-US" altLang="nb-NO" sz="1800" dirty="0"/>
              <a:t>The ethnographer does not take action, but her enquiry uncovers an oppressive, alienating reality lived every day by the study participants.</a:t>
            </a:r>
          </a:p>
          <a:p>
            <a:pPr marL="0" indent="0">
              <a:buNone/>
              <a:defRPr/>
            </a:pPr>
            <a:endParaRPr lang="en-US" altLang="nb-NO" sz="1800" dirty="0"/>
          </a:p>
        </p:txBody>
      </p:sp>
    </p:spTree>
    <p:extLst>
      <p:ext uri="{BB962C8B-B14F-4D97-AF65-F5344CB8AC3E}">
        <p14:creationId xmlns:p14="http://schemas.microsoft.com/office/powerpoint/2010/main" val="2250622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Grounded theory</a:t>
            </a:r>
          </a:p>
        </p:txBody>
      </p:sp>
      <p:sp>
        <p:nvSpPr>
          <p:cNvPr id="3" name="Content Placeholder 2"/>
          <p:cNvSpPr>
            <a:spLocks noGrp="1"/>
          </p:cNvSpPr>
          <p:nvPr>
            <p:ph idx="1"/>
          </p:nvPr>
        </p:nvSpPr>
        <p:spPr>
          <a:xfrm>
            <a:off x="576072" y="1200035"/>
            <a:ext cx="7995273" cy="3060383"/>
          </a:xfrm>
        </p:spPr>
        <p:txBody>
          <a:bodyPr>
            <a:normAutofit/>
          </a:bodyPr>
          <a:lstStyle/>
          <a:p>
            <a:pPr>
              <a:defRPr/>
            </a:pPr>
            <a:r>
              <a:rPr lang="en-US" altLang="nb-NO" sz="1800" dirty="0"/>
              <a:t>“A research method that seeks to develop theory that is grounded in data systematically gathered and analysed” (Myers, 1997)</a:t>
            </a:r>
          </a:p>
          <a:p>
            <a:pPr>
              <a:defRPr/>
            </a:pPr>
            <a:endParaRPr lang="en-US" altLang="nb-NO" sz="1800" dirty="0"/>
          </a:p>
          <a:p>
            <a:pPr>
              <a:defRPr/>
            </a:pPr>
            <a:r>
              <a:rPr lang="en-US" altLang="nb-NO" sz="1800" dirty="0"/>
              <a:t>Widely seen in the Information Systems community as the one method that best accommodates a positivist epistemology</a:t>
            </a:r>
          </a:p>
          <a:p>
            <a:pPr>
              <a:defRPr/>
            </a:pPr>
            <a:endParaRPr lang="en-US" altLang="nb-NO" sz="1800" dirty="0"/>
          </a:p>
          <a:p>
            <a:pPr>
              <a:defRPr/>
            </a:pPr>
            <a:r>
              <a:rPr lang="en-US" altLang="nb-NO" sz="1800" dirty="0"/>
              <a:t>Strong reliance on </a:t>
            </a:r>
            <a:r>
              <a:rPr lang="en-US" altLang="nb-NO" sz="1800" b="1" dirty="0">
                <a:solidFill>
                  <a:srgbClr val="FF0000"/>
                </a:solidFill>
              </a:rPr>
              <a:t>coding</a:t>
            </a:r>
            <a:r>
              <a:rPr lang="en-US" altLang="nb-NO" sz="1800" dirty="0"/>
              <a:t> – developing codes from qualitative data and using them to arrive at theoretical categories (Strauss &amp; Corbin, 1998)</a:t>
            </a:r>
          </a:p>
          <a:p>
            <a:pPr>
              <a:defRPr/>
            </a:pPr>
            <a:endParaRPr lang="en-US" sz="1800" dirty="0"/>
          </a:p>
          <a:p>
            <a:pPr>
              <a:defRPr/>
            </a:pPr>
            <a:endParaRPr lang="en-US" altLang="nb-NO" sz="1800" dirty="0"/>
          </a:p>
          <a:p>
            <a:pPr marL="0" indent="0">
              <a:buNone/>
              <a:defRPr/>
            </a:pPr>
            <a:endParaRPr lang="en-US" altLang="nb-NO" sz="1800" dirty="0"/>
          </a:p>
        </p:txBody>
      </p:sp>
    </p:spTree>
    <p:extLst>
      <p:ext uri="{BB962C8B-B14F-4D97-AF65-F5344CB8AC3E}">
        <p14:creationId xmlns:p14="http://schemas.microsoft.com/office/powerpoint/2010/main" val="1729947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For example…</a:t>
            </a:r>
          </a:p>
        </p:txBody>
      </p:sp>
      <p:sp>
        <p:nvSpPr>
          <p:cNvPr id="4" name="Content Placeholder 3"/>
          <p:cNvSpPr>
            <a:spLocks noGrp="1"/>
          </p:cNvSpPr>
          <p:nvPr>
            <p:ph idx="1"/>
          </p:nvPr>
        </p:nvSpPr>
        <p:spPr>
          <a:xfrm>
            <a:off x="6052929" y="953163"/>
            <a:ext cx="2335697" cy="3060383"/>
          </a:xfrm>
        </p:spPr>
        <p:txBody>
          <a:bodyPr/>
          <a:lstStyle/>
          <a:p>
            <a:pPr marL="0" indent="0">
              <a:buNone/>
            </a:pPr>
            <a:endParaRPr lang="en-US" dirty="0">
              <a:hlinkClick r:id="rId2"/>
            </a:endParaRPr>
          </a:p>
          <a:p>
            <a:pPr marL="0" indent="0">
              <a:buNone/>
            </a:pPr>
            <a:endParaRPr lang="en-US" dirty="0">
              <a:hlinkClick r:id="rId2"/>
            </a:endParaRPr>
          </a:p>
          <a:p>
            <a:pPr marL="0" indent="0">
              <a:buNone/>
            </a:pPr>
            <a:endParaRPr lang="en-US" dirty="0">
              <a:hlinkClick r:id="rId2"/>
            </a:endParaRPr>
          </a:p>
          <a:p>
            <a:pPr marL="0" indent="0">
              <a:buNone/>
            </a:pPr>
            <a:endParaRPr lang="en-US" dirty="0">
              <a:hlinkClick r:id="rId2"/>
            </a:endParaRPr>
          </a:p>
          <a:p>
            <a:pPr marL="0" indent="0">
              <a:buNone/>
            </a:pPr>
            <a:r>
              <a:rPr lang="en-US" dirty="0">
                <a:hlinkClick r:id="rId2"/>
              </a:rPr>
              <a:t>Sociocultural transitions and developmental impacts in the digital economy of impact sourcing</a:t>
            </a:r>
            <a:endParaRPr lang="en-US" dirty="0"/>
          </a:p>
          <a:p>
            <a:pPr marL="0" indent="0">
              <a:buNone/>
            </a:pPr>
            <a:endParaRPr lang="nb-NO" dirty="0"/>
          </a:p>
        </p:txBody>
      </p:sp>
      <p:pic>
        <p:nvPicPr>
          <p:cNvPr id="3" name="Picture 2"/>
          <p:cNvPicPr>
            <a:picLocks noChangeAspect="1"/>
          </p:cNvPicPr>
          <p:nvPr/>
        </p:nvPicPr>
        <p:blipFill>
          <a:blip r:embed="rId3"/>
          <a:stretch>
            <a:fillRect/>
          </a:stretch>
        </p:blipFill>
        <p:spPr>
          <a:xfrm>
            <a:off x="426985" y="1072433"/>
            <a:ext cx="5249111" cy="3499407"/>
          </a:xfrm>
          <a:prstGeom prst="rect">
            <a:avLst/>
          </a:prstGeom>
        </p:spPr>
      </p:pic>
    </p:spTree>
    <p:extLst>
      <p:ext uri="{BB962C8B-B14F-4D97-AF65-F5344CB8AC3E}">
        <p14:creationId xmlns:p14="http://schemas.microsoft.com/office/powerpoint/2010/main" val="3912076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So…</a:t>
            </a:r>
          </a:p>
        </p:txBody>
      </p:sp>
      <p:sp>
        <p:nvSpPr>
          <p:cNvPr id="4" name="Content Placeholder 3"/>
          <p:cNvSpPr>
            <a:spLocks noGrp="1"/>
          </p:cNvSpPr>
          <p:nvPr>
            <p:ph idx="1"/>
          </p:nvPr>
        </p:nvSpPr>
        <p:spPr>
          <a:xfrm>
            <a:off x="576072" y="1052945"/>
            <a:ext cx="7920990" cy="3447619"/>
          </a:xfrm>
        </p:spPr>
        <p:txBody>
          <a:bodyPr>
            <a:normAutofit/>
          </a:bodyPr>
          <a:lstStyle/>
          <a:p>
            <a:r>
              <a:rPr lang="nb-NO" sz="1800" dirty="0"/>
              <a:t>Case studies, action research, ethnography and grounded theory are methodologies that </a:t>
            </a:r>
            <a:r>
              <a:rPr lang="nb-NO" sz="1800" dirty="0" err="1"/>
              <a:t>appear</a:t>
            </a:r>
            <a:r>
              <a:rPr lang="nb-NO" sz="1800" dirty="0"/>
              <a:t> </a:t>
            </a:r>
            <a:r>
              <a:rPr lang="nb-NO" sz="1800" dirty="0" err="1"/>
              <a:t>frequently</a:t>
            </a:r>
            <a:r>
              <a:rPr lang="nb-NO" sz="1800" dirty="0"/>
              <a:t> in </a:t>
            </a:r>
            <a:r>
              <a:rPr lang="nb-NO" sz="1800" b="1" dirty="0">
                <a:solidFill>
                  <a:srgbClr val="FF0000"/>
                </a:solidFill>
              </a:rPr>
              <a:t>digital health </a:t>
            </a:r>
            <a:r>
              <a:rPr lang="nb-NO" sz="1800" dirty="0"/>
              <a:t>research.</a:t>
            </a:r>
          </a:p>
          <a:p>
            <a:endParaRPr lang="nb-NO" sz="1800" dirty="0"/>
          </a:p>
          <a:p>
            <a:r>
              <a:rPr lang="nb-NO" sz="1800" dirty="0" err="1"/>
              <a:t>While</a:t>
            </a:r>
            <a:r>
              <a:rPr lang="nb-NO" sz="1800" dirty="0"/>
              <a:t> not </a:t>
            </a:r>
            <a:r>
              <a:rPr lang="nb-NO" sz="1800" dirty="0" err="1"/>
              <a:t>exhaustive</a:t>
            </a:r>
            <a:r>
              <a:rPr lang="nb-NO" sz="1800" dirty="0"/>
              <a:t>, this </a:t>
            </a:r>
            <a:r>
              <a:rPr lang="nb-NO" sz="1800" dirty="0" err="1"/>
              <a:t>taxonomy</a:t>
            </a:r>
            <a:r>
              <a:rPr lang="nb-NO" sz="1800" dirty="0"/>
              <a:t> </a:t>
            </a:r>
            <a:r>
              <a:rPr lang="nb-NO" sz="1800" dirty="0" err="1"/>
              <a:t>gives</a:t>
            </a:r>
            <a:r>
              <a:rPr lang="nb-NO" sz="1800" dirty="0"/>
              <a:t> us a strong </a:t>
            </a:r>
            <a:r>
              <a:rPr lang="nb-NO" sz="1800" b="1" dirty="0" err="1">
                <a:solidFill>
                  <a:srgbClr val="FF0000"/>
                </a:solidFill>
              </a:rPr>
              <a:t>starting</a:t>
            </a:r>
            <a:r>
              <a:rPr lang="nb-NO" sz="1800" b="1" dirty="0">
                <a:solidFill>
                  <a:srgbClr val="FF0000"/>
                </a:solidFill>
              </a:rPr>
              <a:t> </a:t>
            </a:r>
            <a:r>
              <a:rPr lang="nb-NO" sz="1800" b="1" dirty="0" err="1">
                <a:solidFill>
                  <a:srgbClr val="FF0000"/>
                </a:solidFill>
              </a:rPr>
              <a:t>point</a:t>
            </a:r>
            <a:r>
              <a:rPr lang="nb-NO" sz="1800" b="1" dirty="0">
                <a:solidFill>
                  <a:srgbClr val="FF0000"/>
                </a:solidFill>
              </a:rPr>
              <a:t> </a:t>
            </a:r>
            <a:r>
              <a:rPr lang="nb-NO" sz="1800" dirty="0"/>
              <a:t>to </a:t>
            </a:r>
            <a:r>
              <a:rPr lang="nb-NO" sz="1800" dirty="0" err="1"/>
              <a:t>begin</a:t>
            </a:r>
            <a:r>
              <a:rPr lang="nb-NO" sz="1800" dirty="0"/>
              <a:t> </a:t>
            </a:r>
            <a:r>
              <a:rPr lang="nb-NO" sz="1800" dirty="0" err="1"/>
              <a:t>reviewing</a:t>
            </a:r>
            <a:r>
              <a:rPr lang="nb-NO" sz="1800" dirty="0"/>
              <a:t> the </a:t>
            </a:r>
            <a:r>
              <a:rPr lang="nb-NO" sz="1800" dirty="0" err="1"/>
              <a:t>specificities</a:t>
            </a:r>
            <a:r>
              <a:rPr lang="nb-NO" sz="1800" dirty="0"/>
              <a:t>, </a:t>
            </a:r>
            <a:r>
              <a:rPr lang="nb-NO" sz="1800" dirty="0" err="1"/>
              <a:t>techniques</a:t>
            </a:r>
            <a:r>
              <a:rPr lang="nb-NO" sz="1800" dirty="0"/>
              <a:t> and challenges of each methodology in relation to digital health! </a:t>
            </a:r>
          </a:p>
        </p:txBody>
      </p:sp>
    </p:spTree>
    <p:extLst>
      <p:ext uri="{BB962C8B-B14F-4D97-AF65-F5344CB8AC3E}">
        <p14:creationId xmlns:p14="http://schemas.microsoft.com/office/powerpoint/2010/main" val="604077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Using qualitative methods in digital health research</a:t>
            </a:r>
          </a:p>
        </p:txBody>
      </p:sp>
      <p:sp>
        <p:nvSpPr>
          <p:cNvPr id="4" name="Content Placeholder 3"/>
          <p:cNvSpPr>
            <a:spLocks noGrp="1"/>
          </p:cNvSpPr>
          <p:nvPr>
            <p:ph idx="1"/>
          </p:nvPr>
        </p:nvSpPr>
        <p:spPr>
          <a:xfrm>
            <a:off x="576072" y="1052945"/>
            <a:ext cx="7920990" cy="3685310"/>
          </a:xfrm>
        </p:spPr>
        <p:txBody>
          <a:bodyPr>
            <a:normAutofit/>
          </a:bodyPr>
          <a:lstStyle/>
          <a:p>
            <a:pPr marL="0" indent="0">
              <a:buNone/>
            </a:pPr>
            <a:r>
              <a:rPr lang="nb-NO" sz="1800" dirty="0"/>
              <a:t>An example…</a:t>
            </a:r>
          </a:p>
          <a:p>
            <a:pPr marL="285750" indent="-285750"/>
            <a:r>
              <a:rPr lang="en-GB" sz="1800" dirty="0">
                <a:hlinkClick r:id="rId2"/>
              </a:rPr>
              <a:t>Digital Transformation under a pandemic: A case study of COVID-19 contact tracing in Norway. </a:t>
            </a:r>
            <a:r>
              <a:rPr lang="nb-NO" sz="1800" dirty="0">
                <a:hlinkClick r:id="rId2"/>
              </a:rPr>
              <a:t>Gundersen et al. (2020)</a:t>
            </a:r>
            <a:r>
              <a:rPr lang="nb-NO" sz="1800" dirty="0"/>
              <a:t> </a:t>
            </a:r>
          </a:p>
          <a:p>
            <a:pPr marL="285750" indent="-285750"/>
            <a:r>
              <a:rPr lang="nb-NO" sz="1800" dirty="0"/>
              <a:t>Early 2020: </a:t>
            </a:r>
            <a:r>
              <a:rPr lang="en-US" sz="1800" dirty="0"/>
              <a:t>municipalities in Norway did their best to cope with pandemic, doing contact tracing using excel spreadsheets or pen and paper</a:t>
            </a:r>
          </a:p>
          <a:p>
            <a:pPr marL="285750" indent="-285750"/>
            <a:r>
              <a:rPr lang="en-US" sz="1800" dirty="0"/>
              <a:t>Case study of digital contact tracing with the DHIS2 platform: collaborative efforts made to address this challenging situation by the University of Oslo (UiO), the Norwegian Association of Local and Regional Authorities (KS), the Norwegian Institute of Public Health (NIPH) and several municipalities.</a:t>
            </a:r>
          </a:p>
          <a:p>
            <a:pPr marL="285750" indent="-285750"/>
            <a:r>
              <a:rPr lang="en-US" sz="1800" dirty="0"/>
              <a:t>Case study method as a window on the world of health managers, contact tracers and health staff that had to do with the DHIS2 system.</a:t>
            </a:r>
            <a:endParaRPr lang="nb-NO" sz="1800" dirty="0"/>
          </a:p>
        </p:txBody>
      </p:sp>
    </p:spTree>
    <p:extLst>
      <p:ext uri="{BB962C8B-B14F-4D97-AF65-F5344CB8AC3E}">
        <p14:creationId xmlns:p14="http://schemas.microsoft.com/office/powerpoint/2010/main" val="3648927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Using qualitative methods in digital health research</a:t>
            </a:r>
          </a:p>
        </p:txBody>
      </p:sp>
      <p:sp>
        <p:nvSpPr>
          <p:cNvPr id="4" name="Content Placeholder 3"/>
          <p:cNvSpPr>
            <a:spLocks noGrp="1"/>
          </p:cNvSpPr>
          <p:nvPr>
            <p:ph idx="1"/>
          </p:nvPr>
        </p:nvSpPr>
        <p:spPr>
          <a:xfrm>
            <a:off x="576072" y="1052945"/>
            <a:ext cx="7920990" cy="3685310"/>
          </a:xfrm>
        </p:spPr>
        <p:txBody>
          <a:bodyPr>
            <a:normAutofit/>
          </a:bodyPr>
          <a:lstStyle/>
          <a:p>
            <a:pPr marL="0" indent="0">
              <a:buNone/>
            </a:pPr>
            <a:r>
              <a:rPr lang="nb-NO" sz="1800" dirty="0"/>
              <a:t>Here we have…</a:t>
            </a:r>
          </a:p>
          <a:p>
            <a:pPr marL="0" indent="0">
              <a:buNone/>
            </a:pPr>
            <a:endParaRPr lang="nb-NO" sz="1800" dirty="0"/>
          </a:p>
          <a:p>
            <a:pPr marL="285750" indent="-285750"/>
            <a:r>
              <a:rPr lang="nb-NO" sz="1800" dirty="0"/>
              <a:t>An in-</a:t>
            </a:r>
            <a:r>
              <a:rPr lang="nb-NO" sz="1800" dirty="0" err="1"/>
              <a:t>depth</a:t>
            </a:r>
            <a:r>
              <a:rPr lang="nb-NO" sz="1800" dirty="0"/>
              <a:t> case study </a:t>
            </a:r>
            <a:r>
              <a:rPr lang="nb-NO" sz="1800" dirty="0" err="1"/>
              <a:t>conducted</a:t>
            </a:r>
            <a:r>
              <a:rPr lang="nb-NO" sz="1800" dirty="0"/>
              <a:t> under </a:t>
            </a:r>
            <a:r>
              <a:rPr lang="nb-NO" sz="1800" b="1" dirty="0">
                <a:solidFill>
                  <a:srgbClr val="FF0000"/>
                </a:solidFill>
              </a:rPr>
              <a:t>time </a:t>
            </a:r>
            <a:r>
              <a:rPr lang="nb-NO" sz="1800" b="1" dirty="0" err="1">
                <a:solidFill>
                  <a:srgbClr val="FF0000"/>
                </a:solidFill>
              </a:rPr>
              <a:t>pressure</a:t>
            </a:r>
            <a:r>
              <a:rPr lang="nb-NO" sz="1800" dirty="0"/>
              <a:t>: </a:t>
            </a:r>
            <a:r>
              <a:rPr lang="nb-NO" sz="1800" dirty="0" err="1"/>
              <a:t>emergency</a:t>
            </a:r>
            <a:r>
              <a:rPr lang="nb-NO" sz="1800" dirty="0"/>
              <a:t> </a:t>
            </a:r>
            <a:r>
              <a:rPr lang="nb-NO" sz="1800" dirty="0" err="1"/>
              <a:t>situation</a:t>
            </a:r>
            <a:r>
              <a:rPr lang="nb-NO" sz="1800" dirty="0"/>
              <a:t>; </a:t>
            </a:r>
            <a:r>
              <a:rPr lang="nb-NO" sz="1800" dirty="0" err="1"/>
              <a:t>need</a:t>
            </a:r>
            <a:r>
              <a:rPr lang="nb-NO" sz="1800" dirty="0"/>
              <a:t> for a </a:t>
            </a:r>
            <a:r>
              <a:rPr lang="nb-NO" sz="1800" b="1" dirty="0">
                <a:solidFill>
                  <a:srgbClr val="FF0000"/>
                </a:solidFill>
              </a:rPr>
              <a:t>fast, prompt and </a:t>
            </a:r>
            <a:r>
              <a:rPr lang="nb-NO" sz="1800" b="1" dirty="0" err="1">
                <a:solidFill>
                  <a:srgbClr val="FF0000"/>
                </a:solidFill>
              </a:rPr>
              <a:t>responsive</a:t>
            </a:r>
            <a:r>
              <a:rPr lang="nb-NO" sz="1800" b="1" dirty="0">
                <a:solidFill>
                  <a:srgbClr val="FF0000"/>
                </a:solidFill>
              </a:rPr>
              <a:t> organisation </a:t>
            </a:r>
            <a:r>
              <a:rPr lang="nb-NO" sz="1800" dirty="0"/>
              <a:t>of a </a:t>
            </a:r>
            <a:r>
              <a:rPr lang="nb-NO" sz="1800" dirty="0" err="1"/>
              <a:t>large</a:t>
            </a:r>
            <a:r>
              <a:rPr lang="nb-NO" sz="1800" dirty="0"/>
              <a:t> </a:t>
            </a:r>
            <a:r>
              <a:rPr lang="nb-NO" sz="1800" dirty="0" err="1"/>
              <a:t>shared</a:t>
            </a:r>
            <a:r>
              <a:rPr lang="nb-NO" sz="1800" dirty="0"/>
              <a:t> research </a:t>
            </a:r>
            <a:r>
              <a:rPr lang="nb-NO" sz="1800" dirty="0" err="1"/>
              <a:t>effort</a:t>
            </a:r>
            <a:endParaRPr lang="nb-NO" sz="1800" dirty="0"/>
          </a:p>
          <a:p>
            <a:pPr marL="285750" indent="-285750"/>
            <a:endParaRPr lang="nb-NO" sz="1800" dirty="0"/>
          </a:p>
          <a:p>
            <a:pPr marL="285750" indent="-285750"/>
            <a:r>
              <a:rPr lang="nb-NO" sz="1800" dirty="0"/>
              <a:t>A research </a:t>
            </a:r>
            <a:r>
              <a:rPr lang="nb-NO" sz="1800" dirty="0" err="1"/>
              <a:t>strategy</a:t>
            </a:r>
            <a:r>
              <a:rPr lang="nb-NO" sz="1800" dirty="0"/>
              <a:t> centred on </a:t>
            </a:r>
            <a:r>
              <a:rPr lang="nb-NO" sz="1800" b="1" dirty="0" err="1">
                <a:solidFill>
                  <a:srgbClr val="FF0000"/>
                </a:solidFill>
              </a:rPr>
              <a:t>direct</a:t>
            </a:r>
            <a:r>
              <a:rPr lang="nb-NO" sz="1800" b="1" dirty="0">
                <a:solidFill>
                  <a:srgbClr val="FF0000"/>
                </a:solidFill>
              </a:rPr>
              <a:t> </a:t>
            </a:r>
            <a:r>
              <a:rPr lang="nb-NO" sz="1800" b="1" dirty="0" err="1">
                <a:solidFill>
                  <a:srgbClr val="FF0000"/>
                </a:solidFill>
              </a:rPr>
              <a:t>participation</a:t>
            </a:r>
            <a:r>
              <a:rPr lang="nb-NO" sz="1800" b="1" dirty="0">
                <a:solidFill>
                  <a:srgbClr val="FF0000"/>
                </a:solidFill>
              </a:rPr>
              <a:t> </a:t>
            </a:r>
            <a:r>
              <a:rPr lang="nb-NO" sz="1800" dirty="0"/>
              <a:t>in the lifeworlds of contact tracers, their </a:t>
            </a:r>
            <a:r>
              <a:rPr lang="nb-NO" sz="1800" dirty="0" err="1"/>
              <a:t>approach</a:t>
            </a:r>
            <a:r>
              <a:rPr lang="nb-NO" sz="1800" dirty="0"/>
              <a:t> to the DHIS2 platform, and the </a:t>
            </a:r>
            <a:r>
              <a:rPr lang="nb-NO" sz="1800" dirty="0" err="1"/>
              <a:t>meaning</a:t>
            </a:r>
            <a:r>
              <a:rPr lang="nb-NO" sz="1800" dirty="0"/>
              <a:t> </a:t>
            </a:r>
            <a:r>
              <a:rPr lang="nb-NO" sz="1800" dirty="0" err="1"/>
              <a:t>they</a:t>
            </a:r>
            <a:r>
              <a:rPr lang="nb-NO" sz="1800" dirty="0"/>
              <a:t> </a:t>
            </a:r>
            <a:r>
              <a:rPr lang="nb-NO" sz="1800" dirty="0" err="1"/>
              <a:t>constructed</a:t>
            </a:r>
            <a:r>
              <a:rPr lang="nb-NO" sz="1800" dirty="0"/>
              <a:t> </a:t>
            </a:r>
            <a:r>
              <a:rPr lang="nb-NO" sz="1800" dirty="0" err="1"/>
              <a:t>around</a:t>
            </a:r>
            <a:r>
              <a:rPr lang="nb-NO" sz="1800" dirty="0"/>
              <a:t> the </a:t>
            </a:r>
            <a:r>
              <a:rPr lang="nb-NO" sz="1800" dirty="0" err="1"/>
              <a:t>experience</a:t>
            </a:r>
            <a:r>
              <a:rPr lang="nb-NO" sz="1800" dirty="0"/>
              <a:t> of </a:t>
            </a:r>
            <a:r>
              <a:rPr lang="nb-NO" sz="1800" dirty="0" err="1"/>
              <a:t>doing</a:t>
            </a:r>
            <a:r>
              <a:rPr lang="nb-NO" sz="1800" dirty="0"/>
              <a:t> digital contact tracing.</a:t>
            </a:r>
          </a:p>
          <a:p>
            <a:pPr marL="285750" indent="-285750"/>
            <a:endParaRPr lang="nb-NO" sz="1800" dirty="0"/>
          </a:p>
        </p:txBody>
      </p:sp>
    </p:spTree>
    <p:extLst>
      <p:ext uri="{BB962C8B-B14F-4D97-AF65-F5344CB8AC3E}">
        <p14:creationId xmlns:p14="http://schemas.microsoft.com/office/powerpoint/2010/main" val="3503621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To recap…</a:t>
            </a:r>
          </a:p>
        </p:txBody>
      </p:sp>
      <p:sp>
        <p:nvSpPr>
          <p:cNvPr id="4" name="Content Placeholder 3"/>
          <p:cNvSpPr>
            <a:spLocks noGrp="1"/>
          </p:cNvSpPr>
          <p:nvPr>
            <p:ph idx="1"/>
          </p:nvPr>
        </p:nvSpPr>
        <p:spPr>
          <a:xfrm>
            <a:off x="576072" y="1052945"/>
            <a:ext cx="7819783" cy="3685310"/>
          </a:xfrm>
        </p:spPr>
        <p:txBody>
          <a:bodyPr>
            <a:normAutofit/>
          </a:bodyPr>
          <a:lstStyle/>
          <a:p>
            <a:pPr marL="285750" indent="-285750"/>
            <a:r>
              <a:rPr lang="nb-NO" sz="1800" dirty="0"/>
              <a:t>In this lecture we have introduced </a:t>
            </a:r>
            <a:r>
              <a:rPr lang="nb-NO" sz="1800" b="1" dirty="0">
                <a:solidFill>
                  <a:srgbClr val="FF0000"/>
                </a:solidFill>
              </a:rPr>
              <a:t>qualitative research </a:t>
            </a:r>
            <a:r>
              <a:rPr lang="nb-NO" sz="1800" dirty="0"/>
              <a:t>as research that uses qualitative data </a:t>
            </a:r>
            <a:r>
              <a:rPr lang="en-US" sz="1800" dirty="0"/>
              <a:t>to understand and explain social phenomena.</a:t>
            </a:r>
            <a:endParaRPr lang="nb-NO" sz="1800" dirty="0"/>
          </a:p>
          <a:p>
            <a:pPr marL="285750" indent="-285750"/>
            <a:endParaRPr lang="nb-NO" sz="1800" dirty="0"/>
          </a:p>
          <a:p>
            <a:pPr marL="285750" indent="-285750"/>
            <a:r>
              <a:rPr lang="nb-NO" sz="1800" dirty="0"/>
              <a:t>We have introduced </a:t>
            </a:r>
            <a:r>
              <a:rPr lang="nb-NO" sz="1800" b="1" dirty="0">
                <a:solidFill>
                  <a:srgbClr val="FF0000"/>
                </a:solidFill>
              </a:rPr>
              <a:t>four methodologies </a:t>
            </a:r>
            <a:r>
              <a:rPr lang="nb-NO" sz="1800" dirty="0"/>
              <a:t>– case studies; action research; ethnography and grounded theory – that are </a:t>
            </a:r>
            <a:r>
              <a:rPr lang="nb-NO" sz="1800" dirty="0" err="1"/>
              <a:t>common</a:t>
            </a:r>
            <a:r>
              <a:rPr lang="nb-NO" sz="1800" dirty="0"/>
              <a:t> in digital health research. Each methodology has its own </a:t>
            </a:r>
            <a:r>
              <a:rPr lang="nb-NO" sz="1800" dirty="0" err="1"/>
              <a:t>specificities</a:t>
            </a:r>
            <a:r>
              <a:rPr lang="nb-NO" sz="1800" dirty="0"/>
              <a:t>, advantages and </a:t>
            </a:r>
            <a:r>
              <a:rPr lang="nb-NO" sz="1800" dirty="0" err="1"/>
              <a:t>disadvantages</a:t>
            </a:r>
            <a:r>
              <a:rPr lang="nb-NO" sz="1800" dirty="0"/>
              <a:t> in relation to </a:t>
            </a:r>
            <a:r>
              <a:rPr lang="nb-NO" sz="1800" dirty="0" err="1"/>
              <a:t>particular</a:t>
            </a:r>
            <a:r>
              <a:rPr lang="nb-NO" sz="1800" dirty="0"/>
              <a:t> contexts and research question.</a:t>
            </a:r>
          </a:p>
          <a:p>
            <a:pPr marL="285750" indent="-285750"/>
            <a:endParaRPr lang="nb-NO" sz="1800" dirty="0"/>
          </a:p>
          <a:p>
            <a:pPr marL="285750" indent="-285750"/>
            <a:r>
              <a:rPr lang="nb-NO" sz="1800" dirty="0"/>
              <a:t>This </a:t>
            </a:r>
            <a:r>
              <a:rPr lang="nb-NO" sz="1800" dirty="0" err="1"/>
              <a:t>will</a:t>
            </a:r>
            <a:r>
              <a:rPr lang="nb-NO" sz="1800" dirty="0"/>
              <a:t> </a:t>
            </a:r>
            <a:r>
              <a:rPr lang="nb-NO" sz="1800" dirty="0" err="1"/>
              <a:t>equip</a:t>
            </a:r>
            <a:r>
              <a:rPr lang="nb-NO" sz="1800" dirty="0"/>
              <a:t> us to understand different research </a:t>
            </a:r>
            <a:r>
              <a:rPr lang="nb-NO" sz="1800" b="1" dirty="0">
                <a:solidFill>
                  <a:srgbClr val="FF0000"/>
                </a:solidFill>
              </a:rPr>
              <a:t>methods</a:t>
            </a:r>
            <a:r>
              <a:rPr lang="nb-NO" sz="1800" dirty="0"/>
              <a:t>, </a:t>
            </a:r>
            <a:r>
              <a:rPr lang="nb-NO" sz="1800" dirty="0" err="1"/>
              <a:t>meaning</a:t>
            </a:r>
            <a:r>
              <a:rPr lang="nb-NO" sz="1800" dirty="0"/>
              <a:t> the </a:t>
            </a:r>
            <a:r>
              <a:rPr lang="nb-NO" sz="1800" dirty="0" err="1"/>
              <a:t>techniques</a:t>
            </a:r>
            <a:r>
              <a:rPr lang="nb-NO" sz="1800" dirty="0"/>
              <a:t> and </a:t>
            </a:r>
            <a:r>
              <a:rPr lang="nb-NO" sz="1800" dirty="0" err="1"/>
              <a:t>procedures</a:t>
            </a:r>
            <a:r>
              <a:rPr lang="nb-NO" sz="1800" dirty="0"/>
              <a:t> used to </a:t>
            </a:r>
            <a:r>
              <a:rPr lang="nb-NO" sz="1800" dirty="0" err="1"/>
              <a:t>collect</a:t>
            </a:r>
            <a:r>
              <a:rPr lang="nb-NO" sz="1800" dirty="0"/>
              <a:t> and analyse data!</a:t>
            </a:r>
          </a:p>
          <a:p>
            <a:pPr marL="285750" indent="-285750"/>
            <a:endParaRPr lang="nb-NO" sz="1800" dirty="0"/>
          </a:p>
        </p:txBody>
      </p:sp>
    </p:spTree>
    <p:extLst>
      <p:ext uri="{BB962C8B-B14F-4D97-AF65-F5344CB8AC3E}">
        <p14:creationId xmlns:p14="http://schemas.microsoft.com/office/powerpoint/2010/main" val="42500454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p:txBody>
          <a:bodyPr/>
          <a:lstStyle/>
          <a:p>
            <a:r>
              <a:rPr lang="nb-NO" dirty="0" err="1"/>
              <a:t>Thank</a:t>
            </a:r>
            <a:r>
              <a:rPr lang="nb-NO" dirty="0"/>
              <a:t> you!</a:t>
            </a:r>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a:t>silvima@ifi.uio.no</a:t>
            </a:r>
          </a:p>
        </p:txBody>
      </p:sp>
    </p:spTree>
    <p:extLst>
      <p:ext uri="{BB962C8B-B14F-4D97-AF65-F5344CB8AC3E}">
        <p14:creationId xmlns:p14="http://schemas.microsoft.com/office/powerpoint/2010/main" val="3147141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29"/>
          <p:cNvSpPr txBox="1">
            <a:spLocks noGrp="1"/>
          </p:cNvSpPr>
          <p:nvPr>
            <p:ph type="title"/>
          </p:nvPr>
        </p:nvSpPr>
        <p:spPr>
          <a:xfrm>
            <a:off x="576072" y="288036"/>
            <a:ext cx="7922703" cy="360045"/>
          </a:xfrm>
          <a:prstGeom prst="rect">
            <a:avLst/>
          </a:prstGeom>
          <a:noFill/>
          <a:ln>
            <a:noFill/>
          </a:ln>
        </p:spPr>
        <p:txBody>
          <a:bodyPr spcFirstLastPara="1" wrap="square" lIns="0" tIns="0" rIns="0" bIns="0" anchor="ctr" anchorCtr="0">
            <a:normAutofit/>
          </a:bodyPr>
          <a:lstStyle/>
          <a:p>
            <a:pPr marL="0" lvl="0" indent="0" algn="ctr" rtl="0">
              <a:lnSpc>
                <a:spcPct val="100000"/>
              </a:lnSpc>
              <a:spcBef>
                <a:spcPts val="0"/>
              </a:spcBef>
              <a:spcAft>
                <a:spcPts val="0"/>
              </a:spcAft>
              <a:buClr>
                <a:schemeClr val="dk1"/>
              </a:buClr>
              <a:buSzPts val="2200"/>
              <a:buFont typeface="Arial"/>
              <a:buNone/>
            </a:pPr>
            <a:r>
              <a:rPr lang="no-NO"/>
              <a:t>Readings</a:t>
            </a:r>
            <a:endParaRPr/>
          </a:p>
        </p:txBody>
      </p:sp>
      <p:sp>
        <p:nvSpPr>
          <p:cNvPr id="378" name="Google Shape;378;p29"/>
          <p:cNvSpPr txBox="1">
            <a:spLocks noGrp="1"/>
          </p:cNvSpPr>
          <p:nvPr>
            <p:ph type="body" idx="1"/>
          </p:nvPr>
        </p:nvSpPr>
        <p:spPr>
          <a:xfrm>
            <a:off x="576071" y="1219200"/>
            <a:ext cx="8281602" cy="3676073"/>
          </a:xfrm>
          <a:prstGeom prst="rect">
            <a:avLst/>
          </a:prstGeom>
          <a:noFill/>
          <a:ln>
            <a:noFill/>
          </a:ln>
        </p:spPr>
        <p:txBody>
          <a:bodyPr spcFirstLastPara="1" wrap="square" lIns="0" tIns="0" rIns="0" bIns="0" anchor="t" anchorCtr="0">
            <a:normAutofit/>
          </a:bodyPr>
          <a:lstStyle/>
          <a:p>
            <a:pPr marL="0" lvl="0" indent="0" algn="l" rtl="0">
              <a:lnSpc>
                <a:spcPct val="100000"/>
              </a:lnSpc>
              <a:spcBef>
                <a:spcPts val="0"/>
              </a:spcBef>
              <a:spcAft>
                <a:spcPts val="0"/>
              </a:spcAft>
              <a:buSzPts val="1800"/>
              <a:buNone/>
            </a:pPr>
            <a:r>
              <a:rPr lang="no-NO" sz="1800" b="1" dirty="0"/>
              <a:t>Core Reading</a:t>
            </a:r>
            <a:endParaRPr dirty="0"/>
          </a:p>
          <a:p>
            <a:pPr marL="171450" lvl="0" indent="-171450" algn="l" rtl="0">
              <a:lnSpc>
                <a:spcPct val="100000"/>
              </a:lnSpc>
              <a:spcBef>
                <a:spcPts val="750"/>
              </a:spcBef>
              <a:spcAft>
                <a:spcPts val="0"/>
              </a:spcAft>
              <a:buSzPts val="1800"/>
              <a:buChar char="•"/>
            </a:pPr>
            <a:r>
              <a:rPr lang="no-NO" sz="1800" dirty="0"/>
              <a:t>Myers, M. D. (1997). Qualitative Research in Information Systems. MISQ Discovery, 1-18.</a:t>
            </a:r>
            <a:r>
              <a:rPr lang="no-NO" sz="1800" b="1" dirty="0"/>
              <a:t> </a:t>
            </a:r>
            <a:endParaRPr sz="1800" dirty="0"/>
          </a:p>
          <a:p>
            <a:pPr marL="171450" lvl="0" indent="-171450" algn="l" rtl="0">
              <a:lnSpc>
                <a:spcPct val="100000"/>
              </a:lnSpc>
              <a:spcBef>
                <a:spcPts val="750"/>
              </a:spcBef>
              <a:spcAft>
                <a:spcPts val="0"/>
              </a:spcAft>
              <a:buSzPts val="1800"/>
              <a:buChar char="•"/>
            </a:pPr>
            <a:r>
              <a:rPr lang="no-NO" sz="1800" dirty="0"/>
              <a:t>Orlikowski, W. J., &amp; Baroudi, J. J. (1991). Studying information technology in organizations: Research approaches and assumptions. </a:t>
            </a:r>
            <a:r>
              <a:rPr lang="no-NO" sz="1800" i="1" dirty="0"/>
              <a:t>Information Systems Research</a:t>
            </a:r>
            <a:r>
              <a:rPr lang="no-NO" sz="1800" dirty="0"/>
              <a:t>, </a:t>
            </a:r>
            <a:r>
              <a:rPr lang="no-NO" sz="1800" i="1" dirty="0"/>
              <a:t>2</a:t>
            </a:r>
            <a:r>
              <a:rPr lang="no-NO" sz="1800" dirty="0"/>
              <a:t>(1), 1-28.</a:t>
            </a:r>
            <a:endParaRPr dirty="0"/>
          </a:p>
          <a:p>
            <a:pPr marL="0" lvl="0" indent="0" algn="l" rtl="0">
              <a:lnSpc>
                <a:spcPct val="100000"/>
              </a:lnSpc>
              <a:spcBef>
                <a:spcPts val="750"/>
              </a:spcBef>
              <a:spcAft>
                <a:spcPts val="0"/>
              </a:spcAft>
              <a:buSzPts val="1800"/>
              <a:buNone/>
            </a:pPr>
            <a:r>
              <a:rPr lang="no-NO" sz="1800" b="1" dirty="0"/>
              <a:t>Supplementary Reading</a:t>
            </a:r>
            <a:endParaRPr dirty="0"/>
          </a:p>
          <a:p>
            <a:pPr marL="171450" lvl="0" indent="-171450" algn="l" rtl="0">
              <a:lnSpc>
                <a:spcPct val="100000"/>
              </a:lnSpc>
              <a:spcBef>
                <a:spcPts val="750"/>
              </a:spcBef>
              <a:spcAft>
                <a:spcPts val="0"/>
              </a:spcAft>
              <a:buSzPts val="1800"/>
              <a:buChar char="•"/>
            </a:pPr>
            <a:r>
              <a:rPr lang="no-NO" sz="1800" dirty="0"/>
              <a:t>Myers, M. D., &amp; Avison, D. (Eds.). (2002). </a:t>
            </a:r>
            <a:r>
              <a:rPr lang="no-NO" sz="1800" i="1" dirty="0"/>
              <a:t>Qualitative Research in Information Systems: A Reader</a:t>
            </a:r>
            <a:r>
              <a:rPr lang="no-NO" sz="1800" dirty="0"/>
              <a:t>. London: Sage. Chapter 4. </a:t>
            </a:r>
            <a:endParaRPr dirty="0"/>
          </a:p>
          <a:p>
            <a:pPr marL="171450" lvl="0" indent="-171450" algn="l" rtl="0">
              <a:lnSpc>
                <a:spcPct val="100000"/>
              </a:lnSpc>
              <a:spcBef>
                <a:spcPts val="750"/>
              </a:spcBef>
              <a:spcAft>
                <a:spcPts val="0"/>
              </a:spcAft>
              <a:buSzPts val="1800"/>
              <a:buChar char="•"/>
            </a:pPr>
            <a:r>
              <a:rPr lang="no-NO" sz="1800" dirty="0"/>
              <a:t>Crotty, M. (1998). </a:t>
            </a:r>
            <a:r>
              <a:rPr lang="no-NO" sz="1800" i="1" dirty="0"/>
              <a:t>The foundations of social research: Meaning and perspective in the research process</a:t>
            </a:r>
            <a:r>
              <a:rPr lang="no-NO" sz="1800" dirty="0"/>
              <a:t>. Thousand Oaks: Sage.</a:t>
            </a:r>
            <a:r>
              <a:rPr lang="no-NO" sz="1800" i="1" dirty="0"/>
              <a:t> </a:t>
            </a:r>
            <a:r>
              <a:rPr lang="no-NO" sz="1800" dirty="0"/>
              <a:t>Chapter 1.</a:t>
            </a:r>
            <a:endParaRPr sz="1800" dirty="0"/>
          </a:p>
          <a:p>
            <a:pPr marL="0" lvl="0" indent="0" algn="l" rtl="0">
              <a:lnSpc>
                <a:spcPct val="100000"/>
              </a:lnSpc>
              <a:spcBef>
                <a:spcPts val="750"/>
              </a:spcBef>
              <a:spcAft>
                <a:spcPts val="0"/>
              </a:spcAft>
              <a:buSzPts val="1800"/>
              <a:buNone/>
            </a:pPr>
            <a:endParaRPr sz="1800" dirty="0"/>
          </a:p>
          <a:p>
            <a:pPr marL="171450" lvl="0" indent="-57150" algn="l" rtl="0">
              <a:lnSpc>
                <a:spcPct val="100000"/>
              </a:lnSpc>
              <a:spcBef>
                <a:spcPts val="750"/>
              </a:spcBef>
              <a:spcAft>
                <a:spcPts val="0"/>
              </a:spcAft>
              <a:buSzPts val="1800"/>
              <a:buNone/>
            </a:pPr>
            <a:endParaRPr sz="1800" dirty="0"/>
          </a:p>
        </p:txBody>
      </p:sp>
    </p:spTree>
    <p:extLst>
      <p:ext uri="{BB962C8B-B14F-4D97-AF65-F5344CB8AC3E}">
        <p14:creationId xmlns:p14="http://schemas.microsoft.com/office/powerpoint/2010/main" val="4152708292"/>
      </p:ext>
    </p:extLst>
  </p:cSld>
  <p:clrMapOvr>
    <a:masterClrMapping/>
  </p:clrMapOvr>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D707FE88-6279-46C2-A840-268A51290FF4}" vid="{30B76393-2AE7-456F-9D2F-AAFD82253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pptmal_2020_ifi</Template>
  <TotalTime>506</TotalTime>
  <Words>1738</Words>
  <Application>Microsoft Office PowerPoint</Application>
  <PresentationFormat>Custom</PresentationFormat>
  <Paragraphs>153</Paragraphs>
  <Slides>25</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Verdana</vt:lpstr>
      <vt:lpstr>Office-tema</vt:lpstr>
      <vt:lpstr>Engaged qualitative research: Methodologies</vt:lpstr>
      <vt:lpstr>Overview</vt:lpstr>
      <vt:lpstr>After this lecture, you can…</vt:lpstr>
      <vt:lpstr>From last week…</vt:lpstr>
      <vt:lpstr>What is qualitative research?</vt:lpstr>
      <vt:lpstr>What is qualitative research?</vt:lpstr>
      <vt:lpstr>What is qualitative research?</vt:lpstr>
      <vt:lpstr>Doing qualitative research</vt:lpstr>
      <vt:lpstr>Case studies</vt:lpstr>
      <vt:lpstr>Case studies</vt:lpstr>
      <vt:lpstr>For example…</vt:lpstr>
      <vt:lpstr>Action Research</vt:lpstr>
      <vt:lpstr>Action Research</vt:lpstr>
      <vt:lpstr>Action Research</vt:lpstr>
      <vt:lpstr>Ethnography</vt:lpstr>
      <vt:lpstr>Ethnography</vt:lpstr>
      <vt:lpstr>For example...</vt:lpstr>
      <vt:lpstr>Grounded theory</vt:lpstr>
      <vt:lpstr>For example…</vt:lpstr>
      <vt:lpstr>So…</vt:lpstr>
      <vt:lpstr>Using qualitative methods in digital health research</vt:lpstr>
      <vt:lpstr>Using qualitative methods in digital health research</vt:lpstr>
      <vt:lpstr>To recap…</vt:lpstr>
      <vt:lpstr>Thank you!</vt:lpstr>
      <vt:lpstr>Readings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Track 2020-2021 Is there a Community of Practice on the DHIS2 Online Community of Practice Website?</dc:title>
  <dc:creator>Silvia Masiero</dc:creator>
  <cp:lastModifiedBy>Silvia Masiero</cp:lastModifiedBy>
  <cp:revision>67</cp:revision>
  <dcterms:created xsi:type="dcterms:W3CDTF">2021-08-14T13:08:41Z</dcterms:created>
  <dcterms:modified xsi:type="dcterms:W3CDTF">2023-09-04T08:16:35Z</dcterms:modified>
</cp:coreProperties>
</file>