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65" r:id="rId4"/>
    <p:sldId id="266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6" r:id="rId13"/>
    <p:sldId id="279" r:id="rId14"/>
    <p:sldId id="280" r:id="rId15"/>
    <p:sldId id="264" r:id="rId16"/>
    <p:sldId id="277" r:id="rId17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7" autoAdjust="0"/>
    <p:restoredTop sz="75916" autoAdjust="0"/>
  </p:normalViewPr>
  <p:slideViewPr>
    <p:cSldViewPr snapToGrid="0">
      <p:cViewPr varScale="1">
        <p:scale>
          <a:sx n="77" d="100"/>
          <a:sy n="77" d="100"/>
        </p:scale>
        <p:origin x="9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ia Masiero" userId="c99718cc-b5f0-4da8-bf20-11f8f5a7be4e" providerId="ADAL" clId="{C86F9277-C59D-4BA5-9514-F2C4AEEF65ED}"/>
    <pc:docChg chg="delSld modSld sldOrd">
      <pc:chgData name="Silvia Masiero" userId="c99718cc-b5f0-4da8-bf20-11f8f5a7be4e" providerId="ADAL" clId="{C86F9277-C59D-4BA5-9514-F2C4AEEF65ED}" dt="2023-09-18T08:18:08.487" v="13"/>
      <pc:docMkLst>
        <pc:docMk/>
      </pc:docMkLst>
      <pc:sldChg chg="ord">
        <pc:chgData name="Silvia Masiero" userId="c99718cc-b5f0-4da8-bf20-11f8f5a7be4e" providerId="ADAL" clId="{C86F9277-C59D-4BA5-9514-F2C4AEEF65ED}" dt="2023-09-18T08:18:08.487" v="13"/>
        <pc:sldMkLst>
          <pc:docMk/>
          <pc:sldMk cId="3147141680" sldId="264"/>
        </pc:sldMkLst>
      </pc:sldChg>
      <pc:sldChg chg="modSp del mod">
        <pc:chgData name="Silvia Masiero" userId="c99718cc-b5f0-4da8-bf20-11f8f5a7be4e" providerId="ADAL" clId="{C86F9277-C59D-4BA5-9514-F2C4AEEF65ED}" dt="2023-09-18T08:17:08.232" v="11" actId="2696"/>
        <pc:sldMkLst>
          <pc:docMk/>
          <pc:sldMk cId="4240202029" sldId="275"/>
        </pc:sldMkLst>
        <pc:spChg chg="mod">
          <ac:chgData name="Silvia Masiero" userId="c99718cc-b5f0-4da8-bf20-11f8f5a7be4e" providerId="ADAL" clId="{C86F9277-C59D-4BA5-9514-F2C4AEEF65ED}" dt="2023-09-18T08:17:04.058" v="10" actId="20577"/>
          <ac:spMkLst>
            <pc:docMk/>
            <pc:sldMk cId="4240202029" sldId="275"/>
            <ac:spMk id="2" creationId="{19172F4C-C83F-4EB5-BF4D-59BDB921D15F}"/>
          </ac:spMkLst>
        </pc:spChg>
      </pc:sldChg>
      <pc:sldChg chg="del">
        <pc:chgData name="Silvia Masiero" userId="c99718cc-b5f0-4da8-bf20-11f8f5a7be4e" providerId="ADAL" clId="{C86F9277-C59D-4BA5-9514-F2C4AEEF65ED}" dt="2023-09-18T08:16:49.546" v="0" actId="2696"/>
        <pc:sldMkLst>
          <pc:docMk/>
          <pc:sldMk cId="634402542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18.09.2023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9105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6656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9949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0549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7266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8293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08830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3509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1281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8604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5893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0799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1439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6279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18.09.2023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18.09.2023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18.09.2023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18.09.2023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18.09.2023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18.09.2023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18.09.2023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18.09.2023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18.09.2023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18.09.2023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Case studies</a:t>
            </a:r>
            <a:endParaRPr lang="nb-NO" sz="1800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/>
              <a:t>Silvia Masiero</a:t>
            </a:r>
          </a:p>
          <a:p>
            <a:r>
              <a:rPr lang="nb-NO" dirty="0"/>
              <a:t>silvima@ifi.uio.no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24491"/>
            <a:ext cx="3436275" cy="383998"/>
          </a:xfrm>
        </p:spPr>
        <p:txBody>
          <a:bodyPr/>
          <a:lstStyle/>
          <a:p>
            <a:r>
              <a:rPr lang="nb-NO" dirty="0"/>
              <a:t>IN4340 – Engaged Qualitative Research Methods</a:t>
            </a:r>
          </a:p>
          <a:p>
            <a:r>
              <a:rPr lang="nb-NO" dirty="0"/>
              <a:t>20.09.2023</a:t>
            </a:r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Overview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Case studies: methods and conduct</a:t>
            </a:r>
          </a:p>
          <a:p>
            <a:pPr lvl="0"/>
            <a:r>
              <a:rPr lang="nb-NO" sz="1800" dirty="0"/>
              <a:t>Doing engaged case studies</a:t>
            </a:r>
          </a:p>
          <a:p>
            <a:pPr lvl="0"/>
            <a:r>
              <a:rPr lang="en-US" sz="1800" dirty="0"/>
              <a:t>An example from digital health in Norway</a:t>
            </a:r>
          </a:p>
        </p:txBody>
      </p:sp>
    </p:spTree>
    <p:extLst>
      <p:ext uri="{BB962C8B-B14F-4D97-AF65-F5344CB8AC3E}">
        <p14:creationId xmlns:p14="http://schemas.microsoft.com/office/powerpoint/2010/main" val="167668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After this lecture, you can…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Describe the fundamentals of case study research, including the use of theory, methods for conducting and reporting on cases, and generalising from case study research</a:t>
            </a:r>
          </a:p>
          <a:p>
            <a:pPr lvl="0"/>
            <a:r>
              <a:rPr lang="nb-NO" sz="1800" dirty="0"/>
              <a:t>Discuss the conduct of engaged case studies, and note the fundamental differences between detached and </a:t>
            </a:r>
            <a:r>
              <a:rPr lang="nb-NO" sz="1800" dirty="0" err="1"/>
              <a:t>involved</a:t>
            </a:r>
            <a:r>
              <a:rPr lang="nb-NO" sz="1800" dirty="0"/>
              <a:t> case study design</a:t>
            </a:r>
          </a:p>
          <a:p>
            <a:pPr lvl="0"/>
            <a:r>
              <a:rPr lang="nb-NO" sz="1800" dirty="0"/>
              <a:t>Apply the fundamentals of case study research to your own research design, </a:t>
            </a:r>
            <a:r>
              <a:rPr lang="nb-NO" sz="1800" dirty="0" err="1"/>
              <a:t>describing</a:t>
            </a:r>
            <a:r>
              <a:rPr lang="nb-NO" sz="1800" dirty="0"/>
              <a:t> how you would use a case study to </a:t>
            </a:r>
            <a:r>
              <a:rPr lang="nb-NO" sz="1800" dirty="0" err="1"/>
              <a:t>answer</a:t>
            </a:r>
            <a:r>
              <a:rPr lang="nb-NO" sz="1800" dirty="0"/>
              <a:t> your own research </a:t>
            </a:r>
            <a:r>
              <a:rPr lang="nb-NO" sz="1800" dirty="0" err="1"/>
              <a:t>question</a:t>
            </a:r>
            <a:r>
              <a:rPr lang="nb-NO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8310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Case studies!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309627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From lecture 4…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847" y="932181"/>
            <a:ext cx="8059928" cy="40092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nb-NO" sz="1800" dirty="0"/>
              <a:t>A case study is defined as an inquiry that:</a:t>
            </a:r>
          </a:p>
          <a:p>
            <a:pPr marL="685800" lvl="1">
              <a:defRPr/>
            </a:pPr>
            <a:r>
              <a:rPr lang="en-US" altLang="nb-NO" sz="1800" dirty="0"/>
              <a:t>Investigates a contemporary </a:t>
            </a:r>
            <a:r>
              <a:rPr lang="en-US" altLang="nb-NO" sz="1800" b="1" dirty="0">
                <a:solidFill>
                  <a:srgbClr val="FF0000"/>
                </a:solidFill>
              </a:rPr>
              <a:t>phenomenon</a:t>
            </a:r>
            <a:r>
              <a:rPr lang="en-US" altLang="nb-NO" sz="1800" dirty="0"/>
              <a:t> within its real-life context, especially when  </a:t>
            </a:r>
          </a:p>
          <a:p>
            <a:pPr marL="685800" lvl="1">
              <a:defRPr/>
            </a:pPr>
            <a:r>
              <a:rPr lang="en-US" altLang="nb-NO" sz="1800" dirty="0"/>
              <a:t>The </a:t>
            </a:r>
            <a:r>
              <a:rPr lang="en-US" altLang="nb-NO" sz="1800" b="1" dirty="0">
                <a:solidFill>
                  <a:srgbClr val="FF0000"/>
                </a:solidFill>
              </a:rPr>
              <a:t>boundaries</a:t>
            </a:r>
            <a:r>
              <a:rPr lang="en-US" altLang="nb-NO" sz="1800" dirty="0"/>
              <a:t> between </a:t>
            </a:r>
            <a:r>
              <a:rPr lang="en-US" altLang="nb-NO" sz="1800" i="1" dirty="0"/>
              <a:t>phenomenon</a:t>
            </a:r>
            <a:r>
              <a:rPr lang="en-US" altLang="nb-NO" sz="1800" dirty="0"/>
              <a:t> and </a:t>
            </a:r>
            <a:r>
              <a:rPr lang="en-US" altLang="nb-NO" sz="1800" i="1" dirty="0"/>
              <a:t>context</a:t>
            </a:r>
            <a:r>
              <a:rPr lang="en-US" altLang="nb-NO" sz="1800" dirty="0"/>
              <a:t> are not clearly evident.</a:t>
            </a:r>
          </a:p>
          <a:p>
            <a:pPr marL="685800" lvl="1">
              <a:defRPr/>
            </a:pPr>
            <a:endParaRPr lang="en-US" altLang="nb-NO" sz="1800" dirty="0"/>
          </a:p>
          <a:p>
            <a:pPr marL="285750">
              <a:defRPr/>
            </a:pPr>
            <a:r>
              <a:rPr lang="en-US" altLang="nb-NO" sz="1800" dirty="0"/>
              <a:t>Case studies can be positivist, interpretive or critical, depending on the assumptions made on the nature of knowledge (epistemology)</a:t>
            </a:r>
          </a:p>
          <a:p>
            <a:pPr marL="285750">
              <a:defRPr/>
            </a:pPr>
            <a:endParaRPr lang="en-US" sz="1800" dirty="0"/>
          </a:p>
          <a:p>
            <a:pPr marL="285750">
              <a:defRPr/>
            </a:pPr>
            <a:r>
              <a:rPr lang="en-US" sz="1800" dirty="0"/>
              <a:t>We focus on </a:t>
            </a:r>
            <a:r>
              <a:rPr lang="en-US" sz="1800" b="1" dirty="0">
                <a:solidFill>
                  <a:srgbClr val="FF0000"/>
                </a:solidFill>
              </a:rPr>
              <a:t>interpretive</a:t>
            </a:r>
            <a:r>
              <a:rPr lang="en-US" sz="1800" dirty="0"/>
              <a:t> case studies, in which the researcher uses the case study methodology to access the meanings and interpretations that respondents give of reality.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095863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Interpretive case studies (Walsham, 1995)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08105"/>
            <a:ext cx="8081699" cy="361167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nb-NO" sz="1800" dirty="0"/>
              <a:t>An interpretive case study is a route to accessing the </a:t>
            </a:r>
            <a:r>
              <a:rPr lang="en-US" altLang="nb-NO" sz="1800" b="1" dirty="0">
                <a:solidFill>
                  <a:srgbClr val="FF0000"/>
                </a:solidFill>
              </a:rPr>
              <a:t>meanings and interpretations </a:t>
            </a:r>
            <a:r>
              <a:rPr lang="en-US" altLang="nb-NO" sz="1800" dirty="0"/>
              <a:t>that people make of reality.</a:t>
            </a:r>
          </a:p>
          <a:p>
            <a:pPr>
              <a:defRPr/>
            </a:pPr>
            <a:endParaRPr lang="en-US" altLang="nb-NO" sz="1800" dirty="0"/>
          </a:p>
          <a:p>
            <a:pPr>
              <a:defRPr/>
            </a:pPr>
            <a:r>
              <a:rPr lang="en-US" altLang="nb-NO" sz="1800" dirty="0"/>
              <a:t>Geertz (1973): “</a:t>
            </a:r>
            <a:r>
              <a:rPr lang="en-US" sz="1800" dirty="0"/>
              <a:t>What we call our data are really our own constructions of other people's constructions of what they and their compatriots are up to.”</a:t>
            </a:r>
          </a:p>
          <a:p>
            <a:pPr>
              <a:defRPr/>
            </a:pPr>
            <a:endParaRPr lang="en-US" altLang="nb-NO" sz="1800" dirty="0"/>
          </a:p>
          <a:p>
            <a:pPr>
              <a:defRPr/>
            </a:pPr>
            <a:r>
              <a:rPr lang="en-US" altLang="nb-NO" sz="1800" dirty="0"/>
              <a:t>The case study researcher is hence involved in a double interpretive process:</a:t>
            </a:r>
          </a:p>
          <a:p>
            <a:pPr lvl="1">
              <a:defRPr/>
            </a:pPr>
            <a:r>
              <a:rPr lang="en-US" altLang="nb-NO" sz="1800" b="1" dirty="0">
                <a:solidFill>
                  <a:srgbClr val="FF0000"/>
                </a:solidFill>
              </a:rPr>
              <a:t>Accessing</a:t>
            </a:r>
            <a:r>
              <a:rPr lang="en-US" altLang="nb-NO" sz="1800" dirty="0"/>
              <a:t> the interpretations (constructions) of reality made by respondents;</a:t>
            </a:r>
          </a:p>
          <a:p>
            <a:pPr lvl="1">
              <a:defRPr/>
            </a:pPr>
            <a:r>
              <a:rPr lang="en-US" altLang="nb-NO" sz="1800" b="1" dirty="0">
                <a:solidFill>
                  <a:srgbClr val="FF0000"/>
                </a:solidFill>
              </a:rPr>
              <a:t>Interpreting</a:t>
            </a:r>
            <a:r>
              <a:rPr lang="en-US" altLang="nb-NO" sz="1800" dirty="0"/>
              <a:t> such constructions through the researcher’s own positionality.</a:t>
            </a:r>
          </a:p>
        </p:txBody>
      </p:sp>
    </p:spTree>
    <p:extLst>
      <p:ext uri="{BB962C8B-B14F-4D97-AF65-F5344CB8AC3E}">
        <p14:creationId xmlns:p14="http://schemas.microsoft.com/office/powerpoint/2010/main" val="2685452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Interpretive case studies (Walsham, 1995)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08105"/>
            <a:ext cx="8081699" cy="361167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nb-NO" sz="1800" dirty="0"/>
              <a:t>How to use theory in case studies?</a:t>
            </a:r>
          </a:p>
          <a:p>
            <a:pPr>
              <a:defRPr/>
            </a:pPr>
            <a:endParaRPr lang="en-US" altLang="nb-NO" sz="1800" dirty="0"/>
          </a:p>
          <a:p>
            <a:pPr>
              <a:defRPr/>
            </a:pPr>
            <a:r>
              <a:rPr lang="en-US" altLang="nb-NO" sz="1800" b="1" dirty="0">
                <a:solidFill>
                  <a:srgbClr val="FF0000"/>
                </a:solidFill>
              </a:rPr>
              <a:t>Theoretical perspective</a:t>
            </a:r>
            <a:r>
              <a:rPr lang="en-US" altLang="nb-NO" sz="1800" dirty="0"/>
              <a:t>: </a:t>
            </a:r>
            <a:r>
              <a:rPr lang="en-US" sz="1800" dirty="0"/>
              <a:t>the philosophical stance informing the methodology and providing context for the process and grounding its logic and criteria (Crotty, 1998)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/>
              <a:t>Some examples…</a:t>
            </a:r>
          </a:p>
          <a:p>
            <a:pPr lvl="1">
              <a:defRPr/>
            </a:pPr>
            <a:r>
              <a:rPr lang="en-US" sz="1600" dirty="0"/>
              <a:t>Institutional theory (Gundersen et al., 2020)</a:t>
            </a:r>
          </a:p>
          <a:p>
            <a:pPr lvl="1">
              <a:defRPr/>
            </a:pPr>
            <a:r>
              <a:rPr lang="en-US" sz="1600" dirty="0"/>
              <a:t>Socio-technical generativity (Msiska &amp; Nielsen, 2018)</a:t>
            </a:r>
          </a:p>
          <a:p>
            <a:pPr lvl="1">
              <a:defRPr/>
            </a:pPr>
            <a:r>
              <a:rPr lang="en-US" sz="1600" dirty="0"/>
              <a:t>Sense and respond framework (Øvrelid &amp; Sanner, 2020)</a:t>
            </a:r>
          </a:p>
          <a:p>
            <a:pPr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1054815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Interpretive case studies (Walsham, 1995)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08105"/>
            <a:ext cx="8081699" cy="3611677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altLang="nb-NO" sz="1800" dirty="0"/>
              <a:t>Three ways to use theory in case studies:</a:t>
            </a:r>
          </a:p>
          <a:p>
            <a:pPr>
              <a:defRPr/>
            </a:pPr>
            <a:r>
              <a:rPr lang="en-US" sz="1800" dirty="0"/>
              <a:t>As an </a:t>
            </a:r>
            <a:r>
              <a:rPr lang="en-US" sz="1800" b="1" dirty="0">
                <a:solidFill>
                  <a:srgbClr val="FF0000"/>
                </a:solidFill>
              </a:rPr>
              <a:t>initial guide </a:t>
            </a:r>
            <a:r>
              <a:rPr lang="en-US" sz="1800" dirty="0"/>
              <a:t>to design and data collection</a:t>
            </a:r>
          </a:p>
          <a:p>
            <a:pPr lvl="1">
              <a:defRPr/>
            </a:pPr>
            <a:r>
              <a:rPr lang="en-US" sz="1800" dirty="0"/>
              <a:t>The researcher uses the selected theory as a starting basis of the study</a:t>
            </a:r>
          </a:p>
          <a:p>
            <a:pPr lvl="1">
              <a:defRPr/>
            </a:pPr>
            <a:r>
              <a:rPr lang="en-US" sz="1800" dirty="0"/>
              <a:t>Gives a clear direction to the research, but can preclude other directions</a:t>
            </a:r>
          </a:p>
          <a:p>
            <a:pPr>
              <a:defRPr/>
            </a:pPr>
            <a:r>
              <a:rPr lang="en-US" sz="1800" dirty="0"/>
              <a:t>As part of an </a:t>
            </a:r>
            <a:r>
              <a:rPr lang="en-US" sz="1800" b="1" dirty="0">
                <a:solidFill>
                  <a:srgbClr val="FF0000"/>
                </a:solidFill>
              </a:rPr>
              <a:t>iterative process </a:t>
            </a:r>
            <a:r>
              <a:rPr lang="en-US" sz="1800" dirty="0"/>
              <a:t>of data collection and analysis</a:t>
            </a:r>
          </a:p>
          <a:p>
            <a:pPr lvl="1">
              <a:defRPr/>
            </a:pPr>
            <a:r>
              <a:rPr lang="en-US" sz="1800" dirty="0"/>
              <a:t>The theory is arrived at during the research, iterating with the data</a:t>
            </a:r>
          </a:p>
          <a:p>
            <a:pPr lvl="1">
              <a:defRPr/>
            </a:pPr>
            <a:r>
              <a:rPr lang="en-US" sz="1800" dirty="0"/>
              <a:t>Initial theories can be expanded, revised, or abandoned altogether</a:t>
            </a:r>
          </a:p>
          <a:p>
            <a:pPr>
              <a:defRPr/>
            </a:pPr>
            <a:r>
              <a:rPr lang="en-US" sz="1800" dirty="0"/>
              <a:t>As a </a:t>
            </a:r>
            <a:r>
              <a:rPr lang="en-US" sz="1800" b="1" dirty="0">
                <a:solidFill>
                  <a:srgbClr val="FF0000"/>
                </a:solidFill>
              </a:rPr>
              <a:t>final product </a:t>
            </a:r>
            <a:r>
              <a:rPr lang="en-US" sz="1800" dirty="0"/>
              <a:t>of the research</a:t>
            </a:r>
          </a:p>
          <a:p>
            <a:pPr lvl="1">
              <a:defRPr/>
            </a:pPr>
            <a:r>
              <a:rPr lang="en-US" sz="1800" dirty="0"/>
              <a:t>The research results in a new concept, or a new theory altogether</a:t>
            </a:r>
          </a:p>
          <a:p>
            <a:pPr lvl="1">
              <a:defRPr/>
            </a:pPr>
            <a:r>
              <a:rPr lang="en-US" sz="1800" dirty="0"/>
              <a:t>An example: Msiska &amp; Nielsen (2018) theorise the concept of “socio-technical generativity” from their case study field data.</a:t>
            </a:r>
          </a:p>
          <a:p>
            <a:pPr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2593133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Questions?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08105"/>
            <a:ext cx="8081699" cy="3611677"/>
          </a:xfrm>
        </p:spPr>
        <p:txBody>
          <a:bodyPr>
            <a:noAutofit/>
          </a:bodyPr>
          <a:lstStyle/>
          <a:p>
            <a:pPr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4258942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Interpretive case studies (Walsham, 1995)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08105"/>
            <a:ext cx="8081699" cy="3611677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altLang="nb-NO" sz="1800" dirty="0"/>
              <a:t>Conducting case study research</a:t>
            </a:r>
          </a:p>
          <a:p>
            <a:pPr>
              <a:defRPr/>
            </a:pPr>
            <a:r>
              <a:rPr lang="en-US" sz="1800" dirty="0"/>
              <a:t>The researcher can adopt different </a:t>
            </a:r>
            <a:r>
              <a:rPr lang="en-US" sz="1800" b="1" dirty="0">
                <a:solidFill>
                  <a:srgbClr val="FF0000"/>
                </a:solidFill>
              </a:rPr>
              <a:t>styles of involvement </a:t>
            </a:r>
            <a:r>
              <a:rPr lang="en-US" sz="1800" dirty="0"/>
              <a:t>in the conduct of case study research</a:t>
            </a:r>
          </a:p>
          <a:p>
            <a:pPr>
              <a:defRPr/>
            </a:pPr>
            <a:r>
              <a:rPr lang="en-US" sz="1800" dirty="0"/>
              <a:t>Two different roles can be identified, namely that of the outside observer and that of the involved researcher</a:t>
            </a:r>
          </a:p>
          <a:p>
            <a:pPr lvl="1">
              <a:defRPr/>
            </a:pPr>
            <a:r>
              <a:rPr lang="en-US" sz="1600" dirty="0"/>
              <a:t>Outside observer: detached; preserve distance from the personnel in the field organisations</a:t>
            </a:r>
          </a:p>
          <a:p>
            <a:pPr lvl="1">
              <a:defRPr/>
            </a:pPr>
            <a:r>
              <a:rPr lang="en-US" sz="1600" dirty="0"/>
              <a:t>Involved researcher: is a member of the field group or organisation, or at least a temporary member for some period of time</a:t>
            </a:r>
          </a:p>
          <a:p>
            <a:pPr>
              <a:defRPr/>
            </a:pPr>
            <a:r>
              <a:rPr lang="en-US" sz="1800" dirty="0"/>
              <a:t>A continuum: the researcher can adopt any “degree” of involvement in conducting case study research.</a:t>
            </a:r>
          </a:p>
          <a:p>
            <a:pPr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93512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Interpretive case studies (Walsham, 1995)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17600"/>
            <a:ext cx="8081699" cy="3602182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altLang="nb-NO" sz="1800" dirty="0"/>
              <a:t>Conducting case study research</a:t>
            </a:r>
          </a:p>
          <a:p>
            <a:pPr>
              <a:defRPr/>
            </a:pPr>
            <a:r>
              <a:rPr lang="en-US" sz="1800" dirty="0"/>
              <a:t>Sources: documents, archival records, interviews, direct observation, participant observation, and physical artefacts</a:t>
            </a:r>
          </a:p>
          <a:p>
            <a:pPr>
              <a:defRPr/>
            </a:pPr>
            <a:r>
              <a:rPr lang="en-US" sz="1800" dirty="0"/>
              <a:t>These evolve over time! (e.g. digital sources becoming prominent)</a:t>
            </a:r>
          </a:p>
          <a:p>
            <a:pPr>
              <a:defRPr/>
            </a:pPr>
            <a:endParaRPr lang="en-US" sz="1400" dirty="0"/>
          </a:p>
          <a:p>
            <a:pPr>
              <a:defRPr/>
            </a:pPr>
            <a:r>
              <a:rPr lang="en-US" sz="1800" b="1" dirty="0">
                <a:solidFill>
                  <a:srgbClr val="FF0000"/>
                </a:solidFill>
              </a:rPr>
              <a:t>Interviews</a:t>
            </a:r>
            <a:r>
              <a:rPr lang="en-US" sz="1800" dirty="0"/>
              <a:t> as a particularly important component of interpretive case studies</a:t>
            </a:r>
          </a:p>
          <a:p>
            <a:pPr>
              <a:defRPr/>
            </a:pPr>
            <a:r>
              <a:rPr lang="en-US" sz="1800" dirty="0"/>
              <a:t>It is through interviews that the researcher encounters the meanings and interpretations that are the heart of interpretive research.</a:t>
            </a:r>
          </a:p>
          <a:p>
            <a:pPr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00134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Generalising from case studies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17599"/>
            <a:ext cx="8002202" cy="3491345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altLang="nb-NO" sz="1800" dirty="0"/>
              <a:t>How to generalise from case study research?</a:t>
            </a:r>
          </a:p>
          <a:p>
            <a:pPr>
              <a:defRPr/>
            </a:pPr>
            <a:r>
              <a:rPr lang="en-US" sz="1800" b="1" dirty="0">
                <a:solidFill>
                  <a:srgbClr val="FF0000"/>
                </a:solidFill>
              </a:rPr>
              <a:t>Development of concepts</a:t>
            </a:r>
            <a:r>
              <a:rPr lang="en-US" sz="1800" dirty="0"/>
              <a:t> – the researcher develops one or more new concepts from their field data, which enter the lexicon of the field</a:t>
            </a:r>
          </a:p>
          <a:p>
            <a:pPr>
              <a:defRPr/>
            </a:pPr>
            <a:r>
              <a:rPr lang="en-US" sz="1800" b="1" dirty="0">
                <a:solidFill>
                  <a:srgbClr val="FF0000"/>
                </a:solidFill>
              </a:rPr>
              <a:t>Generation of theory</a:t>
            </a:r>
            <a:r>
              <a:rPr lang="en-US" sz="1800" dirty="0"/>
              <a:t>: the researcher generates new theory from their field data, which can be extended, modified or contested by further research</a:t>
            </a:r>
          </a:p>
          <a:p>
            <a:pPr>
              <a:defRPr/>
            </a:pPr>
            <a:r>
              <a:rPr lang="en-US" sz="1800" b="1" dirty="0">
                <a:solidFill>
                  <a:srgbClr val="FF0000"/>
                </a:solidFill>
              </a:rPr>
              <a:t>Drawing of specific implications</a:t>
            </a:r>
            <a:r>
              <a:rPr lang="en-US" sz="1800" dirty="0"/>
              <a:t> – the researcher uses their case study data to draw implications for the research topic, which can be broader or narrower (for example, centred on the specific project or country studied)</a:t>
            </a:r>
          </a:p>
          <a:p>
            <a:pPr>
              <a:defRPr/>
            </a:pPr>
            <a:r>
              <a:rPr lang="en-US" sz="1800" b="1" dirty="0">
                <a:solidFill>
                  <a:srgbClr val="FF0000"/>
                </a:solidFill>
              </a:rPr>
              <a:t>Contribution of rich insight</a:t>
            </a:r>
            <a:r>
              <a:rPr lang="en-US" sz="1800" dirty="0"/>
              <a:t>: doing a case study provides the researcher with in-depth insight about the research topic, which enters the body of knowledge available on that topic. </a:t>
            </a:r>
          </a:p>
        </p:txBody>
      </p:sp>
    </p:spTree>
    <p:extLst>
      <p:ext uri="{BB962C8B-B14F-4D97-AF65-F5344CB8AC3E}">
        <p14:creationId xmlns:p14="http://schemas.microsoft.com/office/powerpoint/2010/main" val="2989337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Questions</a:t>
            </a:r>
            <a:r>
              <a:rPr lang="nb-NO" dirty="0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17599"/>
            <a:ext cx="8002202" cy="3491345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38547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Guest lecture!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73" y="1117599"/>
            <a:ext cx="8002202" cy="3491345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52528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you!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silvima@ifi.uio.no</a:t>
            </a:r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Readings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905164"/>
            <a:ext cx="8580581" cy="4165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/>
              <a:t>Core Reading</a:t>
            </a:r>
          </a:p>
          <a:p>
            <a:r>
              <a:rPr lang="en-GB" sz="1800" dirty="0"/>
              <a:t>Myers, M. D., &amp; Avison, D. (Eds.). (2002). </a:t>
            </a:r>
            <a:r>
              <a:rPr lang="en-GB" sz="1800" i="1" dirty="0"/>
              <a:t>Qualitative Research in Information Systems: A Reader</a:t>
            </a:r>
            <a:r>
              <a:rPr lang="en-GB" sz="1800" dirty="0"/>
              <a:t>. London: Sage. Chapter 6.</a:t>
            </a:r>
            <a:endParaRPr lang="nb-NO" sz="1800" dirty="0"/>
          </a:p>
          <a:p>
            <a:r>
              <a:rPr lang="en-GB" sz="1800" dirty="0"/>
              <a:t>Gundersen, R. B., </a:t>
            </a:r>
            <a:r>
              <a:rPr lang="en-GB" sz="1800" dirty="0" err="1"/>
              <a:t>Dynestøl</a:t>
            </a:r>
            <a:r>
              <a:rPr lang="en-GB" sz="1800" dirty="0"/>
              <a:t>, E. B., Nielsen, P., Sæbø, J. I., </a:t>
            </a:r>
            <a:r>
              <a:rPr lang="en-GB" sz="1800" dirty="0" err="1"/>
              <a:t>Thorseng</a:t>
            </a:r>
            <a:r>
              <a:rPr lang="en-GB" sz="1800" dirty="0"/>
              <a:t>, A. A., </a:t>
            </a:r>
            <a:r>
              <a:rPr lang="en-GB" sz="1800" dirty="0" err="1"/>
              <a:t>Ulshagen</a:t>
            </a:r>
            <a:r>
              <a:rPr lang="en-GB" sz="1800" dirty="0"/>
              <a:t>, A., &amp; Utvik, V. A. (2020). Digital Transformation under a pandemic: A case study of Covid-19 contact tracing in Norway. In </a:t>
            </a:r>
            <a:r>
              <a:rPr lang="en-GB" sz="1800" i="1" dirty="0"/>
              <a:t>NOKOBIT-</a:t>
            </a:r>
            <a:r>
              <a:rPr lang="en-GB" sz="1800" i="1" dirty="0" err="1"/>
              <a:t>Norsk</a:t>
            </a:r>
            <a:r>
              <a:rPr lang="en-GB" sz="1800" i="1" dirty="0"/>
              <a:t> </a:t>
            </a:r>
            <a:r>
              <a:rPr lang="en-GB" sz="1800" i="1" dirty="0" err="1"/>
              <a:t>konferanse</a:t>
            </a:r>
            <a:r>
              <a:rPr lang="en-GB" sz="1800" i="1" dirty="0"/>
              <a:t> for </a:t>
            </a:r>
            <a:r>
              <a:rPr lang="en-GB" sz="1800" i="1" dirty="0" err="1"/>
              <a:t>organisasjoners</a:t>
            </a:r>
            <a:r>
              <a:rPr lang="en-GB" sz="1800" i="1" dirty="0"/>
              <a:t> </a:t>
            </a:r>
            <a:r>
              <a:rPr lang="en-GB" sz="1800" i="1" dirty="0" err="1"/>
              <a:t>bruk</a:t>
            </a:r>
            <a:r>
              <a:rPr lang="en-GB" sz="1800" i="1" dirty="0"/>
              <a:t> </a:t>
            </a:r>
            <a:r>
              <a:rPr lang="en-GB" sz="1800" i="1" dirty="0" err="1"/>
              <a:t>av</a:t>
            </a:r>
            <a:r>
              <a:rPr lang="en-GB" sz="1800" i="1" dirty="0"/>
              <a:t> </a:t>
            </a:r>
            <a:r>
              <a:rPr lang="en-GB" sz="1800" i="1" dirty="0" err="1"/>
              <a:t>informasjonsteknologi</a:t>
            </a:r>
            <a:r>
              <a:rPr lang="en-GB" sz="1800" dirty="0"/>
              <a:t> (Vol. 28, No. 1). </a:t>
            </a:r>
            <a:r>
              <a:rPr lang="en-GB" sz="1800" dirty="0" err="1"/>
              <a:t>Norsk</a:t>
            </a:r>
            <a:r>
              <a:rPr lang="en-GB" sz="1800" dirty="0"/>
              <a:t> </a:t>
            </a:r>
            <a:r>
              <a:rPr lang="en-GB" sz="1800" dirty="0" err="1"/>
              <a:t>konferanse</a:t>
            </a:r>
            <a:r>
              <a:rPr lang="en-GB" sz="1800" dirty="0"/>
              <a:t> for </a:t>
            </a:r>
            <a:r>
              <a:rPr lang="en-GB" sz="1800" dirty="0" err="1"/>
              <a:t>organisasjoners</a:t>
            </a:r>
            <a:r>
              <a:rPr lang="en-GB" sz="1800" dirty="0"/>
              <a:t> </a:t>
            </a:r>
            <a:r>
              <a:rPr lang="en-GB" sz="1800" dirty="0" err="1"/>
              <a:t>bruk</a:t>
            </a:r>
            <a:r>
              <a:rPr lang="en-GB" sz="1800" dirty="0"/>
              <a:t> </a:t>
            </a:r>
            <a:r>
              <a:rPr lang="en-GB" sz="1800" dirty="0" err="1"/>
              <a:t>av</a:t>
            </a:r>
            <a:r>
              <a:rPr lang="en-GB" sz="1800" dirty="0"/>
              <a:t> </a:t>
            </a:r>
            <a:r>
              <a:rPr lang="en-GB" sz="1800" dirty="0" err="1"/>
              <a:t>informasjonsteknologi</a:t>
            </a:r>
            <a:r>
              <a:rPr lang="en-GB" sz="1800" dirty="0"/>
              <a:t>.</a:t>
            </a:r>
            <a:endParaRPr lang="nb-NO" sz="1800" b="1" dirty="0"/>
          </a:p>
          <a:p>
            <a:pPr marL="0" indent="0">
              <a:buNone/>
            </a:pPr>
            <a:r>
              <a:rPr lang="nb-NO" sz="1800" b="1" dirty="0"/>
              <a:t>Supplementary Reading</a:t>
            </a:r>
          </a:p>
          <a:p>
            <a:r>
              <a:rPr lang="nb-NO" sz="1800" dirty="0"/>
              <a:t>Msiska, B., &amp; Nielsen, P. (2018). Innovation in the </a:t>
            </a:r>
            <a:r>
              <a:rPr lang="nb-NO" sz="1800" dirty="0" err="1"/>
              <a:t>fringes</a:t>
            </a:r>
            <a:r>
              <a:rPr lang="nb-NO" sz="1800" dirty="0"/>
              <a:t> of </a:t>
            </a:r>
            <a:r>
              <a:rPr lang="nb-NO" sz="1800" dirty="0" err="1"/>
              <a:t>software</a:t>
            </a:r>
            <a:r>
              <a:rPr lang="nb-NO" sz="1800" dirty="0"/>
              <a:t> ecosystems: the </a:t>
            </a:r>
            <a:r>
              <a:rPr lang="nb-NO" sz="1800" dirty="0" err="1"/>
              <a:t>role</a:t>
            </a:r>
            <a:r>
              <a:rPr lang="nb-NO" sz="1800" dirty="0"/>
              <a:t> of </a:t>
            </a:r>
            <a:r>
              <a:rPr lang="nb-NO" sz="1800" dirty="0" err="1"/>
              <a:t>socio-technical</a:t>
            </a:r>
            <a:r>
              <a:rPr lang="nb-NO" sz="1800" dirty="0"/>
              <a:t> generativity. </a:t>
            </a:r>
            <a:r>
              <a:rPr lang="nb-NO" sz="1800" i="1" dirty="0"/>
              <a:t>Information Technology for Development</a:t>
            </a:r>
            <a:r>
              <a:rPr lang="nb-NO" sz="1800" dirty="0"/>
              <a:t>, 24(2), 398-421. </a:t>
            </a:r>
          </a:p>
          <a:p>
            <a:r>
              <a:rPr lang="nb-NO" sz="1800" dirty="0"/>
              <a:t>Øvrelid, E., &amp; Sanner, T. A. (2020). </a:t>
            </a:r>
            <a:r>
              <a:rPr lang="nb-NO" sz="1800" dirty="0" err="1"/>
              <a:t>Sense-able</a:t>
            </a:r>
            <a:r>
              <a:rPr lang="nb-NO" sz="1800" dirty="0"/>
              <a:t> process innovation in digital health infrastructures. </a:t>
            </a:r>
            <a:r>
              <a:rPr lang="nb-NO" sz="1800" i="1" dirty="0"/>
              <a:t>Scandinavian Journal of Information Systems</a:t>
            </a:r>
            <a:r>
              <a:rPr lang="nb-NO" sz="1800" dirty="0"/>
              <a:t>, 32(1), 3.</a:t>
            </a:r>
          </a:p>
          <a:p>
            <a:pPr marL="0" indent="0">
              <a:buNone/>
            </a:pPr>
            <a:endParaRPr lang="nb-NO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49243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</Template>
  <TotalTime>424</TotalTime>
  <Words>1032</Words>
  <Application>Microsoft Office PowerPoint</Application>
  <PresentationFormat>Custom</PresentationFormat>
  <Paragraphs>96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Verdana</vt:lpstr>
      <vt:lpstr>Office-tema</vt:lpstr>
      <vt:lpstr>Case studies</vt:lpstr>
      <vt:lpstr>Overview</vt:lpstr>
      <vt:lpstr>After this lecture, you can…</vt:lpstr>
      <vt:lpstr>Case studies!</vt:lpstr>
      <vt:lpstr>From lecture 4…</vt:lpstr>
      <vt:lpstr>Interpretive case studies (Walsham, 1995)</vt:lpstr>
      <vt:lpstr>Interpretive case studies (Walsham, 1995)</vt:lpstr>
      <vt:lpstr>Interpretive case studies (Walsham, 1995)</vt:lpstr>
      <vt:lpstr>Questions?</vt:lpstr>
      <vt:lpstr>Interpretive case studies (Walsham, 1995)</vt:lpstr>
      <vt:lpstr>Interpretive case studies (Walsham, 1995)</vt:lpstr>
      <vt:lpstr>Generalising from case studies</vt:lpstr>
      <vt:lpstr>Questions?</vt:lpstr>
      <vt:lpstr>Guest lecture!</vt:lpstr>
      <vt:lpstr>Thank you!</vt:lpstr>
      <vt:lpstr>Readings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Undergraduate Research Track 2020-2021 Is there a Community of Practice on the DHIS2 Online Community of Practice Website?</dc:title>
  <dc:creator>Silvia Masiero</dc:creator>
  <cp:lastModifiedBy>Silvia Masiero</cp:lastModifiedBy>
  <cp:revision>52</cp:revision>
  <dcterms:created xsi:type="dcterms:W3CDTF">2021-08-14T13:08:41Z</dcterms:created>
  <dcterms:modified xsi:type="dcterms:W3CDTF">2023-09-18T08:18:12Z</dcterms:modified>
</cp:coreProperties>
</file>