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3" r:id="rId1"/>
  </p:sldMasterIdLst>
  <p:notesMasterIdLst>
    <p:notesMasterId r:id="rId31"/>
  </p:notesMasterIdLst>
  <p:handoutMasterIdLst>
    <p:handoutMasterId r:id="rId32"/>
  </p:handoutMasterIdLst>
  <p:sldIdLst>
    <p:sldId id="256" r:id="rId2"/>
    <p:sldId id="299" r:id="rId3"/>
    <p:sldId id="311" r:id="rId4"/>
    <p:sldId id="312" r:id="rId5"/>
    <p:sldId id="301" r:id="rId6"/>
    <p:sldId id="307" r:id="rId7"/>
    <p:sldId id="262" r:id="rId8"/>
    <p:sldId id="308" r:id="rId9"/>
    <p:sldId id="317" r:id="rId10"/>
    <p:sldId id="263" r:id="rId11"/>
    <p:sldId id="319" r:id="rId12"/>
    <p:sldId id="318" r:id="rId13"/>
    <p:sldId id="309" r:id="rId14"/>
    <p:sldId id="266" r:id="rId15"/>
    <p:sldId id="267" r:id="rId16"/>
    <p:sldId id="320" r:id="rId17"/>
    <p:sldId id="310" r:id="rId18"/>
    <p:sldId id="272" r:id="rId19"/>
    <p:sldId id="321" r:id="rId20"/>
    <p:sldId id="302" r:id="rId21"/>
    <p:sldId id="313" r:id="rId22"/>
    <p:sldId id="303" r:id="rId23"/>
    <p:sldId id="281" r:id="rId24"/>
    <p:sldId id="305" r:id="rId25"/>
    <p:sldId id="315" r:id="rId26"/>
    <p:sldId id="314" r:id="rId27"/>
    <p:sldId id="316" r:id="rId28"/>
    <p:sldId id="306" r:id="rId29"/>
    <p:sldId id="296" r:id="rId30"/>
  </p:sldIdLst>
  <p:sldSz cx="9144000" cy="6858000" type="screen4x3"/>
  <p:notesSz cx="6845300" cy="9131300"/>
  <p:defaultTextStyle>
    <a:defPPr>
      <a:defRPr lang="en-US"/>
    </a:defPPr>
    <a:lvl1pPr algn="l" rtl="0" fontAlgn="base">
      <a:spcBef>
        <a:spcPct val="20000"/>
      </a:spcBef>
      <a:spcAft>
        <a:spcPct val="0"/>
      </a:spcAft>
      <a:buClr>
        <a:schemeClr val="folHlink"/>
      </a:buClr>
      <a:buSzPct val="85000"/>
      <a:buFont typeface="Wingdings" charset="0"/>
      <a:defRPr sz="1400" kern="1200">
        <a:solidFill>
          <a:schemeClr val="tx1"/>
        </a:solidFill>
        <a:latin typeface="Tahoma" charset="0"/>
        <a:ea typeface="ＭＳ Ｐゴシック" charset="0"/>
        <a:cs typeface="ＭＳ Ｐゴシック" charset="0"/>
      </a:defRPr>
    </a:lvl1pPr>
    <a:lvl2pPr marL="457200" algn="l" rtl="0" fontAlgn="base">
      <a:spcBef>
        <a:spcPct val="20000"/>
      </a:spcBef>
      <a:spcAft>
        <a:spcPct val="0"/>
      </a:spcAft>
      <a:buClr>
        <a:schemeClr val="folHlink"/>
      </a:buClr>
      <a:buSzPct val="85000"/>
      <a:buFont typeface="Wingdings" charset="0"/>
      <a:defRPr sz="1400" kern="1200">
        <a:solidFill>
          <a:schemeClr val="tx1"/>
        </a:solidFill>
        <a:latin typeface="Tahoma" charset="0"/>
        <a:ea typeface="ＭＳ Ｐゴシック" charset="0"/>
        <a:cs typeface="ＭＳ Ｐゴシック" charset="0"/>
      </a:defRPr>
    </a:lvl2pPr>
    <a:lvl3pPr marL="914400" algn="l" rtl="0" fontAlgn="base">
      <a:spcBef>
        <a:spcPct val="20000"/>
      </a:spcBef>
      <a:spcAft>
        <a:spcPct val="0"/>
      </a:spcAft>
      <a:buClr>
        <a:schemeClr val="folHlink"/>
      </a:buClr>
      <a:buSzPct val="85000"/>
      <a:buFont typeface="Wingdings" charset="0"/>
      <a:defRPr sz="1400" kern="1200">
        <a:solidFill>
          <a:schemeClr val="tx1"/>
        </a:solidFill>
        <a:latin typeface="Tahoma" charset="0"/>
        <a:ea typeface="ＭＳ Ｐゴシック" charset="0"/>
        <a:cs typeface="ＭＳ Ｐゴシック" charset="0"/>
      </a:defRPr>
    </a:lvl3pPr>
    <a:lvl4pPr marL="1371600" algn="l" rtl="0" fontAlgn="base">
      <a:spcBef>
        <a:spcPct val="20000"/>
      </a:spcBef>
      <a:spcAft>
        <a:spcPct val="0"/>
      </a:spcAft>
      <a:buClr>
        <a:schemeClr val="folHlink"/>
      </a:buClr>
      <a:buSzPct val="85000"/>
      <a:buFont typeface="Wingdings" charset="0"/>
      <a:defRPr sz="1400" kern="1200">
        <a:solidFill>
          <a:schemeClr val="tx1"/>
        </a:solidFill>
        <a:latin typeface="Tahoma" charset="0"/>
        <a:ea typeface="ＭＳ Ｐゴシック" charset="0"/>
        <a:cs typeface="ＭＳ Ｐゴシック" charset="0"/>
      </a:defRPr>
    </a:lvl4pPr>
    <a:lvl5pPr marL="1828800" algn="l" rtl="0" fontAlgn="base">
      <a:spcBef>
        <a:spcPct val="20000"/>
      </a:spcBef>
      <a:spcAft>
        <a:spcPct val="0"/>
      </a:spcAft>
      <a:buClr>
        <a:schemeClr val="folHlink"/>
      </a:buClr>
      <a:buSzPct val="85000"/>
      <a:buFont typeface="Wingdings" charset="0"/>
      <a:defRPr sz="1400" kern="1200">
        <a:solidFill>
          <a:schemeClr val="tx1"/>
        </a:solidFill>
        <a:latin typeface="Tahoma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sz="1400" kern="1200">
        <a:solidFill>
          <a:schemeClr val="tx1"/>
        </a:solidFill>
        <a:latin typeface="Tahoma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sz="1400" kern="1200">
        <a:solidFill>
          <a:schemeClr val="tx1"/>
        </a:solidFill>
        <a:latin typeface="Tahoma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sz="1400" kern="1200">
        <a:solidFill>
          <a:schemeClr val="tx1"/>
        </a:solidFill>
        <a:latin typeface="Tahoma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sz="1400" kern="1200">
        <a:solidFill>
          <a:schemeClr val="tx1"/>
        </a:solidFill>
        <a:latin typeface="Tahoma" charset="0"/>
        <a:ea typeface="ＭＳ Ｐゴシック" charset="0"/>
        <a:cs typeface="ＭＳ Ｐゴシック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clrMru>
    <a:srgbClr val="CCECFF"/>
    <a:srgbClr val="66CCFF"/>
    <a:srgbClr val="FFD579"/>
    <a:srgbClr val="C0C0C0"/>
    <a:srgbClr val="DDDDDD"/>
    <a:srgbClr val="3366FF"/>
    <a:srgbClr val="0066FF"/>
    <a:srgbClr val="3399FF"/>
    <a:srgbClr val="F8F8F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4420"/>
    <p:restoredTop sz="85185"/>
  </p:normalViewPr>
  <p:slideViewPr>
    <p:cSldViewPr snapToGrid="0">
      <p:cViewPr varScale="1">
        <p:scale>
          <a:sx n="115" d="100"/>
          <a:sy n="115" d="100"/>
        </p:scale>
        <p:origin x="536" y="2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2381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63863" cy="455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53" tIns="46026" rIns="92053" bIns="46026" numCol="1" anchor="t" anchorCtr="0" compatLnSpc="1">
            <a:prstTxWarp prst="textNoShape">
              <a:avLst/>
            </a:prstTxWarp>
          </a:bodyPr>
          <a:lstStyle>
            <a:lvl1pPr defTabSz="920750">
              <a:spcBef>
                <a:spcPct val="0"/>
              </a:spcBef>
              <a:buClrTx/>
              <a:buSzTx/>
              <a:buFontTx/>
              <a:buNone/>
              <a:defRPr sz="1200">
                <a:latin typeface="Arial" charset="0"/>
              </a:defRPr>
            </a:lvl1pPr>
          </a:lstStyle>
          <a:p>
            <a:endParaRPr lang="en-US"/>
          </a:p>
        </p:txBody>
      </p:sp>
      <p:sp>
        <p:nvSpPr>
          <p:cNvPr id="11673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79850" y="0"/>
            <a:ext cx="2963863" cy="455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53" tIns="46026" rIns="92053" bIns="46026" numCol="1" anchor="t" anchorCtr="0" compatLnSpc="1">
            <a:prstTxWarp prst="textNoShape">
              <a:avLst/>
            </a:prstTxWarp>
          </a:bodyPr>
          <a:lstStyle>
            <a:lvl1pPr algn="r" defTabSz="920750">
              <a:spcBef>
                <a:spcPct val="0"/>
              </a:spcBef>
              <a:buClrTx/>
              <a:buSzTx/>
              <a:buFontTx/>
              <a:buNone/>
              <a:defRPr sz="1200">
                <a:latin typeface="Arial" charset="0"/>
              </a:defRPr>
            </a:lvl1pPr>
          </a:lstStyle>
          <a:p>
            <a:endParaRPr lang="en-US"/>
          </a:p>
        </p:txBody>
      </p:sp>
      <p:sp>
        <p:nvSpPr>
          <p:cNvPr id="11674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74100"/>
            <a:ext cx="2963863" cy="455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53" tIns="46026" rIns="92053" bIns="46026" numCol="1" anchor="b" anchorCtr="0" compatLnSpc="1">
            <a:prstTxWarp prst="textNoShape">
              <a:avLst/>
            </a:prstTxWarp>
          </a:bodyPr>
          <a:lstStyle>
            <a:lvl1pPr defTabSz="920750">
              <a:spcBef>
                <a:spcPct val="0"/>
              </a:spcBef>
              <a:buClrTx/>
              <a:buSzTx/>
              <a:buFontTx/>
              <a:buNone/>
              <a:defRPr sz="1200">
                <a:latin typeface="Arial" charset="0"/>
              </a:defRPr>
            </a:lvl1pPr>
          </a:lstStyle>
          <a:p>
            <a:endParaRPr lang="en-US"/>
          </a:p>
        </p:txBody>
      </p:sp>
      <p:sp>
        <p:nvSpPr>
          <p:cNvPr id="11674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79850" y="8674100"/>
            <a:ext cx="2963863" cy="455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53" tIns="46026" rIns="92053" bIns="46026" numCol="1" anchor="b" anchorCtr="0" compatLnSpc="1">
            <a:prstTxWarp prst="textNoShape">
              <a:avLst/>
            </a:prstTxWarp>
          </a:bodyPr>
          <a:lstStyle>
            <a:lvl1pPr algn="r" defTabSz="920750">
              <a:spcBef>
                <a:spcPct val="0"/>
              </a:spcBef>
              <a:buClrTx/>
              <a:buSzTx/>
              <a:buFontTx/>
              <a:buNone/>
              <a:defRPr sz="1200">
                <a:latin typeface="Arial" charset="0"/>
              </a:defRPr>
            </a:lvl1pPr>
          </a:lstStyle>
          <a:p>
            <a:fld id="{69529C99-C67A-0247-A222-4445DB28C0CF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112541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Rectangle 1026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63863" cy="455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53" tIns="46026" rIns="92053" bIns="46026" numCol="1" anchor="t" anchorCtr="0" compatLnSpc="1">
            <a:prstTxWarp prst="textNoShape">
              <a:avLst/>
            </a:prstTxWarp>
          </a:bodyPr>
          <a:lstStyle>
            <a:lvl1pPr defTabSz="920750">
              <a:spcBef>
                <a:spcPct val="0"/>
              </a:spcBef>
              <a:buClrTx/>
              <a:buSzTx/>
              <a:buFontTx/>
              <a:buNone/>
              <a:defRPr sz="1200">
                <a:latin typeface="Arial" charset="0"/>
              </a:defRPr>
            </a:lvl1pPr>
          </a:lstStyle>
          <a:p>
            <a:endParaRPr lang="en-US"/>
          </a:p>
        </p:txBody>
      </p:sp>
      <p:sp>
        <p:nvSpPr>
          <p:cNvPr id="117763" name="Rectangle 1027"/>
          <p:cNvSpPr>
            <a:spLocks noGrp="1" noChangeArrowheads="1"/>
          </p:cNvSpPr>
          <p:nvPr>
            <p:ph type="dt" idx="1"/>
          </p:nvPr>
        </p:nvSpPr>
        <p:spPr bwMode="auto">
          <a:xfrm>
            <a:off x="3879850" y="0"/>
            <a:ext cx="2963863" cy="455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53" tIns="46026" rIns="92053" bIns="46026" numCol="1" anchor="t" anchorCtr="0" compatLnSpc="1">
            <a:prstTxWarp prst="textNoShape">
              <a:avLst/>
            </a:prstTxWarp>
          </a:bodyPr>
          <a:lstStyle>
            <a:lvl1pPr algn="r" defTabSz="920750">
              <a:spcBef>
                <a:spcPct val="0"/>
              </a:spcBef>
              <a:buClrTx/>
              <a:buSzTx/>
              <a:buFontTx/>
              <a:buNone/>
              <a:defRPr sz="1200">
                <a:latin typeface="Arial" charset="0"/>
              </a:defRPr>
            </a:lvl1pPr>
          </a:lstStyle>
          <a:p>
            <a:endParaRPr lang="en-US"/>
          </a:p>
        </p:txBody>
      </p:sp>
      <p:sp>
        <p:nvSpPr>
          <p:cNvPr id="16388" name="Rectangle 1028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39825" y="685800"/>
            <a:ext cx="4565650" cy="342423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117765" name="Rectangle 1029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4213" y="4337050"/>
            <a:ext cx="5476875" cy="4108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53" tIns="46026" rIns="92053" bIns="46026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7766" name="Rectangle 1030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74100"/>
            <a:ext cx="2963863" cy="455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53" tIns="46026" rIns="92053" bIns="46026" numCol="1" anchor="b" anchorCtr="0" compatLnSpc="1">
            <a:prstTxWarp prst="textNoShape">
              <a:avLst/>
            </a:prstTxWarp>
          </a:bodyPr>
          <a:lstStyle>
            <a:lvl1pPr defTabSz="920750">
              <a:spcBef>
                <a:spcPct val="0"/>
              </a:spcBef>
              <a:buClrTx/>
              <a:buSzTx/>
              <a:buFontTx/>
              <a:buNone/>
              <a:defRPr sz="1200">
                <a:latin typeface="Arial" charset="0"/>
              </a:defRPr>
            </a:lvl1pPr>
          </a:lstStyle>
          <a:p>
            <a:endParaRPr lang="en-US"/>
          </a:p>
        </p:txBody>
      </p:sp>
      <p:sp>
        <p:nvSpPr>
          <p:cNvPr id="117767" name="Rectangle 1031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79850" y="8674100"/>
            <a:ext cx="2963863" cy="455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53" tIns="46026" rIns="92053" bIns="46026" numCol="1" anchor="b" anchorCtr="0" compatLnSpc="1">
            <a:prstTxWarp prst="textNoShape">
              <a:avLst/>
            </a:prstTxWarp>
          </a:bodyPr>
          <a:lstStyle>
            <a:lvl1pPr algn="r" defTabSz="920750">
              <a:spcBef>
                <a:spcPct val="0"/>
              </a:spcBef>
              <a:buClrTx/>
              <a:buSzTx/>
              <a:buFontTx/>
              <a:buNone/>
              <a:defRPr sz="1200">
                <a:latin typeface="Arial" charset="0"/>
              </a:defRPr>
            </a:lvl1pPr>
          </a:lstStyle>
          <a:p>
            <a:fld id="{2EA237D0-2856-694E-AE1E-D5448EE2BDE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974150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ＭＳ Ｐゴシック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0750" eaLnBrk="0" hangingPunct="0"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37931725" indent="-37474525" defTabSz="920750" eaLnBrk="0" hangingPunct="0"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eaLnBrk="0" hangingPunct="0"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eaLnBrk="0" hangingPunct="0"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eaLnBrk="0" hangingPunct="0"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4572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9144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1371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18288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 eaLnBrk="1" hangingPunct="1"/>
            <a:fld id="{87F04BD7-880E-3748-BB3F-3659273498CC}" type="slidenum">
              <a:rPr lang="en-US" sz="1200">
                <a:latin typeface="Arial" charset="0"/>
              </a:rPr>
              <a:pPr eaLnBrk="1" hangingPunct="1"/>
              <a:t>1</a:t>
            </a:fld>
            <a:endParaRPr lang="en-US" sz="1200">
              <a:latin typeface="Arial" charset="0"/>
            </a:endParaRPr>
          </a:p>
        </p:txBody>
      </p:sp>
      <p:sp>
        <p:nvSpPr>
          <p:cNvPr id="184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GB"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lide Image Placeholder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2048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US">
              <a:ea typeface="ＭＳ Ｐゴシック" charset="0"/>
              <a:cs typeface="ＭＳ Ｐゴシック" charset="0"/>
            </a:endParaRPr>
          </a:p>
        </p:txBody>
      </p:sp>
      <p:sp>
        <p:nvSpPr>
          <p:cNvPr id="2048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0750" eaLnBrk="0" hangingPunct="0"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37931725" indent="-37474525" defTabSz="920750" eaLnBrk="0" hangingPunct="0"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eaLnBrk="0" hangingPunct="0"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eaLnBrk="0" hangingPunct="0"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eaLnBrk="0" hangingPunct="0"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4572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9144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1371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18288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 eaLnBrk="1" hangingPunct="1"/>
            <a:fld id="{1FC6F6F5-102D-0E49-9B60-B8353A1C52E4}" type="slidenum">
              <a:rPr lang="en-US" sz="1200">
                <a:latin typeface="Arial" charset="0"/>
              </a:rPr>
              <a:pPr eaLnBrk="1" hangingPunct="1"/>
              <a:t>2</a:t>
            </a:fld>
            <a:endParaRPr lang="en-US" sz="120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7187155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lide Image Placeholder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2048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US">
              <a:ea typeface="ＭＳ Ｐゴシック" charset="0"/>
              <a:cs typeface="ＭＳ Ｐゴシック" charset="0"/>
            </a:endParaRPr>
          </a:p>
        </p:txBody>
      </p:sp>
      <p:sp>
        <p:nvSpPr>
          <p:cNvPr id="2048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0750" eaLnBrk="0" hangingPunct="0"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37931725" indent="-37474525" defTabSz="920750" eaLnBrk="0" hangingPunct="0"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eaLnBrk="0" hangingPunct="0"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eaLnBrk="0" hangingPunct="0"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eaLnBrk="0" hangingPunct="0"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4572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9144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1371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18288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 eaLnBrk="1" hangingPunct="1"/>
            <a:fld id="{1FC6F6F5-102D-0E49-9B60-B8353A1C52E4}" type="slidenum">
              <a:rPr lang="en-US" sz="1200">
                <a:latin typeface="Arial" charset="0"/>
              </a:rPr>
              <a:pPr eaLnBrk="1" hangingPunct="1"/>
              <a:t>3</a:t>
            </a:fld>
            <a:endParaRPr lang="en-US" sz="120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1154124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lide Image Placeholder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2048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US">
              <a:ea typeface="ＭＳ Ｐゴシック" charset="0"/>
              <a:cs typeface="ＭＳ Ｐゴシック" charset="0"/>
            </a:endParaRPr>
          </a:p>
        </p:txBody>
      </p:sp>
      <p:sp>
        <p:nvSpPr>
          <p:cNvPr id="2048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0750" eaLnBrk="0" hangingPunct="0"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37931725" indent="-37474525" defTabSz="920750" eaLnBrk="0" hangingPunct="0"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eaLnBrk="0" hangingPunct="0"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eaLnBrk="0" hangingPunct="0"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eaLnBrk="0" hangingPunct="0"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4572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9144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1371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18288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 eaLnBrk="1" hangingPunct="1"/>
            <a:fld id="{1FC6F6F5-102D-0E49-9B60-B8353A1C52E4}" type="slidenum">
              <a:rPr lang="en-US" sz="1200">
                <a:latin typeface="Arial" charset="0"/>
              </a:rPr>
              <a:pPr eaLnBrk="1" hangingPunct="1"/>
              <a:t>4</a:t>
            </a:fld>
            <a:endParaRPr lang="en-US" sz="120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3492562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EA237D0-2856-694E-AE1E-D5448EE2BDE2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766320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D</a:t>
            </a:r>
            <a:r>
              <a:rPr lang="en-NO" dirty="0"/>
              <a:t>o not forget memory read / write !</a:t>
            </a:r>
          </a:p>
          <a:p>
            <a:r>
              <a:rPr lang="en-GB" dirty="0"/>
              <a:t>L</a:t>
            </a:r>
            <a:r>
              <a:rPr lang="en-NO" dirty="0"/>
              <a:t>ock or not!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EA237D0-2856-694E-AE1E-D5448EE2BDE2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566181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NO" dirty="0"/>
              <a:t>CACHES</a:t>
            </a:r>
          </a:p>
          <a:p>
            <a:r>
              <a:rPr lang="en-NO" dirty="0"/>
              <a:t>COMMUNICATION COSTS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EA237D0-2856-694E-AE1E-D5448EE2BDE2}" type="slidenum">
              <a:rPr 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88688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NO" dirty="0"/>
              <a:t>DEFINE #DATA IN UNIT</a:t>
            </a:r>
          </a:p>
          <a:p>
            <a:r>
              <a:rPr lang="en-NO" dirty="0"/>
              <a:t>NOT ENTIRE DIMENSIONS -&gt; bad scaling with problem size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EA237D0-2856-694E-AE1E-D5448EE2BDE2}" type="slidenum">
              <a:rPr lang="en-US" smtClean="0"/>
              <a:pPr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2121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5"/>
          <p:cNvSpPr>
            <a:spLocks noChangeArrowheads="1"/>
          </p:cNvSpPr>
          <p:nvPr/>
        </p:nvSpPr>
        <p:spPr bwMode="gray">
          <a:xfrm>
            <a:off x="36513" y="3336925"/>
            <a:ext cx="8985250" cy="46038"/>
          </a:xfrm>
          <a:prstGeom prst="rect">
            <a:avLst/>
          </a:prstGeom>
          <a:gradFill rotWithShape="0">
            <a:gsLst>
              <a:gs pos="0">
                <a:srgbClr val="1C1C1C"/>
              </a:gs>
              <a:gs pos="100000">
                <a:srgbClr val="C0C0C0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spcBef>
                <a:spcPct val="0"/>
              </a:spcBef>
              <a:buClrTx/>
              <a:buSzTx/>
              <a:buFontTx/>
              <a:buNone/>
            </a:pPr>
            <a:endParaRPr kumimoji="1" lang="nb-NO" sz="2400"/>
          </a:p>
        </p:txBody>
      </p:sp>
      <p:sp>
        <p:nvSpPr>
          <p:cNvPr id="1155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38175" y="1708150"/>
            <a:ext cx="7772400" cy="1462088"/>
          </a:xfrm>
        </p:spPr>
        <p:txBody>
          <a:bodyPr rIns="91440"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55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 rIns="91440"/>
          <a:lstStyle>
            <a:lvl1pPr marL="0" indent="0" algn="ctr">
              <a:buFont typeface="Wingdings" pitchFamily="-96" charset="2"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4480115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34322323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ndeling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</p:spTree>
    <p:extLst>
      <p:ext uri="{BB962C8B-B14F-4D97-AF65-F5344CB8AC3E}">
        <p14:creationId xmlns:p14="http://schemas.microsoft.com/office/powerpoint/2010/main" val="32454068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</p:spTree>
    <p:extLst>
      <p:ext uri="{BB962C8B-B14F-4D97-AF65-F5344CB8AC3E}">
        <p14:creationId xmlns:p14="http://schemas.microsoft.com/office/powerpoint/2010/main" val="39019988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571896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hart" preserve="1">
  <p:cSld name="Tittel, tekst og diagr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312738" y="127000"/>
            <a:ext cx="8797925" cy="561975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sz="half" idx="1"/>
          </p:nvPr>
        </p:nvSpPr>
        <p:spPr>
          <a:xfrm>
            <a:off x="0" y="866775"/>
            <a:ext cx="4495800" cy="5648325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iagram 3"/>
          <p:cNvSpPr>
            <a:spLocks noGrp="1"/>
          </p:cNvSpPr>
          <p:nvPr>
            <p:ph type="chart" sz="half" idx="2"/>
          </p:nvPr>
        </p:nvSpPr>
        <p:spPr>
          <a:xfrm>
            <a:off x="4648200" y="866775"/>
            <a:ext cx="4495800" cy="5648325"/>
          </a:xfrm>
        </p:spPr>
        <p:txBody>
          <a:bodyPr/>
          <a:lstStyle/>
          <a:p>
            <a:pPr lvl="0"/>
            <a:endParaRPr lang="nb-NO" noProof="0"/>
          </a:p>
        </p:txBody>
      </p:sp>
    </p:spTree>
    <p:extLst>
      <p:ext uri="{BB962C8B-B14F-4D97-AF65-F5344CB8AC3E}">
        <p14:creationId xmlns:p14="http://schemas.microsoft.com/office/powerpoint/2010/main" val="1190229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312738" y="127000"/>
            <a:ext cx="8797925" cy="561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3600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0" y="866775"/>
            <a:ext cx="9144000" cy="5648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5400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54053" name="Text Box 5"/>
          <p:cNvSpPr txBox="1">
            <a:spLocks noChangeArrowheads="1"/>
          </p:cNvSpPr>
          <p:nvPr/>
        </p:nvSpPr>
        <p:spPr bwMode="auto">
          <a:xfrm>
            <a:off x="1725613" y="6654800"/>
            <a:ext cx="5113337" cy="210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tIns="25200"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eaLnBrk="0" hangingPunct="0"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eaLnBrk="0" hangingPunct="0"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eaLnBrk="0" hangingPunct="0"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4572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9144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1371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18288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 algn="ctr">
              <a:spcBef>
                <a:spcPct val="50000"/>
              </a:spcBef>
              <a:buClrTx/>
              <a:buSzTx/>
              <a:buFontTx/>
              <a:buNone/>
            </a:pPr>
            <a:r>
              <a:rPr lang="en-US" sz="900" dirty="0">
                <a:latin typeface="Arial" charset="0"/>
              </a:rPr>
              <a:t>IN5050, </a:t>
            </a:r>
            <a:r>
              <a:rPr lang="en-US" sz="900" dirty="0" err="1">
                <a:latin typeface="Arial" charset="0"/>
              </a:rPr>
              <a:t>Pål</a:t>
            </a:r>
            <a:r>
              <a:rPr lang="en-US" sz="900" dirty="0">
                <a:latin typeface="Arial" charset="0"/>
              </a:rPr>
              <a:t> Halvorsen, Carsten </a:t>
            </a:r>
            <a:r>
              <a:rPr lang="en-US" sz="900" dirty="0" err="1">
                <a:latin typeface="Arial" charset="0"/>
              </a:rPr>
              <a:t>Griwodz</a:t>
            </a:r>
            <a:r>
              <a:rPr lang="en-US" sz="900" dirty="0">
                <a:latin typeface="Arial" charset="0"/>
              </a:rPr>
              <a:t>, </a:t>
            </a:r>
            <a:r>
              <a:rPr lang="en-US" sz="900" dirty="0" err="1">
                <a:latin typeface="Arial" charset="0"/>
              </a:rPr>
              <a:t>Håkon</a:t>
            </a:r>
            <a:r>
              <a:rPr lang="en-US" sz="900" dirty="0">
                <a:latin typeface="Arial" charset="0"/>
              </a:rPr>
              <a:t> </a:t>
            </a:r>
            <a:r>
              <a:rPr lang="en-US" sz="900" dirty="0" err="1">
                <a:latin typeface="Arial" charset="0"/>
              </a:rPr>
              <a:t>Stensland</a:t>
            </a:r>
            <a:endParaRPr lang="en-US" sz="900" dirty="0">
              <a:latin typeface="Arial" charset="0"/>
            </a:endParaRPr>
          </a:p>
        </p:txBody>
      </p:sp>
      <p:sp>
        <p:nvSpPr>
          <p:cNvPr id="1154054" name="Rectangle 6"/>
          <p:cNvSpPr>
            <a:spLocks noChangeArrowheads="1"/>
          </p:cNvSpPr>
          <p:nvPr/>
        </p:nvSpPr>
        <p:spPr bwMode="gray">
          <a:xfrm>
            <a:off x="9525" y="638175"/>
            <a:ext cx="9123363" cy="46038"/>
          </a:xfrm>
          <a:prstGeom prst="rect">
            <a:avLst/>
          </a:prstGeom>
          <a:gradFill rotWithShape="0">
            <a:gsLst>
              <a:gs pos="0">
                <a:schemeClr val="bg2"/>
              </a:gs>
              <a:gs pos="100000">
                <a:srgbClr val="C0C0C0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spcBef>
                <a:spcPct val="0"/>
              </a:spcBef>
              <a:buClrTx/>
              <a:buSzTx/>
              <a:buFontTx/>
              <a:buNone/>
            </a:pPr>
            <a:endParaRPr kumimoji="1" lang="nb-NO" sz="2400"/>
          </a:p>
        </p:txBody>
      </p:sp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2163" y="6665913"/>
            <a:ext cx="1966912" cy="16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pic>
        <p:nvPicPr>
          <p:cNvPr id="1033" name="Picture 9" descr="Picture2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3078"/>
          <a:stretch>
            <a:fillRect/>
          </a:stretch>
        </p:blipFill>
        <p:spPr bwMode="auto">
          <a:xfrm>
            <a:off x="15875" y="6572250"/>
            <a:ext cx="334963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54058" name="Rectangle 10"/>
          <p:cNvSpPr>
            <a:spLocks noChangeArrowheads="1"/>
          </p:cNvSpPr>
          <p:nvPr/>
        </p:nvSpPr>
        <p:spPr bwMode="gray">
          <a:xfrm flipV="1">
            <a:off x="311150" y="6588125"/>
            <a:ext cx="8821738" cy="46038"/>
          </a:xfrm>
          <a:prstGeom prst="rect">
            <a:avLst/>
          </a:prstGeom>
          <a:gradFill rotWithShape="0">
            <a:gsLst>
              <a:gs pos="0">
                <a:schemeClr val="bg2"/>
              </a:gs>
              <a:gs pos="100000">
                <a:srgbClr val="C0C0C0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rot="10800000" wrap="none" anchor="ctr"/>
          <a:lstStyle/>
          <a:p>
            <a:pPr algn="ctr">
              <a:spcBef>
                <a:spcPct val="0"/>
              </a:spcBef>
              <a:buClrTx/>
              <a:buSzTx/>
              <a:buFontTx/>
              <a:buNone/>
            </a:pPr>
            <a:endParaRPr kumimoji="1" lang="nb-NO" sz="2400"/>
          </a:p>
        </p:txBody>
      </p:sp>
      <p:sp>
        <p:nvSpPr>
          <p:cNvPr id="1154059" name="Text Box 11"/>
          <p:cNvSpPr txBox="1">
            <a:spLocks noChangeArrowheads="1"/>
          </p:cNvSpPr>
          <p:nvPr/>
        </p:nvSpPr>
        <p:spPr bwMode="auto">
          <a:xfrm>
            <a:off x="246063" y="6630988"/>
            <a:ext cx="1492250" cy="223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tIns="25200"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eaLnBrk="0" hangingPunct="0"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eaLnBrk="0" hangingPunct="0"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eaLnBrk="0" hangingPunct="0"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4572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9144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1371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18288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  <a:buClrTx/>
              <a:buSzTx/>
              <a:buFontTx/>
              <a:buNone/>
            </a:pPr>
            <a:r>
              <a:rPr lang="en-US" sz="1000" b="1"/>
              <a:t>University of Oslo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6" r:id="rId1"/>
    <p:sldLayoutId id="2147483744" r:id="rId2"/>
    <p:sldLayoutId id="2147483745" r:id="rId3"/>
    <p:sldLayoutId id="2147483748" r:id="rId4"/>
    <p:sldLayoutId id="2147483749" r:id="rId5"/>
    <p:sldLayoutId id="2147483754" r:id="rId6"/>
  </p:sldLayoutIdLst>
  <p:txStyles>
    <p:titleStyle>
      <a:lvl1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Eurostile" panose="020B0504020202050204" pitchFamily="34" charset="77"/>
          <a:ea typeface="ＭＳ Ｐゴシック" charset="-128"/>
          <a:cs typeface="Eurostile" panose="020B0504020202050204" pitchFamily="34" charset="77"/>
        </a:defRPr>
      </a:lvl1pPr>
      <a:lvl2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pitchFamily="-96" charset="0"/>
          <a:ea typeface="ＭＳ Ｐゴシック" charset="-128"/>
          <a:cs typeface="ＭＳ Ｐゴシック" charset="-128"/>
        </a:defRPr>
      </a:lvl2pPr>
      <a:lvl3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pitchFamily="-96" charset="0"/>
          <a:ea typeface="ＭＳ Ｐゴシック" charset="-128"/>
          <a:cs typeface="ＭＳ Ｐゴシック" charset="-128"/>
        </a:defRPr>
      </a:lvl3pPr>
      <a:lvl4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pitchFamily="-96" charset="0"/>
          <a:ea typeface="ＭＳ Ｐゴシック" charset="-128"/>
          <a:cs typeface="ＭＳ Ｐゴシック" charset="-128"/>
        </a:defRPr>
      </a:lvl4pPr>
      <a:lvl5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pitchFamily="-96" charset="0"/>
          <a:ea typeface="ＭＳ Ｐゴシック" charset="-128"/>
          <a:cs typeface="ＭＳ Ｐゴシック" charset="-128"/>
        </a:defRPr>
      </a:lvl5pPr>
      <a:lvl6pPr marL="457200" algn="l" rtl="0" fontAlgn="base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pitchFamily="-96" charset="0"/>
        </a:defRPr>
      </a:lvl6pPr>
      <a:lvl7pPr marL="914400" algn="l" rtl="0" fontAlgn="base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pitchFamily="-96" charset="0"/>
        </a:defRPr>
      </a:lvl7pPr>
      <a:lvl8pPr marL="1371600" algn="l" rtl="0" fontAlgn="base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pitchFamily="-96" charset="0"/>
        </a:defRPr>
      </a:lvl8pPr>
      <a:lvl9pPr marL="1828800" algn="l" rtl="0" fontAlgn="base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pitchFamily="-96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FF6600"/>
        </a:buClr>
        <a:buSzPct val="120000"/>
        <a:buFont typeface="Wingdings" charset="0"/>
        <a:buChar char="§"/>
        <a:defRPr sz="2800">
          <a:solidFill>
            <a:schemeClr val="tx1"/>
          </a:solidFill>
          <a:latin typeface="Eurostile" panose="020B0504020202050204" pitchFamily="34" charset="77"/>
          <a:ea typeface="ＭＳ Ｐゴシック" charset="-128"/>
          <a:cs typeface="Eurostile" panose="020B0504020202050204" pitchFamily="34" charset="77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FF6600"/>
        </a:buClr>
        <a:buFont typeface="Tahoma" charset="0"/>
        <a:buChar char="−"/>
        <a:defRPr sz="2400">
          <a:solidFill>
            <a:schemeClr val="tx1"/>
          </a:solidFill>
          <a:latin typeface="Eurostile" panose="020B0504020202050204" pitchFamily="34" charset="77"/>
          <a:ea typeface="ＭＳ Ｐゴシック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FF6600"/>
        </a:buClr>
        <a:buChar char="•"/>
        <a:defRPr sz="2000">
          <a:solidFill>
            <a:schemeClr val="tx1"/>
          </a:solidFill>
          <a:latin typeface="Eurostile" panose="020B0504020202050204" pitchFamily="34" charset="77"/>
          <a:ea typeface="ＭＳ Ｐゴシック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FF6600"/>
        </a:buClr>
        <a:buFont typeface="Wingdings" charset="0"/>
        <a:buChar char="§"/>
        <a:defRPr sz="1900">
          <a:solidFill>
            <a:schemeClr val="tx1"/>
          </a:solidFill>
          <a:latin typeface="Eurostile" panose="020B0504020202050204" pitchFamily="34" charset="77"/>
          <a:ea typeface="ＭＳ Ｐゴシック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" charset="0"/>
        <a:buChar char="q"/>
        <a:defRPr>
          <a:solidFill>
            <a:schemeClr val="tx1"/>
          </a:solidFill>
          <a:latin typeface="Eurostile" panose="020B0504020202050204" pitchFamily="34" charset="77"/>
          <a:ea typeface="ＭＳ Ｐゴシック" charset="-128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" pitchFamily="-96" charset="2"/>
        <a:buChar char="q"/>
        <a:defRPr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" pitchFamily="-96" charset="2"/>
        <a:buChar char="q"/>
        <a:defRPr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" pitchFamily="-96" charset="2"/>
        <a:buChar char="q"/>
        <a:defRPr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" pitchFamily="-96" charset="2"/>
        <a:buChar char="q"/>
        <a:defRPr>
          <a:solidFill>
            <a:schemeClr val="tx1"/>
          </a:solidFill>
          <a:latin typeface="+mn-lt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gif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://www.mcs.anl.gov/~itf/dbpp/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90600" y="1751013"/>
            <a:ext cx="7407275" cy="1462087"/>
          </a:xfrm>
        </p:spPr>
        <p:txBody>
          <a:bodyPr/>
          <a:lstStyle/>
          <a:p>
            <a:pPr eaLnBrk="1" hangingPunct="1"/>
            <a:br>
              <a:rPr lang="en-US" sz="1200" b="1">
                <a:effectLst>
                  <a:outerShdw blurRad="38100" dist="38100" dir="2700000" algn="tl">
                    <a:srgbClr val="DDDDDD"/>
                  </a:outerShdw>
                </a:effectLst>
                <a:latin typeface="Tahoma" charset="0"/>
                <a:ea typeface="ＭＳ Ｐゴシック" charset="0"/>
                <a:cs typeface="ＭＳ Ｐゴシック" charset="0"/>
              </a:rPr>
            </a:br>
            <a:r>
              <a:rPr lang="en-US" sz="4800" b="1">
                <a:effectLst>
                  <a:outerShdw blurRad="38100" dist="38100" dir="2700000" algn="tl">
                    <a:srgbClr val="DDDDDD"/>
                  </a:outerShdw>
                </a:effectLst>
                <a:latin typeface="Tahoma" charset="0"/>
                <a:ea typeface="ＭＳ Ｐゴシック" charset="0"/>
                <a:cs typeface="ＭＳ Ｐゴシック" charset="0"/>
              </a:rPr>
              <a:t> Thinking Parallel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2351088"/>
          </a:xfrm>
        </p:spPr>
        <p:txBody>
          <a:bodyPr/>
          <a:lstStyle/>
          <a:p>
            <a:pPr eaLnBrk="1" hangingPunct="1">
              <a:buFont typeface="Wingdings" charset="0"/>
              <a:buNone/>
            </a:pPr>
            <a:endParaRPr lang="en-US" dirty="0">
              <a:latin typeface="Comic Sans MS" charset="0"/>
              <a:ea typeface="ＭＳ Ｐゴシック" charset="0"/>
              <a:cs typeface="ＭＳ Ｐゴシック" charset="0"/>
            </a:endParaRPr>
          </a:p>
          <a:p>
            <a:pPr eaLnBrk="1" hangingPunct="1">
              <a:buFont typeface="Wingdings" charset="0"/>
              <a:buNone/>
            </a:pPr>
            <a:r>
              <a:rPr lang="en-US" dirty="0">
                <a:latin typeface="Tahoma" charset="0"/>
                <a:ea typeface="ＭＳ Ｐゴシック" charset="0"/>
                <a:cs typeface="ＭＳ Ｐゴシック" charset="0"/>
              </a:rPr>
              <a:t>19/1 - 2021</a:t>
            </a:r>
          </a:p>
        </p:txBody>
      </p:sp>
      <p:sp>
        <p:nvSpPr>
          <p:cNvPr id="17412" name="Text Box 4"/>
          <p:cNvSpPr txBox="1">
            <a:spLocks noChangeArrowheads="1"/>
          </p:cNvSpPr>
          <p:nvPr/>
        </p:nvSpPr>
        <p:spPr bwMode="auto">
          <a:xfrm>
            <a:off x="1382713" y="582613"/>
            <a:ext cx="6746875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eaLnBrk="0" hangingPunct="0"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eaLnBrk="0" hangingPunct="0"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eaLnBrk="0" hangingPunct="0"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4572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9144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1371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18288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sz="2000" b="1" dirty="0"/>
              <a:t>IN5050:</a:t>
            </a:r>
            <a:br>
              <a:rPr lang="en-US" sz="2000" b="1" dirty="0"/>
            </a:br>
            <a:r>
              <a:rPr lang="en-US" sz="2000" b="1" dirty="0"/>
              <a:t>Programming heterogeneous multi-core processors</a:t>
            </a:r>
          </a:p>
        </p:txBody>
      </p:sp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Tahoma" charset="0"/>
                <a:ea typeface="ＭＳ Ｐゴシック" charset="0"/>
                <a:cs typeface="ＭＳ Ｐゴシック" charset="0"/>
              </a:rPr>
              <a:t>Parallel algorithms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1811F9E-C1DB-3643-8C73-2CBD5CD5F839}"/>
              </a:ext>
            </a:extLst>
          </p:cNvPr>
          <p:cNvSpPr txBox="1"/>
          <p:nvPr/>
        </p:nvSpPr>
        <p:spPr>
          <a:xfrm>
            <a:off x="1061721" y="985520"/>
            <a:ext cx="7020559" cy="477520"/>
          </a:xfrm>
          <a:prstGeom prst="rect">
            <a:avLst/>
          </a:prstGeom>
          <a:solidFill>
            <a:srgbClr val="FFC00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noAutofit/>
          </a:bodyPr>
          <a:lstStyle/>
          <a:p>
            <a:pPr algn="ctr"/>
            <a:r>
              <a:rPr lang="en-US" sz="2400" dirty="0">
                <a:latin typeface="Eurostile" panose="020B0504020202050204" pitchFamily="34" charset="77"/>
              </a:rPr>
              <a:t>Have been developed for decades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33F446E-9312-974E-A5AB-C30C3B3ABD49}"/>
              </a:ext>
            </a:extLst>
          </p:cNvPr>
          <p:cNvSpPr txBox="1"/>
          <p:nvPr/>
        </p:nvSpPr>
        <p:spPr>
          <a:xfrm>
            <a:off x="1709678" y="2780347"/>
            <a:ext cx="5724644" cy="830997"/>
          </a:xfrm>
          <a:prstGeom prst="rect">
            <a:avLst/>
          </a:prstGeom>
          <a:solidFill>
            <a:srgbClr val="CCECFF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pPr algn="ctr"/>
            <a:r>
              <a:rPr lang="en-NO" sz="4800" dirty="0">
                <a:latin typeface="Eurostile" panose="020B0504020202050204" pitchFamily="34" charset="77"/>
              </a:rPr>
              <a:t>Algorithm examples ?</a:t>
            </a:r>
          </a:p>
        </p:txBody>
      </p:sp>
    </p:spTree>
    <p:extLst>
      <p:ext uri="{BB962C8B-B14F-4D97-AF65-F5344CB8AC3E}">
        <p14:creationId xmlns:p14="http://schemas.microsoft.com/office/powerpoint/2010/main" val="32992376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Tahoma" charset="0"/>
                <a:ea typeface="ＭＳ Ｐゴシック" charset="0"/>
                <a:cs typeface="ＭＳ Ｐゴシック" charset="0"/>
              </a:rPr>
              <a:t>Parallel algorithms</a:t>
            </a:r>
          </a:p>
        </p:txBody>
      </p:sp>
      <p:sp>
        <p:nvSpPr>
          <p:cNvPr id="19459" name="Content Placeholder 2"/>
          <p:cNvSpPr>
            <a:spLocks noGrp="1"/>
          </p:cNvSpPr>
          <p:nvPr>
            <p:ph idx="1"/>
          </p:nvPr>
        </p:nvSpPr>
        <p:spPr>
          <a:xfrm>
            <a:off x="-1" y="1759585"/>
            <a:ext cx="5405121" cy="4755515"/>
          </a:xfrm>
        </p:spPr>
        <p:txBody>
          <a:bodyPr/>
          <a:lstStyle/>
          <a:p>
            <a:pPr lvl="1"/>
            <a:r>
              <a:rPr lang="en-US" dirty="0">
                <a:latin typeface="Tahoma" charset="0"/>
                <a:ea typeface="ＭＳ Ｐゴシック" charset="0"/>
              </a:rPr>
              <a:t>Parallel search</a:t>
            </a:r>
          </a:p>
          <a:p>
            <a:pPr lvl="1"/>
            <a:r>
              <a:rPr lang="en-US" dirty="0">
                <a:latin typeface="Tahoma" charset="0"/>
                <a:ea typeface="ＭＳ Ｐゴシック" charset="0"/>
              </a:rPr>
              <a:t>Parallel sort</a:t>
            </a:r>
          </a:p>
          <a:p>
            <a:pPr lvl="1"/>
            <a:r>
              <a:rPr lang="en-US" dirty="0">
                <a:latin typeface="Tahoma" charset="0"/>
                <a:ea typeface="ＭＳ Ｐゴシック" charset="0"/>
              </a:rPr>
              <a:t>Prime numbers</a:t>
            </a:r>
          </a:p>
          <a:p>
            <a:pPr lvl="1"/>
            <a:r>
              <a:rPr lang="en-US" dirty="0">
                <a:latin typeface="Tahoma" charset="0"/>
                <a:ea typeface="ＭＳ Ｐゴシック" charset="0"/>
              </a:rPr>
              <a:t>Dense matrix-vector multiplication</a:t>
            </a:r>
          </a:p>
          <a:p>
            <a:pPr lvl="1"/>
            <a:r>
              <a:rPr lang="en-US" dirty="0">
                <a:latin typeface="Tahoma" charset="0"/>
                <a:ea typeface="ＭＳ Ｐゴシック" charset="0"/>
              </a:rPr>
              <a:t>Sparse matrix-vector multiplication</a:t>
            </a:r>
          </a:p>
          <a:p>
            <a:pPr lvl="1"/>
            <a:r>
              <a:rPr lang="en-US" dirty="0">
                <a:latin typeface="Tahoma" charset="0"/>
                <a:ea typeface="ＭＳ Ｐゴシック" charset="0"/>
              </a:rPr>
              <a:t>Convex hull</a:t>
            </a:r>
          </a:p>
          <a:p>
            <a:pPr lvl="1"/>
            <a:r>
              <a:rPr lang="en-US" dirty="0">
                <a:latin typeface="Tahoma" charset="0"/>
                <a:ea typeface="ＭＳ Ｐゴシック" charset="0"/>
              </a:rPr>
              <a:t>Parallel RANSAC (random sample consensus)</a:t>
            </a:r>
          </a:p>
          <a:p>
            <a:pPr lvl="1"/>
            <a:r>
              <a:rPr lang="en-US" dirty="0">
                <a:latin typeface="Tahoma" charset="0"/>
                <a:ea typeface="ＭＳ Ｐゴシック" charset="0"/>
              </a:rPr>
              <a:t>…</a:t>
            </a:r>
          </a:p>
        </p:txBody>
      </p:sp>
      <p:pic>
        <p:nvPicPr>
          <p:cNvPr id="3" name="Picture 2" descr="Chart, scatter chart&#10;&#10;Description automatically generated">
            <a:extLst>
              <a:ext uri="{FF2B5EF4-FFF2-40B4-BE49-F238E27FC236}">
                <a16:creationId xmlns:a16="http://schemas.microsoft.com/office/drawing/2014/main" id="{B55BFEC5-4B5A-E748-9024-485EFB8BB5D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3553" y="4997721"/>
            <a:ext cx="3252470" cy="1517379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5" name="Picture 4" descr="Diagram&#10;&#10;Description automatically generated">
            <a:extLst>
              <a:ext uri="{FF2B5EF4-FFF2-40B4-BE49-F238E27FC236}">
                <a16:creationId xmlns:a16="http://schemas.microsoft.com/office/drawing/2014/main" id="{C9C88756-9F86-9645-A723-ABE99702D52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9308" y="1501133"/>
            <a:ext cx="2817675" cy="144122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7" name="Picture 6" descr="Table&#10;&#10;Description automatically generated">
            <a:extLst>
              <a:ext uri="{FF2B5EF4-FFF2-40B4-BE49-F238E27FC236}">
                <a16:creationId xmlns:a16="http://schemas.microsoft.com/office/drawing/2014/main" id="{39EC94CD-B076-B646-A21C-5720643F660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1065" y="2769289"/>
            <a:ext cx="2204381" cy="209728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29ED12E9-5D27-C547-8B27-8150C3C76999}"/>
              </a:ext>
            </a:extLst>
          </p:cNvPr>
          <p:cNvSpPr txBox="1"/>
          <p:nvPr/>
        </p:nvSpPr>
        <p:spPr>
          <a:xfrm>
            <a:off x="6289040" y="4137342"/>
            <a:ext cx="161614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GB" dirty="0">
                <a:latin typeface="Eurostile" panose="020B0504020202050204" pitchFamily="34" charset="77"/>
              </a:rPr>
              <a:t>r</a:t>
            </a:r>
            <a:r>
              <a:rPr lang="en-NO" dirty="0">
                <a:latin typeface="Eurostile" panose="020B0504020202050204" pitchFamily="34" charset="77"/>
              </a:rPr>
              <a:t>owwise 1D dMVM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6101EF0-7379-1B48-986A-E6F2E6613691}"/>
              </a:ext>
            </a:extLst>
          </p:cNvPr>
          <p:cNvSpPr txBox="1"/>
          <p:nvPr/>
        </p:nvSpPr>
        <p:spPr>
          <a:xfrm>
            <a:off x="4615858" y="6063489"/>
            <a:ext cx="89479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nb-NO" dirty="0">
                <a:latin typeface="Eurostile" panose="020B0504020202050204" pitchFamily="34" charset="77"/>
              </a:rPr>
              <a:t>line fitting</a:t>
            </a:r>
            <a:endParaRPr lang="en-NO" dirty="0">
              <a:latin typeface="Eurostile" panose="020B0504020202050204" pitchFamily="34" charset="77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C236CCF-2B08-E345-B39D-570A33BC88D7}"/>
              </a:ext>
            </a:extLst>
          </p:cNvPr>
          <p:cNvSpPr txBox="1"/>
          <p:nvPr/>
        </p:nvSpPr>
        <p:spPr>
          <a:xfrm>
            <a:off x="4835815" y="1995224"/>
            <a:ext cx="89639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nb-NO" dirty="0" err="1">
                <a:latin typeface="Eurostile" panose="020B0504020202050204" pitchFamily="34" charset="77"/>
              </a:rPr>
              <a:t>radix</a:t>
            </a:r>
            <a:r>
              <a:rPr lang="nb-NO" dirty="0">
                <a:latin typeface="Eurostile" panose="020B0504020202050204" pitchFamily="34" charset="77"/>
              </a:rPr>
              <a:t> sort</a:t>
            </a:r>
            <a:endParaRPr lang="en-NO" dirty="0">
              <a:latin typeface="Eurostile" panose="020B0504020202050204" pitchFamily="34" charset="77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F83DD66-2488-FB4E-95FA-2FDF81625C5A}"/>
              </a:ext>
            </a:extLst>
          </p:cNvPr>
          <p:cNvSpPr txBox="1"/>
          <p:nvPr/>
        </p:nvSpPr>
        <p:spPr>
          <a:xfrm>
            <a:off x="1061721" y="985520"/>
            <a:ext cx="7020559" cy="477520"/>
          </a:xfrm>
          <a:prstGeom prst="rect">
            <a:avLst/>
          </a:prstGeom>
          <a:solidFill>
            <a:srgbClr val="FFC00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noAutofit/>
          </a:bodyPr>
          <a:lstStyle/>
          <a:p>
            <a:pPr algn="ctr"/>
            <a:r>
              <a:rPr lang="en-US" sz="2400" dirty="0">
                <a:latin typeface="Eurostile" panose="020B0504020202050204" pitchFamily="34" charset="77"/>
              </a:rPr>
              <a:t>Have been developed for decades</a:t>
            </a:r>
          </a:p>
        </p:txBody>
      </p:sp>
    </p:spTree>
    <p:extLst>
      <p:ext uri="{BB962C8B-B14F-4D97-AF65-F5344CB8AC3E}">
        <p14:creationId xmlns:p14="http://schemas.microsoft.com/office/powerpoint/2010/main" val="7819321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Tahoma" charset="0"/>
                <a:ea typeface="ＭＳ Ｐゴシック" charset="0"/>
                <a:cs typeface="ＭＳ Ｐゴシック" charset="0"/>
              </a:rPr>
              <a:t>Parallel algorithms</a:t>
            </a:r>
          </a:p>
        </p:txBody>
      </p:sp>
      <p:sp>
        <p:nvSpPr>
          <p:cNvPr id="19459" name="Content Placeholder 2"/>
          <p:cNvSpPr>
            <a:spLocks noGrp="1"/>
          </p:cNvSpPr>
          <p:nvPr>
            <p:ph idx="1"/>
          </p:nvPr>
        </p:nvSpPr>
        <p:spPr>
          <a:xfrm>
            <a:off x="-1" y="1759585"/>
            <a:ext cx="5405121" cy="4755515"/>
          </a:xfrm>
        </p:spPr>
        <p:txBody>
          <a:bodyPr/>
          <a:lstStyle/>
          <a:p>
            <a:pPr lvl="1"/>
            <a:r>
              <a:rPr lang="en-US" dirty="0">
                <a:latin typeface="Tahoma" charset="0"/>
                <a:ea typeface="ＭＳ Ｐゴシック" charset="0"/>
              </a:rPr>
              <a:t>Parallel search</a:t>
            </a:r>
          </a:p>
          <a:p>
            <a:pPr lvl="1"/>
            <a:r>
              <a:rPr lang="en-US" dirty="0">
                <a:latin typeface="Tahoma" charset="0"/>
                <a:ea typeface="ＭＳ Ｐゴシック" charset="0"/>
              </a:rPr>
              <a:t>Parallel sort</a:t>
            </a:r>
          </a:p>
          <a:p>
            <a:pPr lvl="1"/>
            <a:r>
              <a:rPr lang="en-US" dirty="0">
                <a:latin typeface="Tahoma" charset="0"/>
                <a:ea typeface="ＭＳ Ｐゴシック" charset="0"/>
              </a:rPr>
              <a:t>Prime numbers</a:t>
            </a:r>
          </a:p>
          <a:p>
            <a:pPr lvl="1"/>
            <a:r>
              <a:rPr lang="en-US" dirty="0">
                <a:latin typeface="Tahoma" charset="0"/>
                <a:ea typeface="ＭＳ Ｐゴシック" charset="0"/>
              </a:rPr>
              <a:t>Dense matrix-vector multiplication</a:t>
            </a:r>
          </a:p>
          <a:p>
            <a:pPr lvl="1"/>
            <a:r>
              <a:rPr lang="en-US" dirty="0">
                <a:latin typeface="Tahoma" charset="0"/>
                <a:ea typeface="ＭＳ Ｐゴシック" charset="0"/>
              </a:rPr>
              <a:t>Sparse matrix-vector multiplication</a:t>
            </a:r>
          </a:p>
          <a:p>
            <a:pPr lvl="1"/>
            <a:r>
              <a:rPr lang="en-US" dirty="0">
                <a:latin typeface="Tahoma" charset="0"/>
                <a:ea typeface="ＭＳ Ｐゴシック" charset="0"/>
              </a:rPr>
              <a:t>Convex hull</a:t>
            </a:r>
          </a:p>
          <a:p>
            <a:pPr lvl="1"/>
            <a:r>
              <a:rPr lang="en-US" dirty="0">
                <a:latin typeface="Tahoma" charset="0"/>
                <a:ea typeface="ＭＳ Ｐゴシック" charset="0"/>
              </a:rPr>
              <a:t>Parallel RANSAC (random sample consensus)</a:t>
            </a:r>
          </a:p>
          <a:p>
            <a:pPr lvl="1"/>
            <a:r>
              <a:rPr lang="en-US" dirty="0">
                <a:latin typeface="Tahoma" charset="0"/>
                <a:ea typeface="ＭＳ Ｐゴシック" charset="0"/>
              </a:rPr>
              <a:t>…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F83DD66-2488-FB4E-95FA-2FDF81625C5A}"/>
              </a:ext>
            </a:extLst>
          </p:cNvPr>
          <p:cNvSpPr txBox="1"/>
          <p:nvPr/>
        </p:nvSpPr>
        <p:spPr>
          <a:xfrm>
            <a:off x="1061721" y="985520"/>
            <a:ext cx="7020559" cy="477520"/>
          </a:xfrm>
          <a:prstGeom prst="rect">
            <a:avLst/>
          </a:prstGeom>
          <a:solidFill>
            <a:srgbClr val="FFC00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noAutofit/>
          </a:bodyPr>
          <a:lstStyle/>
          <a:p>
            <a:pPr algn="ctr"/>
            <a:r>
              <a:rPr lang="en-US" sz="2400" dirty="0">
                <a:latin typeface="Eurostile" panose="020B0504020202050204" pitchFamily="34" charset="77"/>
              </a:rPr>
              <a:t>Have been developed for decades</a:t>
            </a:r>
          </a:p>
        </p:txBody>
      </p:sp>
      <p:sp>
        <p:nvSpPr>
          <p:cNvPr id="2" name="Right Brace 1">
            <a:extLst>
              <a:ext uri="{FF2B5EF4-FFF2-40B4-BE49-F238E27FC236}">
                <a16:creationId xmlns:a16="http://schemas.microsoft.com/office/drawing/2014/main" id="{D9809D47-CED3-7C4F-82AD-4A8AA739415D}"/>
              </a:ext>
            </a:extLst>
          </p:cNvPr>
          <p:cNvSpPr/>
          <p:nvPr/>
        </p:nvSpPr>
        <p:spPr bwMode="auto">
          <a:xfrm>
            <a:off x="3667760" y="1889760"/>
            <a:ext cx="629920" cy="1107440"/>
          </a:xfrm>
          <a:prstGeom prst="rightBrace">
            <a:avLst/>
          </a:prstGeom>
          <a:noFill/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0000" tIns="46800" rIns="90000" bIns="4680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pitchFamily="-96" charset="2"/>
              <a:buNone/>
              <a:tabLst/>
            </a:pPr>
            <a:endParaRPr kumimoji="0" lang="en-NO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-96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8B18D2BE-4C46-394F-AC85-EBC4E321FE87}"/>
                  </a:ext>
                </a:extLst>
              </p:cNvPr>
              <p:cNvSpPr txBox="1"/>
              <p:nvPr/>
            </p:nvSpPr>
            <p:spPr>
              <a:xfrm>
                <a:off x="4566920" y="2204720"/>
                <a:ext cx="3830320" cy="477520"/>
              </a:xfrm>
              <a:prstGeom prst="rect">
                <a:avLst/>
              </a:prstGeom>
              <a:solidFill>
                <a:srgbClr val="FFC000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wrap="square" rtlCol="0">
                <a:no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𝑂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nb-NO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</m:d>
                      <m:r>
                        <a:rPr lang="nb-NO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⟹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𝑂</m:t>
                      </m:r>
                      <m:d>
                        <m:dPr>
                          <m:ctrlPr>
                            <a:rPr lang="nb-NO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𝑓</m:t>
                          </m:r>
                          <m:r>
                            <a:rPr lang="nb-NO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(</m:t>
                          </m:r>
                          <m:r>
                            <a:rPr lang="nb-NO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𝑛</m:t>
                          </m:r>
                          <m:r>
                            <a:rPr lang="nb-NO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</m:t>
                          </m:r>
                          <m:r>
                            <a:rPr lang="nb-NO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𝑝</m:t>
                          </m:r>
                        </m:e>
                      </m:d>
                      <m:r>
                        <a:rPr lang="nb-NO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400" dirty="0">
                  <a:latin typeface="Eurostile" panose="020B0504020202050204" pitchFamily="34" charset="77"/>
                </a:endParaRPr>
              </a:p>
            </p:txBody>
          </p:sp>
        </mc:Choice>
        <mc:Fallback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8B18D2BE-4C46-394F-AC85-EBC4E321FE8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20" y="2204720"/>
                <a:ext cx="3830320" cy="47752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en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Right Brace 13">
            <a:extLst>
              <a:ext uri="{FF2B5EF4-FFF2-40B4-BE49-F238E27FC236}">
                <a16:creationId xmlns:a16="http://schemas.microsoft.com/office/drawing/2014/main" id="{579E3F42-9F52-5F45-8F15-78F358EF4F8E}"/>
              </a:ext>
            </a:extLst>
          </p:cNvPr>
          <p:cNvSpPr/>
          <p:nvPr/>
        </p:nvSpPr>
        <p:spPr bwMode="auto">
          <a:xfrm>
            <a:off x="3667760" y="3173095"/>
            <a:ext cx="629920" cy="540000"/>
          </a:xfrm>
          <a:prstGeom prst="rightBrace">
            <a:avLst/>
          </a:prstGeom>
          <a:noFill/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0000" tIns="46800" rIns="90000" bIns="4680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pitchFamily="-96" charset="2"/>
              <a:buNone/>
              <a:tabLst/>
            </a:pPr>
            <a:endParaRPr kumimoji="0" lang="en-NO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-96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98202EC-13FC-AD4D-9EAB-DD65FA8215CF}"/>
              </a:ext>
            </a:extLst>
          </p:cNvPr>
          <p:cNvSpPr txBox="1"/>
          <p:nvPr/>
        </p:nvSpPr>
        <p:spPr>
          <a:xfrm>
            <a:off x="4566920" y="3185160"/>
            <a:ext cx="3830320" cy="477520"/>
          </a:xfrm>
          <a:prstGeom prst="rect">
            <a:avLst/>
          </a:prstGeom>
          <a:solidFill>
            <a:srgbClr val="FFC00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noAutofit/>
          </a:bodyPr>
          <a:lstStyle/>
          <a:p>
            <a:pPr algn="ctr"/>
            <a:r>
              <a:rPr lang="en-US" sz="2400" dirty="0">
                <a:latin typeface="Eurostile" panose="020B0504020202050204" pitchFamily="34" charset="77"/>
              </a:rPr>
              <a:t>Data assignment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4A6E3F2-6195-1F48-B0D2-72BE10B1AB0F}"/>
              </a:ext>
            </a:extLst>
          </p:cNvPr>
          <p:cNvSpPr txBox="1"/>
          <p:nvPr/>
        </p:nvSpPr>
        <p:spPr>
          <a:xfrm>
            <a:off x="4566920" y="4324600"/>
            <a:ext cx="3830320" cy="477520"/>
          </a:xfrm>
          <a:prstGeom prst="rect">
            <a:avLst/>
          </a:prstGeom>
          <a:solidFill>
            <a:srgbClr val="FFC00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noAutofit/>
          </a:bodyPr>
          <a:lstStyle/>
          <a:p>
            <a:pPr algn="ctr"/>
            <a:r>
              <a:rPr lang="en-US" sz="2400" dirty="0">
                <a:latin typeface="Eurostile" panose="020B0504020202050204" pitchFamily="34" charset="77"/>
              </a:rPr>
              <a:t>memory latency</a:t>
            </a:r>
          </a:p>
        </p:txBody>
      </p:sp>
      <p:sp>
        <p:nvSpPr>
          <p:cNvPr id="17" name="Right Brace 16">
            <a:extLst>
              <a:ext uri="{FF2B5EF4-FFF2-40B4-BE49-F238E27FC236}">
                <a16:creationId xmlns:a16="http://schemas.microsoft.com/office/drawing/2014/main" id="{FD1B48F8-D8BA-524F-B4FE-0C6ED21307B9}"/>
              </a:ext>
            </a:extLst>
          </p:cNvPr>
          <p:cNvSpPr/>
          <p:nvPr/>
        </p:nvSpPr>
        <p:spPr bwMode="auto">
          <a:xfrm>
            <a:off x="3759200" y="4009640"/>
            <a:ext cx="629920" cy="1107440"/>
          </a:xfrm>
          <a:prstGeom prst="rightBrace">
            <a:avLst/>
          </a:prstGeom>
          <a:noFill/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0000" tIns="46800" rIns="90000" bIns="4680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pitchFamily="-96" charset="2"/>
              <a:buNone/>
              <a:tabLst/>
            </a:pPr>
            <a:endParaRPr kumimoji="0" lang="en-NO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-96" charset="0"/>
            </a:endParaRPr>
          </a:p>
        </p:txBody>
      </p:sp>
      <p:sp>
        <p:nvSpPr>
          <p:cNvPr id="18" name="Right Brace 17">
            <a:extLst>
              <a:ext uri="{FF2B5EF4-FFF2-40B4-BE49-F238E27FC236}">
                <a16:creationId xmlns:a16="http://schemas.microsoft.com/office/drawing/2014/main" id="{9AEA19E3-DD23-8A43-9800-F5C83A392CBC}"/>
              </a:ext>
            </a:extLst>
          </p:cNvPr>
          <p:cNvSpPr/>
          <p:nvPr/>
        </p:nvSpPr>
        <p:spPr bwMode="auto">
          <a:xfrm>
            <a:off x="5387340" y="5204200"/>
            <a:ext cx="629920" cy="612000"/>
          </a:xfrm>
          <a:prstGeom prst="rightBrace">
            <a:avLst/>
          </a:prstGeom>
          <a:noFill/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0000" tIns="46800" rIns="90000" bIns="4680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pitchFamily="-96" charset="2"/>
              <a:buNone/>
              <a:tabLst/>
            </a:pPr>
            <a:endParaRPr kumimoji="0" lang="en-NO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-96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42AE59AF-5E3E-734C-9D16-9005231162D6}"/>
              </a:ext>
            </a:extLst>
          </p:cNvPr>
          <p:cNvSpPr txBox="1"/>
          <p:nvPr/>
        </p:nvSpPr>
        <p:spPr>
          <a:xfrm>
            <a:off x="6228080" y="5271440"/>
            <a:ext cx="2169160" cy="477520"/>
          </a:xfrm>
          <a:prstGeom prst="rect">
            <a:avLst/>
          </a:prstGeom>
          <a:solidFill>
            <a:srgbClr val="FFC00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noAutofit/>
          </a:bodyPr>
          <a:lstStyle/>
          <a:p>
            <a:pPr algn="ctr"/>
            <a:r>
              <a:rPr lang="en-US" sz="2400" dirty="0">
                <a:latin typeface="Eurostile" panose="020B0504020202050204" pitchFamily="34" charset="77"/>
              </a:rPr>
              <a:t>randomness</a:t>
            </a:r>
          </a:p>
        </p:txBody>
      </p:sp>
    </p:spTree>
    <p:extLst>
      <p:ext uri="{BB962C8B-B14F-4D97-AF65-F5344CB8AC3E}">
        <p14:creationId xmlns:p14="http://schemas.microsoft.com/office/powerpoint/2010/main" val="22522135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>
                <a:ea typeface="ＭＳ Ｐゴシック" charset="0"/>
                <a:cs typeface="ＭＳ Ｐゴシック" charset="0"/>
              </a:rPr>
              <a:t>Designing and Building Parallel Programs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dirty="0">
                <a:latin typeface="Eurostile" panose="020B0504020202050204" pitchFamily="34" charset="77"/>
                <a:ea typeface="ＭＳ Ｐゴシック" charset="0"/>
                <a:cs typeface="ＭＳ Ｐゴシック" charset="0"/>
              </a:rPr>
              <a:t>Ian Foster</a:t>
            </a:r>
            <a:r>
              <a:rPr lang="ja-JP" altLang="en-US" sz="2000" dirty="0">
                <a:latin typeface="Eurostile" panose="020B0504020202050204" pitchFamily="34" charset="77"/>
                <a:ea typeface="ＭＳ Ｐゴシック" charset="0"/>
                <a:cs typeface="ＭＳ Ｐゴシック" charset="0"/>
              </a:rPr>
              <a:t>’</a:t>
            </a:r>
            <a:r>
              <a:rPr lang="en-US" sz="2000" dirty="0">
                <a:latin typeface="Eurostile" panose="020B0504020202050204" pitchFamily="34" charset="77"/>
                <a:ea typeface="ＭＳ Ｐゴシック" charset="0"/>
                <a:cs typeface="ＭＳ Ｐゴシック" charset="0"/>
              </a:rPr>
              <a:t>s framework proposal: </a:t>
            </a:r>
            <a:r>
              <a:rPr lang="en-US" sz="2000" dirty="0">
                <a:latin typeface="Eurostile" panose="020B0504020202050204" pitchFamily="34" charset="77"/>
                <a:ea typeface="ＭＳ Ｐゴシック" charset="0"/>
                <a:cs typeface="ＭＳ Ｐゴシック" charset="0"/>
                <a:hlinkClick r:id="rId2"/>
              </a:rPr>
              <a:t>http://www.mcs.anl.gov/~itf/dbpp/</a:t>
            </a:r>
            <a:endParaRPr lang="en-US" sz="2000" dirty="0">
              <a:latin typeface="Eurostile" panose="020B0504020202050204" pitchFamily="34" charset="77"/>
              <a:ea typeface="ＭＳ Ｐゴシック" charset="0"/>
              <a:cs typeface="ＭＳ Ｐゴシック" charset="0"/>
            </a:endParaRPr>
          </a:p>
          <a:p>
            <a:endParaRPr lang="en-US" sz="2000" dirty="0">
              <a:latin typeface="Eurostile" panose="020B0504020202050204" pitchFamily="34" charset="77"/>
              <a:ea typeface="ＭＳ Ｐゴシック" charset="0"/>
              <a:cs typeface="ＭＳ Ｐゴシック" charset="0"/>
            </a:endParaRPr>
          </a:p>
          <a:p>
            <a:pPr lvl="1"/>
            <a:r>
              <a:rPr lang="en-US" sz="1600" dirty="0">
                <a:latin typeface="Eurostile" panose="020B0504020202050204" pitchFamily="34" charset="77"/>
                <a:ea typeface="ＭＳ Ｐゴシック" charset="0"/>
              </a:rPr>
              <a:t>be able to design simple parallel algorithms in a methodical fashion</a:t>
            </a:r>
          </a:p>
          <a:p>
            <a:pPr lvl="1"/>
            <a:endParaRPr lang="en-US" sz="1600" dirty="0">
              <a:latin typeface="Eurostile" panose="020B0504020202050204" pitchFamily="34" charset="77"/>
              <a:ea typeface="ＭＳ Ｐゴシック" charset="0"/>
            </a:endParaRPr>
          </a:p>
          <a:p>
            <a:pPr lvl="1"/>
            <a:r>
              <a:rPr lang="en-US" sz="1600" dirty="0">
                <a:latin typeface="Eurostile" panose="020B0504020202050204" pitchFamily="34" charset="77"/>
                <a:ea typeface="ＭＳ Ｐゴシック" charset="0"/>
              </a:rPr>
              <a:t>be able to partition computations, using both domain and functional decomposition techniques</a:t>
            </a:r>
          </a:p>
          <a:p>
            <a:pPr lvl="1"/>
            <a:endParaRPr lang="en-US" sz="1600" dirty="0">
              <a:latin typeface="Eurostile" panose="020B0504020202050204" pitchFamily="34" charset="77"/>
              <a:ea typeface="ＭＳ Ｐゴシック" charset="0"/>
            </a:endParaRPr>
          </a:p>
          <a:p>
            <a:pPr lvl="1"/>
            <a:r>
              <a:rPr lang="en-US" sz="1600" dirty="0">
                <a:latin typeface="Eurostile" panose="020B0504020202050204" pitchFamily="34" charset="77"/>
                <a:ea typeface="ＭＳ Ｐゴシック" charset="0"/>
              </a:rPr>
              <a:t>be able to use agglomeration as a means of reducing communication and implementation costs</a:t>
            </a:r>
          </a:p>
          <a:p>
            <a:pPr lvl="1"/>
            <a:endParaRPr lang="en-US" sz="1600" dirty="0">
              <a:latin typeface="Eurostile" panose="020B0504020202050204" pitchFamily="34" charset="77"/>
              <a:ea typeface="ＭＳ Ｐゴシック" charset="0"/>
            </a:endParaRPr>
          </a:p>
          <a:p>
            <a:pPr lvl="1"/>
            <a:r>
              <a:rPr lang="en-US" sz="1600" dirty="0">
                <a:latin typeface="Eurostile" panose="020B0504020202050204" pitchFamily="34" charset="77"/>
                <a:ea typeface="ＭＳ Ｐゴシック" charset="0"/>
              </a:rPr>
              <a:t>be familiar with a range of load-balancing strategies</a:t>
            </a:r>
          </a:p>
          <a:p>
            <a:pPr lvl="1"/>
            <a:endParaRPr lang="en-US" sz="1600" dirty="0">
              <a:latin typeface="Eurostile" panose="020B0504020202050204" pitchFamily="34" charset="77"/>
              <a:ea typeface="ＭＳ Ｐゴシック" charset="0"/>
            </a:endParaRPr>
          </a:p>
          <a:p>
            <a:pPr lvl="1"/>
            <a:r>
              <a:rPr lang="en-US" sz="1600" dirty="0">
                <a:latin typeface="Eurostile" panose="020B0504020202050204" pitchFamily="34" charset="77"/>
                <a:ea typeface="ＭＳ Ｐゴシック" charset="0"/>
              </a:rPr>
              <a:t>develop intuition as to what constitutes a good parallel algorithm</a:t>
            </a:r>
          </a:p>
          <a:p>
            <a:pPr lvl="1"/>
            <a:endParaRPr lang="en-US" sz="1600" dirty="0">
              <a:latin typeface="Eurostile" panose="020B0504020202050204" pitchFamily="34" charset="77"/>
              <a:ea typeface="ＭＳ Ｐゴシック" charset="0"/>
            </a:endParaRPr>
          </a:p>
          <a:p>
            <a:pPr lvl="1"/>
            <a:r>
              <a:rPr lang="en-US" sz="1600" dirty="0">
                <a:latin typeface="Eurostile" panose="020B0504020202050204" pitchFamily="34" charset="77"/>
                <a:ea typeface="ＭＳ Ｐゴシック" charset="0"/>
              </a:rPr>
              <a:t>recognize design flaws that compromise efficiency or scalability</a:t>
            </a:r>
          </a:p>
          <a:p>
            <a:pPr marL="457200" lvl="1" indent="0">
              <a:buNone/>
            </a:pPr>
            <a:endParaRPr lang="en-US" sz="1600" dirty="0">
              <a:latin typeface="Eurostile" panose="020B0504020202050204" pitchFamily="34" charset="77"/>
              <a:ea typeface="ＭＳ Ｐゴシック" charset="0"/>
            </a:endParaRPr>
          </a:p>
          <a:p>
            <a:pPr lvl="1"/>
            <a:r>
              <a:rPr lang="en-US" sz="1600" dirty="0">
                <a:latin typeface="Eurostile" panose="020B0504020202050204" pitchFamily="34" charset="77"/>
                <a:ea typeface="ＭＳ Ｐゴシック" charset="0"/>
              </a:rPr>
              <a:t>know how to recognize and implement both local and global, static and dynamic, structured and unstructured, and synchronous and asynchronous communication structures</a:t>
            </a:r>
          </a:p>
          <a:p>
            <a:pPr lvl="1"/>
            <a:endParaRPr lang="en-US" sz="1600" dirty="0">
              <a:latin typeface="Eurostile" panose="020B0504020202050204" pitchFamily="34" charset="77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943162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>
                <a:ea typeface="ＭＳ Ｐゴシック" charset="0"/>
                <a:cs typeface="ＭＳ Ｐゴシック" charset="0"/>
              </a:rPr>
              <a:t>Designing and Building Parallel Programs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>
                <a:latin typeface="Eurostile" panose="020B0504020202050204" pitchFamily="34" charset="77"/>
                <a:ea typeface="ＭＳ Ｐゴシック" charset="0"/>
                <a:cs typeface="ＭＳ Ｐゴシック" charset="0"/>
              </a:rPr>
              <a:t>Ian Foster</a:t>
            </a:r>
            <a:r>
              <a:rPr lang="ja-JP" altLang="en-US">
                <a:latin typeface="Eurostile" panose="020B0504020202050204" pitchFamily="34" charset="77"/>
                <a:ea typeface="ＭＳ Ｐゴシック" charset="0"/>
                <a:cs typeface="ＭＳ Ｐゴシック" charset="0"/>
              </a:rPr>
              <a:t>’</a:t>
            </a:r>
            <a:r>
              <a:rPr lang="en-US" dirty="0">
                <a:latin typeface="Eurostile" panose="020B0504020202050204" pitchFamily="34" charset="77"/>
                <a:ea typeface="ＭＳ Ｐゴシック" charset="0"/>
                <a:cs typeface="ＭＳ Ｐゴシック" charset="0"/>
              </a:rPr>
              <a:t>s framework proposal</a:t>
            </a:r>
          </a:p>
          <a:p>
            <a:endParaRPr lang="en-US" sz="2400" dirty="0">
              <a:latin typeface="Eurostile" panose="020B0504020202050204" pitchFamily="34" charset="77"/>
              <a:ea typeface="ＭＳ Ｐゴシック" charset="0"/>
              <a:cs typeface="ＭＳ Ｐゴシック" charset="0"/>
            </a:endParaRPr>
          </a:p>
          <a:p>
            <a:pPr lvl="1"/>
            <a:endParaRPr lang="en-US" dirty="0">
              <a:latin typeface="Eurostile" panose="020B0504020202050204" pitchFamily="34" charset="77"/>
              <a:ea typeface="ＭＳ Ｐゴシック" charset="0"/>
            </a:endParaRPr>
          </a:p>
          <a:p>
            <a:pPr lvl="1"/>
            <a:endParaRPr lang="en-US" dirty="0">
              <a:latin typeface="Eurostile" panose="020B0504020202050204" pitchFamily="34" charset="77"/>
              <a:ea typeface="ＭＳ Ｐゴシック" charset="0"/>
            </a:endParaRPr>
          </a:p>
          <a:p>
            <a:pPr lvl="1"/>
            <a:endParaRPr lang="en-US" dirty="0">
              <a:latin typeface="Eurostile" panose="020B0504020202050204" pitchFamily="34" charset="77"/>
              <a:ea typeface="ＭＳ Ｐゴシック" charset="0"/>
            </a:endParaRPr>
          </a:p>
          <a:p>
            <a:pPr lvl="1"/>
            <a:endParaRPr lang="en-US" dirty="0">
              <a:latin typeface="Eurostile" panose="020B0504020202050204" pitchFamily="34" charset="77"/>
              <a:ea typeface="ＭＳ Ｐゴシック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8F51946-F72C-6B45-9842-7B9F0636E960}"/>
              </a:ext>
            </a:extLst>
          </p:cNvPr>
          <p:cNvSpPr txBox="1"/>
          <p:nvPr/>
        </p:nvSpPr>
        <p:spPr>
          <a:xfrm>
            <a:off x="1515637" y="1783060"/>
            <a:ext cx="4487126" cy="461665"/>
          </a:xfrm>
          <a:prstGeom prst="rect">
            <a:avLst/>
          </a:prstGeom>
          <a:solidFill>
            <a:srgbClr val="92D05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noAutofit/>
          </a:bodyPr>
          <a:lstStyle/>
          <a:p>
            <a:pPr algn="ctr"/>
            <a:r>
              <a:rPr lang="en-NO" sz="2400" dirty="0">
                <a:latin typeface="Eurostile" panose="020B0504020202050204" pitchFamily="34" charset="77"/>
              </a:rPr>
              <a:t>Be creative …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1662751-8059-3A47-B217-412E4C2A4081}"/>
              </a:ext>
            </a:extLst>
          </p:cNvPr>
          <p:cNvSpPr txBox="1"/>
          <p:nvPr/>
        </p:nvSpPr>
        <p:spPr>
          <a:xfrm>
            <a:off x="3141237" y="2333625"/>
            <a:ext cx="4487126" cy="461665"/>
          </a:xfrm>
          <a:prstGeom prst="rect">
            <a:avLst/>
          </a:prstGeom>
          <a:solidFill>
            <a:srgbClr val="92D05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noAutofit/>
          </a:bodyPr>
          <a:lstStyle/>
          <a:p>
            <a:pPr algn="ctr"/>
            <a:r>
              <a:rPr lang="en-US" sz="2400" dirty="0">
                <a:latin typeface="Eurostile" panose="020B0504020202050204" pitchFamily="34" charset="77"/>
              </a:rPr>
              <a:t>…… but take a methodical approach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127C606-C8FE-2640-8250-FC2EA2386EBA}"/>
              </a:ext>
            </a:extLst>
          </p:cNvPr>
          <p:cNvSpPr txBox="1"/>
          <p:nvPr/>
        </p:nvSpPr>
        <p:spPr>
          <a:xfrm>
            <a:off x="2328437" y="3480742"/>
            <a:ext cx="4487126" cy="461665"/>
          </a:xfrm>
          <a:prstGeom prst="rect">
            <a:avLst/>
          </a:prstGeom>
          <a:solidFill>
            <a:srgbClr val="FFC00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noAutofit/>
          </a:bodyPr>
          <a:lstStyle/>
          <a:p>
            <a:pPr algn="ctr"/>
            <a:r>
              <a:rPr lang="en-US" sz="2400" dirty="0">
                <a:latin typeface="Eurostile" panose="020B0504020202050204" pitchFamily="34" charset="77"/>
              </a:rPr>
              <a:t>Methodical Design: </a:t>
            </a:r>
            <a:r>
              <a:rPr lang="en-US" sz="2400" b="1" dirty="0">
                <a:latin typeface="Eurostile" panose="020B0504020202050204" pitchFamily="34" charset="77"/>
              </a:rPr>
              <a:t>PCAM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6CAAFDA-E44A-3E42-803A-D0C199D79C59}"/>
              </a:ext>
            </a:extLst>
          </p:cNvPr>
          <p:cNvSpPr txBox="1"/>
          <p:nvPr/>
        </p:nvSpPr>
        <p:spPr>
          <a:xfrm>
            <a:off x="2328437" y="4106227"/>
            <a:ext cx="4487126" cy="1542733"/>
          </a:xfrm>
          <a:prstGeom prst="rect">
            <a:avLst/>
          </a:prstGeom>
          <a:solidFill>
            <a:srgbClr val="FFD579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noAutofit/>
          </a:bodyPr>
          <a:lstStyle/>
          <a:p>
            <a:pPr algn="ctr"/>
            <a:r>
              <a:rPr lang="en-US" sz="2000" dirty="0">
                <a:latin typeface="Eurostile" panose="020B0504020202050204" pitchFamily="34" charset="77"/>
              </a:rPr>
              <a:t>Partitioning</a:t>
            </a:r>
          </a:p>
          <a:p>
            <a:pPr algn="ctr"/>
            <a:r>
              <a:rPr lang="en-US" sz="2000" dirty="0">
                <a:latin typeface="Eurostile" panose="020B0504020202050204" pitchFamily="34" charset="77"/>
              </a:rPr>
              <a:t>Communication</a:t>
            </a:r>
          </a:p>
          <a:p>
            <a:pPr algn="ctr"/>
            <a:r>
              <a:rPr lang="en-US" sz="2000" dirty="0">
                <a:latin typeface="Eurostile" panose="020B0504020202050204" pitchFamily="34" charset="77"/>
              </a:rPr>
              <a:t>Agglomeration</a:t>
            </a:r>
          </a:p>
          <a:p>
            <a:pPr algn="ctr"/>
            <a:r>
              <a:rPr lang="en-US" sz="2000" dirty="0">
                <a:latin typeface="Eurostile" panose="020B0504020202050204" pitchFamily="34" charset="77"/>
              </a:rPr>
              <a:t>Mapping</a:t>
            </a:r>
          </a:p>
        </p:txBody>
      </p:sp>
    </p:spTree>
    <p:extLst>
      <p:ext uri="{BB962C8B-B14F-4D97-AF65-F5344CB8AC3E}">
        <p14:creationId xmlns:p14="http://schemas.microsoft.com/office/powerpoint/2010/main" val="16042820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a typeface="ＭＳ Ｐゴシック" charset="0"/>
                <a:cs typeface="ＭＳ Ｐゴシック" charset="0"/>
              </a:rPr>
              <a:t>Methodical Design</a:t>
            </a:r>
          </a:p>
        </p:txBody>
      </p:sp>
      <p:sp>
        <p:nvSpPr>
          <p:cNvPr id="26627" name="Content Placeholder 2"/>
          <p:cNvSpPr>
            <a:spLocks noGrp="1"/>
          </p:cNvSpPr>
          <p:nvPr>
            <p:ph idx="1"/>
          </p:nvPr>
        </p:nvSpPr>
        <p:spPr>
          <a:xfrm>
            <a:off x="0" y="1076643"/>
            <a:ext cx="5373688" cy="5438457"/>
          </a:xfrm>
        </p:spPr>
        <p:txBody>
          <a:bodyPr/>
          <a:lstStyle/>
          <a:p>
            <a:r>
              <a:rPr lang="en-US" sz="1800" dirty="0">
                <a:latin typeface="Eurostile" panose="020B0504020202050204" pitchFamily="34" charset="77"/>
                <a:ea typeface="ＭＳ Ｐゴシック" charset="0"/>
                <a:cs typeface="ＭＳ Ｐゴシック" charset="0"/>
              </a:rPr>
              <a:t>Most programming problems have several parallel solutions</a:t>
            </a:r>
          </a:p>
          <a:p>
            <a:r>
              <a:rPr lang="en-US" sz="1800" dirty="0">
                <a:latin typeface="Eurostile" panose="020B0504020202050204" pitchFamily="34" charset="77"/>
                <a:ea typeface="ＭＳ Ｐゴシック" charset="0"/>
                <a:cs typeface="ＭＳ Ｐゴシック" charset="0"/>
              </a:rPr>
              <a:t>The best solution may differ from the best existing sequential one</a:t>
            </a:r>
          </a:p>
          <a:p>
            <a:endParaRPr lang="en-US" sz="1800" dirty="0">
              <a:latin typeface="Eurostile" panose="020B0504020202050204" pitchFamily="34" charset="77"/>
              <a:ea typeface="ＭＳ Ｐゴシック" charset="0"/>
              <a:cs typeface="ＭＳ Ｐゴシック" charset="0"/>
            </a:endParaRPr>
          </a:p>
          <a:p>
            <a:r>
              <a:rPr lang="en-US" sz="1800" dirty="0">
                <a:latin typeface="Eurostile" panose="020B0504020202050204" pitchFamily="34" charset="77"/>
                <a:ea typeface="ＭＳ Ｐゴシック" charset="0"/>
                <a:cs typeface="ＭＳ Ｐゴシック" charset="0"/>
              </a:rPr>
              <a:t>Outcome</a:t>
            </a:r>
          </a:p>
          <a:p>
            <a:pPr lvl="1"/>
            <a:r>
              <a:rPr lang="en-US" sz="1800" dirty="0">
                <a:latin typeface="Eurostile" panose="020B0504020202050204" pitchFamily="34" charset="77"/>
                <a:ea typeface="ＭＳ Ｐゴシック" charset="0"/>
              </a:rPr>
              <a:t>Create, migrate and destroy tasks dynamically</a:t>
            </a:r>
          </a:p>
          <a:p>
            <a:pPr lvl="1"/>
            <a:r>
              <a:rPr lang="en-US" sz="1800" dirty="0">
                <a:latin typeface="Eurostile" panose="020B0504020202050204" pitchFamily="34" charset="77"/>
                <a:ea typeface="ＭＳ Ｐゴシック" charset="0"/>
              </a:rPr>
              <a:t>use load-balancing techniques to control mapping</a:t>
            </a:r>
          </a:p>
          <a:p>
            <a:r>
              <a:rPr lang="en-US" sz="1800" dirty="0">
                <a:latin typeface="Eurostile" panose="020B0504020202050204" pitchFamily="34" charset="77"/>
                <a:ea typeface="ＭＳ Ｐゴシック" charset="0"/>
                <a:cs typeface="ＭＳ Ｐゴシック" charset="0"/>
              </a:rPr>
              <a:t>Or</a:t>
            </a:r>
          </a:p>
          <a:p>
            <a:pPr lvl="1"/>
            <a:r>
              <a:rPr lang="en-US" sz="1800" dirty="0">
                <a:latin typeface="Eurostile" panose="020B0504020202050204" pitchFamily="34" charset="77"/>
                <a:ea typeface="ＭＳ Ｐゴシック" charset="0"/>
              </a:rPr>
              <a:t>a SIMD program with one task per processor</a:t>
            </a:r>
          </a:p>
          <a:p>
            <a:pPr lvl="1"/>
            <a:r>
              <a:rPr lang="en-US" sz="1800" dirty="0">
                <a:latin typeface="Eurostile" panose="020B0504020202050204" pitchFamily="34" charset="77"/>
                <a:ea typeface="ＭＳ Ｐゴシック" charset="0"/>
              </a:rPr>
              <a:t>however, agglomeration and mapping are one phase for SIMD</a:t>
            </a:r>
          </a:p>
          <a:p>
            <a:pPr marL="0" indent="0">
              <a:buNone/>
            </a:pPr>
            <a:endParaRPr lang="en-US" sz="1800" dirty="0">
              <a:latin typeface="Tahoma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6B839FD-F399-594C-98E2-685B9C9F22AB}"/>
              </a:ext>
            </a:extLst>
          </p:cNvPr>
          <p:cNvSpPr txBox="1"/>
          <p:nvPr/>
        </p:nvSpPr>
        <p:spPr>
          <a:xfrm>
            <a:off x="1414195" y="5297520"/>
            <a:ext cx="4103955" cy="1244077"/>
          </a:xfrm>
          <a:prstGeom prst="rect">
            <a:avLst/>
          </a:prstGeom>
          <a:solidFill>
            <a:srgbClr val="FFC00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noAutofit/>
          </a:bodyPr>
          <a:lstStyle/>
          <a:p>
            <a:r>
              <a:rPr lang="en-US" sz="1600" b="1" dirty="0">
                <a:latin typeface="Eurostile" panose="020B0504020202050204" pitchFamily="34" charset="77"/>
              </a:rPr>
              <a:t>PCAM looks sequential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latin typeface="Eurostile" panose="020B0504020202050204" pitchFamily="34" charset="77"/>
              </a:rPr>
              <a:t>it </a:t>
            </a:r>
            <a:r>
              <a:rPr lang="en-US" sz="1600" dirty="0" err="1">
                <a:latin typeface="Eurostile" panose="020B0504020202050204" pitchFamily="34" charset="77"/>
              </a:rPr>
              <a:t>isn</a:t>
            </a:r>
            <a:r>
              <a:rPr lang="ja-JP" altLang="en-US" sz="1600">
                <a:latin typeface="Eurostile" panose="020B0504020202050204" pitchFamily="34" charset="77"/>
              </a:rPr>
              <a:t>’</a:t>
            </a:r>
            <a:r>
              <a:rPr lang="en-US" sz="1600" dirty="0">
                <a:latin typeface="Eurostile" panose="020B0504020202050204" pitchFamily="34" charset="77"/>
              </a:rPr>
              <a:t>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latin typeface="Eurostile" panose="020B0504020202050204" pitchFamily="34" charset="77"/>
              </a:rPr>
              <a:t>explore alternatives right away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latin typeface="Eurostile" panose="020B0504020202050204" pitchFamily="34" charset="77"/>
              </a:rPr>
              <a:t>avoid backtracking and complete redesign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7AD25D2-211B-284E-9ED1-5E3CD5FFA88C}"/>
              </a:ext>
            </a:extLst>
          </p:cNvPr>
          <p:cNvGrpSpPr/>
          <p:nvPr/>
        </p:nvGrpSpPr>
        <p:grpSpPr>
          <a:xfrm>
            <a:off x="5302835" y="1259523"/>
            <a:ext cx="3649078" cy="4414837"/>
            <a:chOff x="5302835" y="1452563"/>
            <a:chExt cx="3649078" cy="4414837"/>
          </a:xfrm>
        </p:grpSpPr>
        <p:pic>
          <p:nvPicPr>
            <p:cNvPr id="26628" name="Picture 3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518150" y="1452563"/>
              <a:ext cx="3433763" cy="44148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" name="Rectangle 1">
              <a:extLst>
                <a:ext uri="{FF2B5EF4-FFF2-40B4-BE49-F238E27FC236}">
                  <a16:creationId xmlns:a16="http://schemas.microsoft.com/office/drawing/2014/main" id="{BC82381F-8FB5-6046-8474-E2AB996DF30C}"/>
                </a:ext>
              </a:extLst>
            </p:cNvPr>
            <p:cNvSpPr/>
            <p:nvPr/>
          </p:nvSpPr>
          <p:spPr bwMode="auto">
            <a:xfrm>
              <a:off x="7250906" y="2116455"/>
              <a:ext cx="567849" cy="152400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ysDot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0000" tIns="46800" rIns="90000" bIns="4680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5000"/>
                <a:buFont typeface="Wingdings" pitchFamily="-96" charset="2"/>
                <a:buNone/>
                <a:tabLst/>
              </a:pPr>
              <a:endParaRPr kumimoji="0" lang="en-NO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ahoma" pitchFamily="-96" charset="0"/>
              </a:endParaRP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5665B4A1-201C-1543-B858-AA33D9E72CDD}"/>
                </a:ext>
              </a:extLst>
            </p:cNvPr>
            <p:cNvSpPr/>
            <p:nvPr/>
          </p:nvSpPr>
          <p:spPr bwMode="auto">
            <a:xfrm>
              <a:off x="6667182" y="2846705"/>
              <a:ext cx="851218" cy="152400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ysDot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0000" tIns="46800" rIns="90000" bIns="4680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5000"/>
                <a:buFont typeface="Wingdings" pitchFamily="-96" charset="2"/>
                <a:buNone/>
                <a:tabLst/>
              </a:pPr>
              <a:endParaRPr kumimoji="0" lang="en-NO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ahoma" pitchFamily="-96" charset="0"/>
              </a:endParaRPr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09A8282B-45D7-DD4E-929D-FA68FE5D6876}"/>
                </a:ext>
              </a:extLst>
            </p:cNvPr>
            <p:cNvSpPr/>
            <p:nvPr/>
          </p:nvSpPr>
          <p:spPr bwMode="auto">
            <a:xfrm>
              <a:off x="7095966" y="3574762"/>
              <a:ext cx="851218" cy="152400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ysDot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0000" tIns="46800" rIns="90000" bIns="4680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5000"/>
                <a:buFont typeface="Wingdings" pitchFamily="-96" charset="2"/>
                <a:buNone/>
                <a:tabLst/>
              </a:pPr>
              <a:endParaRPr kumimoji="0" lang="en-NO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ahoma" pitchFamily="-96" charset="0"/>
              </a:endParaRPr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6D539240-BFA7-FD49-A1FE-B63B4E87D1F5}"/>
                </a:ext>
              </a:extLst>
            </p:cNvPr>
            <p:cNvSpPr/>
            <p:nvPr/>
          </p:nvSpPr>
          <p:spPr bwMode="auto">
            <a:xfrm>
              <a:off x="6905624" y="4568681"/>
              <a:ext cx="326945" cy="152400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ysDot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0000" tIns="46800" rIns="90000" bIns="4680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5000"/>
                <a:buFont typeface="Wingdings" pitchFamily="-96" charset="2"/>
                <a:buNone/>
                <a:tabLst/>
              </a:pPr>
              <a:endParaRPr kumimoji="0" lang="en-NO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ahoma" pitchFamily="-96" charset="0"/>
              </a:endParaRP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6BC2FA29-5EDB-8149-8A64-3D7BBD02E283}"/>
                </a:ext>
              </a:extLst>
            </p:cNvPr>
            <p:cNvSpPr txBox="1"/>
            <p:nvPr/>
          </p:nvSpPr>
          <p:spPr>
            <a:xfrm>
              <a:off x="7069096" y="4903816"/>
              <a:ext cx="1111202" cy="400110"/>
            </a:xfrm>
            <a:prstGeom prst="rect">
              <a:avLst/>
            </a:prstGeom>
            <a:solidFill>
              <a:srgbClr val="FFD579"/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000" dirty="0">
                  <a:latin typeface="Eurostile" panose="020B0504020202050204" pitchFamily="34" charset="77"/>
                </a:rPr>
                <a:t>Mapping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712FD6B5-9C60-CE49-97E5-1D0906051B32}"/>
                </a:ext>
              </a:extLst>
            </p:cNvPr>
            <p:cNvSpPr txBox="1"/>
            <p:nvPr/>
          </p:nvSpPr>
          <p:spPr>
            <a:xfrm>
              <a:off x="5453517" y="3915354"/>
              <a:ext cx="1749198" cy="400110"/>
            </a:xfrm>
            <a:prstGeom prst="rect">
              <a:avLst/>
            </a:prstGeom>
            <a:solidFill>
              <a:srgbClr val="FFD579"/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000" dirty="0">
                  <a:latin typeface="Eurostile" panose="020B0504020202050204" pitchFamily="34" charset="77"/>
                </a:rPr>
                <a:t>Agglomeration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2CAE0E86-4D18-E54E-8394-08DF02C2F7BE}"/>
                </a:ext>
              </a:extLst>
            </p:cNvPr>
            <p:cNvSpPr txBox="1"/>
            <p:nvPr/>
          </p:nvSpPr>
          <p:spPr>
            <a:xfrm>
              <a:off x="5302835" y="2533188"/>
              <a:ext cx="1899880" cy="400110"/>
            </a:xfrm>
            <a:prstGeom prst="rect">
              <a:avLst/>
            </a:prstGeom>
            <a:solidFill>
              <a:srgbClr val="FFD579"/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000" dirty="0">
                  <a:latin typeface="Eurostile" panose="020B0504020202050204" pitchFamily="34" charset="77"/>
                </a:rPr>
                <a:t>Communication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ED8A5149-0B3E-0346-9CB9-43031B93BE90}"/>
                </a:ext>
              </a:extLst>
            </p:cNvPr>
            <p:cNvSpPr txBox="1"/>
            <p:nvPr/>
          </p:nvSpPr>
          <p:spPr>
            <a:xfrm>
              <a:off x="7250906" y="1749524"/>
              <a:ext cx="1407758" cy="400110"/>
            </a:xfrm>
            <a:prstGeom prst="rect">
              <a:avLst/>
            </a:prstGeom>
            <a:solidFill>
              <a:srgbClr val="FFD579"/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000" dirty="0">
                  <a:latin typeface="Eurostile" panose="020B0504020202050204" pitchFamily="34" charset="77"/>
                </a:rPr>
                <a:t>Partitioning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DBDB99B-0F1F-3940-94FD-126EF9B8FDEB}"/>
              </a:ext>
            </a:extLst>
          </p:cNvPr>
          <p:cNvSpPr txBox="1"/>
          <p:nvPr/>
        </p:nvSpPr>
        <p:spPr>
          <a:xfrm>
            <a:off x="635131" y="2108200"/>
            <a:ext cx="7983275" cy="769441"/>
          </a:xfrm>
          <a:prstGeom prst="rect">
            <a:avLst/>
          </a:prstGeom>
          <a:solidFill>
            <a:srgbClr val="CCECFF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pPr algn="ctr"/>
            <a:r>
              <a:rPr lang="nb-NO" sz="4400" dirty="0" err="1">
                <a:latin typeface="Eurostile" panose="020B0504020202050204" pitchFamily="34" charset="77"/>
              </a:rPr>
              <a:t>Which</a:t>
            </a:r>
            <a:r>
              <a:rPr lang="nb-NO" sz="4400" dirty="0">
                <a:latin typeface="Eurostile" panose="020B0504020202050204" pitchFamily="34" charset="77"/>
              </a:rPr>
              <a:t> </a:t>
            </a:r>
            <a:r>
              <a:rPr lang="nb-NO" sz="4400" dirty="0" err="1">
                <a:latin typeface="Eurostile" panose="020B0504020202050204" pitchFamily="34" charset="77"/>
              </a:rPr>
              <a:t>algorithmic</a:t>
            </a:r>
            <a:r>
              <a:rPr lang="nb-NO" sz="4400" dirty="0">
                <a:latin typeface="Eurostile" panose="020B0504020202050204" pitchFamily="34" charset="77"/>
              </a:rPr>
              <a:t> </a:t>
            </a:r>
            <a:r>
              <a:rPr lang="nb-NO" sz="4400" dirty="0" err="1">
                <a:latin typeface="Eurostile" panose="020B0504020202050204" pitchFamily="34" charset="77"/>
              </a:rPr>
              <a:t>opportunities</a:t>
            </a:r>
            <a:r>
              <a:rPr lang="nb-NO" sz="4400" dirty="0">
                <a:latin typeface="Eurostile" panose="020B0504020202050204" pitchFamily="34" charset="77"/>
              </a:rPr>
              <a:t>?</a:t>
            </a:r>
            <a:endParaRPr lang="en-NO" sz="4400" dirty="0">
              <a:latin typeface="Eurostile" panose="020B0504020202050204" pitchFamily="34" charset="77"/>
            </a:endParaRPr>
          </a:p>
        </p:txBody>
      </p:sp>
      <p:sp>
        <p:nvSpPr>
          <p:cNvPr id="2765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a typeface="ＭＳ Ｐゴシック" charset="0"/>
                <a:cs typeface="ＭＳ Ｐゴシック" charset="0"/>
              </a:rPr>
              <a:t>Partitioning</a:t>
            </a:r>
          </a:p>
        </p:txBody>
      </p:sp>
      <p:sp>
        <p:nvSpPr>
          <p:cNvPr id="27651" name="Content Placeholder 2"/>
          <p:cNvSpPr>
            <a:spLocks noGrp="1"/>
          </p:cNvSpPr>
          <p:nvPr>
            <p:ph idx="1"/>
          </p:nvPr>
        </p:nvSpPr>
        <p:spPr>
          <a:xfrm>
            <a:off x="0" y="3332480"/>
            <a:ext cx="9144000" cy="2397760"/>
          </a:xfrm>
        </p:spPr>
        <p:txBody>
          <a:bodyPr/>
          <a:lstStyle/>
          <a:p>
            <a:r>
              <a:rPr lang="en-US" sz="2400" dirty="0">
                <a:latin typeface="Eurostile" panose="020B0504020202050204" pitchFamily="34" charset="77"/>
                <a:ea typeface="ＭＳ Ｐゴシック" charset="0"/>
                <a:cs typeface="ＭＳ Ｐゴシック" charset="0"/>
              </a:rPr>
              <a:t>Provide the greatest flexibility</a:t>
            </a:r>
          </a:p>
          <a:p>
            <a:pPr lvl="1"/>
            <a:r>
              <a:rPr lang="en-US" sz="2000" dirty="0">
                <a:latin typeface="Eurostile" panose="020B0504020202050204" pitchFamily="34" charset="77"/>
                <a:ea typeface="ＭＳ Ｐゴシック" charset="0"/>
                <a:cs typeface="ＭＳ Ｐゴシック" charset="0"/>
              </a:rPr>
              <a:t>Later stages may invalidate opportunities</a:t>
            </a:r>
          </a:p>
          <a:p>
            <a:pPr lvl="1"/>
            <a:r>
              <a:rPr lang="en-US" sz="2000" dirty="0">
                <a:latin typeface="Eurostile" panose="020B0504020202050204" pitchFamily="34" charset="77"/>
                <a:ea typeface="ＭＳ Ｐゴシック" charset="0"/>
                <a:cs typeface="ＭＳ Ｐゴシック" charset="0"/>
              </a:rPr>
              <a:t>Typical reasons for invalidation:</a:t>
            </a:r>
          </a:p>
          <a:p>
            <a:pPr lvl="2"/>
            <a:r>
              <a:rPr lang="en-US" sz="1800" dirty="0">
                <a:latin typeface="Eurostile" panose="020B0504020202050204" pitchFamily="34" charset="77"/>
                <a:ea typeface="ＭＳ Ｐゴシック" charset="0"/>
                <a:cs typeface="ＭＳ Ｐゴシック" charset="0"/>
              </a:rPr>
              <a:t>Communication</a:t>
            </a:r>
          </a:p>
          <a:p>
            <a:pPr lvl="2"/>
            <a:r>
              <a:rPr lang="en-US" sz="1800" dirty="0">
                <a:latin typeface="Eurostile" panose="020B0504020202050204" pitchFamily="34" charset="77"/>
                <a:ea typeface="ＭＳ Ｐゴシック" charset="0"/>
                <a:cs typeface="ＭＳ Ｐゴシック" charset="0"/>
              </a:rPr>
              <a:t>Target architecture</a:t>
            </a:r>
          </a:p>
          <a:p>
            <a:pPr lvl="2"/>
            <a:r>
              <a:rPr lang="en-US" sz="1800" dirty="0">
                <a:latin typeface="Eurostile" panose="020B0504020202050204" pitchFamily="34" charset="77"/>
                <a:ea typeface="ＭＳ Ｐゴシック" charset="0"/>
                <a:cs typeface="ＭＳ Ｐゴシック" charset="0"/>
              </a:rPr>
              <a:t>Software engineering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FCEC366-108F-F641-AB52-F0EF57B9BD15}"/>
              </a:ext>
            </a:extLst>
          </p:cNvPr>
          <p:cNvSpPr txBox="1"/>
          <p:nvPr/>
        </p:nvSpPr>
        <p:spPr>
          <a:xfrm>
            <a:off x="1061721" y="1290320"/>
            <a:ext cx="7020559" cy="477520"/>
          </a:xfrm>
          <a:prstGeom prst="rect">
            <a:avLst/>
          </a:prstGeom>
          <a:solidFill>
            <a:srgbClr val="FFC00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noAutofit/>
          </a:bodyPr>
          <a:lstStyle/>
          <a:p>
            <a:pPr algn="ctr"/>
            <a:r>
              <a:rPr lang="en-US" sz="2400" dirty="0">
                <a:latin typeface="Eurostile" panose="020B0504020202050204" pitchFamily="34" charset="77"/>
              </a:rPr>
              <a:t>Expose algorithmic opportunities for parallel execution</a:t>
            </a:r>
          </a:p>
        </p:txBody>
      </p:sp>
    </p:spTree>
    <p:extLst>
      <p:ext uri="{BB962C8B-B14F-4D97-AF65-F5344CB8AC3E}">
        <p14:creationId xmlns:p14="http://schemas.microsoft.com/office/powerpoint/2010/main" val="105003720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a typeface="ＭＳ Ｐゴシック" charset="0"/>
                <a:cs typeface="ＭＳ Ｐゴシック" charset="0"/>
              </a:rPr>
              <a:t>Partitioning</a:t>
            </a:r>
          </a:p>
        </p:txBody>
      </p:sp>
      <p:sp>
        <p:nvSpPr>
          <p:cNvPr id="27651" name="Content Placeholder 2"/>
          <p:cNvSpPr>
            <a:spLocks noGrp="1"/>
          </p:cNvSpPr>
          <p:nvPr>
            <p:ph idx="1"/>
          </p:nvPr>
        </p:nvSpPr>
        <p:spPr>
          <a:xfrm>
            <a:off x="0" y="3332480"/>
            <a:ext cx="9144000" cy="2397760"/>
          </a:xfrm>
        </p:spPr>
        <p:txBody>
          <a:bodyPr/>
          <a:lstStyle/>
          <a:p>
            <a:r>
              <a:rPr lang="en-US" sz="2400" dirty="0">
                <a:latin typeface="Eurostile" panose="020B0504020202050204" pitchFamily="34" charset="77"/>
                <a:ea typeface="ＭＳ Ｐゴシック" charset="0"/>
                <a:cs typeface="ＭＳ Ｐゴシック" charset="0"/>
              </a:rPr>
              <a:t>Provide the greatest flexibility</a:t>
            </a:r>
          </a:p>
          <a:p>
            <a:pPr lvl="1"/>
            <a:r>
              <a:rPr lang="en-US" sz="2000" dirty="0">
                <a:latin typeface="Eurostile" panose="020B0504020202050204" pitchFamily="34" charset="77"/>
                <a:ea typeface="ＭＳ Ｐゴシック" charset="0"/>
                <a:cs typeface="ＭＳ Ｐゴシック" charset="0"/>
              </a:rPr>
              <a:t>Later stages may invalidate opportunities</a:t>
            </a:r>
          </a:p>
          <a:p>
            <a:pPr lvl="1"/>
            <a:r>
              <a:rPr lang="en-US" sz="2000" dirty="0">
                <a:latin typeface="Eurostile" panose="020B0504020202050204" pitchFamily="34" charset="77"/>
                <a:ea typeface="ＭＳ Ｐゴシック" charset="0"/>
                <a:cs typeface="ＭＳ Ｐゴシック" charset="0"/>
              </a:rPr>
              <a:t>Typical reasons for invalidation:</a:t>
            </a:r>
          </a:p>
          <a:p>
            <a:pPr lvl="2"/>
            <a:r>
              <a:rPr lang="en-US" sz="1800" dirty="0">
                <a:latin typeface="Eurostile" panose="020B0504020202050204" pitchFamily="34" charset="77"/>
                <a:ea typeface="ＭＳ Ｐゴシック" charset="0"/>
                <a:cs typeface="ＭＳ Ｐゴシック" charset="0"/>
              </a:rPr>
              <a:t>Communication</a:t>
            </a:r>
          </a:p>
          <a:p>
            <a:pPr lvl="2"/>
            <a:r>
              <a:rPr lang="en-US" sz="1800" dirty="0">
                <a:latin typeface="Eurostile" panose="020B0504020202050204" pitchFamily="34" charset="77"/>
                <a:ea typeface="ＭＳ Ｐゴシック" charset="0"/>
                <a:cs typeface="ＭＳ Ｐゴシック" charset="0"/>
              </a:rPr>
              <a:t>Target architecture</a:t>
            </a:r>
          </a:p>
          <a:p>
            <a:pPr lvl="2"/>
            <a:r>
              <a:rPr lang="en-US" sz="1800" dirty="0">
                <a:latin typeface="Eurostile" panose="020B0504020202050204" pitchFamily="34" charset="77"/>
                <a:ea typeface="ＭＳ Ｐゴシック" charset="0"/>
                <a:cs typeface="ＭＳ Ｐゴシック" charset="0"/>
              </a:rPr>
              <a:t>Software engineering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FCEC366-108F-F641-AB52-F0EF57B9BD15}"/>
              </a:ext>
            </a:extLst>
          </p:cNvPr>
          <p:cNvSpPr txBox="1"/>
          <p:nvPr/>
        </p:nvSpPr>
        <p:spPr>
          <a:xfrm>
            <a:off x="1061721" y="1290320"/>
            <a:ext cx="7020559" cy="477520"/>
          </a:xfrm>
          <a:prstGeom prst="rect">
            <a:avLst/>
          </a:prstGeom>
          <a:solidFill>
            <a:srgbClr val="FFC00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noAutofit/>
          </a:bodyPr>
          <a:lstStyle/>
          <a:p>
            <a:pPr algn="ctr"/>
            <a:r>
              <a:rPr lang="en-US" sz="2400" dirty="0">
                <a:latin typeface="Eurostile" panose="020B0504020202050204" pitchFamily="34" charset="77"/>
              </a:rPr>
              <a:t>Expose algorithmic opportunities for parallel execution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EA141ED-FC68-E941-BFFA-FDC769B9F0D8}"/>
              </a:ext>
            </a:extLst>
          </p:cNvPr>
          <p:cNvSpPr txBox="1"/>
          <p:nvPr/>
        </p:nvSpPr>
        <p:spPr>
          <a:xfrm>
            <a:off x="1777179" y="1980237"/>
            <a:ext cx="5589642" cy="986483"/>
          </a:xfrm>
          <a:prstGeom prst="rect">
            <a:avLst/>
          </a:prstGeom>
          <a:solidFill>
            <a:srgbClr val="FFD579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no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sz="2400" dirty="0">
                <a:latin typeface="Eurostile" panose="020B0504020202050204" pitchFamily="34" charset="77"/>
              </a:rPr>
              <a:t>define a large number of small tasks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dirty="0">
                <a:latin typeface="Eurostile" panose="020B0504020202050204" pitchFamily="34" charset="77"/>
              </a:rPr>
              <a:t>achieve a fine-grained decomposition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F2764AF-CA76-C84A-9AA1-E3576AF49912}"/>
              </a:ext>
            </a:extLst>
          </p:cNvPr>
          <p:cNvSpPr txBox="1"/>
          <p:nvPr/>
        </p:nvSpPr>
        <p:spPr>
          <a:xfrm>
            <a:off x="2031999" y="5956628"/>
            <a:ext cx="5322043" cy="481320"/>
          </a:xfrm>
          <a:prstGeom prst="rect">
            <a:avLst/>
          </a:prstGeom>
          <a:solidFill>
            <a:srgbClr val="92D05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noAutofit/>
          </a:bodyPr>
          <a:lstStyle/>
          <a:p>
            <a:pPr algn="ctr"/>
            <a:r>
              <a:rPr lang="en-US" sz="2400" dirty="0">
                <a:latin typeface="Eurostile" panose="020B0504020202050204" pitchFamily="34" charset="77"/>
              </a:rPr>
              <a:t>Revisit partitioning in agglomeration</a:t>
            </a:r>
          </a:p>
        </p:txBody>
      </p:sp>
    </p:spTree>
    <p:extLst>
      <p:ext uri="{BB962C8B-B14F-4D97-AF65-F5344CB8AC3E}">
        <p14:creationId xmlns:p14="http://schemas.microsoft.com/office/powerpoint/2010/main" val="13592027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a typeface="ＭＳ Ｐゴシック" charset="0"/>
                <a:cs typeface="ＭＳ Ｐゴシック" charset="0"/>
              </a:rPr>
              <a:t>Partitioning</a:t>
            </a:r>
          </a:p>
        </p:txBody>
      </p:sp>
      <p:sp>
        <p:nvSpPr>
          <p:cNvPr id="2765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latin typeface="Eurostile" panose="020B0504020202050204" pitchFamily="34" charset="77"/>
                <a:ea typeface="ＭＳ Ｐゴシック" charset="0"/>
                <a:cs typeface="ＭＳ Ｐゴシック" charset="0"/>
              </a:rPr>
              <a:t>Partition strategies</a:t>
            </a:r>
          </a:p>
          <a:p>
            <a:pPr lvl="1"/>
            <a:r>
              <a:rPr lang="en-US" dirty="0">
                <a:latin typeface="Eurostile" panose="020B0504020202050204" pitchFamily="34" charset="77"/>
                <a:ea typeface="ＭＳ Ｐゴシック" charset="0"/>
              </a:rPr>
              <a:t>Domain (or data) decomposition</a:t>
            </a:r>
          </a:p>
          <a:p>
            <a:pPr lvl="2"/>
            <a:r>
              <a:rPr lang="en-US" dirty="0">
                <a:latin typeface="Eurostile" panose="020B0504020202050204" pitchFamily="34" charset="77"/>
                <a:ea typeface="ＭＳ Ｐゴシック" charset="0"/>
              </a:rPr>
              <a:t>divides computation and data into small pieces</a:t>
            </a:r>
          </a:p>
          <a:p>
            <a:pPr lvl="2"/>
            <a:r>
              <a:rPr lang="en-US" dirty="0">
                <a:latin typeface="Eurostile" panose="020B0504020202050204" pitchFamily="34" charset="77"/>
                <a:ea typeface="ＭＳ Ｐゴシック" charset="0"/>
              </a:rPr>
              <a:t>focus first on the data</a:t>
            </a:r>
          </a:p>
          <a:p>
            <a:pPr lvl="2"/>
            <a:r>
              <a:rPr lang="en-US" dirty="0">
                <a:latin typeface="Eurostile" panose="020B0504020202050204" pitchFamily="34" charset="77"/>
                <a:ea typeface="ＭＳ Ｐゴシック" charset="0"/>
              </a:rPr>
              <a:t>partition it</a:t>
            </a:r>
          </a:p>
          <a:p>
            <a:pPr lvl="2"/>
            <a:r>
              <a:rPr lang="en-US" dirty="0">
                <a:latin typeface="Eurostile" panose="020B0504020202050204" pitchFamily="34" charset="77"/>
                <a:ea typeface="ＭＳ Ｐゴシック" charset="0"/>
              </a:rPr>
              <a:t>finally, associate computation with data</a:t>
            </a:r>
          </a:p>
          <a:p>
            <a:pPr marL="0" indent="0">
              <a:buNone/>
            </a:pPr>
            <a:endParaRPr lang="en-US" dirty="0">
              <a:latin typeface="Eurostile" panose="020B0504020202050204" pitchFamily="34" charset="77"/>
              <a:ea typeface="ＭＳ Ｐゴシック" charset="0"/>
              <a:cs typeface="ＭＳ Ｐゴシック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B518D78-FA7F-544A-999F-AD0141955F1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7350" y="3690937"/>
            <a:ext cx="5829300" cy="18542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a typeface="ＭＳ Ｐゴシック" charset="0"/>
                <a:cs typeface="ＭＳ Ｐゴシック" charset="0"/>
              </a:rPr>
              <a:t>Partitioning</a:t>
            </a:r>
          </a:p>
        </p:txBody>
      </p:sp>
      <p:sp>
        <p:nvSpPr>
          <p:cNvPr id="2765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latin typeface="Eurostile" panose="020B0504020202050204" pitchFamily="34" charset="77"/>
                <a:ea typeface="ＭＳ Ｐゴシック" charset="0"/>
                <a:cs typeface="ＭＳ Ｐゴシック" charset="0"/>
              </a:rPr>
              <a:t>Partition strategies</a:t>
            </a:r>
          </a:p>
          <a:p>
            <a:pPr lvl="1"/>
            <a:r>
              <a:rPr lang="en-US" dirty="0">
                <a:latin typeface="Eurostile" panose="020B0504020202050204" pitchFamily="34" charset="77"/>
                <a:ea typeface="ＭＳ Ｐゴシック" charset="0"/>
              </a:rPr>
              <a:t>Functional decomposition</a:t>
            </a:r>
          </a:p>
          <a:p>
            <a:pPr lvl="2"/>
            <a:r>
              <a:rPr lang="en-US" dirty="0">
                <a:latin typeface="Eurostile" panose="020B0504020202050204" pitchFamily="34" charset="77"/>
                <a:ea typeface="ＭＳ Ｐゴシック" charset="0"/>
              </a:rPr>
              <a:t>first decompose the computation</a:t>
            </a:r>
          </a:p>
          <a:p>
            <a:pPr lvl="2"/>
            <a:r>
              <a:rPr lang="en-US" dirty="0">
                <a:latin typeface="Eurostile" panose="020B0504020202050204" pitchFamily="34" charset="77"/>
                <a:ea typeface="ＭＳ Ｐゴシック" charset="0"/>
              </a:rPr>
              <a:t>then deal with the data</a:t>
            </a:r>
          </a:p>
          <a:p>
            <a:pPr marL="0" indent="0">
              <a:buNone/>
            </a:pPr>
            <a:endParaRPr lang="en-US" dirty="0">
              <a:latin typeface="Eurostile" panose="020B0504020202050204" pitchFamily="34" charset="77"/>
              <a:ea typeface="ＭＳ Ｐゴシック" charset="0"/>
              <a:cs typeface="ＭＳ Ｐゴシック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6C677C7-04D5-5F4D-BBF2-45F30A69E72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1833" y="3049904"/>
            <a:ext cx="3690167" cy="23958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0D65BC6-21AD-164E-9B47-82E242925FE4}"/>
              </a:ext>
            </a:extLst>
          </p:cNvPr>
          <p:cNvSpPr txBox="1"/>
          <p:nvPr/>
        </p:nvSpPr>
        <p:spPr>
          <a:xfrm>
            <a:off x="4927599" y="3049904"/>
            <a:ext cx="3973381" cy="2395855"/>
          </a:xfrm>
          <a:prstGeom prst="rect">
            <a:avLst/>
          </a:prstGeom>
          <a:solidFill>
            <a:srgbClr val="FFD579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no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dirty="0">
                <a:latin typeface="Eurostile" panose="020B0504020202050204" pitchFamily="34" charset="77"/>
              </a:rPr>
              <a:t>Modularity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dirty="0">
                <a:latin typeface="Eurostile" panose="020B0504020202050204" pitchFamily="34" charset="77"/>
              </a:rPr>
              <a:t>Pipelining</a:t>
            </a:r>
            <a:br>
              <a:rPr lang="en-US" sz="2400" dirty="0">
                <a:latin typeface="Eurostile" panose="020B0504020202050204" pitchFamily="34" charset="77"/>
              </a:rPr>
            </a:br>
            <a:r>
              <a:rPr lang="en-US" sz="2400" dirty="0">
                <a:latin typeface="Eurostile" panose="020B0504020202050204" pitchFamily="34" charset="77"/>
              </a:rPr>
              <a:t>(incl. parallel pipelines)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dirty="0">
                <a:latin typeface="Eurostile" panose="020B0504020202050204" pitchFamily="34" charset="77"/>
              </a:rPr>
              <a:t>Processing graphs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dirty="0">
                <a:latin typeface="Eurostile" panose="020B0504020202050204" pitchFamily="34" charset="77"/>
              </a:rPr>
              <a:t>Recursion</a:t>
            </a:r>
          </a:p>
        </p:txBody>
      </p:sp>
    </p:spTree>
    <p:extLst>
      <p:ext uri="{BB962C8B-B14F-4D97-AF65-F5344CB8AC3E}">
        <p14:creationId xmlns:p14="http://schemas.microsoft.com/office/powerpoint/2010/main" val="173846011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a typeface="ＭＳ Ｐゴシック" charset="0"/>
                <a:cs typeface="ＭＳ Ｐゴシック" charset="0"/>
              </a:rPr>
              <a:t>Partitioning</a:t>
            </a:r>
          </a:p>
        </p:txBody>
      </p:sp>
      <p:sp>
        <p:nvSpPr>
          <p:cNvPr id="2765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latin typeface="Eurostile" panose="020B0504020202050204" pitchFamily="34" charset="77"/>
                <a:ea typeface="ＭＳ Ｐゴシック" charset="0"/>
                <a:cs typeface="ＭＳ Ｐゴシック" charset="0"/>
              </a:rPr>
              <a:t>Partition strategies</a:t>
            </a:r>
          </a:p>
          <a:p>
            <a:pPr lvl="1"/>
            <a:r>
              <a:rPr lang="en-US" dirty="0">
                <a:latin typeface="Eurostile" panose="020B0504020202050204" pitchFamily="34" charset="77"/>
                <a:ea typeface="ＭＳ Ｐゴシック" charset="0"/>
              </a:rPr>
              <a:t>Domain decomposition</a:t>
            </a:r>
          </a:p>
          <a:p>
            <a:pPr lvl="2"/>
            <a:r>
              <a:rPr lang="en-US" dirty="0">
                <a:latin typeface="Eurostile" panose="020B0504020202050204" pitchFamily="34" charset="77"/>
                <a:ea typeface="ＭＳ Ｐゴシック" charset="0"/>
              </a:rPr>
              <a:t>divides computation and data into small pieces</a:t>
            </a:r>
          </a:p>
          <a:p>
            <a:pPr lvl="2"/>
            <a:r>
              <a:rPr lang="en-US" dirty="0">
                <a:latin typeface="Eurostile" panose="020B0504020202050204" pitchFamily="34" charset="77"/>
                <a:ea typeface="ＭＳ Ｐゴシック" charset="0"/>
              </a:rPr>
              <a:t>focus first on the data</a:t>
            </a:r>
          </a:p>
          <a:p>
            <a:pPr lvl="2"/>
            <a:r>
              <a:rPr lang="en-US" dirty="0">
                <a:latin typeface="Eurostile" panose="020B0504020202050204" pitchFamily="34" charset="77"/>
                <a:ea typeface="ＭＳ Ｐゴシック" charset="0"/>
              </a:rPr>
              <a:t>partition it</a:t>
            </a:r>
          </a:p>
          <a:p>
            <a:pPr lvl="2"/>
            <a:r>
              <a:rPr lang="en-US" dirty="0">
                <a:latin typeface="Eurostile" panose="020B0504020202050204" pitchFamily="34" charset="77"/>
                <a:ea typeface="ＭＳ Ｐゴシック" charset="0"/>
              </a:rPr>
              <a:t>finally, associate computation with data</a:t>
            </a:r>
          </a:p>
          <a:p>
            <a:pPr lvl="1"/>
            <a:r>
              <a:rPr lang="en-US" dirty="0">
                <a:latin typeface="Eurostile" panose="020B0504020202050204" pitchFamily="34" charset="77"/>
                <a:ea typeface="ＭＳ Ｐゴシック" charset="0"/>
              </a:rPr>
              <a:t>Functional decomposition</a:t>
            </a:r>
          </a:p>
          <a:p>
            <a:pPr lvl="2"/>
            <a:r>
              <a:rPr lang="en-US" dirty="0">
                <a:latin typeface="Eurostile" panose="020B0504020202050204" pitchFamily="34" charset="77"/>
                <a:ea typeface="ＭＳ Ｐゴシック" charset="0"/>
              </a:rPr>
              <a:t>first decompose the computation</a:t>
            </a:r>
          </a:p>
          <a:p>
            <a:pPr lvl="2"/>
            <a:r>
              <a:rPr lang="en-US" dirty="0">
                <a:latin typeface="Eurostile" panose="020B0504020202050204" pitchFamily="34" charset="77"/>
                <a:ea typeface="ＭＳ Ｐゴシック" charset="0"/>
              </a:rPr>
              <a:t>then deal with the data</a:t>
            </a:r>
          </a:p>
          <a:p>
            <a:pPr lvl="1"/>
            <a:r>
              <a:rPr lang="en-US" dirty="0">
                <a:latin typeface="Eurostile" panose="020B0504020202050204" pitchFamily="34" charset="77"/>
                <a:ea typeface="ＭＳ Ｐゴシック" charset="0"/>
              </a:rPr>
              <a:t>Complementary techniques</a:t>
            </a:r>
          </a:p>
          <a:p>
            <a:pPr lvl="2"/>
            <a:r>
              <a:rPr lang="en-US" dirty="0">
                <a:latin typeface="Eurostile" panose="020B0504020202050204" pitchFamily="34" charset="77"/>
                <a:ea typeface="ＭＳ Ｐゴシック" charset="0"/>
              </a:rPr>
              <a:t>you can try both</a:t>
            </a:r>
          </a:p>
          <a:p>
            <a:pPr lvl="2"/>
            <a:r>
              <a:rPr lang="en-US" dirty="0">
                <a:latin typeface="Eurostile" panose="020B0504020202050204" pitchFamily="34" charset="77"/>
                <a:ea typeface="ＭＳ Ｐゴシック" charset="0"/>
              </a:rPr>
              <a:t>even for parts of the same problem</a:t>
            </a:r>
          </a:p>
          <a:p>
            <a:pPr marL="0" indent="0">
              <a:buNone/>
            </a:pPr>
            <a:endParaRPr lang="en-US" dirty="0">
              <a:latin typeface="Eurostile" panose="020B0504020202050204" pitchFamily="34" charset="77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684917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a typeface="ＭＳ Ｐゴシック" charset="0"/>
                <a:cs typeface="ＭＳ Ｐゴシック" charset="0"/>
              </a:rPr>
              <a:t>Partitioning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2939A1E-3289-3C43-9FC9-143EF3B6BFB7}"/>
              </a:ext>
            </a:extLst>
          </p:cNvPr>
          <p:cNvSpPr txBox="1"/>
          <p:nvPr/>
        </p:nvSpPr>
        <p:spPr>
          <a:xfrm>
            <a:off x="1107029" y="1482397"/>
            <a:ext cx="6929942" cy="2043123"/>
          </a:xfrm>
          <a:prstGeom prst="rect">
            <a:avLst/>
          </a:prstGeom>
          <a:solidFill>
            <a:srgbClr val="FFD579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noAutofit/>
          </a:bodyPr>
          <a:lstStyle/>
          <a:p>
            <a:r>
              <a:rPr lang="en-US" sz="2800" dirty="0">
                <a:latin typeface="Eurostile" panose="020B0504020202050204" pitchFamily="34" charset="77"/>
              </a:rPr>
              <a:t>Define disjoint sets of computation and data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400" dirty="0">
                <a:latin typeface="Eurostile" panose="020B0504020202050204" pitchFamily="34" charset="77"/>
              </a:rPr>
              <a:t>don</a:t>
            </a:r>
            <a:r>
              <a:rPr lang="ja-JP" altLang="en-US" sz="2400">
                <a:latin typeface="Eurostile" panose="020B0504020202050204" pitchFamily="34" charset="77"/>
              </a:rPr>
              <a:t>’</a:t>
            </a:r>
            <a:r>
              <a:rPr lang="en-US" sz="2400" dirty="0">
                <a:latin typeface="Eurostile" panose="020B0504020202050204" pitchFamily="34" charset="77"/>
              </a:rPr>
              <a:t>t replicate computation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400" dirty="0">
                <a:latin typeface="Eurostile" panose="020B0504020202050204" pitchFamily="34" charset="77"/>
              </a:rPr>
              <a:t>don</a:t>
            </a:r>
            <a:r>
              <a:rPr lang="ja-JP" altLang="en-US" sz="2400">
                <a:latin typeface="Eurostile" panose="020B0504020202050204" pitchFamily="34" charset="77"/>
              </a:rPr>
              <a:t>’</a:t>
            </a:r>
            <a:r>
              <a:rPr lang="en-US" sz="2400" dirty="0">
                <a:latin typeface="Eurostile" panose="020B0504020202050204" pitchFamily="34" charset="77"/>
              </a:rPr>
              <a:t>t replicate data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400" dirty="0">
                <a:latin typeface="Eurostile" panose="020B0504020202050204" pitchFamily="34" charset="77"/>
              </a:rPr>
              <a:t>revisit in communication</a:t>
            </a:r>
          </a:p>
        </p:txBody>
      </p:sp>
    </p:spTree>
    <p:extLst>
      <p:ext uri="{BB962C8B-B14F-4D97-AF65-F5344CB8AC3E}">
        <p14:creationId xmlns:p14="http://schemas.microsoft.com/office/powerpoint/2010/main" val="284615282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a typeface="ＭＳ Ｐゴシック" charset="0"/>
                <a:cs typeface="ＭＳ Ｐゴシック" charset="0"/>
              </a:rPr>
              <a:t>Partitioning Design Checklist</a:t>
            </a:r>
          </a:p>
        </p:txBody>
      </p:sp>
      <p:sp>
        <p:nvSpPr>
          <p:cNvPr id="3072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>
              <a:buFont typeface="Tahoma" charset="0"/>
              <a:buAutoNum type="arabicPeriod"/>
            </a:pPr>
            <a:r>
              <a:rPr lang="en-US" sz="1600" dirty="0">
                <a:latin typeface="Tahoma" charset="0"/>
                <a:ea typeface="ＭＳ Ｐゴシック" charset="0"/>
              </a:rPr>
              <a:t>Does your partition define at least an order of magnitude more tasks than there are processors in your target computer?</a:t>
            </a:r>
          </a:p>
          <a:p>
            <a:pPr lvl="2"/>
            <a:r>
              <a:rPr lang="en-US" sz="1200" dirty="0">
                <a:latin typeface="Tahoma" charset="0"/>
                <a:ea typeface="ＭＳ Ｐゴシック" charset="0"/>
              </a:rPr>
              <a:t>If not, you have little flexibility in subsequent design stages</a:t>
            </a:r>
          </a:p>
          <a:p>
            <a:pPr lvl="2"/>
            <a:endParaRPr lang="en-US" sz="1200" dirty="0">
              <a:latin typeface="Tahoma" charset="0"/>
              <a:ea typeface="ＭＳ Ｐゴシック" charset="0"/>
            </a:endParaRPr>
          </a:p>
          <a:p>
            <a:pPr lvl="1">
              <a:buFont typeface="Tahoma" charset="0"/>
              <a:buAutoNum type="arabicPeriod"/>
            </a:pPr>
            <a:r>
              <a:rPr lang="en-US" sz="1600" dirty="0">
                <a:latin typeface="Tahoma" charset="0"/>
                <a:ea typeface="ＭＳ Ｐゴシック" charset="0"/>
              </a:rPr>
              <a:t>Does your partition avoid redundant computation and storage requirements?</a:t>
            </a:r>
          </a:p>
          <a:p>
            <a:pPr lvl="2"/>
            <a:r>
              <a:rPr lang="en-US" sz="1200" dirty="0">
                <a:latin typeface="Tahoma" charset="0"/>
                <a:ea typeface="ＭＳ Ｐゴシック" charset="0"/>
              </a:rPr>
              <a:t>If not, the resulting algorithm may not be scalable to deal with large problems</a:t>
            </a:r>
          </a:p>
          <a:p>
            <a:pPr lvl="2"/>
            <a:endParaRPr lang="en-US" sz="1200" dirty="0">
              <a:latin typeface="Tahoma" charset="0"/>
              <a:ea typeface="ＭＳ Ｐゴシック" charset="0"/>
            </a:endParaRPr>
          </a:p>
          <a:p>
            <a:pPr lvl="1">
              <a:buFont typeface="Tahoma" charset="0"/>
              <a:buAutoNum type="arabicPeriod"/>
            </a:pPr>
            <a:r>
              <a:rPr lang="en-US" sz="1600" dirty="0">
                <a:latin typeface="Tahoma" charset="0"/>
                <a:ea typeface="ＭＳ Ｐゴシック" charset="0"/>
              </a:rPr>
              <a:t>Are tasks of comparable size?</a:t>
            </a:r>
          </a:p>
          <a:p>
            <a:pPr lvl="2"/>
            <a:r>
              <a:rPr lang="en-US" sz="1200" dirty="0">
                <a:latin typeface="Tahoma" charset="0"/>
                <a:ea typeface="ＭＳ Ｐゴシック" charset="0"/>
              </a:rPr>
              <a:t>If not, it may be hard to allocate each processor equal amounts of work</a:t>
            </a:r>
          </a:p>
          <a:p>
            <a:pPr lvl="2"/>
            <a:endParaRPr lang="en-US" sz="1200" dirty="0">
              <a:latin typeface="Tahoma" charset="0"/>
              <a:ea typeface="ＭＳ Ｐゴシック" charset="0"/>
            </a:endParaRPr>
          </a:p>
          <a:p>
            <a:pPr lvl="1">
              <a:buFont typeface="Tahoma" charset="0"/>
              <a:buAutoNum type="arabicPeriod"/>
            </a:pPr>
            <a:r>
              <a:rPr lang="en-US" sz="1600" dirty="0">
                <a:latin typeface="Tahoma" charset="0"/>
                <a:ea typeface="ＭＳ Ｐゴシック" charset="0"/>
              </a:rPr>
              <a:t>Does the number of tasks scale with problem size?</a:t>
            </a:r>
          </a:p>
          <a:p>
            <a:pPr lvl="2"/>
            <a:r>
              <a:rPr lang="en-US" sz="1200" dirty="0">
                <a:latin typeface="Tahoma" charset="0"/>
                <a:ea typeface="ＭＳ Ｐゴシック" charset="0"/>
              </a:rPr>
              <a:t>Ideally, an increase in problem size should increase the number of tasks rather than the size of individual tasks</a:t>
            </a:r>
          </a:p>
          <a:p>
            <a:pPr lvl="2"/>
            <a:r>
              <a:rPr lang="en-US" sz="1200" dirty="0">
                <a:latin typeface="Tahoma" charset="0"/>
                <a:ea typeface="ＭＳ Ｐゴシック" charset="0"/>
              </a:rPr>
              <a:t>If this is not the case, your parallel algorithm may not be able to solve larger problems when more processors are available</a:t>
            </a:r>
          </a:p>
          <a:p>
            <a:pPr lvl="2"/>
            <a:endParaRPr lang="en-US" sz="1200" dirty="0">
              <a:latin typeface="Tahoma" charset="0"/>
              <a:ea typeface="ＭＳ Ｐゴシック" charset="0"/>
            </a:endParaRPr>
          </a:p>
          <a:p>
            <a:pPr lvl="1">
              <a:buFont typeface="Tahoma" charset="0"/>
              <a:buAutoNum type="arabicPeriod"/>
            </a:pPr>
            <a:r>
              <a:rPr lang="en-US" sz="1600" dirty="0">
                <a:latin typeface="Tahoma" charset="0"/>
                <a:ea typeface="ＭＳ Ｐゴシック" charset="0"/>
              </a:rPr>
              <a:t>Have you identified several alternative partitions?</a:t>
            </a:r>
          </a:p>
          <a:p>
            <a:pPr lvl="2"/>
            <a:r>
              <a:rPr lang="en-US" sz="1200" dirty="0">
                <a:latin typeface="Tahoma" charset="0"/>
                <a:ea typeface="ＭＳ Ｐゴシック" charset="0"/>
              </a:rPr>
              <a:t>You can maximize flexibility in subsequent design stages by considering alternatives now</a:t>
            </a:r>
          </a:p>
          <a:p>
            <a:pPr lvl="2"/>
            <a:r>
              <a:rPr lang="en-US" sz="1200" dirty="0">
                <a:latin typeface="Tahoma" charset="0"/>
                <a:ea typeface="ＭＳ Ｐゴシック" charset="0"/>
              </a:rPr>
              <a:t>Remember to investigate both domain and functional decompositions</a:t>
            </a:r>
          </a:p>
          <a:p>
            <a:pPr lvl="1">
              <a:buFont typeface="Tahoma" charset="0"/>
              <a:buAutoNum type="arabicPeriod"/>
            </a:pPr>
            <a:endParaRPr lang="en-US" sz="1600" dirty="0">
              <a:latin typeface="Tahoma" charset="0"/>
              <a:ea typeface="ＭＳ Ｐゴシック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B01F9A9-01B0-114D-8AF4-C86B16176117}"/>
              </a:ext>
            </a:extLst>
          </p:cNvPr>
          <p:cNvSpPr txBox="1"/>
          <p:nvPr/>
        </p:nvSpPr>
        <p:spPr>
          <a:xfrm>
            <a:off x="553721" y="5659120"/>
            <a:ext cx="8036559" cy="778828"/>
          </a:xfrm>
          <a:prstGeom prst="rect">
            <a:avLst/>
          </a:prstGeom>
          <a:solidFill>
            <a:srgbClr val="92D05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noAutofit/>
          </a:bodyPr>
          <a:lstStyle/>
          <a:p>
            <a:pPr algn="ctr"/>
            <a:r>
              <a:rPr lang="en-US" sz="2400" dirty="0">
                <a:latin typeface="Eurostile" panose="020B0504020202050204" pitchFamily="34" charset="77"/>
              </a:rPr>
              <a:t>We may have to conclude that we haven’t managed to find useful partition</a:t>
            </a:r>
          </a:p>
          <a:p>
            <a:pPr algn="ctr"/>
            <a:endParaRPr lang="en-US" sz="2400" dirty="0">
              <a:latin typeface="Eurostile" panose="020B0504020202050204" pitchFamily="34" charset="7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a typeface="ＭＳ Ｐゴシック" charset="0"/>
                <a:cs typeface="ＭＳ Ｐゴシック" charset="0"/>
              </a:rPr>
              <a:t>Communication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F0FDAE5-1BB6-1947-B86B-AE5F20B4B45B}"/>
              </a:ext>
            </a:extLst>
          </p:cNvPr>
          <p:cNvSpPr txBox="1"/>
          <p:nvPr/>
        </p:nvSpPr>
        <p:spPr>
          <a:xfrm>
            <a:off x="1061721" y="1026795"/>
            <a:ext cx="7020559" cy="477520"/>
          </a:xfrm>
          <a:prstGeom prst="rect">
            <a:avLst/>
          </a:prstGeom>
          <a:solidFill>
            <a:srgbClr val="FFC00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noAutofit/>
          </a:bodyPr>
          <a:lstStyle/>
          <a:p>
            <a:pPr algn="ctr"/>
            <a:r>
              <a:rPr lang="en-US" sz="2400" dirty="0">
                <a:latin typeface="Eurostile" panose="020B0504020202050204" pitchFamily="34" charset="77"/>
              </a:rPr>
              <a:t>Define the communication between partitions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D2FEE5D-C28B-2F49-9FB0-DF258AC5E10A}"/>
              </a:ext>
            </a:extLst>
          </p:cNvPr>
          <p:cNvSpPr txBox="1"/>
          <p:nvPr/>
        </p:nvSpPr>
        <p:spPr>
          <a:xfrm>
            <a:off x="1314003" y="2108200"/>
            <a:ext cx="6625532" cy="830997"/>
          </a:xfrm>
          <a:prstGeom prst="rect">
            <a:avLst/>
          </a:prstGeom>
          <a:solidFill>
            <a:srgbClr val="CCECFF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pPr algn="ctr"/>
            <a:r>
              <a:rPr lang="nb-NO" sz="4800" dirty="0">
                <a:latin typeface="Eurostile" panose="020B0504020202050204" pitchFamily="34" charset="77"/>
              </a:rPr>
              <a:t>Kinds </a:t>
            </a:r>
            <a:r>
              <a:rPr lang="nb-NO" sz="4800" dirty="0" err="1">
                <a:latin typeface="Eurostile" panose="020B0504020202050204" pitchFamily="34" charset="77"/>
              </a:rPr>
              <a:t>of</a:t>
            </a:r>
            <a:r>
              <a:rPr lang="nb-NO" sz="4800" dirty="0">
                <a:latin typeface="Eurostile" panose="020B0504020202050204" pitchFamily="34" charset="77"/>
              </a:rPr>
              <a:t> </a:t>
            </a:r>
            <a:r>
              <a:rPr lang="nb-NO" sz="4800" dirty="0" err="1">
                <a:latin typeface="Eurostile" panose="020B0504020202050204" pitchFamily="34" charset="77"/>
              </a:rPr>
              <a:t>communication</a:t>
            </a:r>
            <a:r>
              <a:rPr lang="nb-NO" sz="4800" dirty="0">
                <a:latin typeface="Eurostile" panose="020B0504020202050204" pitchFamily="34" charset="77"/>
              </a:rPr>
              <a:t>?</a:t>
            </a:r>
            <a:endParaRPr lang="en-NO" sz="4800" dirty="0">
              <a:latin typeface="Eurostile" panose="020B0504020202050204" pitchFamily="34" charset="77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a typeface="ＭＳ Ｐゴシック" charset="0"/>
                <a:cs typeface="ＭＳ Ｐゴシック" charset="0"/>
              </a:rPr>
              <a:t>Communication</a:t>
            </a:r>
          </a:p>
        </p:txBody>
      </p:sp>
      <p:sp>
        <p:nvSpPr>
          <p:cNvPr id="31747" name="Content Placeholder 2"/>
          <p:cNvSpPr>
            <a:spLocks noGrp="1"/>
          </p:cNvSpPr>
          <p:nvPr>
            <p:ph idx="1"/>
          </p:nvPr>
        </p:nvSpPr>
        <p:spPr>
          <a:xfrm>
            <a:off x="173038" y="2833042"/>
            <a:ext cx="8797925" cy="3557598"/>
          </a:xfrm>
          <a:solidFill>
            <a:schemeClr val="bg1"/>
          </a:solidFill>
        </p:spPr>
        <p:txBody>
          <a:bodyPr/>
          <a:lstStyle/>
          <a:p>
            <a:r>
              <a:rPr lang="en-US" sz="2400" dirty="0">
                <a:latin typeface="Eurostile" panose="020B0504020202050204" pitchFamily="34" charset="77"/>
                <a:ea typeface="ＭＳ Ｐゴシック" charset="0"/>
                <a:cs typeface="ＭＳ Ｐゴシック" charset="0"/>
              </a:rPr>
              <a:t>Define a channel structure</a:t>
            </a:r>
          </a:p>
          <a:p>
            <a:pPr lvl="1"/>
            <a:r>
              <a:rPr lang="en-US" sz="2000" dirty="0">
                <a:latin typeface="Eurostile" panose="020B0504020202050204" pitchFamily="34" charset="77"/>
                <a:ea typeface="ＭＳ Ｐゴシック" charset="0"/>
              </a:rPr>
              <a:t>consisting of producers and consumers</a:t>
            </a:r>
          </a:p>
          <a:p>
            <a:pPr lvl="1"/>
            <a:r>
              <a:rPr lang="en-US" sz="2000" dirty="0">
                <a:latin typeface="Eurostile" panose="020B0504020202050204" pitchFamily="34" charset="77"/>
                <a:ea typeface="ＭＳ Ｐゴシック" charset="0"/>
              </a:rPr>
              <a:t>not necessarily implemented in software – could be memory reads and writes</a:t>
            </a:r>
          </a:p>
          <a:p>
            <a:endParaRPr lang="en-US" sz="2000" dirty="0">
              <a:latin typeface="Eurostile" panose="020B0504020202050204" pitchFamily="34" charset="77"/>
              <a:ea typeface="ＭＳ Ｐゴシック" charset="0"/>
              <a:cs typeface="ＭＳ Ｐゴシック" charset="0"/>
            </a:endParaRPr>
          </a:p>
          <a:p>
            <a:pPr lvl="1"/>
            <a:r>
              <a:rPr lang="en-US" sz="2000" dirty="0">
                <a:latin typeface="Eurostile" panose="020B0504020202050204" pitchFamily="34" charset="77"/>
                <a:ea typeface="ＭＳ Ｐゴシック" charset="0"/>
              </a:rPr>
              <a:t>avoid introducing unnecessary channels and communication</a:t>
            </a:r>
          </a:p>
          <a:p>
            <a:pPr lvl="1"/>
            <a:r>
              <a:rPr lang="en-US" sz="2000" dirty="0">
                <a:latin typeface="Eurostile" panose="020B0504020202050204" pitchFamily="34" charset="77"/>
                <a:ea typeface="ＭＳ Ｐゴシック" charset="0"/>
              </a:rPr>
              <a:t>optimize performance by distributing communication operations over many tasks</a:t>
            </a:r>
          </a:p>
          <a:p>
            <a:pPr lvl="1"/>
            <a:r>
              <a:rPr lang="en-US" sz="2000" dirty="0">
                <a:latin typeface="Eurostile" panose="020B0504020202050204" pitchFamily="34" charset="77"/>
                <a:ea typeface="ＭＳ Ｐゴシック" charset="0"/>
              </a:rPr>
              <a:t>organize communication operations in a way that permits concurrent execution</a:t>
            </a:r>
          </a:p>
          <a:p>
            <a:endParaRPr lang="en-US" sz="2400" dirty="0">
              <a:latin typeface="Eurostile" panose="020B0504020202050204" pitchFamily="34" charset="77"/>
              <a:ea typeface="ＭＳ Ｐゴシック" charset="0"/>
              <a:cs typeface="ＭＳ Ｐゴシック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F0FDAE5-1BB6-1947-B86B-AE5F20B4B45B}"/>
              </a:ext>
            </a:extLst>
          </p:cNvPr>
          <p:cNvSpPr txBox="1"/>
          <p:nvPr/>
        </p:nvSpPr>
        <p:spPr>
          <a:xfrm>
            <a:off x="1061721" y="1026795"/>
            <a:ext cx="7020559" cy="477520"/>
          </a:xfrm>
          <a:prstGeom prst="rect">
            <a:avLst/>
          </a:prstGeom>
          <a:solidFill>
            <a:srgbClr val="FFC00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noAutofit/>
          </a:bodyPr>
          <a:lstStyle/>
          <a:p>
            <a:pPr algn="ctr"/>
            <a:r>
              <a:rPr lang="en-US" sz="2400" dirty="0">
                <a:latin typeface="Eurostile" panose="020B0504020202050204" pitchFamily="34" charset="77"/>
              </a:rPr>
              <a:t>Define the communication between partitions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8270193-E19A-004D-848F-A3802DA8FFF8}"/>
              </a:ext>
            </a:extLst>
          </p:cNvPr>
          <p:cNvSpPr txBox="1"/>
          <p:nvPr/>
        </p:nvSpPr>
        <p:spPr>
          <a:xfrm>
            <a:off x="312738" y="1675437"/>
            <a:ext cx="8455342" cy="986483"/>
          </a:xfrm>
          <a:prstGeom prst="rect">
            <a:avLst/>
          </a:prstGeom>
          <a:solidFill>
            <a:srgbClr val="FFD579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noAutofit/>
          </a:bodyPr>
          <a:lstStyle/>
          <a:p>
            <a:pPr algn="ctr"/>
            <a:r>
              <a:rPr lang="en-US" sz="2400" dirty="0">
                <a:latin typeface="Eurostile" panose="020B0504020202050204" pitchFamily="34" charset="77"/>
              </a:rPr>
              <a:t>Tasks can rarely execute independently</a:t>
            </a:r>
          </a:p>
          <a:p>
            <a:pPr algn="ctr"/>
            <a:r>
              <a:rPr lang="en-US" sz="2400" dirty="0">
                <a:latin typeface="Eurostile" panose="020B0504020202050204" pitchFamily="34" charset="77"/>
              </a:rPr>
              <a:t>Flow between tasks is specified in the communication phase</a:t>
            </a:r>
          </a:p>
        </p:txBody>
      </p:sp>
    </p:spTree>
    <p:extLst>
      <p:ext uri="{BB962C8B-B14F-4D97-AF65-F5344CB8AC3E}">
        <p14:creationId xmlns:p14="http://schemas.microsoft.com/office/powerpoint/2010/main" val="16383906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747" grpId="0" uiExpand="1" build="p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a typeface="ＭＳ Ｐゴシック" charset="0"/>
                <a:cs typeface="ＭＳ Ｐゴシック" charset="0"/>
              </a:rPr>
              <a:t>Communication</a:t>
            </a:r>
          </a:p>
        </p:txBody>
      </p:sp>
      <p:sp>
        <p:nvSpPr>
          <p:cNvPr id="3174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>
                <a:latin typeface="Eurostile" panose="020B0504020202050204" pitchFamily="34" charset="77"/>
                <a:ea typeface="ＭＳ Ｐゴシック" charset="0"/>
                <a:cs typeface="ＭＳ Ｐゴシック" charset="0"/>
              </a:rPr>
              <a:t>Communication requirements for functional decomposition are often easy</a:t>
            </a:r>
          </a:p>
          <a:p>
            <a:pPr lvl="1"/>
            <a:r>
              <a:rPr lang="en-US" sz="2000" dirty="0">
                <a:latin typeface="Eurostile" panose="020B0504020202050204" pitchFamily="34" charset="77"/>
                <a:ea typeface="ＭＳ Ｐゴシック" charset="0"/>
              </a:rPr>
              <a:t>correspond to the data flow between tasks</a:t>
            </a:r>
          </a:p>
          <a:p>
            <a:pPr lvl="1"/>
            <a:endParaRPr lang="en-US" sz="2000" dirty="0">
              <a:latin typeface="Eurostile" panose="020B0504020202050204" pitchFamily="34" charset="77"/>
              <a:ea typeface="ＭＳ Ｐゴシック" charset="0"/>
            </a:endParaRPr>
          </a:p>
          <a:p>
            <a:r>
              <a:rPr lang="en-US" sz="2400" dirty="0">
                <a:latin typeface="Eurostile" panose="020B0504020202050204" pitchFamily="34" charset="77"/>
                <a:ea typeface="ＭＳ Ｐゴシック" charset="0"/>
                <a:cs typeface="ＭＳ Ｐゴシック" charset="0"/>
              </a:rPr>
              <a:t>In domain decomposition problems, communication requirements can be difficult</a:t>
            </a:r>
          </a:p>
          <a:p>
            <a:pPr lvl="1"/>
            <a:r>
              <a:rPr lang="en-US" sz="2000" dirty="0">
                <a:latin typeface="Eurostile" panose="020B0504020202050204" pitchFamily="34" charset="77"/>
                <a:ea typeface="ＭＳ Ｐゴシック" charset="0"/>
              </a:rPr>
              <a:t>first partitioning data structures into disjoint subsets</a:t>
            </a:r>
          </a:p>
          <a:p>
            <a:pPr lvl="1"/>
            <a:r>
              <a:rPr lang="en-US" sz="2000" dirty="0">
                <a:latin typeface="Eurostile" panose="020B0504020202050204" pitchFamily="34" charset="77"/>
                <a:ea typeface="ＭＳ Ｐゴシック" charset="0"/>
              </a:rPr>
              <a:t>associating operations with each datum</a:t>
            </a:r>
          </a:p>
          <a:p>
            <a:pPr lvl="1"/>
            <a:r>
              <a:rPr lang="en-US" sz="2000" dirty="0">
                <a:latin typeface="Eurostile" panose="020B0504020202050204" pitchFamily="34" charset="77"/>
                <a:ea typeface="ＭＳ Ｐゴシック" charset="0"/>
              </a:rPr>
              <a:t>some operations that require data from several tasks usually remain</a:t>
            </a:r>
          </a:p>
          <a:p>
            <a:pPr lvl="1"/>
            <a:r>
              <a:rPr lang="en-US" sz="2000" dirty="0">
                <a:latin typeface="Eurostile" panose="020B0504020202050204" pitchFamily="34" charset="77"/>
                <a:ea typeface="ＭＳ Ｐゴシック" charset="0"/>
              </a:rPr>
              <a:t>communication is then required</a:t>
            </a:r>
          </a:p>
          <a:p>
            <a:pPr lvl="1"/>
            <a:r>
              <a:rPr lang="en-US" sz="2000" dirty="0">
                <a:latin typeface="Eurostile" panose="020B0504020202050204" pitchFamily="34" charset="77"/>
                <a:ea typeface="ＭＳ Ｐゴシック" charset="0"/>
              </a:rPr>
              <a:t>organizing this communication in an efficient manner can be challenging</a:t>
            </a:r>
          </a:p>
          <a:p>
            <a:pPr lvl="1"/>
            <a:r>
              <a:rPr lang="en-US" sz="2000" dirty="0">
                <a:latin typeface="Eurostile" panose="020B0504020202050204" pitchFamily="34" charset="77"/>
                <a:ea typeface="ＭＳ Ｐゴシック" charset="0"/>
              </a:rPr>
              <a:t>even simple decompositions can have complex communication structures</a:t>
            </a:r>
          </a:p>
        </p:txBody>
      </p:sp>
    </p:spTree>
    <p:extLst>
      <p:ext uri="{BB962C8B-B14F-4D97-AF65-F5344CB8AC3E}">
        <p14:creationId xmlns:p14="http://schemas.microsoft.com/office/powerpoint/2010/main" val="344692439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a typeface="ＭＳ Ｐゴシック" charset="0"/>
                <a:cs typeface="ＭＳ Ｐゴシック" charset="0"/>
              </a:rPr>
              <a:t>Communication Design Checklist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>
              <a:buFont typeface="Tahoma" charset="0"/>
              <a:buAutoNum type="arabicPeriod"/>
            </a:pPr>
            <a:r>
              <a:rPr lang="en-US" sz="1600" dirty="0">
                <a:latin typeface="Tahoma" charset="0"/>
                <a:ea typeface="ＭＳ Ｐゴシック" charset="0"/>
              </a:rPr>
              <a:t>do all tasks perform about the same number of communication operations?</a:t>
            </a:r>
          </a:p>
          <a:p>
            <a:pPr lvl="2"/>
            <a:r>
              <a:rPr lang="en-US" sz="1600" dirty="0">
                <a:latin typeface="Tahoma" charset="0"/>
                <a:ea typeface="ＭＳ Ｐゴシック" charset="0"/>
              </a:rPr>
              <a:t>unbalanced communication requirements suggest a non-scalable construct</a:t>
            </a:r>
          </a:p>
          <a:p>
            <a:pPr lvl="2"/>
            <a:r>
              <a:rPr lang="en-US" sz="1600" dirty="0">
                <a:latin typeface="Tahoma" charset="0"/>
                <a:ea typeface="ＭＳ Ｐゴシック" charset="0"/>
              </a:rPr>
              <a:t>if a frequently accessed data structure is encapsulated in a single task, consider distributing or replicating this data structure</a:t>
            </a:r>
          </a:p>
          <a:p>
            <a:pPr lvl="2"/>
            <a:endParaRPr lang="en-US" sz="1600" dirty="0">
              <a:latin typeface="Tahoma" charset="0"/>
              <a:ea typeface="ＭＳ Ｐゴシック" charset="0"/>
            </a:endParaRPr>
          </a:p>
          <a:p>
            <a:pPr lvl="1">
              <a:buFont typeface="Tahoma" charset="0"/>
              <a:buAutoNum type="arabicPeriod"/>
            </a:pPr>
            <a:r>
              <a:rPr lang="en-US" sz="1600" dirty="0">
                <a:latin typeface="Tahoma" charset="0"/>
                <a:ea typeface="ＭＳ Ｐゴシック" charset="0"/>
              </a:rPr>
              <a:t>does each task communicate only with a small number of neighbors?</a:t>
            </a:r>
          </a:p>
          <a:p>
            <a:pPr lvl="2"/>
            <a:r>
              <a:rPr lang="en-US" sz="1600" dirty="0">
                <a:latin typeface="Tahoma" charset="0"/>
                <a:ea typeface="ＭＳ Ｐゴシック" charset="0"/>
              </a:rPr>
              <a:t>if each task must communicate with many other tasks, evaluate the possibility of formulating this global communication in terms of a local communication structure</a:t>
            </a:r>
          </a:p>
          <a:p>
            <a:pPr lvl="2"/>
            <a:endParaRPr lang="en-US" sz="1600" dirty="0">
              <a:latin typeface="Tahoma" charset="0"/>
              <a:ea typeface="ＭＳ Ｐゴシック" charset="0"/>
            </a:endParaRPr>
          </a:p>
          <a:p>
            <a:pPr lvl="1">
              <a:buFont typeface="Tahoma" charset="0"/>
              <a:buAutoNum type="arabicPeriod"/>
            </a:pPr>
            <a:r>
              <a:rPr lang="en-US" sz="1600" dirty="0">
                <a:latin typeface="Tahoma" charset="0"/>
                <a:ea typeface="ＭＳ Ｐゴシック" charset="0"/>
              </a:rPr>
              <a:t>are communication operations able to proceed concurrently?</a:t>
            </a:r>
          </a:p>
          <a:p>
            <a:pPr lvl="2"/>
            <a:r>
              <a:rPr lang="en-US" sz="1600" dirty="0">
                <a:latin typeface="Tahoma" charset="0"/>
                <a:ea typeface="ＭＳ Ｐゴシック" charset="0"/>
              </a:rPr>
              <a:t>if not, your algorithm is likely to be inefficient and non-scalable</a:t>
            </a:r>
          </a:p>
          <a:p>
            <a:pPr lvl="2"/>
            <a:r>
              <a:rPr lang="en-US" sz="1600" dirty="0">
                <a:latin typeface="Tahoma" charset="0"/>
                <a:ea typeface="ＭＳ Ｐゴシック" charset="0"/>
              </a:rPr>
              <a:t>try to use divide-and-conquer</a:t>
            </a:r>
          </a:p>
          <a:p>
            <a:pPr lvl="1">
              <a:buFont typeface="Tahoma" charset="0"/>
              <a:buAutoNum type="arabicPeriod"/>
            </a:pPr>
            <a:endParaRPr lang="en-US" sz="1600" dirty="0">
              <a:latin typeface="Tahoma" charset="0"/>
              <a:ea typeface="ＭＳ Ｐゴシック" charset="0"/>
            </a:endParaRPr>
          </a:p>
          <a:p>
            <a:pPr lvl="1">
              <a:buFont typeface="Tahoma" charset="0"/>
              <a:buAutoNum type="arabicPeriod"/>
            </a:pPr>
            <a:r>
              <a:rPr lang="en-US" sz="1600" dirty="0">
                <a:latin typeface="Tahoma" charset="0"/>
                <a:ea typeface="ＭＳ Ｐゴシック" charset="0"/>
              </a:rPr>
              <a:t>is the computation associated with different tasks able to proceed concurrently?</a:t>
            </a:r>
          </a:p>
          <a:p>
            <a:pPr lvl="2"/>
            <a:r>
              <a:rPr lang="en-US" sz="1600" dirty="0">
                <a:latin typeface="Tahoma" charset="0"/>
                <a:ea typeface="ＭＳ Ｐゴシック" charset="0"/>
              </a:rPr>
              <a:t>if not, your algorithm is likely to be inefficient and non-scalable</a:t>
            </a:r>
          </a:p>
          <a:p>
            <a:pPr lvl="2"/>
            <a:r>
              <a:rPr lang="en-US" sz="1600" dirty="0">
                <a:latin typeface="Tahoma" charset="0"/>
                <a:ea typeface="ＭＳ Ｐゴシック" charset="0"/>
              </a:rPr>
              <a:t>consider whether you can reorder communication and computation operations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7D40309-95A2-274A-9CC7-93BA6E5E624B}"/>
              </a:ext>
            </a:extLst>
          </p:cNvPr>
          <p:cNvSpPr txBox="1"/>
          <p:nvPr/>
        </p:nvSpPr>
        <p:spPr>
          <a:xfrm>
            <a:off x="553721" y="5920104"/>
            <a:ext cx="8036559" cy="446723"/>
          </a:xfrm>
          <a:prstGeom prst="rect">
            <a:avLst/>
          </a:prstGeom>
          <a:solidFill>
            <a:srgbClr val="92D05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noAutofit/>
          </a:bodyPr>
          <a:lstStyle/>
          <a:p>
            <a:pPr algn="ctr"/>
            <a:r>
              <a:rPr lang="en-US" sz="2400" dirty="0">
                <a:latin typeface="Eurostile" panose="020B0504020202050204" pitchFamily="34" charset="77"/>
              </a:rPr>
              <a:t>We may have to back to the specification</a:t>
            </a:r>
          </a:p>
          <a:p>
            <a:pPr algn="ctr"/>
            <a:endParaRPr lang="en-US" sz="2400" dirty="0">
              <a:latin typeface="Eurostile" panose="020B0504020202050204" pitchFamily="34" charset="7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a typeface="ＭＳ Ｐゴシック" charset="0"/>
                <a:cs typeface="ＭＳ Ｐゴシック" charset="0"/>
              </a:rPr>
              <a:t>Agglomeration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794D0F9-9B7C-0B48-B33C-4F43D28E317A}"/>
              </a:ext>
            </a:extLst>
          </p:cNvPr>
          <p:cNvSpPr txBox="1"/>
          <p:nvPr/>
        </p:nvSpPr>
        <p:spPr>
          <a:xfrm>
            <a:off x="1061721" y="897889"/>
            <a:ext cx="7020559" cy="944246"/>
          </a:xfrm>
          <a:prstGeom prst="rect">
            <a:avLst/>
          </a:prstGeom>
          <a:solidFill>
            <a:srgbClr val="FFC00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noAutofit/>
          </a:bodyPr>
          <a:lstStyle/>
          <a:p>
            <a:pPr algn="ctr"/>
            <a:r>
              <a:rPr lang="en-US" sz="2400" dirty="0">
                <a:latin typeface="Eurostile" panose="020B0504020202050204" pitchFamily="34" charset="77"/>
              </a:rPr>
              <a:t>Consider the usefulness of combining</a:t>
            </a:r>
          </a:p>
          <a:p>
            <a:pPr algn="ctr"/>
            <a:r>
              <a:rPr lang="en-US" sz="2400" dirty="0">
                <a:latin typeface="Eurostile" panose="020B0504020202050204" pitchFamily="34" charset="77"/>
              </a:rPr>
              <a:t>(agglomerating) tasks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296BFF0-241C-654A-B3B9-6A77DCB3102C}"/>
              </a:ext>
            </a:extLst>
          </p:cNvPr>
          <p:cNvSpPr txBox="1"/>
          <p:nvPr/>
        </p:nvSpPr>
        <p:spPr>
          <a:xfrm>
            <a:off x="1150620" y="2063908"/>
            <a:ext cx="6842761" cy="761525"/>
          </a:xfrm>
          <a:prstGeom prst="rect">
            <a:avLst/>
          </a:prstGeom>
          <a:solidFill>
            <a:srgbClr val="92D05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noAutofit/>
          </a:bodyPr>
          <a:lstStyle/>
          <a:p>
            <a:pPr algn="ctr"/>
            <a:r>
              <a:rPr lang="en-US" sz="1800" dirty="0">
                <a:latin typeface="Eurostile" panose="020B0504020202050204" pitchFamily="34" charset="77"/>
              </a:rPr>
              <a:t>Partitioning and communication provide abstract output</a:t>
            </a:r>
          </a:p>
          <a:p>
            <a:pPr algn="ctr"/>
            <a:r>
              <a:rPr lang="en-US" sz="1800" dirty="0">
                <a:latin typeface="Eurostile" panose="020B0504020202050204" pitchFamily="34" charset="77"/>
              </a:rPr>
              <a:t>Their outputs are not specialized for any computers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FED135C-EBB8-9C41-882E-0372EE1F714B}"/>
              </a:ext>
            </a:extLst>
          </p:cNvPr>
          <p:cNvSpPr txBox="1"/>
          <p:nvPr/>
        </p:nvSpPr>
        <p:spPr>
          <a:xfrm>
            <a:off x="880930" y="3578266"/>
            <a:ext cx="7382149" cy="707886"/>
          </a:xfrm>
          <a:prstGeom prst="rect">
            <a:avLst/>
          </a:prstGeom>
          <a:solidFill>
            <a:srgbClr val="CCECFF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pPr algn="ctr"/>
            <a:r>
              <a:rPr lang="nb-NO" sz="4000" dirty="0">
                <a:latin typeface="Eurostile" panose="020B0504020202050204" pitchFamily="34" charset="77"/>
              </a:rPr>
              <a:t>Problems </a:t>
            </a:r>
            <a:r>
              <a:rPr lang="nb-NO" sz="4000" dirty="0" err="1">
                <a:latin typeface="Eurostile" panose="020B0504020202050204" pitchFamily="34" charset="77"/>
              </a:rPr>
              <a:t>with</a:t>
            </a:r>
            <a:r>
              <a:rPr lang="nb-NO" sz="4000" dirty="0">
                <a:latin typeface="Eurostile" panose="020B0504020202050204" pitchFamily="34" charset="77"/>
              </a:rPr>
              <a:t> </a:t>
            </a:r>
            <a:r>
              <a:rPr lang="nb-NO" sz="4000" dirty="0" err="1">
                <a:latin typeface="Eurostile" panose="020B0504020202050204" pitchFamily="34" charset="77"/>
              </a:rPr>
              <a:t>result</a:t>
            </a:r>
            <a:r>
              <a:rPr lang="nb-NO" sz="4000" dirty="0">
                <a:latin typeface="Eurostile" panose="020B0504020202050204" pitchFamily="34" charset="77"/>
              </a:rPr>
              <a:t> </a:t>
            </a:r>
            <a:r>
              <a:rPr lang="nb-NO" sz="4000" dirty="0" err="1">
                <a:latin typeface="Eurostile" panose="020B0504020202050204" pitchFamily="34" charset="77"/>
              </a:rPr>
              <a:t>of</a:t>
            </a:r>
            <a:r>
              <a:rPr lang="nb-NO" sz="4000" dirty="0">
                <a:latin typeface="Eurostile" panose="020B0504020202050204" pitchFamily="34" charset="77"/>
              </a:rPr>
              <a:t> C stage?</a:t>
            </a:r>
            <a:endParaRPr lang="en-NO" sz="4000" dirty="0">
              <a:latin typeface="Eurostile" panose="020B0504020202050204" pitchFamily="34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369053229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a typeface="ＭＳ Ｐゴシック" charset="0"/>
                <a:cs typeface="ＭＳ Ｐゴシック" charset="0"/>
              </a:rPr>
              <a:t>Agglomeration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794D0F9-9B7C-0B48-B33C-4F43D28E317A}"/>
              </a:ext>
            </a:extLst>
          </p:cNvPr>
          <p:cNvSpPr txBox="1"/>
          <p:nvPr/>
        </p:nvSpPr>
        <p:spPr>
          <a:xfrm>
            <a:off x="1061721" y="897889"/>
            <a:ext cx="7020559" cy="944246"/>
          </a:xfrm>
          <a:prstGeom prst="rect">
            <a:avLst/>
          </a:prstGeom>
          <a:solidFill>
            <a:srgbClr val="FFC00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noAutofit/>
          </a:bodyPr>
          <a:lstStyle/>
          <a:p>
            <a:pPr algn="ctr"/>
            <a:r>
              <a:rPr lang="en-US" sz="2400" dirty="0">
                <a:latin typeface="Eurostile" panose="020B0504020202050204" pitchFamily="34" charset="77"/>
              </a:rPr>
              <a:t>Consider the usefulness of combining</a:t>
            </a:r>
          </a:p>
          <a:p>
            <a:pPr algn="ctr"/>
            <a:r>
              <a:rPr lang="en-US" sz="2400" dirty="0">
                <a:latin typeface="Eurostile" panose="020B0504020202050204" pitchFamily="34" charset="77"/>
              </a:rPr>
              <a:t>(agglomerating) tasks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296BFF0-241C-654A-B3B9-6A77DCB3102C}"/>
              </a:ext>
            </a:extLst>
          </p:cNvPr>
          <p:cNvSpPr txBox="1"/>
          <p:nvPr/>
        </p:nvSpPr>
        <p:spPr>
          <a:xfrm>
            <a:off x="1150620" y="2063908"/>
            <a:ext cx="6842761" cy="761525"/>
          </a:xfrm>
          <a:prstGeom prst="rect">
            <a:avLst/>
          </a:prstGeom>
          <a:solidFill>
            <a:srgbClr val="92D05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noAutofit/>
          </a:bodyPr>
          <a:lstStyle/>
          <a:p>
            <a:pPr algn="ctr"/>
            <a:r>
              <a:rPr lang="en-US" sz="1800" dirty="0">
                <a:latin typeface="Eurostile" panose="020B0504020202050204" pitchFamily="34" charset="77"/>
              </a:rPr>
              <a:t>Partitioning and communication provide abstract output</a:t>
            </a:r>
          </a:p>
          <a:p>
            <a:pPr algn="ctr"/>
            <a:r>
              <a:rPr lang="en-US" sz="1800" dirty="0">
                <a:latin typeface="Eurostile" panose="020B0504020202050204" pitchFamily="34" charset="77"/>
              </a:rPr>
              <a:t>Their outputs are not specialized for any computers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FED135C-EBB8-9C41-882E-0372EE1F714B}"/>
              </a:ext>
            </a:extLst>
          </p:cNvPr>
          <p:cNvSpPr txBox="1"/>
          <p:nvPr/>
        </p:nvSpPr>
        <p:spPr>
          <a:xfrm>
            <a:off x="2530414" y="3903593"/>
            <a:ext cx="4083169" cy="523220"/>
          </a:xfrm>
          <a:prstGeom prst="rect">
            <a:avLst/>
          </a:prstGeom>
          <a:solidFill>
            <a:srgbClr val="FFC00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pPr algn="ctr"/>
            <a:r>
              <a:rPr lang="nb-NO" sz="2800" dirty="0">
                <a:latin typeface="Eurostile" panose="020B0504020202050204" pitchFamily="34" charset="77"/>
              </a:rPr>
              <a:t>Problems </a:t>
            </a:r>
            <a:r>
              <a:rPr lang="nb-NO" sz="2800" dirty="0" err="1">
                <a:latin typeface="Eurostile" panose="020B0504020202050204" pitchFamily="34" charset="77"/>
              </a:rPr>
              <a:t>with</a:t>
            </a:r>
            <a:r>
              <a:rPr lang="nb-NO" sz="2800" dirty="0">
                <a:latin typeface="Eurostile" panose="020B0504020202050204" pitchFamily="34" charset="77"/>
              </a:rPr>
              <a:t> </a:t>
            </a:r>
            <a:r>
              <a:rPr lang="nb-NO" sz="2800" dirty="0" err="1">
                <a:latin typeface="Eurostile" panose="020B0504020202050204" pitchFamily="34" charset="77"/>
              </a:rPr>
              <a:t>direct</a:t>
            </a:r>
            <a:r>
              <a:rPr lang="nb-NO" sz="2800" dirty="0">
                <a:latin typeface="Eurostile" panose="020B0504020202050204" pitchFamily="34" charset="77"/>
              </a:rPr>
              <a:t> </a:t>
            </a:r>
            <a:r>
              <a:rPr lang="nb-NO" sz="2800" dirty="0" err="1">
                <a:latin typeface="Eurostile" panose="020B0504020202050204" pitchFamily="34" charset="77"/>
              </a:rPr>
              <a:t>use</a:t>
            </a:r>
            <a:r>
              <a:rPr lang="nb-NO" sz="2800" dirty="0">
                <a:latin typeface="Eurostile" panose="020B0504020202050204" pitchFamily="34" charset="77"/>
              </a:rPr>
              <a:t>?</a:t>
            </a:r>
            <a:endParaRPr lang="en-NO" sz="2800" dirty="0">
              <a:latin typeface="Eurostile" panose="020B0504020202050204" pitchFamily="34" charset="77"/>
            </a:endParaRPr>
          </a:p>
        </p:txBody>
      </p:sp>
      <p:sp>
        <p:nvSpPr>
          <p:cNvPr id="38915" name="Content Placeholder 2"/>
          <p:cNvSpPr>
            <a:spLocks noGrp="1"/>
          </p:cNvSpPr>
          <p:nvPr>
            <p:ph idx="1"/>
          </p:nvPr>
        </p:nvSpPr>
        <p:spPr>
          <a:xfrm>
            <a:off x="1150619" y="3047206"/>
            <a:ext cx="6842761" cy="2235994"/>
          </a:xfrm>
          <a:solidFill>
            <a:schemeClr val="bg1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r>
              <a:rPr lang="en-US" sz="1400" dirty="0">
                <a:latin typeface="Tahoma" charset="0"/>
                <a:ea typeface="ＭＳ Ｐゴシック" charset="0"/>
                <a:cs typeface="ＭＳ Ｐゴシック" charset="0"/>
              </a:rPr>
              <a:t>may be highly inefficient</a:t>
            </a:r>
          </a:p>
          <a:p>
            <a:pPr lvl="1"/>
            <a:r>
              <a:rPr lang="en-US" sz="1400" dirty="0">
                <a:latin typeface="Tahoma" charset="0"/>
                <a:ea typeface="ＭＳ Ｐゴシック" charset="0"/>
              </a:rPr>
              <a:t>e.g. creates many more tasks than there are processors</a:t>
            </a:r>
          </a:p>
          <a:p>
            <a:pPr lvl="1"/>
            <a:r>
              <a:rPr lang="en-US" sz="1400" dirty="0">
                <a:latin typeface="Tahoma" charset="0"/>
                <a:ea typeface="ＭＳ Ｐゴシック" charset="0"/>
              </a:rPr>
              <a:t>too small tasks</a:t>
            </a:r>
          </a:p>
          <a:p>
            <a:pPr lvl="1"/>
            <a:r>
              <a:rPr lang="en-US" sz="1400" dirty="0">
                <a:latin typeface="Tahoma" charset="0"/>
                <a:ea typeface="ＭＳ Ｐゴシック" charset="0"/>
              </a:rPr>
              <a:t>too many tasks</a:t>
            </a:r>
          </a:p>
          <a:p>
            <a:pPr lvl="1"/>
            <a:r>
              <a:rPr lang="en-US" sz="1400" dirty="0">
                <a:latin typeface="Tahoma" charset="0"/>
                <a:ea typeface="ＭＳ Ｐゴシック" charset="0"/>
              </a:rPr>
              <a:t>too much communication</a:t>
            </a:r>
          </a:p>
          <a:p>
            <a:pPr lvl="1"/>
            <a:r>
              <a:rPr lang="en-US" sz="1400" dirty="0">
                <a:latin typeface="Tahoma" charset="0"/>
                <a:ea typeface="ＭＳ Ｐゴシック" charset="0"/>
              </a:rPr>
              <a:t>too much scheduling overhead</a:t>
            </a:r>
          </a:p>
          <a:p>
            <a:pPr lvl="1"/>
            <a:r>
              <a:rPr lang="en-US" sz="1400" dirty="0">
                <a:latin typeface="Tahoma" charset="0"/>
                <a:ea typeface="ＭＳ Ｐゴシック" charset="0"/>
              </a:rPr>
              <a:t>…</a:t>
            </a:r>
          </a:p>
        </p:txBody>
      </p:sp>
    </p:spTree>
    <p:extLst>
      <p:ext uri="{BB962C8B-B14F-4D97-AF65-F5344CB8AC3E}">
        <p14:creationId xmlns:p14="http://schemas.microsoft.com/office/powerpoint/2010/main" val="36191387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915" grpId="0" uiExpand="1" build="p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a typeface="ＭＳ Ｐゴシック" charset="0"/>
                <a:cs typeface="ＭＳ Ｐゴシック" charset="0"/>
              </a:rPr>
              <a:t>Agglomeration</a:t>
            </a:r>
          </a:p>
        </p:txBody>
      </p:sp>
      <p:sp>
        <p:nvSpPr>
          <p:cNvPr id="38915" name="Content Placeholder 2"/>
          <p:cNvSpPr>
            <a:spLocks noGrp="1"/>
          </p:cNvSpPr>
          <p:nvPr>
            <p:ph idx="1"/>
          </p:nvPr>
        </p:nvSpPr>
        <p:spPr>
          <a:xfrm>
            <a:off x="73025" y="3203740"/>
            <a:ext cx="5695950" cy="3174758"/>
          </a:xfrm>
        </p:spPr>
        <p:txBody>
          <a:bodyPr/>
          <a:lstStyle/>
          <a:p>
            <a:r>
              <a:rPr lang="en-US" sz="2000" dirty="0">
                <a:latin typeface="Eurostile" panose="020B0504020202050204" pitchFamily="34" charset="77"/>
                <a:ea typeface="ＭＳ Ｐゴシック" charset="0"/>
              </a:rPr>
              <a:t>revisit partitioning and communication</a:t>
            </a:r>
            <a:endParaRPr lang="en-US" sz="1600" dirty="0">
              <a:latin typeface="Eurostile" panose="020B0504020202050204" pitchFamily="34" charset="77"/>
              <a:ea typeface="ＭＳ Ｐゴシック" charset="0"/>
            </a:endParaRPr>
          </a:p>
          <a:p>
            <a:r>
              <a:rPr lang="en-US" sz="2000" dirty="0">
                <a:latin typeface="Eurostile" panose="020B0504020202050204" pitchFamily="34" charset="77"/>
                <a:ea typeface="ＭＳ Ｐゴシック" charset="0"/>
              </a:rPr>
              <a:t>consider whether it is useful to </a:t>
            </a:r>
            <a:r>
              <a:rPr lang="en-US" sz="2000" b="1" dirty="0">
                <a:latin typeface="Eurostile" panose="020B0504020202050204" pitchFamily="34" charset="77"/>
                <a:ea typeface="ＭＳ Ｐゴシック" charset="0"/>
              </a:rPr>
              <a:t>combine</a:t>
            </a:r>
            <a:r>
              <a:rPr lang="en-US" sz="2000" dirty="0">
                <a:latin typeface="Eurostile" panose="020B0504020202050204" pitchFamily="34" charset="77"/>
                <a:ea typeface="ＭＳ Ｐゴシック" charset="0"/>
              </a:rPr>
              <a:t> (agglomerate) tasks …</a:t>
            </a:r>
          </a:p>
          <a:p>
            <a:r>
              <a:rPr lang="en-US" sz="2000" dirty="0">
                <a:latin typeface="Eurostile" panose="020B0504020202050204" pitchFamily="34" charset="77"/>
                <a:ea typeface="ＭＳ Ｐゴシック" charset="0"/>
              </a:rPr>
              <a:t>… and </a:t>
            </a:r>
            <a:r>
              <a:rPr lang="en-US" sz="2000" b="1" dirty="0">
                <a:latin typeface="Eurostile" panose="020B0504020202050204" pitchFamily="34" charset="77"/>
                <a:ea typeface="ＭＳ Ｐゴシック" charset="0"/>
              </a:rPr>
              <a:t>change mode </a:t>
            </a:r>
            <a:r>
              <a:rPr lang="en-US" sz="2000" dirty="0">
                <a:latin typeface="Eurostile" panose="020B0504020202050204" pitchFamily="34" charset="77"/>
                <a:ea typeface="ＭＳ Ｐゴシック" charset="0"/>
              </a:rPr>
              <a:t>of communication</a:t>
            </a:r>
          </a:p>
          <a:p>
            <a:r>
              <a:rPr lang="en-US" sz="2000" dirty="0">
                <a:latin typeface="Eurostile" panose="020B0504020202050204" pitchFamily="34" charset="77"/>
                <a:ea typeface="ＭＳ Ｐゴシック" charset="0"/>
              </a:rPr>
              <a:t>determine whether it is worthwhile to </a:t>
            </a:r>
            <a:r>
              <a:rPr lang="en-US" sz="2000" b="1" dirty="0">
                <a:latin typeface="Eurostile" panose="020B0504020202050204" pitchFamily="34" charset="77"/>
                <a:ea typeface="ＭＳ Ｐゴシック" charset="0"/>
              </a:rPr>
              <a:t>replicate</a:t>
            </a:r>
            <a:r>
              <a:rPr lang="en-US" sz="2000" dirty="0">
                <a:latin typeface="Eurostile" panose="020B0504020202050204" pitchFamily="34" charset="77"/>
                <a:ea typeface="ＭＳ Ｐゴシック" charset="0"/>
              </a:rPr>
              <a:t> data and/or computation</a:t>
            </a:r>
          </a:p>
          <a:p>
            <a:endParaRPr lang="en-US" sz="2000" dirty="0">
              <a:latin typeface="Eurostile" panose="020B0504020202050204" pitchFamily="34" charset="77"/>
              <a:ea typeface="ＭＳ Ｐゴシック" charset="0"/>
            </a:endParaRPr>
          </a:p>
          <a:p>
            <a:r>
              <a:rPr lang="en-US" sz="2000" dirty="0">
                <a:latin typeface="Eurostile" panose="020B0504020202050204" pitchFamily="34" charset="77"/>
                <a:ea typeface="ＭＳ Ｐゴシック" charset="0"/>
                <a:cs typeface="ＭＳ Ｐゴシック" charset="0"/>
              </a:rPr>
              <a:t>number of tasks should still be greater than number of processors</a:t>
            </a:r>
          </a:p>
        </p:txBody>
      </p:sp>
      <p:pic>
        <p:nvPicPr>
          <p:cNvPr id="38916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58815" y="2017713"/>
            <a:ext cx="3375025" cy="4003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794D0F9-9B7C-0B48-B33C-4F43D28E317A}"/>
              </a:ext>
            </a:extLst>
          </p:cNvPr>
          <p:cNvSpPr txBox="1"/>
          <p:nvPr/>
        </p:nvSpPr>
        <p:spPr>
          <a:xfrm>
            <a:off x="1061721" y="897889"/>
            <a:ext cx="7020559" cy="944246"/>
          </a:xfrm>
          <a:prstGeom prst="rect">
            <a:avLst/>
          </a:prstGeom>
          <a:solidFill>
            <a:srgbClr val="FFC00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noAutofit/>
          </a:bodyPr>
          <a:lstStyle/>
          <a:p>
            <a:pPr algn="ctr"/>
            <a:r>
              <a:rPr lang="en-US" sz="2400" dirty="0">
                <a:latin typeface="Eurostile" panose="020B0504020202050204" pitchFamily="34" charset="77"/>
              </a:rPr>
              <a:t>Consider the usefulness of combining</a:t>
            </a:r>
          </a:p>
          <a:p>
            <a:pPr algn="ctr"/>
            <a:r>
              <a:rPr lang="en-US" sz="2400" dirty="0">
                <a:latin typeface="Eurostile" panose="020B0504020202050204" pitchFamily="34" charset="77"/>
              </a:rPr>
              <a:t>(agglomerating) tasks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14ECD6F-5A00-924A-A3DA-A4DA78E0AB4F}"/>
              </a:ext>
            </a:extLst>
          </p:cNvPr>
          <p:cNvSpPr txBox="1"/>
          <p:nvPr/>
        </p:nvSpPr>
        <p:spPr>
          <a:xfrm>
            <a:off x="312738" y="2095184"/>
            <a:ext cx="5031422" cy="837587"/>
          </a:xfrm>
          <a:prstGeom prst="rect">
            <a:avLst/>
          </a:prstGeom>
          <a:solidFill>
            <a:srgbClr val="FFD579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noAutofit/>
          </a:bodyPr>
          <a:lstStyle/>
          <a:p>
            <a:pPr algn="ctr"/>
            <a:r>
              <a:rPr lang="en-US" sz="2400" dirty="0">
                <a:latin typeface="Eurostile" panose="020B0504020202050204" pitchFamily="34" charset="77"/>
              </a:rPr>
              <a:t>Agglomeration moves from abstract to concrete</a:t>
            </a:r>
          </a:p>
        </p:txBody>
      </p:sp>
    </p:spTree>
    <p:extLst>
      <p:ext uri="{BB962C8B-B14F-4D97-AF65-F5344CB8AC3E}">
        <p14:creationId xmlns:p14="http://schemas.microsoft.com/office/powerpoint/2010/main" val="3402685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a typeface="ＭＳ Ｐゴシック" charset="0"/>
                <a:cs typeface="ＭＳ Ｐゴシック" charset="0"/>
              </a:rPr>
              <a:t>Agglomeration</a:t>
            </a:r>
          </a:p>
        </p:txBody>
      </p:sp>
      <p:sp>
        <p:nvSpPr>
          <p:cNvPr id="39939" name="Content Placeholder 2"/>
          <p:cNvSpPr>
            <a:spLocks noGrp="1"/>
          </p:cNvSpPr>
          <p:nvPr>
            <p:ph idx="1"/>
          </p:nvPr>
        </p:nvSpPr>
        <p:spPr>
          <a:xfrm>
            <a:off x="0" y="866775"/>
            <a:ext cx="5105400" cy="5648325"/>
          </a:xfrm>
        </p:spPr>
        <p:txBody>
          <a:bodyPr/>
          <a:lstStyle/>
          <a:p>
            <a:r>
              <a:rPr lang="en-US" dirty="0">
                <a:latin typeface="Tahoma" charset="0"/>
                <a:ea typeface="ＭＳ Ｐゴシック" charset="0"/>
                <a:cs typeface="ＭＳ Ｐゴシック" charset="0"/>
              </a:rPr>
              <a:t>Increasing Granularity</a:t>
            </a:r>
          </a:p>
          <a:p>
            <a:pPr lvl="1"/>
            <a:r>
              <a:rPr lang="en-US" dirty="0">
                <a:latin typeface="Tahoma" charset="0"/>
                <a:ea typeface="ＭＳ Ｐゴシック" charset="0"/>
                <a:cs typeface="ＭＳ Ｐゴシック" charset="0"/>
              </a:rPr>
              <a:t>surface to volume effects</a:t>
            </a:r>
          </a:p>
          <a:p>
            <a:pPr lvl="1"/>
            <a:r>
              <a:rPr lang="en-US" dirty="0">
                <a:latin typeface="Tahoma" charset="0"/>
                <a:ea typeface="ＭＳ Ｐゴシック" charset="0"/>
                <a:cs typeface="ＭＳ Ｐゴシック" charset="0"/>
              </a:rPr>
              <a:t>replicating computation</a:t>
            </a:r>
          </a:p>
          <a:p>
            <a:pPr lvl="1"/>
            <a:r>
              <a:rPr lang="en-US" dirty="0">
                <a:latin typeface="Tahoma" charset="0"/>
                <a:ea typeface="ＭＳ Ｐゴシック" charset="0"/>
                <a:cs typeface="ＭＳ Ｐゴシック" charset="0"/>
              </a:rPr>
              <a:t>avoiding communication</a:t>
            </a:r>
          </a:p>
          <a:p>
            <a:pPr lvl="1"/>
            <a:endParaRPr lang="en-US" dirty="0">
              <a:latin typeface="Tahoma" charset="0"/>
              <a:ea typeface="ＭＳ Ｐゴシック" charset="0"/>
              <a:cs typeface="ＭＳ Ｐゴシック" charset="0"/>
            </a:endParaRPr>
          </a:p>
          <a:p>
            <a:pPr lvl="1"/>
            <a:endParaRPr lang="en-US" dirty="0">
              <a:latin typeface="Tahoma" charset="0"/>
              <a:ea typeface="ＭＳ Ｐゴシック" charset="0"/>
              <a:cs typeface="ＭＳ Ｐゴシック" charset="0"/>
            </a:endParaRPr>
          </a:p>
          <a:p>
            <a:r>
              <a:rPr lang="en-US" dirty="0">
                <a:latin typeface="Tahoma" charset="0"/>
                <a:ea typeface="ＭＳ Ｐゴシック" charset="0"/>
                <a:cs typeface="ＭＳ Ｐゴシック" charset="0"/>
              </a:rPr>
              <a:t>Preserving Flexibility</a:t>
            </a:r>
          </a:p>
          <a:p>
            <a:pPr lvl="1"/>
            <a:r>
              <a:rPr lang="en-US" dirty="0">
                <a:latin typeface="Tahoma" charset="0"/>
                <a:ea typeface="ＭＳ Ｐゴシック" charset="0"/>
                <a:cs typeface="ＭＳ Ｐゴシック" charset="0"/>
              </a:rPr>
              <a:t>agglomerating can lead to design decisions</a:t>
            </a:r>
          </a:p>
          <a:p>
            <a:pPr lvl="1"/>
            <a:r>
              <a:rPr lang="en-US" dirty="0">
                <a:latin typeface="Tahoma" charset="0"/>
                <a:ea typeface="ＭＳ Ｐゴシック" charset="0"/>
                <a:cs typeface="ＭＳ Ｐゴシック" charset="0"/>
              </a:rPr>
              <a:t>limit an algorithm's scalability unnecessarily</a:t>
            </a:r>
          </a:p>
          <a:p>
            <a:pPr lvl="1"/>
            <a:endParaRPr lang="en-US" dirty="0">
              <a:latin typeface="Tahoma" charset="0"/>
              <a:ea typeface="ＭＳ Ｐゴシック" charset="0"/>
              <a:cs typeface="ＭＳ Ｐゴシック" charset="0"/>
            </a:endParaRPr>
          </a:p>
          <a:p>
            <a:endParaRPr lang="en-US" dirty="0">
              <a:latin typeface="Tahoma" charset="0"/>
              <a:ea typeface="ＭＳ Ｐゴシック" charset="0"/>
              <a:cs typeface="ＭＳ Ｐゴシック" charset="0"/>
            </a:endParaRPr>
          </a:p>
        </p:txBody>
      </p:sp>
      <p:pic>
        <p:nvPicPr>
          <p:cNvPr id="39940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97425" y="666750"/>
            <a:ext cx="4346575" cy="5038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3196791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a typeface="ＭＳ Ｐゴシック" charset="0"/>
                <a:cs typeface="ＭＳ Ｐゴシック" charset="0"/>
              </a:rPr>
              <a:t>Agglomeration Design Checklist</a:t>
            </a:r>
          </a:p>
        </p:txBody>
      </p:sp>
      <p:sp>
        <p:nvSpPr>
          <p:cNvPr id="4505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Tahoma" charset="0"/>
              <a:buAutoNum type="arabicPeriod"/>
            </a:pPr>
            <a:r>
              <a:rPr lang="en-US" sz="1400" dirty="0">
                <a:latin typeface="Eurostile" panose="020B0504020202050204" pitchFamily="34" charset="77"/>
                <a:ea typeface="ＭＳ Ｐゴシック" charset="0"/>
                <a:cs typeface="ＭＳ Ｐゴシック" charset="0"/>
              </a:rPr>
              <a:t>Has agglomeration reduced communication costs by increasing locality?</a:t>
            </a:r>
            <a:br>
              <a:rPr lang="en-US" sz="1400" dirty="0">
                <a:latin typeface="Eurostile" panose="020B0504020202050204" pitchFamily="34" charset="77"/>
                <a:ea typeface="ＭＳ Ｐゴシック" charset="0"/>
                <a:cs typeface="ＭＳ Ｐゴシック" charset="0"/>
              </a:rPr>
            </a:br>
            <a:r>
              <a:rPr lang="en-US" sz="1400" dirty="0">
                <a:latin typeface="Eurostile" panose="020B0504020202050204" pitchFamily="34" charset="77"/>
                <a:ea typeface="ＭＳ Ｐゴシック" charset="0"/>
                <a:cs typeface="ＭＳ Ｐゴシック" charset="0"/>
              </a:rPr>
              <a:t>If not, examine your algorithm to determine whether this could be achieved using an alternative agglomeration strategy</a:t>
            </a:r>
          </a:p>
          <a:p>
            <a:pPr>
              <a:buFont typeface="Tahoma" charset="0"/>
              <a:buAutoNum type="arabicPeriod"/>
            </a:pPr>
            <a:r>
              <a:rPr lang="en-US" sz="1400" dirty="0">
                <a:latin typeface="Eurostile" panose="020B0504020202050204" pitchFamily="34" charset="77"/>
                <a:ea typeface="ＭＳ Ｐゴシック" charset="0"/>
                <a:cs typeface="ＭＳ Ｐゴシック" charset="0"/>
              </a:rPr>
              <a:t>If agglomeration has replicated computation, have you verified that the benefits of this replication outweigh its costs, for a range of problem sizes and processor counts?</a:t>
            </a:r>
          </a:p>
          <a:p>
            <a:pPr>
              <a:buFont typeface="Tahoma" charset="0"/>
              <a:buAutoNum type="arabicPeriod"/>
            </a:pPr>
            <a:r>
              <a:rPr lang="en-US" sz="1400" dirty="0">
                <a:latin typeface="Eurostile" panose="020B0504020202050204" pitchFamily="34" charset="77"/>
                <a:ea typeface="ＭＳ Ｐゴシック" charset="0"/>
                <a:cs typeface="ＭＳ Ｐゴシック" charset="0"/>
              </a:rPr>
              <a:t>If agglomeration replicates data, have you verified that this does not compromise the scalability of your algorithm by restricting the range of problem sizes or processor counts that it can address?</a:t>
            </a:r>
          </a:p>
          <a:p>
            <a:pPr>
              <a:buFont typeface="Tahoma" charset="0"/>
              <a:buAutoNum type="arabicPeriod"/>
            </a:pPr>
            <a:r>
              <a:rPr lang="en-US" sz="1400" dirty="0">
                <a:latin typeface="Eurostile" panose="020B0504020202050204" pitchFamily="34" charset="77"/>
                <a:ea typeface="ＭＳ Ｐゴシック" charset="0"/>
                <a:cs typeface="ＭＳ Ｐゴシック" charset="0"/>
              </a:rPr>
              <a:t>Has agglomeration yielded tasks with similar computation and communication costs?</a:t>
            </a:r>
            <a:br>
              <a:rPr lang="en-US" sz="1400" dirty="0">
                <a:latin typeface="Eurostile" panose="020B0504020202050204" pitchFamily="34" charset="77"/>
                <a:ea typeface="ＭＳ Ｐゴシック" charset="0"/>
                <a:cs typeface="ＭＳ Ｐゴシック" charset="0"/>
              </a:rPr>
            </a:br>
            <a:r>
              <a:rPr lang="en-US" sz="1400" dirty="0">
                <a:latin typeface="Eurostile" panose="020B0504020202050204" pitchFamily="34" charset="77"/>
                <a:ea typeface="ＭＳ Ｐゴシック" charset="0"/>
                <a:cs typeface="ＭＳ Ｐゴシック" charset="0"/>
              </a:rPr>
              <a:t>The larger the tasks created by agglomeration, the more important it is that they have similar costs</a:t>
            </a:r>
            <a:br>
              <a:rPr lang="en-US" sz="1400" dirty="0">
                <a:latin typeface="Eurostile" panose="020B0504020202050204" pitchFamily="34" charset="77"/>
                <a:ea typeface="ＭＳ Ｐゴシック" charset="0"/>
                <a:cs typeface="ＭＳ Ｐゴシック" charset="0"/>
              </a:rPr>
            </a:br>
            <a:r>
              <a:rPr lang="en-US" sz="1400" dirty="0">
                <a:latin typeface="Eurostile" panose="020B0504020202050204" pitchFamily="34" charset="77"/>
                <a:ea typeface="ＭＳ Ｐゴシック" charset="0"/>
                <a:cs typeface="ＭＳ Ｐゴシック" charset="0"/>
              </a:rPr>
              <a:t>If we have created just one task per processor, then these tasks should have nearly identical costs</a:t>
            </a:r>
          </a:p>
          <a:p>
            <a:pPr>
              <a:buFont typeface="Tahoma" charset="0"/>
              <a:buAutoNum type="arabicPeriod"/>
            </a:pPr>
            <a:r>
              <a:rPr lang="en-US" sz="1400" dirty="0">
                <a:latin typeface="Eurostile" panose="020B0504020202050204" pitchFamily="34" charset="77"/>
                <a:ea typeface="ＭＳ Ｐゴシック" charset="0"/>
                <a:cs typeface="ＭＳ Ｐゴシック" charset="0"/>
              </a:rPr>
              <a:t>Does the number of tasks still scale with problem size?</a:t>
            </a:r>
            <a:br>
              <a:rPr lang="en-US" sz="1400" dirty="0">
                <a:latin typeface="Eurostile" panose="020B0504020202050204" pitchFamily="34" charset="77"/>
                <a:ea typeface="ＭＳ Ｐゴシック" charset="0"/>
                <a:cs typeface="ＭＳ Ｐゴシック" charset="0"/>
              </a:rPr>
            </a:br>
            <a:r>
              <a:rPr lang="en-US" sz="1400" dirty="0">
                <a:latin typeface="Eurostile" panose="020B0504020202050204" pitchFamily="34" charset="77"/>
                <a:ea typeface="ＭＳ Ｐゴシック" charset="0"/>
                <a:cs typeface="ＭＳ Ｐゴシック" charset="0"/>
              </a:rPr>
              <a:t>If not, then your algorithm is no longer able to solve larger problems on larger parallel computers</a:t>
            </a:r>
          </a:p>
          <a:p>
            <a:pPr>
              <a:buFont typeface="Tahoma" charset="0"/>
              <a:buAutoNum type="arabicPeriod"/>
            </a:pPr>
            <a:r>
              <a:rPr lang="en-US" sz="1400" dirty="0">
                <a:latin typeface="Eurostile" panose="020B0504020202050204" pitchFamily="34" charset="77"/>
                <a:ea typeface="ＭＳ Ｐゴシック" charset="0"/>
                <a:cs typeface="ＭＳ Ｐゴシック" charset="0"/>
              </a:rPr>
              <a:t>If agglomeration eliminated opportunities for concurrent execution, have you verified that there is sufficient concurrency for current and future target computers?</a:t>
            </a:r>
            <a:br>
              <a:rPr lang="en-US" sz="1400" dirty="0">
                <a:latin typeface="Eurostile" panose="020B0504020202050204" pitchFamily="34" charset="77"/>
                <a:ea typeface="ＭＳ Ｐゴシック" charset="0"/>
                <a:cs typeface="ＭＳ Ｐゴシック" charset="0"/>
              </a:rPr>
            </a:br>
            <a:r>
              <a:rPr lang="en-US" sz="1400" dirty="0">
                <a:latin typeface="Eurostile" panose="020B0504020202050204" pitchFamily="34" charset="77"/>
                <a:ea typeface="ＭＳ Ｐゴシック" charset="0"/>
                <a:cs typeface="ＭＳ Ｐゴシック" charset="0"/>
              </a:rPr>
              <a:t>An algorithm with insufficient concurrency may still be the most efficient, if other algorithms have excessive communication costs; performance models can be used to quantify these tradeoffs</a:t>
            </a:r>
          </a:p>
          <a:p>
            <a:pPr>
              <a:buFont typeface="Tahoma" charset="0"/>
              <a:buAutoNum type="arabicPeriod"/>
            </a:pPr>
            <a:r>
              <a:rPr lang="en-US" sz="1400" dirty="0">
                <a:latin typeface="Eurostile" panose="020B0504020202050204" pitchFamily="34" charset="77"/>
                <a:ea typeface="ＭＳ Ｐゴシック" charset="0"/>
                <a:cs typeface="ＭＳ Ｐゴシック" charset="0"/>
              </a:rPr>
              <a:t>Can the number of tasks be reduced still further, without introducing load imbalances, increasing software engineering costs, or reducing scalability</a:t>
            </a:r>
            <a:br>
              <a:rPr lang="en-US" sz="1400" dirty="0">
                <a:latin typeface="Eurostile" panose="020B0504020202050204" pitchFamily="34" charset="77"/>
                <a:ea typeface="ＭＳ Ｐゴシック" charset="0"/>
                <a:cs typeface="ＭＳ Ｐゴシック" charset="0"/>
              </a:rPr>
            </a:br>
            <a:r>
              <a:rPr lang="en-US" sz="1400" dirty="0">
                <a:latin typeface="Eurostile" panose="020B0504020202050204" pitchFamily="34" charset="77"/>
                <a:ea typeface="ＭＳ Ｐゴシック" charset="0"/>
                <a:cs typeface="ＭＳ Ｐゴシック" charset="0"/>
              </a:rPr>
              <a:t>Other things being equal, algorithms that create fewer larger-grained tasks are often simpler and more efficient than those that create many fine-grained tasks</a:t>
            </a:r>
          </a:p>
          <a:p>
            <a:pPr>
              <a:buFont typeface="Tahoma" charset="0"/>
              <a:buAutoNum type="arabicPeriod"/>
            </a:pPr>
            <a:r>
              <a:rPr lang="en-US" sz="1400" dirty="0">
                <a:latin typeface="Eurostile" panose="020B0504020202050204" pitchFamily="34" charset="77"/>
                <a:ea typeface="ＭＳ Ｐゴシック" charset="0"/>
                <a:cs typeface="ＭＳ Ｐゴシック" charset="0"/>
              </a:rPr>
              <a:t>If you are parallelizing an existing sequential program, have you considered the cost of the modifications required to the sequential code?</a:t>
            </a:r>
            <a:br>
              <a:rPr lang="en-US" sz="1400" dirty="0">
                <a:latin typeface="Eurostile" panose="020B0504020202050204" pitchFamily="34" charset="77"/>
                <a:ea typeface="ＭＳ Ｐゴシック" charset="0"/>
                <a:cs typeface="ＭＳ Ｐゴシック" charset="0"/>
              </a:rPr>
            </a:br>
            <a:r>
              <a:rPr lang="en-US" sz="1400" dirty="0">
                <a:latin typeface="Eurostile" panose="020B0504020202050204" pitchFamily="34" charset="77"/>
                <a:ea typeface="ＭＳ Ｐゴシック" charset="0"/>
                <a:cs typeface="ＭＳ Ｐゴシック" charset="0"/>
              </a:rPr>
              <a:t>If these costs are high, consider alternative agglomeration strategies that increase opportunities for code reuse</a:t>
            </a:r>
            <a:br>
              <a:rPr lang="en-US" sz="1400" dirty="0">
                <a:latin typeface="Eurostile" panose="020B0504020202050204" pitchFamily="34" charset="77"/>
                <a:ea typeface="ＭＳ Ｐゴシック" charset="0"/>
                <a:cs typeface="ＭＳ Ｐゴシック" charset="0"/>
              </a:rPr>
            </a:br>
            <a:r>
              <a:rPr lang="en-US" sz="1400" dirty="0">
                <a:latin typeface="Eurostile" panose="020B0504020202050204" pitchFamily="34" charset="77"/>
                <a:ea typeface="ＭＳ Ｐゴシック" charset="0"/>
                <a:cs typeface="ＭＳ Ｐゴシック" charset="0"/>
              </a:rPr>
              <a:t>If the resulting algorithms are less efficient, use performance modeling techniques to estimate cost tradeoffs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a typeface="ＭＳ Ｐゴシック" charset="0"/>
                <a:cs typeface="ＭＳ Ｐゴシック" charset="0"/>
              </a:rPr>
              <a:t>Mapping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3182ADF-5E91-FB43-8C2A-95F95D920F78}"/>
              </a:ext>
            </a:extLst>
          </p:cNvPr>
          <p:cNvSpPr txBox="1"/>
          <p:nvPr/>
        </p:nvSpPr>
        <p:spPr>
          <a:xfrm>
            <a:off x="1061721" y="897889"/>
            <a:ext cx="7020559" cy="433071"/>
          </a:xfrm>
          <a:prstGeom prst="rect">
            <a:avLst/>
          </a:prstGeom>
          <a:solidFill>
            <a:srgbClr val="FFC00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noAutofit/>
          </a:bodyPr>
          <a:lstStyle/>
          <a:p>
            <a:pPr algn="ctr"/>
            <a:r>
              <a:rPr lang="en-US" sz="2400" dirty="0">
                <a:latin typeface="Eurostile" panose="020B0504020202050204" pitchFamily="34" charset="77"/>
              </a:rPr>
              <a:t>Mapping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E5B1DE9-F402-FB4E-98E9-36C028BBBDC7}"/>
              </a:ext>
            </a:extLst>
          </p:cNvPr>
          <p:cNvSpPr txBox="1"/>
          <p:nvPr/>
        </p:nvSpPr>
        <p:spPr>
          <a:xfrm>
            <a:off x="1461929" y="1505103"/>
            <a:ext cx="6220142" cy="783283"/>
          </a:xfrm>
          <a:prstGeom prst="rect">
            <a:avLst/>
          </a:prstGeom>
          <a:solidFill>
            <a:srgbClr val="FFD579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noAutofit/>
          </a:bodyPr>
          <a:lstStyle/>
          <a:p>
            <a:pPr algn="ctr"/>
            <a:r>
              <a:rPr lang="en-US" sz="2000" dirty="0">
                <a:latin typeface="Eurostile" panose="020B0504020202050204" pitchFamily="34" charset="77"/>
              </a:rPr>
              <a:t>Specify where each task executes</a:t>
            </a:r>
          </a:p>
          <a:p>
            <a:pPr algn="ctr"/>
            <a:r>
              <a:rPr lang="en-US" sz="2000" dirty="0">
                <a:latin typeface="Eurostile" panose="020B0504020202050204" pitchFamily="34" charset="77"/>
              </a:rPr>
              <a:t>Specify where data is located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2EAA6A0-DC7C-6B43-8B32-51376FE9958D}"/>
              </a:ext>
            </a:extLst>
          </p:cNvPr>
          <p:cNvSpPr txBox="1"/>
          <p:nvPr/>
        </p:nvSpPr>
        <p:spPr>
          <a:xfrm>
            <a:off x="397621" y="3286781"/>
            <a:ext cx="8348760" cy="707886"/>
          </a:xfrm>
          <a:prstGeom prst="rect">
            <a:avLst/>
          </a:prstGeom>
          <a:solidFill>
            <a:srgbClr val="CCECFF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pPr algn="ctr"/>
            <a:r>
              <a:rPr lang="en-NO" sz="4000" dirty="0">
                <a:latin typeface="Eurostile" panose="020B0504020202050204" pitchFamily="34" charset="77"/>
              </a:rPr>
              <a:t>Architecture’s influence on mapping?</a:t>
            </a:r>
          </a:p>
        </p:txBody>
      </p:sp>
    </p:spTree>
    <p:extLst>
      <p:ext uri="{BB962C8B-B14F-4D97-AF65-F5344CB8AC3E}">
        <p14:creationId xmlns:p14="http://schemas.microsoft.com/office/powerpoint/2010/main" val="181804441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a typeface="ＭＳ Ｐゴシック" charset="0"/>
                <a:cs typeface="ＭＳ Ｐゴシック" charset="0"/>
              </a:rPr>
              <a:t>Mapping</a:t>
            </a:r>
          </a:p>
        </p:txBody>
      </p:sp>
      <p:sp>
        <p:nvSpPr>
          <p:cNvPr id="46083" name="Content Placeholder 2"/>
          <p:cNvSpPr>
            <a:spLocks noGrp="1"/>
          </p:cNvSpPr>
          <p:nvPr>
            <p:ph idx="1"/>
          </p:nvPr>
        </p:nvSpPr>
        <p:spPr>
          <a:xfrm>
            <a:off x="0" y="2462529"/>
            <a:ext cx="9144000" cy="4052571"/>
          </a:xfrm>
        </p:spPr>
        <p:txBody>
          <a:bodyPr/>
          <a:lstStyle/>
          <a:p>
            <a:r>
              <a:rPr lang="en-US" sz="2000" dirty="0">
                <a:latin typeface="Eurostile" panose="020B0504020202050204" pitchFamily="34" charset="77"/>
                <a:ea typeface="ＭＳ Ｐゴシック" charset="0"/>
                <a:cs typeface="ＭＳ Ｐゴシック" charset="0"/>
              </a:rPr>
              <a:t>Specify where each task executes</a:t>
            </a:r>
          </a:p>
          <a:p>
            <a:pPr lvl="1"/>
            <a:r>
              <a:rPr lang="en-US" sz="1800" dirty="0">
                <a:latin typeface="Eurostile" panose="020B0504020202050204" pitchFamily="34" charset="77"/>
                <a:ea typeface="ＭＳ Ｐゴシック" charset="0"/>
                <a:cs typeface="ＭＳ Ｐゴシック" charset="0"/>
              </a:rPr>
              <a:t>this does not apply:</a:t>
            </a:r>
          </a:p>
          <a:p>
            <a:pPr lvl="2"/>
            <a:r>
              <a:rPr lang="en-US" sz="1800" dirty="0">
                <a:latin typeface="Eurostile" panose="020B0504020202050204" pitchFamily="34" charset="77"/>
                <a:ea typeface="ＭＳ Ｐゴシック" charset="0"/>
              </a:rPr>
              <a:t>on uniprocessors</a:t>
            </a:r>
          </a:p>
          <a:p>
            <a:pPr lvl="2"/>
            <a:r>
              <a:rPr lang="en-US" sz="1800" dirty="0">
                <a:latin typeface="Eurostile" panose="020B0504020202050204" pitchFamily="34" charset="77"/>
                <a:ea typeface="ＭＳ Ｐゴシック" charset="0"/>
              </a:rPr>
              <a:t>on shared-memory computers with automatic task scheduling</a:t>
            </a:r>
          </a:p>
          <a:p>
            <a:pPr lvl="1"/>
            <a:endParaRPr lang="en-US" sz="2000" dirty="0">
              <a:latin typeface="Eurostile" panose="020B0504020202050204" pitchFamily="34" charset="77"/>
              <a:ea typeface="ＭＳ Ｐゴシック" charset="0"/>
            </a:endParaRPr>
          </a:p>
          <a:p>
            <a:r>
              <a:rPr lang="en-US" sz="2000" dirty="0">
                <a:latin typeface="Eurostile" panose="020B0504020202050204" pitchFamily="34" charset="77"/>
                <a:ea typeface="ＭＳ Ｐゴシック" charset="0"/>
                <a:cs typeface="ＭＳ Ｐゴシック" charset="0"/>
              </a:rPr>
              <a:t>Sensible general-purpose mapping mechanisms (independent of the algorithms) for scalable parallel computers do not exist</a:t>
            </a:r>
          </a:p>
          <a:p>
            <a:endParaRPr lang="en-US" sz="2000" dirty="0">
              <a:latin typeface="Eurostile" panose="020B0504020202050204" pitchFamily="34" charset="77"/>
              <a:ea typeface="ＭＳ Ｐゴシック" charset="0"/>
              <a:cs typeface="ＭＳ Ｐゴシック" charset="0"/>
            </a:endParaRPr>
          </a:p>
          <a:p>
            <a:r>
              <a:rPr lang="en-US" sz="2000" dirty="0">
                <a:latin typeface="Eurostile" panose="020B0504020202050204" pitchFamily="34" charset="77"/>
                <a:ea typeface="ＭＳ Ｐゴシック" charset="0"/>
                <a:cs typeface="ＭＳ Ｐゴシック" charset="0"/>
              </a:rPr>
              <a:t>Mapping remains a difficult</a:t>
            </a:r>
          </a:p>
          <a:p>
            <a:pPr lvl="1"/>
            <a:r>
              <a:rPr lang="en-US" sz="1800" dirty="0">
                <a:latin typeface="Eurostile" panose="020B0504020202050204" pitchFamily="34" charset="77"/>
                <a:ea typeface="ＭＳ Ｐゴシック" charset="0"/>
                <a:cs typeface="ＭＳ Ｐゴシック" charset="0"/>
              </a:rPr>
              <a:t>mapping problem is known to be NP-complete</a:t>
            </a:r>
          </a:p>
          <a:p>
            <a:endParaRPr lang="en-US" sz="2000" dirty="0">
              <a:latin typeface="Eurostile" panose="020B0504020202050204" pitchFamily="34" charset="77"/>
              <a:ea typeface="ＭＳ Ｐゴシック" charset="0"/>
              <a:cs typeface="ＭＳ Ｐゴシック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3182ADF-5E91-FB43-8C2A-95F95D920F78}"/>
              </a:ext>
            </a:extLst>
          </p:cNvPr>
          <p:cNvSpPr txBox="1"/>
          <p:nvPr/>
        </p:nvSpPr>
        <p:spPr>
          <a:xfrm>
            <a:off x="1061721" y="897889"/>
            <a:ext cx="7020559" cy="433071"/>
          </a:xfrm>
          <a:prstGeom prst="rect">
            <a:avLst/>
          </a:prstGeom>
          <a:solidFill>
            <a:srgbClr val="FFC00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noAutofit/>
          </a:bodyPr>
          <a:lstStyle/>
          <a:p>
            <a:pPr algn="ctr"/>
            <a:r>
              <a:rPr lang="en-US" sz="2400" dirty="0">
                <a:latin typeface="Eurostile" panose="020B0504020202050204" pitchFamily="34" charset="77"/>
              </a:rPr>
              <a:t>Mapping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E5B1DE9-F402-FB4E-98E9-36C028BBBDC7}"/>
              </a:ext>
            </a:extLst>
          </p:cNvPr>
          <p:cNvSpPr txBox="1"/>
          <p:nvPr/>
        </p:nvSpPr>
        <p:spPr>
          <a:xfrm>
            <a:off x="1461929" y="1505103"/>
            <a:ext cx="6220142" cy="783283"/>
          </a:xfrm>
          <a:prstGeom prst="rect">
            <a:avLst/>
          </a:prstGeom>
          <a:solidFill>
            <a:srgbClr val="FFD579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noAutofit/>
          </a:bodyPr>
          <a:lstStyle/>
          <a:p>
            <a:pPr algn="ctr"/>
            <a:r>
              <a:rPr lang="en-US" sz="2000" dirty="0">
                <a:latin typeface="Eurostile" panose="020B0504020202050204" pitchFamily="34" charset="77"/>
              </a:rPr>
              <a:t>Specify where each task executes</a:t>
            </a:r>
          </a:p>
          <a:p>
            <a:pPr algn="ctr"/>
            <a:r>
              <a:rPr lang="en-US" sz="2000" dirty="0">
                <a:latin typeface="Eurostile" panose="020B0504020202050204" pitchFamily="34" charset="77"/>
              </a:rPr>
              <a:t>Specify where data is located</a:t>
            </a:r>
          </a:p>
        </p:txBody>
      </p:sp>
    </p:spTree>
    <p:extLst>
      <p:ext uri="{BB962C8B-B14F-4D97-AF65-F5344CB8AC3E}">
        <p14:creationId xmlns:p14="http://schemas.microsoft.com/office/powerpoint/2010/main" val="346653409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a typeface="ＭＳ Ｐゴシック" charset="0"/>
                <a:cs typeface="ＭＳ Ｐゴシック" charset="0"/>
              </a:rPr>
              <a:t>Mapping</a:t>
            </a:r>
          </a:p>
        </p:txBody>
      </p:sp>
      <p:sp>
        <p:nvSpPr>
          <p:cNvPr id="46083" name="Content Placeholder 2"/>
          <p:cNvSpPr>
            <a:spLocks noGrp="1"/>
          </p:cNvSpPr>
          <p:nvPr>
            <p:ph idx="1"/>
          </p:nvPr>
        </p:nvSpPr>
        <p:spPr>
          <a:xfrm>
            <a:off x="0" y="2462529"/>
            <a:ext cx="9144000" cy="4052571"/>
          </a:xfrm>
        </p:spPr>
        <p:txBody>
          <a:bodyPr/>
          <a:lstStyle/>
          <a:p>
            <a:r>
              <a:rPr lang="en-US" sz="2400" dirty="0">
                <a:latin typeface="Eurostile" panose="020B0504020202050204" pitchFamily="34" charset="77"/>
                <a:ea typeface="ＭＳ Ｐゴシック" charset="0"/>
                <a:cs typeface="ＭＳ Ｐゴシック" charset="0"/>
              </a:rPr>
              <a:t>Mapping requires a goal</a:t>
            </a:r>
          </a:p>
          <a:p>
            <a:endParaRPr lang="en-US" sz="2400" dirty="0">
              <a:latin typeface="Eurostile" panose="020B0504020202050204" pitchFamily="34" charset="77"/>
              <a:ea typeface="ＭＳ Ｐゴシック" charset="0"/>
              <a:cs typeface="ＭＳ Ｐゴシック" charset="0"/>
            </a:endParaRPr>
          </a:p>
          <a:p>
            <a:r>
              <a:rPr lang="en-US" sz="2400" dirty="0">
                <a:latin typeface="Eurostile" panose="020B0504020202050204" pitchFamily="34" charset="77"/>
                <a:ea typeface="ＭＳ Ｐゴシック" charset="0"/>
                <a:cs typeface="ＭＳ Ｐゴシック" charset="0"/>
              </a:rPr>
              <a:t>Foster</a:t>
            </a:r>
            <a:r>
              <a:rPr lang="ja-JP" altLang="en-US" sz="2400" dirty="0">
                <a:latin typeface="Eurostile" panose="020B0504020202050204" pitchFamily="34" charset="77"/>
                <a:ea typeface="ＭＳ Ｐゴシック" charset="0"/>
                <a:cs typeface="ＭＳ Ｐゴシック" charset="0"/>
              </a:rPr>
              <a:t>’</a:t>
            </a:r>
            <a:r>
              <a:rPr lang="en-US" sz="2400" dirty="0">
                <a:latin typeface="Eurostile" panose="020B0504020202050204" pitchFamily="34" charset="77"/>
                <a:ea typeface="ＭＳ Ｐゴシック" charset="0"/>
                <a:cs typeface="ＭＳ Ｐゴシック" charset="0"/>
              </a:rPr>
              <a:t>s goal</a:t>
            </a:r>
          </a:p>
          <a:p>
            <a:pPr lvl="1"/>
            <a:r>
              <a:rPr lang="en-US" sz="2000" dirty="0">
                <a:latin typeface="Eurostile" panose="020B0504020202050204" pitchFamily="34" charset="77"/>
                <a:ea typeface="ＭＳ Ｐゴシック" charset="0"/>
                <a:cs typeface="ＭＳ Ｐゴシック" charset="0"/>
              </a:rPr>
              <a:t>Minimize total execution time</a:t>
            </a:r>
          </a:p>
          <a:p>
            <a:pPr lvl="1"/>
            <a:endParaRPr lang="en-US" dirty="0">
              <a:latin typeface="Eurostile" panose="020B0504020202050204" pitchFamily="34" charset="77"/>
              <a:ea typeface="ＭＳ Ｐゴシック" charset="0"/>
              <a:cs typeface="ＭＳ Ｐゴシック" charset="0"/>
            </a:endParaRPr>
          </a:p>
          <a:p>
            <a:r>
              <a:rPr lang="en-US" sz="2400" dirty="0">
                <a:latin typeface="Eurostile" panose="020B0504020202050204" pitchFamily="34" charset="77"/>
                <a:ea typeface="ＭＳ Ｐゴシック" charset="0"/>
                <a:cs typeface="ＭＳ Ｐゴシック" charset="0"/>
              </a:rPr>
              <a:t>Other goals</a:t>
            </a:r>
          </a:p>
          <a:p>
            <a:pPr lvl="1"/>
            <a:r>
              <a:rPr lang="en-US" sz="2000" dirty="0">
                <a:latin typeface="Eurostile" panose="020B0504020202050204" pitchFamily="34" charset="77"/>
                <a:ea typeface="ＭＳ Ｐゴシック" charset="0"/>
                <a:cs typeface="ＭＳ Ｐゴシック" charset="0"/>
              </a:rPr>
              <a:t>Achieve a good trade-off between energy/price and execution time</a:t>
            </a:r>
          </a:p>
          <a:p>
            <a:pPr lvl="1"/>
            <a:r>
              <a:rPr lang="en-US" sz="2000" dirty="0">
                <a:latin typeface="Eurostile" panose="020B0504020202050204" pitchFamily="34" charset="77"/>
                <a:ea typeface="ＭＳ Ｐゴシック" charset="0"/>
                <a:cs typeface="ＭＳ Ｐゴシック" charset="0"/>
              </a:rPr>
              <a:t>Achieve real-time speeds</a:t>
            </a:r>
          </a:p>
          <a:p>
            <a:pPr lvl="1"/>
            <a:r>
              <a:rPr lang="en-US" sz="2000" dirty="0">
                <a:latin typeface="Eurostile" panose="020B0504020202050204" pitchFamily="34" charset="77"/>
                <a:ea typeface="ＭＳ Ｐゴシック" charset="0"/>
                <a:cs typeface="ＭＳ Ｐゴシック" charset="0"/>
              </a:rPr>
              <a:t>Maximize battery lifetime</a:t>
            </a:r>
          </a:p>
          <a:p>
            <a:pPr lvl="1"/>
            <a:r>
              <a:rPr lang="en-US" sz="2000" dirty="0">
                <a:latin typeface="Eurostile" panose="020B0504020202050204" pitchFamily="34" charset="77"/>
                <a:ea typeface="ＭＳ Ｐゴシック" charset="0"/>
                <a:cs typeface="ＭＳ Ｐゴシック" charset="0"/>
              </a:rPr>
              <a:t>…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3182ADF-5E91-FB43-8C2A-95F95D920F78}"/>
              </a:ext>
            </a:extLst>
          </p:cNvPr>
          <p:cNvSpPr txBox="1"/>
          <p:nvPr/>
        </p:nvSpPr>
        <p:spPr>
          <a:xfrm>
            <a:off x="1061721" y="897889"/>
            <a:ext cx="7020559" cy="433071"/>
          </a:xfrm>
          <a:prstGeom prst="rect">
            <a:avLst/>
          </a:prstGeom>
          <a:solidFill>
            <a:srgbClr val="FFC00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noAutofit/>
          </a:bodyPr>
          <a:lstStyle/>
          <a:p>
            <a:pPr algn="ctr"/>
            <a:r>
              <a:rPr lang="en-US" sz="2400" dirty="0">
                <a:latin typeface="Eurostile" panose="020B0504020202050204" pitchFamily="34" charset="77"/>
              </a:rPr>
              <a:t>Mapping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E5B1DE9-F402-FB4E-98E9-36C028BBBDC7}"/>
              </a:ext>
            </a:extLst>
          </p:cNvPr>
          <p:cNvSpPr txBox="1"/>
          <p:nvPr/>
        </p:nvSpPr>
        <p:spPr>
          <a:xfrm>
            <a:off x="1461929" y="1505103"/>
            <a:ext cx="6220142" cy="783283"/>
          </a:xfrm>
          <a:prstGeom prst="rect">
            <a:avLst/>
          </a:prstGeom>
          <a:solidFill>
            <a:srgbClr val="FFD579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noAutofit/>
          </a:bodyPr>
          <a:lstStyle/>
          <a:p>
            <a:pPr algn="ctr"/>
            <a:r>
              <a:rPr lang="en-US" sz="2000" dirty="0">
                <a:latin typeface="Eurostile" panose="020B0504020202050204" pitchFamily="34" charset="77"/>
              </a:rPr>
              <a:t>Specify where each task executes</a:t>
            </a:r>
          </a:p>
          <a:p>
            <a:pPr algn="ctr"/>
            <a:r>
              <a:rPr lang="en-US" sz="2000" dirty="0">
                <a:latin typeface="Eurostile" panose="020B0504020202050204" pitchFamily="34" charset="77"/>
              </a:rPr>
              <a:t>Specify where data is located</a:t>
            </a:r>
          </a:p>
        </p:txBody>
      </p:sp>
    </p:spTree>
    <p:extLst>
      <p:ext uri="{BB962C8B-B14F-4D97-AF65-F5344CB8AC3E}">
        <p14:creationId xmlns:p14="http://schemas.microsoft.com/office/powerpoint/2010/main" val="32020661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a typeface="ＭＳ Ｐゴシック" charset="0"/>
                <a:cs typeface="ＭＳ Ｐゴシック" charset="0"/>
              </a:rPr>
              <a:t>Mapping</a:t>
            </a:r>
          </a:p>
        </p:txBody>
      </p:sp>
      <p:sp>
        <p:nvSpPr>
          <p:cNvPr id="46083" name="Content Placeholder 2"/>
          <p:cNvSpPr>
            <a:spLocks noGrp="1"/>
          </p:cNvSpPr>
          <p:nvPr>
            <p:ph idx="1"/>
          </p:nvPr>
        </p:nvSpPr>
        <p:spPr>
          <a:xfrm>
            <a:off x="0" y="2590800"/>
            <a:ext cx="9144000" cy="2235200"/>
          </a:xfrm>
        </p:spPr>
        <p:txBody>
          <a:bodyPr/>
          <a:lstStyle/>
          <a:p>
            <a:r>
              <a:rPr lang="en-US" sz="2400" dirty="0">
                <a:latin typeface="Eurostile" panose="020B0504020202050204" pitchFamily="34" charset="77"/>
                <a:ea typeface="ＭＳ Ｐゴシック" charset="0"/>
                <a:cs typeface="ＭＳ Ｐゴシック" charset="0"/>
              </a:rPr>
              <a:t>Mapping strategies</a:t>
            </a:r>
          </a:p>
          <a:p>
            <a:pPr lvl="1"/>
            <a:r>
              <a:rPr lang="en-US" b="1" dirty="0">
                <a:latin typeface="Eurostile" panose="020B0504020202050204" pitchFamily="34" charset="77"/>
                <a:ea typeface="ＭＳ Ｐゴシック" charset="0"/>
              </a:rPr>
              <a:t>increase concurrency</a:t>
            </a:r>
            <a:r>
              <a:rPr lang="en-US" dirty="0">
                <a:latin typeface="Eurostile" panose="020B0504020202050204" pitchFamily="34" charset="77"/>
                <a:ea typeface="ＭＳ Ｐゴシック" charset="0"/>
              </a:rPr>
              <a:t>: place tasks that can execute concurrently on different processors</a:t>
            </a:r>
          </a:p>
          <a:p>
            <a:pPr lvl="1"/>
            <a:r>
              <a:rPr lang="en-US" b="1" dirty="0">
                <a:latin typeface="Eurostile" panose="020B0504020202050204" pitchFamily="34" charset="77"/>
                <a:ea typeface="ＭＳ Ｐゴシック" charset="0"/>
              </a:rPr>
              <a:t>increase locality</a:t>
            </a:r>
            <a:r>
              <a:rPr lang="en-US" dirty="0">
                <a:latin typeface="Eurostile" panose="020B0504020202050204" pitchFamily="34" charset="77"/>
                <a:ea typeface="ＭＳ Ｐゴシック" charset="0"/>
              </a:rPr>
              <a:t>: place tasks that communicate frequently on the same processor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3182ADF-5E91-FB43-8C2A-95F95D920F78}"/>
              </a:ext>
            </a:extLst>
          </p:cNvPr>
          <p:cNvSpPr txBox="1"/>
          <p:nvPr/>
        </p:nvSpPr>
        <p:spPr>
          <a:xfrm>
            <a:off x="1061721" y="897889"/>
            <a:ext cx="7020559" cy="433071"/>
          </a:xfrm>
          <a:prstGeom prst="rect">
            <a:avLst/>
          </a:prstGeom>
          <a:solidFill>
            <a:srgbClr val="FFC00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noAutofit/>
          </a:bodyPr>
          <a:lstStyle/>
          <a:p>
            <a:pPr algn="ctr"/>
            <a:r>
              <a:rPr lang="en-US" sz="2400" dirty="0">
                <a:latin typeface="Eurostile" panose="020B0504020202050204" pitchFamily="34" charset="77"/>
              </a:rPr>
              <a:t>Mapping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E5B1DE9-F402-FB4E-98E9-36C028BBBDC7}"/>
              </a:ext>
            </a:extLst>
          </p:cNvPr>
          <p:cNvSpPr txBox="1"/>
          <p:nvPr/>
        </p:nvSpPr>
        <p:spPr>
          <a:xfrm>
            <a:off x="1461929" y="1505103"/>
            <a:ext cx="6220142" cy="783283"/>
          </a:xfrm>
          <a:prstGeom prst="rect">
            <a:avLst/>
          </a:prstGeom>
          <a:solidFill>
            <a:srgbClr val="FFD579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noAutofit/>
          </a:bodyPr>
          <a:lstStyle/>
          <a:p>
            <a:pPr algn="ctr"/>
            <a:r>
              <a:rPr lang="en-US" sz="2000" dirty="0">
                <a:latin typeface="Eurostile" panose="020B0504020202050204" pitchFamily="34" charset="77"/>
              </a:rPr>
              <a:t>Specify where each task executes</a:t>
            </a:r>
          </a:p>
          <a:p>
            <a:pPr algn="ctr"/>
            <a:r>
              <a:rPr lang="en-US" sz="2000" dirty="0">
                <a:latin typeface="Eurostile" panose="020B0504020202050204" pitchFamily="34" charset="77"/>
              </a:rPr>
              <a:t>Specify where data is located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93C0516-109D-8248-9DAF-63A3F93E4AE2}"/>
              </a:ext>
            </a:extLst>
          </p:cNvPr>
          <p:cNvSpPr txBox="1"/>
          <p:nvPr/>
        </p:nvSpPr>
        <p:spPr>
          <a:xfrm>
            <a:off x="1086803" y="5142388"/>
            <a:ext cx="6842761" cy="1207612"/>
          </a:xfrm>
          <a:prstGeom prst="rect">
            <a:avLst/>
          </a:prstGeom>
          <a:solidFill>
            <a:srgbClr val="92D05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noAutofit/>
          </a:bodyPr>
          <a:lstStyle/>
          <a:p>
            <a:pPr algn="ctr"/>
            <a:r>
              <a:rPr lang="en-US" sz="2000" dirty="0">
                <a:latin typeface="Eurostile" panose="020B0504020202050204" pitchFamily="34" charset="77"/>
              </a:rPr>
              <a:t>These strategies conflict</a:t>
            </a:r>
          </a:p>
          <a:p>
            <a:pPr algn="ctr"/>
            <a:r>
              <a:rPr lang="en-US" sz="2000" dirty="0">
                <a:latin typeface="Eurostile" panose="020B0504020202050204" pitchFamily="34" charset="77"/>
              </a:rPr>
              <a:t>Resource limitations may restrict tasks per processor</a:t>
            </a:r>
          </a:p>
          <a:p>
            <a:pPr algn="ctr"/>
            <a:r>
              <a:rPr lang="en-US" sz="2000" dirty="0">
                <a:latin typeface="Eurostile" panose="020B0504020202050204" pitchFamily="34" charset="77"/>
              </a:rPr>
              <a:t>Design trade-offs exists</a:t>
            </a:r>
          </a:p>
        </p:txBody>
      </p:sp>
    </p:spTree>
    <p:extLst>
      <p:ext uri="{BB962C8B-B14F-4D97-AF65-F5344CB8AC3E}">
        <p14:creationId xmlns:p14="http://schemas.microsoft.com/office/powerpoint/2010/main" val="271602233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a typeface="ＭＳ Ｐゴシック" charset="0"/>
                <a:cs typeface="ＭＳ Ｐゴシック" charset="0"/>
              </a:rPr>
              <a:t>Mapping options</a:t>
            </a:r>
          </a:p>
        </p:txBody>
      </p:sp>
      <p:sp>
        <p:nvSpPr>
          <p:cNvPr id="46083" name="Content Placeholder 2"/>
          <p:cNvSpPr>
            <a:spLocks noGrp="1"/>
          </p:cNvSpPr>
          <p:nvPr>
            <p:ph idx="1"/>
          </p:nvPr>
        </p:nvSpPr>
        <p:spPr>
          <a:xfrm>
            <a:off x="0" y="866775"/>
            <a:ext cx="5070231" cy="5648325"/>
          </a:xfrm>
        </p:spPr>
        <p:txBody>
          <a:bodyPr/>
          <a:lstStyle/>
          <a:p>
            <a:r>
              <a:rPr lang="nb-NO" sz="2400" dirty="0" err="1">
                <a:latin typeface="Tahoma" charset="0"/>
                <a:ea typeface="ＭＳ Ｐゴシック" charset="0"/>
                <a:cs typeface="ＭＳ Ｐゴシック" charset="0"/>
              </a:rPr>
              <a:t>Load</a:t>
            </a:r>
            <a:r>
              <a:rPr lang="nb-NO" sz="2400" dirty="0">
                <a:latin typeface="Tahoma" charset="0"/>
                <a:ea typeface="ＭＳ Ｐゴシック" charset="0"/>
                <a:cs typeface="ＭＳ Ｐゴシック" charset="0"/>
              </a:rPr>
              <a:t> </a:t>
            </a:r>
            <a:r>
              <a:rPr lang="nb-NO" sz="2400" dirty="0" err="1">
                <a:latin typeface="Tahoma" charset="0"/>
                <a:ea typeface="ＭＳ Ｐゴシック" charset="0"/>
                <a:cs typeface="ＭＳ Ｐゴシック" charset="0"/>
              </a:rPr>
              <a:t>Balancing</a:t>
            </a:r>
            <a:endParaRPr lang="nb-NO" sz="2400" dirty="0">
              <a:latin typeface="Tahoma" charset="0"/>
              <a:ea typeface="ＭＳ Ｐゴシック" charset="0"/>
              <a:cs typeface="ＭＳ Ｐゴシック" charset="0"/>
            </a:endParaRPr>
          </a:p>
          <a:p>
            <a:pPr lvl="1"/>
            <a:r>
              <a:rPr lang="en-US" sz="1800" dirty="0">
                <a:latin typeface="Tahoma" charset="0"/>
                <a:ea typeface="ＭＳ Ｐゴシック" charset="0"/>
              </a:rPr>
              <a:t>recursive bisection methods</a:t>
            </a:r>
          </a:p>
          <a:p>
            <a:pPr lvl="1"/>
            <a:r>
              <a:rPr lang="en-US" sz="1800" dirty="0">
                <a:latin typeface="Tahoma" charset="0"/>
                <a:ea typeface="ＭＳ Ｐゴシック" charset="0"/>
              </a:rPr>
              <a:t>probabilistic methods</a:t>
            </a:r>
          </a:p>
          <a:p>
            <a:pPr lvl="1"/>
            <a:r>
              <a:rPr lang="en-US" sz="1800" dirty="0">
                <a:latin typeface="Tahoma" charset="0"/>
                <a:ea typeface="ＭＳ Ｐゴシック" charset="0"/>
              </a:rPr>
              <a:t>cyclic mappings</a:t>
            </a:r>
          </a:p>
          <a:p>
            <a:pPr lvl="1"/>
            <a:r>
              <a:rPr lang="en-US" sz="1800" dirty="0">
                <a:latin typeface="Tahoma" charset="0"/>
                <a:ea typeface="ＭＳ Ｐゴシック" charset="0"/>
              </a:rPr>
              <a:t>local algorithms</a:t>
            </a:r>
          </a:p>
          <a:p>
            <a:pPr lvl="1"/>
            <a:endParaRPr lang="en-US" sz="1800" dirty="0">
              <a:latin typeface="Tahoma" charset="0"/>
              <a:ea typeface="ＭＳ Ｐゴシック" charset="0"/>
            </a:endParaRPr>
          </a:p>
          <a:p>
            <a:pPr lvl="1"/>
            <a:endParaRPr lang="en-US" sz="1800" dirty="0">
              <a:latin typeface="Tahoma" charset="0"/>
              <a:ea typeface="ＭＳ Ｐゴシック" charset="0"/>
            </a:endParaRPr>
          </a:p>
          <a:p>
            <a:r>
              <a:rPr lang="en-US" sz="2400" dirty="0">
                <a:latin typeface="Tahoma" charset="0"/>
                <a:ea typeface="ＭＳ Ｐゴシック" charset="0"/>
                <a:cs typeface="ＭＳ Ｐゴシック" charset="0"/>
              </a:rPr>
              <a:t>Task-Scheduling</a:t>
            </a:r>
            <a:br>
              <a:rPr lang="en-US" sz="2400" dirty="0">
                <a:latin typeface="Tahoma" charset="0"/>
                <a:ea typeface="ＭＳ Ｐゴシック" charset="0"/>
                <a:cs typeface="ＭＳ Ｐゴシック" charset="0"/>
              </a:rPr>
            </a:br>
            <a:r>
              <a:rPr lang="en-US" sz="2400" dirty="0">
                <a:latin typeface="Tahoma" charset="0"/>
                <a:ea typeface="ＭＳ Ｐゴシック" charset="0"/>
                <a:cs typeface="ＭＳ Ｐゴシック" charset="0"/>
              </a:rPr>
              <a:t>Algorithms</a:t>
            </a:r>
          </a:p>
          <a:p>
            <a:pPr lvl="1"/>
            <a:r>
              <a:rPr lang="en-US" sz="1800" dirty="0">
                <a:latin typeface="Tahoma" charset="0"/>
                <a:ea typeface="ＭＳ Ｐゴシック" charset="0"/>
                <a:cs typeface="ＭＳ Ｐゴシック" charset="0"/>
              </a:rPr>
              <a:t>manager/worker</a:t>
            </a:r>
          </a:p>
          <a:p>
            <a:pPr lvl="1"/>
            <a:r>
              <a:rPr lang="en-US" sz="1800" dirty="0">
                <a:latin typeface="Tahoma" charset="0"/>
                <a:ea typeface="ＭＳ Ｐゴシック" charset="0"/>
                <a:cs typeface="ＭＳ Ｐゴシック" charset="0"/>
              </a:rPr>
              <a:t>hierarchical manager/worker</a:t>
            </a:r>
          </a:p>
          <a:p>
            <a:pPr lvl="1"/>
            <a:r>
              <a:rPr lang="en-US" sz="1800" dirty="0">
                <a:latin typeface="Tahoma" charset="0"/>
                <a:ea typeface="ＭＳ Ｐゴシック" charset="0"/>
                <a:cs typeface="ＭＳ Ｐゴシック" charset="0"/>
              </a:rPr>
              <a:t>decentralized schemes</a:t>
            </a:r>
            <a:br>
              <a:rPr lang="en-US" sz="1800" dirty="0">
                <a:latin typeface="Tahoma" charset="0"/>
                <a:ea typeface="ＭＳ Ｐゴシック" charset="0"/>
                <a:cs typeface="ＭＳ Ｐゴシック" charset="0"/>
              </a:rPr>
            </a:br>
            <a:r>
              <a:rPr lang="en-US" sz="1800" dirty="0">
                <a:latin typeface="Tahoma" charset="0"/>
                <a:ea typeface="ＭＳ Ｐゴシック" charset="0"/>
                <a:cs typeface="ＭＳ Ｐゴシック" charset="0"/>
              </a:rPr>
              <a:t>(work stealing)</a:t>
            </a:r>
            <a:endParaRPr lang="en-US" sz="1800" dirty="0">
              <a:latin typeface="Tahoma" charset="0"/>
              <a:ea typeface="ＭＳ Ｐゴシック" charset="0"/>
            </a:endParaRPr>
          </a:p>
          <a:p>
            <a:pPr lvl="1"/>
            <a:endParaRPr lang="en-US" sz="1050" dirty="0">
              <a:latin typeface="Tahoma" charset="0"/>
              <a:ea typeface="ＭＳ Ｐゴシック" charset="0"/>
              <a:cs typeface="ＭＳ Ｐゴシック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5309" y="970696"/>
            <a:ext cx="2222500" cy="2082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06471" y="3662119"/>
            <a:ext cx="4927600" cy="2552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2739328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a typeface="ＭＳ Ｐゴシック" charset="0"/>
                <a:cs typeface="ＭＳ Ｐゴシック" charset="0"/>
              </a:rPr>
              <a:t>Mapping Design Checklist</a:t>
            </a:r>
          </a:p>
        </p:txBody>
      </p:sp>
      <p:sp>
        <p:nvSpPr>
          <p:cNvPr id="5837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>
              <a:buFont typeface="Tahoma" charset="0"/>
              <a:buAutoNum type="arabicPeriod"/>
            </a:pPr>
            <a:r>
              <a:rPr lang="en-US" sz="1600" dirty="0">
                <a:latin typeface="Eurostile" panose="020B0504020202050204" pitchFamily="34" charset="77"/>
                <a:ea typeface="ＭＳ Ｐゴシック" charset="0"/>
              </a:rPr>
              <a:t>If considering a SIMD/SPMD design for a complex problem, have you also considered an algorithm based on dynamic task creation and deletion?</a:t>
            </a:r>
            <a:br>
              <a:rPr lang="en-US" sz="1600" dirty="0">
                <a:latin typeface="Eurostile" panose="020B0504020202050204" pitchFamily="34" charset="77"/>
                <a:ea typeface="ＭＳ Ｐゴシック" charset="0"/>
              </a:rPr>
            </a:br>
            <a:r>
              <a:rPr lang="en-US" sz="1600" dirty="0">
                <a:latin typeface="Eurostile" panose="020B0504020202050204" pitchFamily="34" charset="77"/>
                <a:ea typeface="ＭＳ Ｐゴシック" charset="0"/>
              </a:rPr>
              <a:t>The latter approach can yield a simpler algorithm</a:t>
            </a:r>
            <a:br>
              <a:rPr lang="en-US" sz="1600" dirty="0">
                <a:latin typeface="Eurostile" panose="020B0504020202050204" pitchFamily="34" charset="77"/>
                <a:ea typeface="ＭＳ Ｐゴシック" charset="0"/>
              </a:rPr>
            </a:br>
            <a:r>
              <a:rPr lang="en-US" sz="1600" dirty="0">
                <a:latin typeface="Eurostile" panose="020B0504020202050204" pitchFamily="34" charset="77"/>
                <a:ea typeface="ＭＳ Ｐゴシック" charset="0"/>
              </a:rPr>
              <a:t>Performance can be problematic</a:t>
            </a:r>
          </a:p>
          <a:p>
            <a:pPr lvl="1">
              <a:buFont typeface="Tahoma" charset="0"/>
              <a:buAutoNum type="arabicPeriod"/>
            </a:pPr>
            <a:r>
              <a:rPr lang="en-US" sz="1600" dirty="0">
                <a:latin typeface="Eurostile" panose="020B0504020202050204" pitchFamily="34" charset="77"/>
                <a:ea typeface="ＭＳ Ｐゴシック" charset="0"/>
              </a:rPr>
              <a:t>If considering a design based on dynamic task creation and deletion, have you also considered a SIMD/SPMD algorithm?</a:t>
            </a:r>
            <a:br>
              <a:rPr lang="en-US" sz="1600" dirty="0">
                <a:latin typeface="Eurostile" panose="020B0504020202050204" pitchFamily="34" charset="77"/>
                <a:ea typeface="ＭＳ Ｐゴシック" charset="0"/>
              </a:rPr>
            </a:br>
            <a:r>
              <a:rPr lang="en-US" sz="1600" dirty="0">
                <a:latin typeface="Eurostile" panose="020B0504020202050204" pitchFamily="34" charset="77"/>
                <a:ea typeface="ＭＳ Ｐゴシック" charset="0"/>
              </a:rPr>
              <a:t>A SIMD/SPMD algorithm provides greater control over the scheduling of communication and computation but can be more complex.</a:t>
            </a:r>
          </a:p>
          <a:p>
            <a:pPr lvl="1">
              <a:buFont typeface="Tahoma" charset="0"/>
              <a:buAutoNum type="arabicPeriod"/>
            </a:pPr>
            <a:r>
              <a:rPr lang="en-US" sz="1600" dirty="0">
                <a:latin typeface="Eurostile" panose="020B0504020202050204" pitchFamily="34" charset="77"/>
                <a:ea typeface="ＭＳ Ｐゴシック" charset="0"/>
              </a:rPr>
              <a:t>If using a centralized load-balancing scheme, have you verified that the manager will not become a bottleneck?</a:t>
            </a:r>
            <a:br>
              <a:rPr lang="en-US" sz="1600" dirty="0">
                <a:latin typeface="Eurostile" panose="020B0504020202050204" pitchFamily="34" charset="77"/>
                <a:ea typeface="ＭＳ Ｐゴシック" charset="0"/>
              </a:rPr>
            </a:br>
            <a:r>
              <a:rPr lang="en-US" sz="1600" dirty="0">
                <a:latin typeface="Eurostile" panose="020B0504020202050204" pitchFamily="34" charset="77"/>
                <a:ea typeface="ＭＳ Ｐゴシック" charset="0"/>
              </a:rPr>
              <a:t>You may be able to reduce communication costs in these schemes by passing pointers to tasks, rather than the tasks themselves, to the manager.</a:t>
            </a:r>
          </a:p>
          <a:p>
            <a:pPr lvl="1">
              <a:buFont typeface="Tahoma" charset="0"/>
              <a:buAutoNum type="arabicPeriod"/>
            </a:pPr>
            <a:r>
              <a:rPr lang="en-US" sz="1600" dirty="0">
                <a:latin typeface="Eurostile" panose="020B0504020202050204" pitchFamily="34" charset="77"/>
                <a:ea typeface="ＭＳ Ｐゴシック" charset="0"/>
              </a:rPr>
              <a:t>If using a dynamic load-balancing scheme, have you evaluated the relative costs of different strategies?</a:t>
            </a:r>
            <a:br>
              <a:rPr lang="en-US" sz="1600" dirty="0">
                <a:latin typeface="Eurostile" panose="020B0504020202050204" pitchFamily="34" charset="77"/>
                <a:ea typeface="ＭＳ Ｐゴシック" charset="0"/>
              </a:rPr>
            </a:br>
            <a:r>
              <a:rPr lang="en-US" sz="1600" dirty="0">
                <a:latin typeface="Eurostile" panose="020B0504020202050204" pitchFamily="34" charset="77"/>
                <a:ea typeface="ＭＳ Ｐゴシック" charset="0"/>
              </a:rPr>
              <a:t>Be sure to include the implementation costs in your analysis.</a:t>
            </a:r>
            <a:br>
              <a:rPr lang="en-US" sz="1600" dirty="0">
                <a:latin typeface="Eurostile" panose="020B0504020202050204" pitchFamily="34" charset="77"/>
                <a:ea typeface="ＭＳ Ｐゴシック" charset="0"/>
              </a:rPr>
            </a:br>
            <a:r>
              <a:rPr lang="en-US" sz="1600" dirty="0">
                <a:latin typeface="Eurostile" panose="020B0504020202050204" pitchFamily="34" charset="77"/>
                <a:ea typeface="ＭＳ Ｐゴシック" charset="0"/>
              </a:rPr>
              <a:t>Probabilistic or cyclic mapping schemes are simple and should always be considered, because they can avoid the need for repeated load-balancing operations.</a:t>
            </a:r>
          </a:p>
          <a:p>
            <a:pPr lvl="1">
              <a:buFont typeface="Tahoma" charset="0"/>
              <a:buAutoNum type="arabicPeriod"/>
            </a:pPr>
            <a:r>
              <a:rPr lang="en-US" sz="1600" dirty="0">
                <a:latin typeface="Eurostile" panose="020B0504020202050204" pitchFamily="34" charset="77"/>
                <a:ea typeface="ＭＳ Ｐゴシック" charset="0"/>
              </a:rPr>
              <a:t>If using probabilistic or cyclic methods, do you have a large enough number of tasks to ensure reasonable load balance?</a:t>
            </a:r>
            <a:br>
              <a:rPr lang="en-US" sz="1600" dirty="0">
                <a:latin typeface="Eurostile" panose="020B0504020202050204" pitchFamily="34" charset="77"/>
                <a:ea typeface="ＭＳ Ｐゴシック" charset="0"/>
              </a:rPr>
            </a:br>
            <a:r>
              <a:rPr lang="en-US" sz="1600" dirty="0">
                <a:latin typeface="Eurostile" panose="020B0504020202050204" pitchFamily="34" charset="77"/>
                <a:ea typeface="ＭＳ Ｐゴシック" charset="0"/>
              </a:rPr>
              <a:t>Typically, at least ten times as many tasks as processors are required.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S-intro">
  <a:themeElements>
    <a:clrScheme name="OS-intro 3">
      <a:dk1>
        <a:srgbClr val="000000"/>
      </a:dk1>
      <a:lt1>
        <a:srgbClr val="FFFFFF"/>
      </a:lt1>
      <a:dk2>
        <a:srgbClr val="333399"/>
      </a:dk2>
      <a:lt2>
        <a:srgbClr val="1C1C1C"/>
      </a:lt2>
      <a:accent1>
        <a:srgbClr val="00E4A8"/>
      </a:accent1>
      <a:accent2>
        <a:srgbClr val="FFCF01"/>
      </a:accent2>
      <a:accent3>
        <a:srgbClr val="FFFFFF"/>
      </a:accent3>
      <a:accent4>
        <a:srgbClr val="000000"/>
      </a:accent4>
      <a:accent5>
        <a:srgbClr val="AAEFD1"/>
      </a:accent5>
      <a:accent6>
        <a:srgbClr val="E7BB01"/>
      </a:accent6>
      <a:hlink>
        <a:srgbClr val="FF0000"/>
      </a:hlink>
      <a:folHlink>
        <a:srgbClr val="3333CC"/>
      </a:folHlink>
    </a:clrScheme>
    <a:fontScheme name="OS-intro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DDDDDD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none" lIns="90000" tIns="46800" rIns="90000" bIns="4680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>
            <a:schemeClr val="folHlink"/>
          </a:buClr>
          <a:buSzPct val="85000"/>
          <a:buFont typeface="Wingdings" pitchFamily="-96" charset="2"/>
          <a:buNone/>
          <a:tabLst/>
          <a:defRPr kumimoji="0" lang="en-US" sz="1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-96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DDDDDD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none" lIns="90000" tIns="46800" rIns="90000" bIns="4680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>
            <a:schemeClr val="folHlink"/>
          </a:buClr>
          <a:buSzPct val="85000"/>
          <a:buFont typeface="Wingdings" pitchFamily="-96" charset="2"/>
          <a:buNone/>
          <a:tabLst/>
          <a:defRPr kumimoji="0" lang="en-US" sz="1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-96" charset="0"/>
          </a:defRPr>
        </a:defPPr>
      </a:lstStyle>
    </a:lnDef>
    <a:txDef>
      <a:spPr>
        <a:solidFill>
          <a:srgbClr val="FFD579"/>
        </a:solidFill>
        <a:effectLst>
          <a:outerShdw blurRad="50800" dist="38100" dir="2700000" algn="tl" rotWithShape="0">
            <a:prstClr val="black">
              <a:alpha val="40000"/>
            </a:prstClr>
          </a:outerShdw>
        </a:effectLst>
      </a:spPr>
      <a:bodyPr wrap="square" rtlCol="0">
        <a:noAutofit/>
      </a:bodyPr>
      <a:lstStyle>
        <a:defPPr algn="ctr">
          <a:defRPr sz="2000" dirty="0">
            <a:latin typeface="Eurostile" panose="020B0504020202050204" pitchFamily="34" charset="77"/>
          </a:defRPr>
        </a:defPPr>
      </a:lstStyle>
    </a:txDef>
  </a:objectDefaults>
  <a:extraClrSchemeLst>
    <a:extraClrScheme>
      <a:clrScheme name="OS-intro 1">
        <a:dk1>
          <a:srgbClr val="969696"/>
        </a:dk1>
        <a:lt1>
          <a:srgbClr val="FFFFFF"/>
        </a:lt1>
        <a:dk2>
          <a:srgbClr val="000000"/>
        </a:dk2>
        <a:lt2>
          <a:srgbClr val="DDDDDD"/>
        </a:lt2>
        <a:accent1>
          <a:srgbClr val="00E4A8"/>
        </a:accent1>
        <a:accent2>
          <a:srgbClr val="3333CC"/>
        </a:accent2>
        <a:accent3>
          <a:srgbClr val="AAAAAA"/>
        </a:accent3>
        <a:accent4>
          <a:srgbClr val="DADADA"/>
        </a:accent4>
        <a:accent5>
          <a:srgbClr val="AAEFD1"/>
        </a:accent5>
        <a:accent6>
          <a:srgbClr val="2D2DB9"/>
        </a:accent6>
        <a:hlink>
          <a:srgbClr val="FF5050"/>
        </a:hlink>
        <a:folHlink>
          <a:srgbClr val="FFCF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S-intro 2">
        <a:dk1>
          <a:srgbClr val="000094"/>
        </a:dk1>
        <a:lt1>
          <a:srgbClr val="FFFFFF"/>
        </a:lt1>
        <a:dk2>
          <a:srgbClr val="0000CC"/>
        </a:dk2>
        <a:lt2>
          <a:srgbClr val="FFFFCC"/>
        </a:lt2>
        <a:accent1>
          <a:srgbClr val="3193FF"/>
        </a:accent1>
        <a:accent2>
          <a:srgbClr val="9900FF"/>
        </a:accent2>
        <a:accent3>
          <a:srgbClr val="AAAAE2"/>
        </a:accent3>
        <a:accent4>
          <a:srgbClr val="DADADA"/>
        </a:accent4>
        <a:accent5>
          <a:srgbClr val="ADC8FF"/>
        </a:accent5>
        <a:accent6>
          <a:srgbClr val="8A00E7"/>
        </a:accent6>
        <a:hlink>
          <a:srgbClr val="FF33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S-intro 3">
        <a:dk1>
          <a:srgbClr val="000000"/>
        </a:dk1>
        <a:lt1>
          <a:srgbClr val="FFFFFF"/>
        </a:lt1>
        <a:dk2>
          <a:srgbClr val="333399"/>
        </a:dk2>
        <a:lt2>
          <a:srgbClr val="1C1C1C"/>
        </a:lt2>
        <a:accent1>
          <a:srgbClr val="00E4A8"/>
        </a:accent1>
        <a:accent2>
          <a:srgbClr val="FFCF01"/>
        </a:accent2>
        <a:accent3>
          <a:srgbClr val="FFFFFF"/>
        </a:accent3>
        <a:accent4>
          <a:srgbClr val="000000"/>
        </a:accent4>
        <a:accent5>
          <a:srgbClr val="AAEFD1"/>
        </a:accent5>
        <a:accent6>
          <a:srgbClr val="E7BB01"/>
        </a:accent6>
        <a:hlink>
          <a:srgbClr val="FF0000"/>
        </a:hlink>
        <a:folHlink>
          <a:srgbClr val="3333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S-intro 4">
        <a:dk1>
          <a:srgbClr val="000000"/>
        </a:dk1>
        <a:lt1>
          <a:srgbClr val="FFFFFF"/>
        </a:lt1>
        <a:dk2>
          <a:srgbClr val="515F7B"/>
        </a:dk2>
        <a:lt2>
          <a:srgbClr val="808080"/>
        </a:lt2>
        <a:accent1>
          <a:srgbClr val="9FCAD3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CDE1E6"/>
        </a:accent5>
        <a:accent6>
          <a:srgbClr val="AEAEAE"/>
        </a:accent6>
        <a:hlink>
          <a:srgbClr val="91AFBF"/>
        </a:hlink>
        <a:folHlink>
          <a:srgbClr val="ECEAA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S-intro 5">
        <a:dk1>
          <a:srgbClr val="000000"/>
        </a:dk1>
        <a:lt1>
          <a:srgbClr val="FFFFFF"/>
        </a:lt1>
        <a:dk2>
          <a:srgbClr val="000066"/>
        </a:dk2>
        <a:lt2>
          <a:srgbClr val="333333"/>
        </a:lt2>
        <a:accent1>
          <a:srgbClr val="C4709A"/>
        </a:accent1>
        <a:accent2>
          <a:srgbClr val="4B4EB5"/>
        </a:accent2>
        <a:accent3>
          <a:srgbClr val="FFFFFF"/>
        </a:accent3>
        <a:accent4>
          <a:srgbClr val="000000"/>
        </a:accent4>
        <a:accent5>
          <a:srgbClr val="DEBBCA"/>
        </a:accent5>
        <a:accent6>
          <a:srgbClr val="4346A4"/>
        </a:accent6>
        <a:hlink>
          <a:srgbClr val="C481CF"/>
        </a:hlink>
        <a:folHlink>
          <a:srgbClr val="76B74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S-intro 6">
        <a:dk1>
          <a:srgbClr val="000000"/>
        </a:dk1>
        <a:lt1>
          <a:srgbClr val="FFFFFF"/>
        </a:lt1>
        <a:dk2>
          <a:srgbClr val="6A4076"/>
        </a:dk2>
        <a:lt2>
          <a:srgbClr val="969696"/>
        </a:lt2>
        <a:accent1>
          <a:srgbClr val="DBA9C2"/>
        </a:accent1>
        <a:accent2>
          <a:srgbClr val="E1BF91"/>
        </a:accent2>
        <a:accent3>
          <a:srgbClr val="FFFFFF"/>
        </a:accent3>
        <a:accent4>
          <a:srgbClr val="000000"/>
        </a:accent4>
        <a:accent5>
          <a:srgbClr val="EAD1DD"/>
        </a:accent5>
        <a:accent6>
          <a:srgbClr val="CCAD83"/>
        </a:accent6>
        <a:hlink>
          <a:srgbClr val="B3CE82"/>
        </a:hlink>
        <a:folHlink>
          <a:srgbClr val="B8AD4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-te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-te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Macintosh HD:Users:griff:SVN:nd:papers:MiSMoSS:slides:courses:INF1060:H07:OS-intro.ppt</Template>
  <TotalTime>45912</TotalTime>
  <Words>1949</Words>
  <Application>Microsoft Macintosh PowerPoint</Application>
  <PresentationFormat>On-screen Show (4:3)</PresentationFormat>
  <Paragraphs>315</Paragraphs>
  <Slides>29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6" baseType="lpstr">
      <vt:lpstr>Arial</vt:lpstr>
      <vt:lpstr>Cambria Math</vt:lpstr>
      <vt:lpstr>Comic Sans MS</vt:lpstr>
      <vt:lpstr>Eurostile</vt:lpstr>
      <vt:lpstr>Tahoma</vt:lpstr>
      <vt:lpstr>Wingdings</vt:lpstr>
      <vt:lpstr>OS-intro</vt:lpstr>
      <vt:lpstr>  Thinking Parallel</vt:lpstr>
      <vt:lpstr>Parallel algorithms</vt:lpstr>
      <vt:lpstr>Parallel algorithms</vt:lpstr>
      <vt:lpstr>Parallel algorithms</vt:lpstr>
      <vt:lpstr>Designing and Building Parallel Programs </vt:lpstr>
      <vt:lpstr>Designing and Building Parallel Programs </vt:lpstr>
      <vt:lpstr>Methodical Design</vt:lpstr>
      <vt:lpstr>Partitioning</vt:lpstr>
      <vt:lpstr>Partitioning</vt:lpstr>
      <vt:lpstr>Partitioning</vt:lpstr>
      <vt:lpstr>Partitioning</vt:lpstr>
      <vt:lpstr>Partitioning</vt:lpstr>
      <vt:lpstr>Partitioning</vt:lpstr>
      <vt:lpstr>Partitioning Design Checklist</vt:lpstr>
      <vt:lpstr>Communication</vt:lpstr>
      <vt:lpstr>Communication</vt:lpstr>
      <vt:lpstr>Communication</vt:lpstr>
      <vt:lpstr>Communication Design Checklist</vt:lpstr>
      <vt:lpstr>Agglomeration</vt:lpstr>
      <vt:lpstr>Agglomeration</vt:lpstr>
      <vt:lpstr>Agglomeration</vt:lpstr>
      <vt:lpstr>Agglomeration</vt:lpstr>
      <vt:lpstr>Agglomeration Design Checklist</vt:lpstr>
      <vt:lpstr>Mapping</vt:lpstr>
      <vt:lpstr>Mapping</vt:lpstr>
      <vt:lpstr>Mapping</vt:lpstr>
      <vt:lpstr>Mapping</vt:lpstr>
      <vt:lpstr>Mapping options</vt:lpstr>
      <vt:lpstr>Mapping Design Checklist</vt:lpstr>
    </vt:vector>
  </TitlesOfParts>
  <Company>ifi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paalh</dc:creator>
  <cp:lastModifiedBy>Carsten Griwodz</cp:lastModifiedBy>
  <cp:revision>1930</cp:revision>
  <cp:lastPrinted>2021-01-19T13:51:38Z</cp:lastPrinted>
  <dcterms:created xsi:type="dcterms:W3CDTF">2009-10-16T09:16:33Z</dcterms:created>
  <dcterms:modified xsi:type="dcterms:W3CDTF">2021-01-19T13:51:39Z</dcterms:modified>
</cp:coreProperties>
</file>