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1" r:id="rId2"/>
    <p:sldId id="418" r:id="rId3"/>
    <p:sldId id="425" r:id="rId4"/>
    <p:sldId id="561" r:id="rId5"/>
    <p:sldId id="1091" r:id="rId6"/>
    <p:sldId id="1074" r:id="rId7"/>
    <p:sldId id="1092" r:id="rId8"/>
    <p:sldId id="430" r:id="rId9"/>
    <p:sldId id="442" r:id="rId10"/>
    <p:sldId id="1093" r:id="rId11"/>
    <p:sldId id="1078" r:id="rId12"/>
    <p:sldId id="1094" r:id="rId13"/>
    <p:sldId id="1095" r:id="rId14"/>
    <p:sldId id="1096" r:id="rId15"/>
    <p:sldId id="1097" r:id="rId16"/>
    <p:sldId id="1098" r:id="rId17"/>
    <p:sldId id="1099" r:id="rId18"/>
    <p:sldId id="1081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2"/>
    <p:restoredTop sz="89521"/>
  </p:normalViewPr>
  <p:slideViewPr>
    <p:cSldViewPr>
      <p:cViewPr varScale="1">
        <p:scale>
          <a:sx n="113" d="100"/>
          <a:sy n="113" d="100"/>
        </p:scale>
        <p:origin x="2480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23.08.2024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23.08.2024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dirty="0"/>
              <a:t>This variance formula only if the distance between your X-values is not constant. If you have nothing else than a set of samples X, you divide by the number of samples N instead.</a:t>
            </a:r>
          </a:p>
          <a:p>
            <a:pPr marL="228600" indent="-228600">
              <a:buAutoNum type="arabicParenBoth"/>
            </a:pPr>
            <a:r>
              <a:rPr lang="en-US" dirty="0"/>
              <a:t>If you have a really large dataset and you must compute the variance from a subset of them, you must divide by N-1 instead. This is called sample variance.</a:t>
            </a:r>
          </a:p>
          <a:p>
            <a:pPr marL="228600" indent="-228600">
              <a:buAutoNum type="arabicParenBoth"/>
            </a:pPr>
            <a:r>
              <a:rPr lang="en-US" dirty="0"/>
              <a:t>Standard deviation is in the same unit as the original measurements. It is therefore easier to interpret when you want to illustrate, for example, the mean and dispersion side-by-side.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53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27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</a:t>
            </a:r>
            <a:r>
              <a:rPr lang="en-US" baseline="0" dirty="0"/>
              <a:t> is hard to find the real mean of the data (population mean), requires infinitely many experiments, we rather get samples and derive statistics.</a:t>
            </a:r>
          </a:p>
          <a:p>
            <a:r>
              <a:rPr lang="en-US" baseline="0" dirty="0"/>
              <a:t>Each sample mean is an estimate of the population mean.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85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So, perfectly finding the mean by sampling is impossible … but perhaps we can approximate its value with a certain confidence?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01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8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100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18C4F-CA06-8344-9334-7962E8A9800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2709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23.08.2024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INF 5060/9060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Quantitative Performance Analysis</a:t>
            </a:r>
            <a:endParaRPr lang="en-US" b="0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9816"/>
            <a:ext cx="7772400" cy="1143000"/>
          </a:xfrm>
        </p:spPr>
        <p:txBody>
          <a:bodyPr/>
          <a:lstStyle/>
          <a:p>
            <a:r>
              <a:rPr lang="en-US" altLang="x-none"/>
              <a:t>Why do we need statistics?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916832"/>
            <a:ext cx="7772400" cy="90328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x-none" sz="2400" b="1" dirty="0">
                <a:latin typeface="+mj-lt"/>
              </a:rPr>
              <a:t>1.  Noise, noise, noise, noise, noise!</a:t>
            </a:r>
          </a:p>
          <a:p>
            <a:endParaRPr lang="en-US" altLang="x-none" sz="2400" b="1" dirty="0">
              <a:latin typeface="+mj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580112" y="2992234"/>
            <a:ext cx="323850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x-none" sz="2400" b="1" kern="0" dirty="0"/>
              <a:t>2.  Aggregate data into meaningful information.</a:t>
            </a:r>
          </a:p>
          <a:p>
            <a:endParaRPr lang="en-US" altLang="x-none" sz="2400" b="1" kern="0" dirty="0"/>
          </a:p>
        </p:txBody>
      </p:sp>
      <p:pic>
        <p:nvPicPr>
          <p:cNvPr id="10" name="Picture 4" descr="J029917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5070" y="3140968"/>
            <a:ext cx="831798" cy="1162109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AutoShape 5"/>
          <p:cNvSpPr>
            <a:spLocks noChangeArrowheads="1"/>
          </p:cNvSpPr>
          <p:nvPr/>
        </p:nvSpPr>
        <p:spPr bwMode="auto">
          <a:xfrm rot="5400000">
            <a:off x="3166934" y="2573295"/>
            <a:ext cx="405344" cy="67659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4203" y="2799067"/>
            <a:ext cx="238720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x-none" sz="1600" dirty="0"/>
              <a:t>445 446 397 226</a:t>
            </a:r>
          </a:p>
          <a:p>
            <a:pPr eaLnBrk="1" hangingPunct="1">
              <a:defRPr/>
            </a:pPr>
            <a:r>
              <a:rPr lang="en-US" altLang="x-none" sz="1600" dirty="0"/>
              <a:t>388 3445 188 1002</a:t>
            </a:r>
          </a:p>
          <a:p>
            <a:pPr eaLnBrk="1" hangingPunct="1">
              <a:defRPr/>
            </a:pPr>
            <a:r>
              <a:rPr lang="en-US" altLang="x-none" sz="1600" dirty="0"/>
              <a:t>47762 432 54 12</a:t>
            </a:r>
          </a:p>
          <a:p>
            <a:pPr eaLnBrk="1" hangingPunct="1">
              <a:defRPr/>
            </a:pPr>
            <a:r>
              <a:rPr lang="en-US" altLang="x-none" sz="1600" dirty="0"/>
              <a:t>98 345 2245 8839</a:t>
            </a:r>
          </a:p>
          <a:p>
            <a:pPr eaLnBrk="1" hangingPunct="1">
              <a:defRPr/>
            </a:pPr>
            <a:r>
              <a:rPr lang="en-US" altLang="x-none" sz="1600" dirty="0"/>
              <a:t>77492 472 565 999</a:t>
            </a:r>
          </a:p>
          <a:p>
            <a:pPr eaLnBrk="1" hangingPunct="1">
              <a:defRPr/>
            </a:pPr>
            <a:r>
              <a:rPr lang="en-US" altLang="x-none" sz="1600" dirty="0"/>
              <a:t>1 34 882 545 4022</a:t>
            </a:r>
          </a:p>
          <a:p>
            <a:pPr eaLnBrk="1" hangingPunct="1">
              <a:defRPr/>
            </a:pPr>
            <a:r>
              <a:rPr lang="en-US" altLang="x-none" sz="1600" dirty="0"/>
              <a:t>827 572 597 364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rot="10800000" flipH="1">
            <a:off x="3419873" y="4365104"/>
            <a:ext cx="720079" cy="43204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080125" y="4084463"/>
            <a:ext cx="99781" cy="16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x-none" altLang="x-none"/>
          </a:p>
        </p:txBody>
      </p:sp>
      <p:graphicFrame>
        <p:nvGraphicFramePr>
          <p:cNvPr id="15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964447282"/>
              </p:ext>
            </p:extLst>
          </p:nvPr>
        </p:nvGraphicFramePr>
        <p:xfrm>
          <a:off x="4410659" y="4418365"/>
          <a:ext cx="986631" cy="42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0835" imgH="165028" progId="Equation.3">
                  <p:embed/>
                </p:oleObj>
              </mc:Choice>
              <mc:Fallback>
                <p:oleObj name="Equation" r:id="rId3" imgW="380835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659" y="4418365"/>
                        <a:ext cx="986631" cy="42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06203" y="5212028"/>
            <a:ext cx="8208912" cy="94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US" altLang="x-none" sz="2400" kern="0" dirty="0"/>
              <a:t>“Impossible things usually don’t happen.”</a:t>
            </a:r>
          </a:p>
          <a:p>
            <a:pPr lvl="1" algn="ctr">
              <a:buFontTx/>
              <a:buNone/>
            </a:pPr>
            <a:r>
              <a:rPr lang="en-US" altLang="x-none" i="1" kern="0" dirty="0"/>
              <a:t>- </a:t>
            </a:r>
            <a:r>
              <a:rPr lang="en-US" altLang="x-none" sz="2000" i="1" kern="0" dirty="0"/>
              <a:t>Sam </a:t>
            </a:r>
            <a:r>
              <a:rPr lang="en-US" altLang="x-none" sz="2000" i="1" kern="0" dirty="0" err="1"/>
              <a:t>Treiman</a:t>
            </a:r>
            <a:r>
              <a:rPr lang="en-US" altLang="x-none" sz="2000" i="1" kern="0" dirty="0"/>
              <a:t>, Princeton University</a:t>
            </a:r>
          </a:p>
          <a:p>
            <a:pPr marL="0" indent="0" algn="ctr">
              <a:buNone/>
            </a:pPr>
            <a:r>
              <a:rPr lang="en-US" altLang="x-none" sz="2400" b="1" i="1" kern="0" dirty="0">
                <a:solidFill>
                  <a:srgbClr val="009900"/>
                </a:solidFill>
              </a:rPr>
              <a:t>Statistics</a:t>
            </a:r>
            <a:r>
              <a:rPr lang="en-US" altLang="x-none" sz="2400" kern="0" dirty="0"/>
              <a:t> helps us quantify “</a:t>
            </a:r>
            <a:r>
              <a:rPr lang="en-US" altLang="x-none" sz="2400" b="1" kern="0" dirty="0"/>
              <a:t>usually</a:t>
            </a:r>
            <a:r>
              <a:rPr lang="en-US" altLang="x-none" sz="2400" kern="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899437936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  <p:bldP spid="9" grpId="0"/>
      <p:bldP spid="11" grpId="0" animBg="1"/>
      <p:bldP spid="12" grpId="0"/>
      <p:bldP spid="13" grpId="0" animBg="1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Basic Probability and Statistics Concepts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9768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sz="2400" dirty="0"/>
              <a:t>Independent Events: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One event does not affect the other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Knowing probability of one event does not change estimate of another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Random Variable: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variable is called a random variable if it takes one of a specified set of values with a specified probability</a:t>
            </a:r>
            <a:endParaRPr lang="en-US" altLang="x-non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65" y="4077072"/>
            <a:ext cx="5575323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4152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Discrete Random Variable Probability Distribution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5" y="2554560"/>
            <a:ext cx="7554642" cy="4114800"/>
          </a:xfrm>
        </p:spPr>
      </p:pic>
      <p:sp>
        <p:nvSpPr>
          <p:cNvPr id="5" name="TextBox 4"/>
          <p:cNvSpPr txBox="1"/>
          <p:nvPr/>
        </p:nvSpPr>
        <p:spPr>
          <a:xfrm>
            <a:off x="974465" y="2004886"/>
            <a:ext cx="6981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Experiment: Toss 2 Coins. Let X = # heads</a:t>
            </a:r>
          </a:p>
        </p:txBody>
      </p:sp>
    </p:spTree>
    <p:extLst>
      <p:ext uri="{BB962C8B-B14F-4D97-AF65-F5344CB8AC3E}">
        <p14:creationId xmlns:p14="http://schemas.microsoft.com/office/powerpoint/2010/main" val="966606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331C-E9FC-E145-AF3B-5C6D9B61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sz="3200" dirty="0"/>
              <a:t>Histogram and Cumulative Distribition Function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E4BDDC-8713-2747-A4AC-BD76D2337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9" y="2733775"/>
            <a:ext cx="8729662" cy="3134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55D89B-4411-B24D-8529-80EE43414151}"/>
              </a:ext>
            </a:extLst>
          </p:cNvPr>
          <p:cNvSpPr txBox="1"/>
          <p:nvPr/>
        </p:nvSpPr>
        <p:spPr>
          <a:xfrm>
            <a:off x="817638" y="5854561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Histogram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9273E1-9DD6-5949-A14C-A84DE1759C07}"/>
              </a:ext>
            </a:extLst>
          </p:cNvPr>
          <p:cNvSpPr txBox="1"/>
          <p:nvPr/>
        </p:nvSpPr>
        <p:spPr>
          <a:xfrm>
            <a:off x="4511369" y="5854561"/>
            <a:ext cx="4067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Cumulative Distribution Function (CDF)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019FE-F26E-954C-A128-0DB1AAF9E2C8}"/>
                  </a:ext>
                </a:extLst>
              </p:cNvPr>
              <p:cNvSpPr txBox="1"/>
              <p:nvPr/>
            </p:nvSpPr>
            <p:spPr>
              <a:xfrm>
                <a:off x="236219" y="1915403"/>
                <a:ext cx="8729661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1800" dirty="0">
                    <a:latin typeface="Eurostile" panose="020B0504020202050204" pitchFamily="34" charset="77"/>
                  </a:rPr>
                  <a:t>Histogram</a:t>
                </a:r>
                <a:r>
                  <a:rPr lang="en-GB" sz="2400" dirty="0">
                    <a:latin typeface="Eurostile" panose="020B0504020202050204" pitchFamily="34" charset="77"/>
                  </a:rPr>
                  <a:t>:    </a:t>
                </a:r>
                <a:r>
                  <a:rPr lang="en-GB" sz="2400" b="1" dirty="0">
                    <a:latin typeface="Eurostile" panose="020B0504020202050204" pitchFamily="34" charset="77"/>
                  </a:rPr>
                  <a:t>f</a:t>
                </a:r>
                <a:r>
                  <a:rPr lang="en-NO" sz="2400" b="1" dirty="0">
                    <a:latin typeface="Eurostile" panose="020B0504020202050204" pitchFamily="34" charset="77"/>
                  </a:rPr>
                  <a:t>(x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i</a:t>
                </a:r>
                <a:r>
                  <a:rPr lang="en-NO" sz="2400" b="1" dirty="0">
                    <a:latin typeface="Eurostile" panose="020B0504020202050204" pitchFamily="34" charset="77"/>
                  </a:rPr>
                  <a:t>)= p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i</a:t>
                </a:r>
                <a:r>
                  <a:rPr lang="en-NO" sz="2400" b="1" dirty="0">
                    <a:latin typeface="Eurostile" panose="020B0504020202050204" pitchFamily="34" charset="77"/>
                  </a:rPr>
                  <a:t>.            </a:t>
                </a:r>
                <a:r>
                  <a:rPr lang="en-NO" sz="1800" dirty="0">
                    <a:latin typeface="Eurostile" panose="020B0504020202050204" pitchFamily="34" charset="77"/>
                  </a:rPr>
                  <a:t>Cumulative Distribution Function:   </a:t>
                </a:r>
                <a:r>
                  <a:rPr lang="en-NO" sz="2400" b="1" dirty="0">
                    <a:latin typeface="Eurostile" panose="020B0504020202050204" pitchFamily="34" charset="77"/>
                  </a:rPr>
                  <a:t>F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x</a:t>
                </a:r>
                <a:r>
                  <a:rPr lang="en-NO" sz="2400" b="1" dirty="0">
                    <a:latin typeface="Eurostile" panose="020B0504020202050204" pitchFamily="34" charset="77"/>
                  </a:rPr>
                  <a:t>(a)=P(x</a:t>
                </a:r>
                <a14:m>
                  <m:oMath xmlns:m="http://schemas.openxmlformats.org/officeDocument/2006/math">
                    <m:r>
                      <a:rPr lang="en-NO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NO" sz="2400" b="1" dirty="0">
                    <a:latin typeface="Eurostile" panose="020B0504020202050204" pitchFamily="34" charset="77"/>
                  </a:rPr>
                  <a:t>a)</a:t>
                </a:r>
              </a:p>
              <a:p>
                <a:pPr algn="l"/>
                <a:endParaRPr lang="en-NO" sz="1800" dirty="0">
                  <a:latin typeface="Eurostile" panose="020B0504020202050204" pitchFamily="34" charset="77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019FE-F26E-954C-A128-0DB1AAF9E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19" y="1915403"/>
                <a:ext cx="8729661" cy="738664"/>
              </a:xfrm>
              <a:prstGeom prst="rect">
                <a:avLst/>
              </a:prstGeom>
              <a:blipFill>
                <a:blip r:embed="rId3"/>
                <a:stretch>
                  <a:fillRect l="-581" t="-678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35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146446" y="539653"/>
            <a:ext cx="8928992" cy="1143000"/>
          </a:xfrm>
        </p:spPr>
        <p:txBody>
          <a:bodyPr/>
          <a:lstStyle/>
          <a:p>
            <a:r>
              <a:rPr lang="en-NO" sz="2400" dirty="0"/>
              <a:t>Continuous Random Variable Probability Density Function</a:t>
            </a:r>
            <a:endParaRPr lang="en-US" altLang="x-none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90" y="1884060"/>
            <a:ext cx="2560320" cy="4648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7E22FC2-D75C-654B-A912-ED7A7108F488}"/>
              </a:ext>
            </a:extLst>
          </p:cNvPr>
          <p:cNvGrpSpPr/>
          <p:nvPr/>
        </p:nvGrpSpPr>
        <p:grpSpPr>
          <a:xfrm>
            <a:off x="176347" y="1501747"/>
            <a:ext cx="5119099" cy="1279181"/>
            <a:chOff x="685799" y="1492925"/>
            <a:chExt cx="5119099" cy="1279181"/>
          </a:xfrm>
        </p:grpSpPr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B997F38D-05E2-214E-8CC1-831A4DC49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799" y="1492925"/>
              <a:ext cx="5119099" cy="1279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238050" tIns="4761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The probability density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</a:rPr>
                <a:t>pdf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 as            .</a:t>
              </a: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The cumulative distribution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, as            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61EF68B5-3C01-C24C-BB8D-A2B010D55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2759" y="1770330"/>
              <a:ext cx="5461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50603215-6F83-9340-A69F-750755F1C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5731" y="2255429"/>
              <a:ext cx="5715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714FA7A-30D9-0F4C-91D3-E4963C153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0057" y="2662064"/>
            <a:ext cx="8302624" cy="415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12270"/>
      </p:ext>
    </p:extLst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7924800" cy="654631"/>
          </a:xfrm>
        </p:spPr>
        <p:txBody>
          <a:bodyPr/>
          <a:lstStyle/>
          <a:p>
            <a:r>
              <a:rPr lang="en-US" altLang="x-none" dirty="0"/>
              <a:t>Indices of central tendency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796" y="1556792"/>
            <a:ext cx="7924800" cy="5105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Summarizing Data by a Single Number</a:t>
            </a:r>
            <a:endParaRPr lang="en-US" altLang="x-none" i="1" dirty="0"/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Mean</a:t>
            </a:r>
            <a:r>
              <a:rPr lang="en-US" altLang="x-none" dirty="0"/>
              <a:t> – sum all observations, divide by number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Median </a:t>
            </a:r>
            <a:r>
              <a:rPr lang="en-US" altLang="x-none" dirty="0"/>
              <a:t>– sort in increasing order, take middle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Mode</a:t>
            </a:r>
            <a:r>
              <a:rPr lang="en-US" altLang="x-none" dirty="0"/>
              <a:t> – plot histogram and take largest bucket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can be affected by outliers, while median or mode ignore lots of info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has additive properties (mean of a sum is the sum of the means), but not median or mode</a:t>
            </a:r>
          </a:p>
        </p:txBody>
      </p:sp>
    </p:spTree>
    <p:extLst>
      <p:ext uri="{BB962C8B-B14F-4D97-AF65-F5344CB8AC3E}">
        <p14:creationId xmlns:p14="http://schemas.microsoft.com/office/powerpoint/2010/main" val="326043959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568952" cy="1143000"/>
          </a:xfrm>
        </p:spPr>
        <p:txBody>
          <a:bodyPr/>
          <a:lstStyle/>
          <a:p>
            <a:r>
              <a:rPr lang="en-US" altLang="x-none"/>
              <a:t>Relationship Between Mean, Median, Mode</a:t>
            </a:r>
          </a:p>
        </p:txBody>
      </p:sp>
      <p:grpSp>
        <p:nvGrpSpPr>
          <p:cNvPr id="18434" name="Group 15"/>
          <p:cNvGrpSpPr>
            <a:grpSpLocks/>
          </p:cNvGrpSpPr>
          <p:nvPr/>
        </p:nvGrpSpPr>
        <p:grpSpPr bwMode="auto">
          <a:xfrm>
            <a:off x="251843" y="1718071"/>
            <a:ext cx="2800351" cy="2493963"/>
            <a:chOff x="204" y="865"/>
            <a:chExt cx="1764" cy="1571"/>
          </a:xfrm>
        </p:grpSpPr>
        <p:sp>
          <p:nvSpPr>
            <p:cNvPr id="323600" name="Line 16"/>
            <p:cNvSpPr>
              <a:spLocks noChangeShapeType="1"/>
            </p:cNvSpPr>
            <p:nvPr/>
          </p:nvSpPr>
          <p:spPr bwMode="auto">
            <a:xfrm>
              <a:off x="720" y="91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1" name="Line 17"/>
            <p:cNvSpPr>
              <a:spLocks noChangeShapeType="1"/>
            </p:cNvSpPr>
            <p:nvPr/>
          </p:nvSpPr>
          <p:spPr bwMode="auto">
            <a:xfrm>
              <a:off x="720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2" name="Text Box 18"/>
            <p:cNvSpPr txBox="1">
              <a:spLocks noChangeArrowheads="1"/>
            </p:cNvSpPr>
            <p:nvPr/>
          </p:nvSpPr>
          <p:spPr bwMode="auto">
            <a:xfrm>
              <a:off x="204" y="1344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03" name="Freeform 19"/>
            <p:cNvSpPr>
              <a:spLocks/>
            </p:cNvSpPr>
            <p:nvPr/>
          </p:nvSpPr>
          <p:spPr bwMode="auto">
            <a:xfrm>
              <a:off x="768" y="1264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4" name="Freeform 20"/>
            <p:cNvSpPr>
              <a:spLocks/>
            </p:cNvSpPr>
            <p:nvPr/>
          </p:nvSpPr>
          <p:spPr bwMode="auto">
            <a:xfrm flipH="1">
              <a:off x="1248" y="1248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5" name="Line 21"/>
            <p:cNvSpPr>
              <a:spLocks noChangeShapeType="1"/>
            </p:cNvSpPr>
            <p:nvPr/>
          </p:nvSpPr>
          <p:spPr bwMode="auto">
            <a:xfrm>
              <a:off x="1248" y="1296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6" name="Text Box 22"/>
            <p:cNvSpPr txBox="1">
              <a:spLocks noChangeArrowheads="1"/>
            </p:cNvSpPr>
            <p:nvPr/>
          </p:nvSpPr>
          <p:spPr bwMode="auto">
            <a:xfrm>
              <a:off x="988" y="865"/>
              <a:ext cx="581" cy="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07" name="Text Box 23"/>
            <p:cNvSpPr txBox="1">
              <a:spLocks noChangeArrowheads="1"/>
            </p:cNvSpPr>
            <p:nvPr/>
          </p:nvSpPr>
          <p:spPr bwMode="auto">
            <a:xfrm>
              <a:off x="1104" y="2205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(a)</a:t>
              </a:r>
            </a:p>
          </p:txBody>
        </p:sp>
      </p:grpSp>
      <p:grpSp>
        <p:nvGrpSpPr>
          <p:cNvPr id="18435" name="Group 33"/>
          <p:cNvGrpSpPr>
            <a:grpSpLocks/>
          </p:cNvGrpSpPr>
          <p:nvPr/>
        </p:nvGrpSpPr>
        <p:grpSpPr bwMode="auto">
          <a:xfrm>
            <a:off x="5376292" y="1792684"/>
            <a:ext cx="3009900" cy="2425700"/>
            <a:chOff x="3432" y="959"/>
            <a:chExt cx="1896" cy="1528"/>
          </a:xfrm>
        </p:grpSpPr>
        <p:sp>
          <p:nvSpPr>
            <p:cNvPr id="323587" name="Line 3"/>
            <p:cNvSpPr>
              <a:spLocks noChangeShapeType="1"/>
            </p:cNvSpPr>
            <p:nvPr/>
          </p:nvSpPr>
          <p:spPr bwMode="auto">
            <a:xfrm>
              <a:off x="4080" y="959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89" name="Line 5"/>
            <p:cNvSpPr>
              <a:spLocks noChangeShapeType="1"/>
            </p:cNvSpPr>
            <p:nvPr/>
          </p:nvSpPr>
          <p:spPr bwMode="auto">
            <a:xfrm>
              <a:off x="4080" y="2207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0" name="Text Box 6"/>
            <p:cNvSpPr txBox="1">
              <a:spLocks noChangeArrowheads="1"/>
            </p:cNvSpPr>
            <p:nvPr/>
          </p:nvSpPr>
          <p:spPr bwMode="auto">
            <a:xfrm>
              <a:off x="3432" y="1391"/>
              <a:ext cx="6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592" name="Freeform 8"/>
            <p:cNvSpPr>
              <a:spLocks/>
            </p:cNvSpPr>
            <p:nvPr/>
          </p:nvSpPr>
          <p:spPr bwMode="auto">
            <a:xfrm>
              <a:off x="4176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4" name="Line 10"/>
            <p:cNvSpPr>
              <a:spLocks noChangeShapeType="1"/>
            </p:cNvSpPr>
            <p:nvPr/>
          </p:nvSpPr>
          <p:spPr bwMode="auto">
            <a:xfrm>
              <a:off x="4464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5" name="Text Box 11"/>
            <p:cNvSpPr txBox="1">
              <a:spLocks noChangeArrowheads="1"/>
            </p:cNvSpPr>
            <p:nvPr/>
          </p:nvSpPr>
          <p:spPr bwMode="auto">
            <a:xfrm>
              <a:off x="4464" y="13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596" name="Text Box 12"/>
            <p:cNvSpPr txBox="1">
              <a:spLocks noChangeArrowheads="1"/>
            </p:cNvSpPr>
            <p:nvPr/>
          </p:nvSpPr>
          <p:spPr bwMode="auto">
            <a:xfrm>
              <a:off x="4608" y="2256"/>
              <a:ext cx="3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(b)</a:t>
              </a:r>
            </a:p>
          </p:txBody>
        </p:sp>
        <p:sp>
          <p:nvSpPr>
            <p:cNvPr id="323608" name="Freeform 24"/>
            <p:cNvSpPr>
              <a:spLocks/>
            </p:cNvSpPr>
            <p:nvPr/>
          </p:nvSpPr>
          <p:spPr bwMode="auto">
            <a:xfrm flipH="1">
              <a:off x="4464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9" name="Freeform 25"/>
            <p:cNvSpPr>
              <a:spLocks/>
            </p:cNvSpPr>
            <p:nvPr/>
          </p:nvSpPr>
          <p:spPr bwMode="auto">
            <a:xfrm>
              <a:off x="4752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0" name="Freeform 26"/>
            <p:cNvSpPr>
              <a:spLocks/>
            </p:cNvSpPr>
            <p:nvPr/>
          </p:nvSpPr>
          <p:spPr bwMode="auto">
            <a:xfrm flipH="1">
              <a:off x="5040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1" name="Line 27"/>
            <p:cNvSpPr>
              <a:spLocks noChangeShapeType="1"/>
            </p:cNvSpPr>
            <p:nvPr/>
          </p:nvSpPr>
          <p:spPr bwMode="auto">
            <a:xfrm>
              <a:off x="5040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3" name="Line 29"/>
            <p:cNvSpPr>
              <a:spLocks noChangeShapeType="1"/>
            </p:cNvSpPr>
            <p:nvPr/>
          </p:nvSpPr>
          <p:spPr bwMode="auto">
            <a:xfrm>
              <a:off x="4752" y="201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4" name="Text Box 30"/>
            <p:cNvSpPr txBox="1">
              <a:spLocks noChangeArrowheads="1"/>
            </p:cNvSpPr>
            <p:nvPr/>
          </p:nvSpPr>
          <p:spPr bwMode="auto">
            <a:xfrm>
              <a:off x="4486" y="1008"/>
              <a:ext cx="538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modes</a:t>
              </a:r>
            </a:p>
          </p:txBody>
        </p:sp>
        <p:sp>
          <p:nvSpPr>
            <p:cNvPr id="323615" name="Line 31"/>
            <p:cNvSpPr>
              <a:spLocks noChangeShapeType="1"/>
            </p:cNvSpPr>
            <p:nvPr/>
          </p:nvSpPr>
          <p:spPr bwMode="auto">
            <a:xfrm flipH="1">
              <a:off x="4464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6" name="Line 32"/>
            <p:cNvSpPr>
              <a:spLocks noChangeShapeType="1"/>
            </p:cNvSpPr>
            <p:nvPr/>
          </p:nvSpPr>
          <p:spPr bwMode="auto">
            <a:xfrm>
              <a:off x="4896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8440" name="Group 79"/>
          <p:cNvGrpSpPr>
            <a:grpSpLocks/>
          </p:cNvGrpSpPr>
          <p:nvPr/>
        </p:nvGrpSpPr>
        <p:grpSpPr bwMode="auto">
          <a:xfrm>
            <a:off x="3007742" y="2937271"/>
            <a:ext cx="2749550" cy="2424113"/>
            <a:chOff x="2156" y="1728"/>
            <a:chExt cx="1732" cy="1527"/>
          </a:xfrm>
        </p:grpSpPr>
        <p:sp>
          <p:nvSpPr>
            <p:cNvPr id="323641" name="Text Box 57"/>
            <p:cNvSpPr txBox="1">
              <a:spLocks noChangeArrowheads="1"/>
            </p:cNvSpPr>
            <p:nvPr/>
          </p:nvSpPr>
          <p:spPr bwMode="auto">
            <a:xfrm>
              <a:off x="3072" y="3024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(c)</a:t>
              </a:r>
            </a:p>
          </p:txBody>
        </p:sp>
        <p:sp>
          <p:nvSpPr>
            <p:cNvPr id="323642" name="Line 58"/>
            <p:cNvSpPr>
              <a:spLocks noChangeShapeType="1"/>
            </p:cNvSpPr>
            <p:nvPr/>
          </p:nvSpPr>
          <p:spPr bwMode="auto">
            <a:xfrm>
              <a:off x="2640" y="172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3" name="Line 59"/>
            <p:cNvSpPr>
              <a:spLocks noChangeShapeType="1"/>
            </p:cNvSpPr>
            <p:nvPr/>
          </p:nvSpPr>
          <p:spPr bwMode="auto">
            <a:xfrm>
              <a:off x="2640" y="2976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4" name="Text Box 60"/>
            <p:cNvSpPr txBox="1">
              <a:spLocks noChangeArrowheads="1"/>
            </p:cNvSpPr>
            <p:nvPr/>
          </p:nvSpPr>
          <p:spPr bwMode="auto">
            <a:xfrm>
              <a:off x="2156" y="2189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45" name="Text Box 61"/>
            <p:cNvSpPr txBox="1">
              <a:spLocks noChangeArrowheads="1"/>
            </p:cNvSpPr>
            <p:nvPr/>
          </p:nvSpPr>
          <p:spPr bwMode="auto">
            <a:xfrm>
              <a:off x="2928" y="22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46" name="Text Box 62"/>
            <p:cNvSpPr txBox="1">
              <a:spLocks noChangeArrowheads="1"/>
            </p:cNvSpPr>
            <p:nvPr/>
          </p:nvSpPr>
          <p:spPr bwMode="auto">
            <a:xfrm>
              <a:off x="2880" y="2016"/>
              <a:ext cx="662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no mode</a:t>
              </a:r>
            </a:p>
          </p:txBody>
        </p:sp>
        <p:sp>
          <p:nvSpPr>
            <p:cNvPr id="323647" name="Line 63"/>
            <p:cNvSpPr>
              <a:spLocks noChangeShapeType="1"/>
            </p:cNvSpPr>
            <p:nvPr/>
          </p:nvSpPr>
          <p:spPr bwMode="auto">
            <a:xfrm flipV="1">
              <a:off x="2832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8" name="Line 64"/>
            <p:cNvSpPr>
              <a:spLocks noChangeShapeType="1"/>
            </p:cNvSpPr>
            <p:nvPr/>
          </p:nvSpPr>
          <p:spPr bwMode="auto">
            <a:xfrm>
              <a:off x="2832" y="259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9" name="Line 65"/>
            <p:cNvSpPr>
              <a:spLocks noChangeShapeType="1"/>
            </p:cNvSpPr>
            <p:nvPr/>
          </p:nvSpPr>
          <p:spPr bwMode="auto">
            <a:xfrm flipV="1">
              <a:off x="3648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0" name="Line 66"/>
            <p:cNvSpPr>
              <a:spLocks noChangeShapeType="1"/>
            </p:cNvSpPr>
            <p:nvPr/>
          </p:nvSpPr>
          <p:spPr bwMode="auto">
            <a:xfrm>
              <a:off x="3216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492" y="4461271"/>
            <a:ext cx="3176325" cy="2424113"/>
            <a:chOff x="304492" y="4461271"/>
            <a:chExt cx="3176325" cy="2424113"/>
          </a:xfrm>
        </p:grpSpPr>
        <p:sp>
          <p:nvSpPr>
            <p:cNvPr id="323625" name="Text Box 41"/>
            <p:cNvSpPr txBox="1">
              <a:spLocks noChangeArrowheads="1"/>
            </p:cNvSpPr>
            <p:nvPr/>
          </p:nvSpPr>
          <p:spPr bwMode="auto">
            <a:xfrm>
              <a:off x="1756792" y="65186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19" name="Line 35"/>
            <p:cNvSpPr>
              <a:spLocks noChangeShapeType="1"/>
            </p:cNvSpPr>
            <p:nvPr/>
          </p:nvSpPr>
          <p:spPr bwMode="auto">
            <a:xfrm>
              <a:off x="1070992" y="44612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0" name="Line 36"/>
            <p:cNvSpPr>
              <a:spLocks noChangeShapeType="1"/>
            </p:cNvSpPr>
            <p:nvPr/>
          </p:nvSpPr>
          <p:spPr bwMode="auto">
            <a:xfrm>
              <a:off x="1070992" y="64424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1" name="Text Box 37"/>
            <p:cNvSpPr txBox="1">
              <a:spLocks noChangeArrowheads="1"/>
            </p:cNvSpPr>
            <p:nvPr/>
          </p:nvSpPr>
          <p:spPr bwMode="auto">
            <a:xfrm>
              <a:off x="304492" y="5161359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52" name="Freeform 68"/>
            <p:cNvSpPr>
              <a:spLocks/>
            </p:cNvSpPr>
            <p:nvPr/>
          </p:nvSpPr>
          <p:spPr bwMode="auto">
            <a:xfrm>
              <a:off x="1223392" y="5045471"/>
              <a:ext cx="1676400" cy="1244600"/>
            </a:xfrm>
            <a:custGeom>
              <a:avLst/>
              <a:gdLst>
                <a:gd name="T0" fmla="*/ 0 w 1056"/>
                <a:gd name="T1" fmla="*/ 784 h 784"/>
                <a:gd name="T2" fmla="*/ 144 w 1056"/>
                <a:gd name="T3" fmla="*/ 112 h 784"/>
                <a:gd name="T4" fmla="*/ 288 w 1056"/>
                <a:gd name="T5" fmla="*/ 112 h 784"/>
                <a:gd name="T6" fmla="*/ 480 w 1056"/>
                <a:gd name="T7" fmla="*/ 352 h 784"/>
                <a:gd name="T8" fmla="*/ 816 w 1056"/>
                <a:gd name="T9" fmla="*/ 640 h 784"/>
                <a:gd name="T10" fmla="*/ 1056 w 1056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6" h="784">
                  <a:moveTo>
                    <a:pt x="0" y="784"/>
                  </a:moveTo>
                  <a:cubicBezTo>
                    <a:pt x="48" y="504"/>
                    <a:pt x="96" y="224"/>
                    <a:pt x="144" y="112"/>
                  </a:cubicBezTo>
                  <a:cubicBezTo>
                    <a:pt x="192" y="0"/>
                    <a:pt x="232" y="72"/>
                    <a:pt x="288" y="112"/>
                  </a:cubicBezTo>
                  <a:cubicBezTo>
                    <a:pt x="344" y="152"/>
                    <a:pt x="392" y="264"/>
                    <a:pt x="480" y="352"/>
                  </a:cubicBezTo>
                  <a:cubicBezTo>
                    <a:pt x="568" y="440"/>
                    <a:pt x="720" y="568"/>
                    <a:pt x="816" y="640"/>
                  </a:cubicBezTo>
                  <a:cubicBezTo>
                    <a:pt x="912" y="712"/>
                    <a:pt x="1000" y="760"/>
                    <a:pt x="1056" y="78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3" name="Text Box 69"/>
            <p:cNvSpPr txBox="1">
              <a:spLocks noChangeArrowheads="1"/>
            </p:cNvSpPr>
            <p:nvPr/>
          </p:nvSpPr>
          <p:spPr bwMode="auto">
            <a:xfrm>
              <a:off x="1451992" y="4613671"/>
              <a:ext cx="74295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54" name="Line 70"/>
            <p:cNvSpPr>
              <a:spLocks noChangeShapeType="1"/>
            </p:cNvSpPr>
            <p:nvPr/>
          </p:nvSpPr>
          <p:spPr bwMode="auto">
            <a:xfrm>
              <a:off x="1528192" y="5147071"/>
              <a:ext cx="0" cy="1295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5" name="Line 71"/>
            <p:cNvSpPr>
              <a:spLocks noChangeShapeType="1"/>
            </p:cNvSpPr>
            <p:nvPr/>
          </p:nvSpPr>
          <p:spPr bwMode="auto">
            <a:xfrm>
              <a:off x="1909192" y="5528071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6" name="Line 72"/>
            <p:cNvSpPr>
              <a:spLocks noChangeShapeType="1"/>
            </p:cNvSpPr>
            <p:nvPr/>
          </p:nvSpPr>
          <p:spPr bwMode="auto">
            <a:xfrm>
              <a:off x="2290192" y="5909071"/>
              <a:ext cx="0" cy="533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7" name="Freeform 73"/>
            <p:cNvSpPr>
              <a:spLocks/>
            </p:cNvSpPr>
            <p:nvPr/>
          </p:nvSpPr>
          <p:spPr bwMode="auto">
            <a:xfrm>
              <a:off x="2899792" y="6290071"/>
              <a:ext cx="457200" cy="88900"/>
            </a:xfrm>
            <a:custGeom>
              <a:avLst/>
              <a:gdLst>
                <a:gd name="T0" fmla="*/ 0 w 288"/>
                <a:gd name="T1" fmla="*/ 0 h 56"/>
                <a:gd name="T2" fmla="*/ 96 w 288"/>
                <a:gd name="T3" fmla="*/ 48 h 56"/>
                <a:gd name="T4" fmla="*/ 288 w 288"/>
                <a:gd name="T5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56">
                  <a:moveTo>
                    <a:pt x="0" y="0"/>
                  </a:moveTo>
                  <a:cubicBezTo>
                    <a:pt x="24" y="20"/>
                    <a:pt x="48" y="40"/>
                    <a:pt x="96" y="48"/>
                  </a:cubicBezTo>
                  <a:cubicBezTo>
                    <a:pt x="144" y="56"/>
                    <a:pt x="216" y="52"/>
                    <a:pt x="288" y="4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8" name="Text Box 74"/>
            <p:cNvSpPr txBox="1">
              <a:spLocks noChangeArrowheads="1"/>
            </p:cNvSpPr>
            <p:nvPr/>
          </p:nvSpPr>
          <p:spPr bwMode="auto">
            <a:xfrm>
              <a:off x="2050480" y="5147071"/>
              <a:ext cx="922337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59" name="Text Box 75"/>
            <p:cNvSpPr txBox="1">
              <a:spLocks noChangeArrowheads="1"/>
            </p:cNvSpPr>
            <p:nvPr/>
          </p:nvSpPr>
          <p:spPr bwMode="auto">
            <a:xfrm>
              <a:off x="2756917" y="5604271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23660" name="Line 76"/>
            <p:cNvSpPr>
              <a:spLocks noChangeShapeType="1"/>
            </p:cNvSpPr>
            <p:nvPr/>
          </p:nvSpPr>
          <p:spPr bwMode="auto">
            <a:xfrm flipH="1">
              <a:off x="1528192" y="4842271"/>
              <a:ext cx="76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1" name="Line 77"/>
            <p:cNvSpPr>
              <a:spLocks noChangeShapeType="1"/>
            </p:cNvSpPr>
            <p:nvPr/>
          </p:nvSpPr>
          <p:spPr bwMode="auto">
            <a:xfrm flipH="1">
              <a:off x="1909192" y="537567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2" name="Line 78"/>
            <p:cNvSpPr>
              <a:spLocks noChangeShapeType="1"/>
            </p:cNvSpPr>
            <p:nvPr/>
          </p:nvSpPr>
          <p:spPr bwMode="auto">
            <a:xfrm flipH="1">
              <a:off x="2290192" y="5832871"/>
              <a:ext cx="457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617471" y="4385071"/>
            <a:ext cx="3044946" cy="2424113"/>
            <a:chOff x="5617471" y="4385071"/>
            <a:chExt cx="3044946" cy="2424113"/>
          </a:xfrm>
        </p:grpSpPr>
        <p:sp>
          <p:nvSpPr>
            <p:cNvPr id="323664" name="Text Box 80"/>
            <p:cNvSpPr txBox="1">
              <a:spLocks noChangeArrowheads="1"/>
            </p:cNvSpPr>
            <p:nvPr/>
          </p:nvSpPr>
          <p:spPr bwMode="auto">
            <a:xfrm>
              <a:off x="7090792" y="64424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65" name="Line 81"/>
            <p:cNvSpPr>
              <a:spLocks noChangeShapeType="1"/>
            </p:cNvSpPr>
            <p:nvPr/>
          </p:nvSpPr>
          <p:spPr bwMode="auto">
            <a:xfrm>
              <a:off x="6404992" y="43850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6" name="Line 82"/>
            <p:cNvSpPr>
              <a:spLocks noChangeShapeType="1"/>
            </p:cNvSpPr>
            <p:nvPr/>
          </p:nvSpPr>
          <p:spPr bwMode="auto">
            <a:xfrm>
              <a:off x="6404992" y="63662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7" name="Text Box 83"/>
            <p:cNvSpPr txBox="1">
              <a:spLocks noChangeArrowheads="1"/>
            </p:cNvSpPr>
            <p:nvPr/>
          </p:nvSpPr>
          <p:spPr bwMode="auto">
            <a:xfrm>
              <a:off x="5617471" y="5104486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dirty="0" err="1"/>
                <a:t>hist</a:t>
              </a:r>
              <a:r>
                <a:rPr lang="en-US" altLang="x-none" sz="1800" i="1" dirty="0"/>
                <a:t>(x)</a:t>
              </a:r>
            </a:p>
          </p:txBody>
        </p:sp>
        <p:grpSp>
          <p:nvGrpSpPr>
            <p:cNvPr id="18456" name="Group 96"/>
            <p:cNvGrpSpPr>
              <a:grpSpLocks/>
            </p:cNvGrpSpPr>
            <p:nvPr/>
          </p:nvGrpSpPr>
          <p:grpSpPr bwMode="auto">
            <a:xfrm flipH="1">
              <a:off x="6404992" y="4461271"/>
              <a:ext cx="2257425" cy="1828800"/>
              <a:chOff x="4176" y="2688"/>
              <a:chExt cx="1422" cy="1152"/>
            </a:xfrm>
          </p:grpSpPr>
          <p:sp>
            <p:nvSpPr>
              <p:cNvPr id="323669" name="Text Box 85"/>
              <p:cNvSpPr txBox="1">
                <a:spLocks noChangeArrowheads="1"/>
              </p:cNvSpPr>
              <p:nvPr/>
            </p:nvSpPr>
            <p:spPr bwMode="auto">
              <a:xfrm>
                <a:off x="4320" y="2688"/>
                <a:ext cx="468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mode</a:t>
                </a:r>
              </a:p>
            </p:txBody>
          </p:sp>
          <p:sp>
            <p:nvSpPr>
              <p:cNvPr id="323670" name="Line 86"/>
              <p:cNvSpPr>
                <a:spLocks noChangeShapeType="1"/>
              </p:cNvSpPr>
              <p:nvPr/>
            </p:nvSpPr>
            <p:spPr bwMode="auto">
              <a:xfrm>
                <a:off x="4368" y="3024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1" name="Line 87"/>
              <p:cNvSpPr>
                <a:spLocks noChangeShapeType="1"/>
              </p:cNvSpPr>
              <p:nvPr/>
            </p:nvSpPr>
            <p:spPr bwMode="auto">
              <a:xfrm>
                <a:off x="4608" y="3264"/>
                <a:ext cx="0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2" name="Line 88"/>
              <p:cNvSpPr>
                <a:spLocks noChangeShapeType="1"/>
              </p:cNvSpPr>
              <p:nvPr/>
            </p:nvSpPr>
            <p:spPr bwMode="auto">
              <a:xfrm>
                <a:off x="4848" y="3504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61" name="Group 95"/>
              <p:cNvGrpSpPr>
                <a:grpSpLocks/>
              </p:cNvGrpSpPr>
              <p:nvPr/>
            </p:nvGrpSpPr>
            <p:grpSpPr bwMode="auto">
              <a:xfrm>
                <a:off x="4176" y="2960"/>
                <a:ext cx="1344" cy="840"/>
                <a:chOff x="4176" y="2960"/>
                <a:chExt cx="1344" cy="840"/>
              </a:xfrm>
            </p:grpSpPr>
            <p:sp>
              <p:nvSpPr>
                <p:cNvPr id="323668" name="Freeform 84"/>
                <p:cNvSpPr>
                  <a:spLocks/>
                </p:cNvSpPr>
                <p:nvPr/>
              </p:nvSpPr>
              <p:spPr bwMode="auto">
                <a:xfrm>
                  <a:off x="4176" y="2960"/>
                  <a:ext cx="1056" cy="784"/>
                </a:xfrm>
                <a:custGeom>
                  <a:avLst/>
                  <a:gdLst>
                    <a:gd name="T0" fmla="*/ 0 w 1056"/>
                    <a:gd name="T1" fmla="*/ 784 h 784"/>
                    <a:gd name="T2" fmla="*/ 144 w 1056"/>
                    <a:gd name="T3" fmla="*/ 112 h 784"/>
                    <a:gd name="T4" fmla="*/ 288 w 1056"/>
                    <a:gd name="T5" fmla="*/ 112 h 784"/>
                    <a:gd name="T6" fmla="*/ 480 w 1056"/>
                    <a:gd name="T7" fmla="*/ 352 h 784"/>
                    <a:gd name="T8" fmla="*/ 816 w 1056"/>
                    <a:gd name="T9" fmla="*/ 640 h 784"/>
                    <a:gd name="T10" fmla="*/ 1056 w 1056"/>
                    <a:gd name="T11" fmla="*/ 784 h 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6" h="784">
                      <a:moveTo>
                        <a:pt x="0" y="784"/>
                      </a:moveTo>
                      <a:cubicBezTo>
                        <a:pt x="48" y="504"/>
                        <a:pt x="96" y="224"/>
                        <a:pt x="144" y="112"/>
                      </a:cubicBezTo>
                      <a:cubicBezTo>
                        <a:pt x="192" y="0"/>
                        <a:pt x="232" y="72"/>
                        <a:pt x="288" y="112"/>
                      </a:cubicBezTo>
                      <a:cubicBezTo>
                        <a:pt x="344" y="152"/>
                        <a:pt x="392" y="264"/>
                        <a:pt x="480" y="352"/>
                      </a:cubicBezTo>
                      <a:cubicBezTo>
                        <a:pt x="568" y="440"/>
                        <a:pt x="720" y="568"/>
                        <a:pt x="816" y="640"/>
                      </a:cubicBezTo>
                      <a:cubicBezTo>
                        <a:pt x="912" y="712"/>
                        <a:pt x="1000" y="760"/>
                        <a:pt x="1056" y="784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23673" name="Freeform 89"/>
                <p:cNvSpPr>
                  <a:spLocks/>
                </p:cNvSpPr>
                <p:nvPr/>
              </p:nvSpPr>
              <p:spPr bwMode="auto">
                <a:xfrm>
                  <a:off x="5232" y="3744"/>
                  <a:ext cx="288" cy="56"/>
                </a:xfrm>
                <a:custGeom>
                  <a:avLst/>
                  <a:gdLst>
                    <a:gd name="T0" fmla="*/ 0 w 288"/>
                    <a:gd name="T1" fmla="*/ 0 h 56"/>
                    <a:gd name="T2" fmla="*/ 96 w 288"/>
                    <a:gd name="T3" fmla="*/ 48 h 56"/>
                    <a:gd name="T4" fmla="*/ 288 w 288"/>
                    <a:gd name="T5" fmla="*/ 4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8" h="56">
                      <a:moveTo>
                        <a:pt x="0" y="0"/>
                      </a:moveTo>
                      <a:cubicBezTo>
                        <a:pt x="24" y="20"/>
                        <a:pt x="48" y="40"/>
                        <a:pt x="96" y="48"/>
                      </a:cubicBezTo>
                      <a:cubicBezTo>
                        <a:pt x="144" y="56"/>
                        <a:pt x="216" y="52"/>
                        <a:pt x="288" y="48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323674" name="Text Box 90"/>
              <p:cNvSpPr txBox="1">
                <a:spLocks noChangeArrowheads="1"/>
              </p:cNvSpPr>
              <p:nvPr/>
            </p:nvSpPr>
            <p:spPr bwMode="auto">
              <a:xfrm>
                <a:off x="4697" y="3024"/>
                <a:ext cx="581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median</a:t>
                </a:r>
              </a:p>
            </p:txBody>
          </p:sp>
          <p:sp>
            <p:nvSpPr>
              <p:cNvPr id="323675" name="Text Box 91"/>
              <p:cNvSpPr txBox="1">
                <a:spLocks noChangeArrowheads="1"/>
              </p:cNvSpPr>
              <p:nvPr/>
            </p:nvSpPr>
            <p:spPr bwMode="auto">
              <a:xfrm>
                <a:off x="5142" y="3312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23676" name="Line 92"/>
              <p:cNvSpPr>
                <a:spLocks noChangeShapeType="1"/>
              </p:cNvSpPr>
              <p:nvPr/>
            </p:nvSpPr>
            <p:spPr bwMode="auto">
              <a:xfrm flipH="1">
                <a:off x="4368" y="2832"/>
                <a:ext cx="4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7" name="Line 93"/>
              <p:cNvSpPr>
                <a:spLocks noChangeShapeType="1"/>
              </p:cNvSpPr>
              <p:nvPr/>
            </p:nvSpPr>
            <p:spPr bwMode="auto">
              <a:xfrm flipH="1">
                <a:off x="4608" y="31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8" name="Line 94"/>
              <p:cNvSpPr>
                <a:spLocks noChangeShapeType="1"/>
              </p:cNvSpPr>
              <p:nvPr/>
            </p:nvSpPr>
            <p:spPr bwMode="auto">
              <a:xfrm flipH="1">
                <a:off x="4848" y="3456"/>
                <a:ext cx="28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587595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Summarizing Variability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574776"/>
            <a:ext cx="8784976" cy="1358280"/>
          </a:xfrm>
        </p:spPr>
        <p:txBody>
          <a:bodyPr/>
          <a:lstStyle/>
          <a:p>
            <a:r>
              <a:rPr lang="en-US" altLang="x-none" sz="2400" dirty="0"/>
              <a:t>Summarizing by a single number is rarely enough </a:t>
            </a:r>
          </a:p>
          <a:p>
            <a:pPr marL="0" indent="0">
              <a:buNone/>
            </a:pPr>
            <a:r>
              <a:rPr lang="en-US" altLang="x-none" sz="2400" dirty="0">
                <a:sym typeface="Wingdings" charset="2"/>
              </a:rPr>
              <a:t> </a:t>
            </a:r>
            <a:r>
              <a:rPr lang="en-US" altLang="x-none" sz="2400" dirty="0"/>
              <a:t>need statement about </a:t>
            </a:r>
            <a:r>
              <a:rPr lang="en-US" altLang="x-none" sz="2400" i="1" dirty="0"/>
              <a:t>variability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1066800" y="1628800"/>
            <a:ext cx="6975475" cy="8318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i="1" dirty="0"/>
              <a:t>“Then there is the man who drowned crossing a stream</a:t>
            </a:r>
          </a:p>
          <a:p>
            <a:pPr>
              <a:defRPr/>
            </a:pPr>
            <a:r>
              <a:rPr lang="en-US" altLang="x-none" i="1" dirty="0"/>
              <a:t>with an average depth of six inches.”</a:t>
            </a:r>
            <a:r>
              <a:rPr lang="en-US" altLang="x-none" dirty="0"/>
              <a:t> – W.I.E. Gates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73617" y="3597175"/>
            <a:ext cx="8928992" cy="3030698"/>
            <a:chOff x="-73617" y="3597175"/>
            <a:chExt cx="8928992" cy="3030698"/>
          </a:xfrm>
        </p:grpSpPr>
        <p:sp>
          <p:nvSpPr>
            <p:cNvPr id="334855" name="Line 7"/>
            <p:cNvSpPr>
              <a:spLocks noChangeShapeType="1"/>
            </p:cNvSpPr>
            <p:nvPr/>
          </p:nvSpPr>
          <p:spPr bwMode="auto">
            <a:xfrm>
              <a:off x="5334000" y="3673375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6" name="Line 8"/>
            <p:cNvSpPr>
              <a:spLocks noChangeShapeType="1"/>
            </p:cNvSpPr>
            <p:nvPr/>
          </p:nvSpPr>
          <p:spPr bwMode="auto">
            <a:xfrm>
              <a:off x="5334000" y="5654575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7" name="Text Box 9"/>
            <p:cNvSpPr txBox="1">
              <a:spLocks noChangeArrowheads="1"/>
            </p:cNvSpPr>
            <p:nvPr/>
          </p:nvSpPr>
          <p:spPr bwMode="auto">
            <a:xfrm rot="-5400000">
              <a:off x="4485482" y="4521893"/>
              <a:ext cx="11493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Frequency</a:t>
              </a:r>
              <a:endParaRPr lang="en-US" altLang="x-none" sz="1800" i="1"/>
            </a:p>
          </p:txBody>
        </p:sp>
        <p:sp>
          <p:nvSpPr>
            <p:cNvPr id="334858" name="Text Box 10"/>
            <p:cNvSpPr txBox="1">
              <a:spLocks noChangeArrowheads="1"/>
            </p:cNvSpPr>
            <p:nvPr/>
          </p:nvSpPr>
          <p:spPr bwMode="auto">
            <a:xfrm>
              <a:off x="5943600" y="4587775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34864" name="Text Box 16"/>
            <p:cNvSpPr txBox="1">
              <a:spLocks noChangeArrowheads="1"/>
            </p:cNvSpPr>
            <p:nvPr/>
          </p:nvSpPr>
          <p:spPr bwMode="auto">
            <a:xfrm>
              <a:off x="5486400" y="5654575"/>
              <a:ext cx="1600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Response Time</a:t>
              </a:r>
              <a:endParaRPr lang="en-US" altLang="x-none" sz="1800" i="1"/>
            </a:p>
          </p:txBody>
        </p:sp>
        <p:sp>
          <p:nvSpPr>
            <p:cNvPr id="334865" name="Rectangle 17"/>
            <p:cNvSpPr>
              <a:spLocks noChangeArrowheads="1"/>
            </p:cNvSpPr>
            <p:nvPr/>
          </p:nvSpPr>
          <p:spPr bwMode="auto">
            <a:xfrm>
              <a:off x="5562600" y="4359175"/>
              <a:ext cx="152400" cy="12954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6" name="Rectangle 18"/>
            <p:cNvSpPr>
              <a:spLocks noChangeArrowheads="1"/>
            </p:cNvSpPr>
            <p:nvPr/>
          </p:nvSpPr>
          <p:spPr bwMode="auto">
            <a:xfrm>
              <a:off x="6858000" y="4587775"/>
              <a:ext cx="152400" cy="10668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7" name="Line 19"/>
            <p:cNvSpPr>
              <a:spLocks noChangeShapeType="1"/>
            </p:cNvSpPr>
            <p:nvPr/>
          </p:nvSpPr>
          <p:spPr bwMode="auto">
            <a:xfrm flipH="1">
              <a:off x="6172200" y="4816375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0732" name="Group 21"/>
            <p:cNvGrpSpPr>
              <a:grpSpLocks/>
            </p:cNvGrpSpPr>
            <p:nvPr/>
          </p:nvGrpSpPr>
          <p:grpSpPr bwMode="auto">
            <a:xfrm>
              <a:off x="1219200" y="3597175"/>
              <a:ext cx="2438400" cy="2347913"/>
              <a:chOff x="672" y="2592"/>
              <a:chExt cx="1536" cy="1479"/>
            </a:xfrm>
          </p:grpSpPr>
          <p:sp>
            <p:nvSpPr>
              <p:cNvPr id="334870" name="Line 22"/>
              <p:cNvSpPr>
                <a:spLocks noChangeShapeType="1"/>
              </p:cNvSpPr>
              <p:nvPr/>
            </p:nvSpPr>
            <p:spPr bwMode="auto">
              <a:xfrm>
                <a:off x="960" y="2592"/>
                <a:ext cx="0" cy="12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1" name="Line 23"/>
              <p:cNvSpPr>
                <a:spLocks noChangeShapeType="1"/>
              </p:cNvSpPr>
              <p:nvPr/>
            </p:nvSpPr>
            <p:spPr bwMode="auto">
              <a:xfrm>
                <a:off x="960" y="3840"/>
                <a:ext cx="1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2" name="Text Box 24"/>
              <p:cNvSpPr txBox="1">
                <a:spLocks noChangeArrowheads="1"/>
              </p:cNvSpPr>
              <p:nvPr/>
            </p:nvSpPr>
            <p:spPr bwMode="auto">
              <a:xfrm rot="-5400000">
                <a:off x="426" y="3126"/>
                <a:ext cx="72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Frequency</a:t>
                </a:r>
                <a:endParaRPr lang="en-US" altLang="x-none" sz="1800" i="1"/>
              </a:p>
            </p:txBody>
          </p:sp>
          <p:sp>
            <p:nvSpPr>
              <p:cNvPr id="334873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360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34874" name="Text Box 26"/>
              <p:cNvSpPr txBox="1">
                <a:spLocks noChangeArrowheads="1"/>
              </p:cNvSpPr>
              <p:nvPr/>
            </p:nvSpPr>
            <p:spPr bwMode="auto">
              <a:xfrm>
                <a:off x="1056" y="3840"/>
                <a:ext cx="10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Response Time</a:t>
                </a:r>
                <a:endParaRPr lang="en-US" altLang="x-none" sz="1800" i="1"/>
              </a:p>
            </p:txBody>
          </p:sp>
          <p:sp>
            <p:nvSpPr>
              <p:cNvPr id="334875" name="Rectangle 27"/>
              <p:cNvSpPr>
                <a:spLocks noChangeArrowheads="1"/>
              </p:cNvSpPr>
              <p:nvPr/>
            </p:nvSpPr>
            <p:spPr bwMode="auto">
              <a:xfrm>
                <a:off x="1392" y="2832"/>
                <a:ext cx="96" cy="100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6" name="Rectangle 28"/>
              <p:cNvSpPr>
                <a:spLocks noChangeArrowheads="1"/>
              </p:cNvSpPr>
              <p:nvPr/>
            </p:nvSpPr>
            <p:spPr bwMode="auto">
              <a:xfrm>
                <a:off x="1488" y="3312"/>
                <a:ext cx="96" cy="52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7" name="Line 29"/>
              <p:cNvSpPr>
                <a:spLocks noChangeShapeType="1"/>
              </p:cNvSpPr>
              <p:nvPr/>
            </p:nvSpPr>
            <p:spPr bwMode="auto">
              <a:xfrm flipH="1">
                <a:off x="1488" y="3504"/>
                <a:ext cx="33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-73617" y="6227763"/>
              <a:ext cx="892899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altLang="x-none" dirty="0"/>
                <a:t>If two systems have same mean, tend to prefer one with </a:t>
              </a:r>
              <a:r>
                <a:rPr lang="en-US" altLang="x-none" u="sng" dirty="0"/>
                <a:t>less variability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2695592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5536" y="1330424"/>
                <a:ext cx="8219256" cy="4114800"/>
              </a:xfrm>
            </p:spPr>
            <p:txBody>
              <a:bodyPr/>
              <a:lstStyle/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Range</a:t>
                </a:r>
                <a:r>
                  <a:rPr lang="en-US" altLang="x-none" sz="2400" dirty="0"/>
                  <a:t> – min and max values observed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Variance</a:t>
                </a:r>
                <a:r>
                  <a:rPr lang="en-US" altLang="x-none" sz="2400" dirty="0"/>
                  <a:t> or </a:t>
                </a:r>
                <a:r>
                  <a:rPr lang="en-US" altLang="x-none" sz="2400" i="1" dirty="0">
                    <a:solidFill>
                      <a:srgbClr val="FF0000"/>
                    </a:solidFill>
                  </a:rPr>
                  <a:t>standard deviation </a:t>
                </a:r>
                <a:r>
                  <a:rPr lang="en-US" altLang="x-none" sz="2400" i="1" dirty="0"/>
                  <a:t>or </a:t>
                </a:r>
                <a:r>
                  <a:rPr lang="en-US" altLang="x-none" sz="2400" i="1" dirty="0" err="1">
                    <a:solidFill>
                      <a:srgbClr val="FF0000"/>
                    </a:solidFill>
                  </a:rPr>
                  <a:t>CoV</a:t>
                </a:r>
                <a:endParaRPr lang="en-US" altLang="x-none" sz="2400" i="1" dirty="0">
                  <a:solidFill>
                    <a:srgbClr val="FF000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Variance: Square of the distance between a set of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x-none" dirty="0">
                    <a:sym typeface="Symbol" charset="2"/>
                  </a:rPr>
                  <a:t> with relative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𝑝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 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and the mean </a:t>
                </a:r>
                <a14:m>
                  <m:oMath xmlns:m="http://schemas.openxmlformats.org/officeDocument/2006/math"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𝜇</m:t>
                    </m:r>
                  </m:oMath>
                </a14:m>
                <a:endParaRPr lang="nb-NO" altLang="x-none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nary>
                      <m:naryPr>
                        <m:chr m:val="∑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𝑝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x-none" dirty="0">
                    <a:sym typeface="Symbol" charset="2"/>
                  </a:rPr>
                  <a:t> </a:t>
                </a:r>
                <a:br>
                  <a:rPr lang="en-US" altLang="x-none" dirty="0">
                    <a:sym typeface="Symbol" charset="2"/>
                  </a:rPr>
                </a:br>
                <a:endParaRPr lang="en-US" altLang="x-none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or, if you have exactly </a:t>
                </a: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𝑛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… </m:t>
                    </m:r>
                    <m:sSub>
                      <m:sSubPr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b>
                    </m:sSub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f>
                      <m:fPr>
                        <m:ctrlPr>
                          <a:rPr lang="nb-NO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fPr>
                      <m:num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num>
                      <m:den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x-none" sz="2200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>
                    <a:sym typeface="Symbol" charset="2"/>
                  </a:rPr>
                  <a:t>Standard deviation, , is square root of variance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Coefficient of Variation (C.O.V. ): Ratio of standard deviation to mean: = </a:t>
                </a:r>
                <a:r>
                  <a:rPr lang="en-US" altLang="x-none" sz="2200" dirty="0">
                    <a:sym typeface="Symbol" charset="2"/>
                  </a:rPr>
                  <a:t> / </a:t>
                </a:r>
                <a:r>
                  <a:rPr lang="en-US" altLang="x-none" sz="2200" dirty="0"/>
                  <a:t>µ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Percentiles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The x value</a:t>
                </a:r>
                <a:r>
                  <a:rPr lang="en-US" sz="2200" dirty="0"/>
                  <a:t> at which the </a:t>
                </a:r>
                <a:r>
                  <a:rPr lang="en-US" sz="2200" i="1" dirty="0" err="1"/>
                  <a:t>cdf</a:t>
                </a:r>
                <a:r>
                  <a:rPr lang="en-US" sz="2200" dirty="0"/>
                  <a:t>  takes a value α is called the α-percentile and d</a:t>
                </a:r>
                <a:r>
                  <a:rPr lang="en-US" altLang="x-none" sz="2200" dirty="0"/>
                  <a:t>enoted 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, so F(</a:t>
                </a:r>
                <a:r>
                  <a:rPr lang="en-US" altLang="x-none" sz="2200" dirty="0"/>
                  <a:t>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) = </a:t>
                </a:r>
                <a:endParaRPr lang="en-US" altLang="x-none" sz="2200" dirty="0"/>
              </a:p>
              <a:p>
                <a:pPr>
                  <a:lnSpc>
                    <a:spcPct val="90000"/>
                  </a:lnSpc>
                </a:pPr>
                <a:endParaRPr lang="en-US" altLang="x-none" sz="2600" dirty="0">
                  <a:sym typeface="Symbol" charset="2"/>
                </a:endParaRPr>
              </a:p>
              <a:p>
                <a:pPr lvl="1"/>
                <a:endParaRPr lang="en-US" altLang="x-none" sz="2000" i="1" dirty="0"/>
              </a:p>
            </p:txBody>
          </p:sp>
        </mc:Choice>
        <mc:Fallback xmlns="">
          <p:sp>
            <p:nvSpPr>
              <p:cNvPr id="3174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5536" y="1330424"/>
                <a:ext cx="8219256" cy="4114800"/>
              </a:xfrm>
              <a:blipFill>
                <a:blip r:embed="rId3"/>
                <a:stretch>
                  <a:fillRect l="-1080" t="-1231" b="-3107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62372" y="339761"/>
            <a:ext cx="8219256" cy="1143000"/>
          </a:xfrm>
        </p:spPr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</p:spTree>
    <p:extLst>
      <p:ext uri="{BB962C8B-B14F-4D97-AF65-F5344CB8AC3E}">
        <p14:creationId xmlns:p14="http://schemas.microsoft.com/office/powerpoint/2010/main" val="3507431172"/>
      </p:ext>
    </p:extLst>
  </p:cSld>
  <p:clrMapOvr>
    <a:masterClrMapping/>
  </p:clrMapOvr>
  <p:transition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3672408" cy="4114800"/>
          </a:xfrm>
        </p:spPr>
        <p:txBody>
          <a:bodyPr/>
          <a:lstStyle/>
          <a:p>
            <a:r>
              <a:rPr lang="en-US" altLang="x-none" sz="2400" dirty="0"/>
              <a:t>10- and 90-</a:t>
            </a:r>
            <a:r>
              <a:rPr lang="en-US" altLang="x-none" sz="2400" i="1" dirty="0"/>
              <a:t>percentiles</a:t>
            </a:r>
          </a:p>
          <a:p>
            <a:r>
              <a:rPr lang="en-US" altLang="x-none" sz="2400" dirty="0"/>
              <a:t>(</a:t>
            </a:r>
            <a:r>
              <a:rPr lang="en-US" altLang="x-none" sz="2400" i="1" dirty="0"/>
              <a:t>Semi-)interquartile</a:t>
            </a:r>
            <a:r>
              <a:rPr lang="en-US" altLang="x-none" sz="2400" dirty="0"/>
              <a:t> range (SIQR)</a:t>
            </a:r>
          </a:p>
          <a:p>
            <a:pPr lvl="1"/>
            <a:r>
              <a:rPr lang="en-US" altLang="x-none" sz="2200" dirty="0"/>
              <a:t>Q1, Q2 and Q3</a:t>
            </a:r>
          </a:p>
          <a:p>
            <a:pPr lvl="1"/>
            <a:endParaRPr lang="en-US" altLang="x-none" i="1" dirty="0"/>
          </a:p>
          <a:p>
            <a:pPr lvl="1"/>
            <a:endParaRPr lang="en-US" altLang="x-none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950" y="1798318"/>
            <a:ext cx="4943050" cy="4943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4275"/>
            <a:ext cx="4316249" cy="22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24636"/>
      </p:ext>
    </p:extLst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altLang="x-none" dirty="0"/>
              <a:t>Determining Distribution of Data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598" y="1412776"/>
            <a:ext cx="8542803" cy="4033998"/>
          </a:xfrm>
        </p:spPr>
        <p:txBody>
          <a:bodyPr/>
          <a:lstStyle/>
          <a:p>
            <a:r>
              <a:rPr lang="en-US" altLang="x-none" dirty="0"/>
              <a:t>Additional summary information could be the </a:t>
            </a:r>
            <a:r>
              <a:rPr lang="en-US" altLang="x-none" i="1" dirty="0">
                <a:solidFill>
                  <a:srgbClr val="FF0000"/>
                </a:solidFill>
              </a:rPr>
              <a:t>distribution</a:t>
            </a:r>
            <a:r>
              <a:rPr lang="en-US" altLang="x-none" dirty="0"/>
              <a:t> of the data</a:t>
            </a:r>
          </a:p>
          <a:p>
            <a:pPr lvl="1"/>
            <a:r>
              <a:rPr lang="en-US" altLang="x-none" dirty="0"/>
              <a:t>Ex: Disk I/O mean 13, variance 48. Ok. Perhaps more useful to say data is </a:t>
            </a:r>
            <a:r>
              <a:rPr lang="en-US" altLang="x-none" i="1" dirty="0"/>
              <a:t>uniformly distributed</a:t>
            </a:r>
            <a:r>
              <a:rPr lang="en-US" altLang="x-none" dirty="0"/>
              <a:t> between 1 and 25.</a:t>
            </a:r>
          </a:p>
          <a:p>
            <a:pPr lvl="1"/>
            <a:r>
              <a:rPr lang="en-US" altLang="x-none" dirty="0"/>
              <a:t>Plus, distribution useful for later simulation or analytic modeling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How do determine distribution?</a:t>
            </a:r>
          </a:p>
          <a:p>
            <a:pPr lvl="1"/>
            <a:r>
              <a:rPr lang="en-US" altLang="x-none" dirty="0"/>
              <a:t>Plot histogram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1EA55B-9D0C-3347-87B9-442DF2C7B0A0}"/>
              </a:ext>
            </a:extLst>
          </p:cNvPr>
          <p:cNvSpPr txBox="1"/>
          <p:nvPr/>
        </p:nvSpPr>
        <p:spPr>
          <a:xfrm>
            <a:off x="2267744" y="5851255"/>
            <a:ext cx="6522940" cy="1034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Eurostile" panose="020B0504020202050204" pitchFamily="34" charset="77"/>
              </a:rPr>
              <a:t>For more formal testing: statistical comparison of 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CDF (</a:t>
            </a:r>
            <a:r>
              <a:rPr lang="en-US" sz="1800" i="1" dirty="0" err="1">
                <a:solidFill>
                  <a:srgbClr val="FF0000"/>
                </a:solidFill>
                <a:latin typeface="Eurostile" panose="020B0504020202050204" pitchFamily="34" charset="77"/>
              </a:rPr>
              <a:t>Komolgorov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-Smirnov test </a:t>
            </a:r>
            <a:r>
              <a:rPr lang="en-US" sz="1800" dirty="0">
                <a:latin typeface="Eurostile" panose="020B0504020202050204" pitchFamily="34" charset="77"/>
              </a:rPr>
              <a:t>) or PDF (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Chi-square test</a:t>
            </a:r>
            <a:r>
              <a:rPr lang="en-US" sz="1800" dirty="0">
                <a:latin typeface="Eurostile" panose="020B0504020202050204" pitchFamily="34" charset="77"/>
              </a:rPr>
              <a:t>)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The Art of Computer Systems Performance Analysis, pp. 460-465</a:t>
            </a:r>
          </a:p>
        </p:txBody>
      </p:sp>
    </p:spTree>
    <p:extLst>
      <p:ext uri="{BB962C8B-B14F-4D97-AF65-F5344CB8AC3E}">
        <p14:creationId xmlns:p14="http://schemas.microsoft.com/office/powerpoint/2010/main" val="309335225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643" y="1052736"/>
            <a:ext cx="8001000" cy="79994"/>
          </a:xfrm>
        </p:spPr>
        <p:txBody>
          <a:bodyPr/>
          <a:lstStyle/>
          <a:p>
            <a:r>
              <a:rPr lang="en-US" altLang="x-none" dirty="0"/>
              <a:t>Comparing Systems Using Sample Data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45" y="2780928"/>
            <a:ext cx="77724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dirty="0"/>
              <a:t>The word “sample” comes from the same root word as “example”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Similarly, one sample does not prove a theory, but rather is an example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Basically, a definite statement cannot be made about characteristics of all systems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Instead, make probabilistic statement about range of most systems</a:t>
            </a:r>
          </a:p>
          <a:p>
            <a:pPr lvl="1">
              <a:lnSpc>
                <a:spcPct val="90000"/>
              </a:lnSpc>
            </a:pPr>
            <a:r>
              <a:rPr lang="en-US" altLang="x-none" i="1" dirty="0"/>
              <a:t>Confidence intervals</a:t>
            </a:r>
          </a:p>
        </p:txBody>
      </p:sp>
      <p:sp>
        <p:nvSpPr>
          <p:cNvPr id="354308" name="Text Box 4"/>
          <p:cNvSpPr txBox="1">
            <a:spLocks noChangeArrowheads="1"/>
          </p:cNvSpPr>
          <p:nvPr/>
        </p:nvSpPr>
        <p:spPr bwMode="auto">
          <a:xfrm>
            <a:off x="1470819" y="1772816"/>
            <a:ext cx="6202362" cy="8318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i="1" dirty="0"/>
              <a:t>“Statistics are like alienists – they will testify for </a:t>
            </a:r>
          </a:p>
          <a:p>
            <a:pPr>
              <a:defRPr/>
            </a:pPr>
            <a:r>
              <a:rPr lang="en-US" altLang="x-none" i="1" dirty="0"/>
              <a:t>either side.”</a:t>
            </a:r>
            <a:r>
              <a:rPr lang="en-US" altLang="x-none" dirty="0"/>
              <a:t> – Fiorello La Guardia</a:t>
            </a:r>
          </a:p>
        </p:txBody>
      </p:sp>
    </p:spTree>
    <p:extLst>
      <p:ext uri="{BB962C8B-B14F-4D97-AF65-F5344CB8AC3E}">
        <p14:creationId xmlns:p14="http://schemas.microsoft.com/office/powerpoint/2010/main" val="248875051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Sample versus Population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30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Say we generate 1-million random numbers</a:t>
                </a:r>
              </a:p>
              <a:p>
                <a:pPr lvl="1"/>
                <a:r>
                  <a:rPr lang="en-US" altLang="x-none" dirty="0"/>
                  <a:t>mean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and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</a:t>
                </a:r>
                <a:r>
                  <a:rPr lang="en-US" altLang="x-none" dirty="0">
                    <a:sym typeface="Symbol" charset="2"/>
                  </a:rPr>
                  <a:t></a:t>
                </a:r>
                <a:r>
                  <a:rPr lang="en-US" altLang="x-none" dirty="0"/>
                  <a:t>.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 is </a:t>
                </a:r>
                <a:r>
                  <a:rPr lang="en-US" altLang="x-none" i="1" dirty="0">
                    <a:sym typeface="Symbol" charset="2"/>
                  </a:rPr>
                  <a:t>population mean</a:t>
                </a:r>
                <a:endParaRPr lang="en-US" altLang="x-none" i="1" dirty="0"/>
              </a:p>
              <a:p>
                <a:r>
                  <a:rPr lang="en-US" altLang="x-none" dirty="0"/>
                  <a:t>Put them in an urn draw sample of </a:t>
                </a:r>
                <a:r>
                  <a:rPr lang="en-US" altLang="x-none" i="1" dirty="0"/>
                  <a:t>n</a:t>
                </a:r>
                <a:endParaRPr lang="en-US" altLang="x-none" dirty="0"/>
              </a:p>
              <a:p>
                <a:pPr lvl="1"/>
                <a:r>
                  <a:rPr lang="en-US" altLang="x-none" dirty="0"/>
                  <a:t>Sample {x</a:t>
                </a:r>
                <a:r>
                  <a:rPr lang="en-US" altLang="x-none" baseline="-25000" dirty="0"/>
                  <a:t>1</a:t>
                </a:r>
                <a:r>
                  <a:rPr lang="en-US" altLang="x-none" dirty="0"/>
                  <a:t>, x</a:t>
                </a:r>
                <a:r>
                  <a:rPr lang="en-US" altLang="x-none" baseline="-25000" dirty="0"/>
                  <a:t>2</a:t>
                </a:r>
                <a:r>
                  <a:rPr lang="en-US" altLang="x-none" dirty="0"/>
                  <a:t>, …, </a:t>
                </a:r>
                <a:r>
                  <a:rPr lang="en-US" altLang="x-none" dirty="0" err="1"/>
                  <a:t>x</a:t>
                </a:r>
                <a:r>
                  <a:rPr lang="en-US" altLang="x-none" baseline="-25000" dirty="0" err="1"/>
                  <a:t>n</a:t>
                </a:r>
                <a:r>
                  <a:rPr lang="en-US" altLang="x-none" dirty="0"/>
                  <a:t>} has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x-none" dirty="0"/>
                  <a:t>,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x-none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x-none" dirty="0"/>
                  <a:t>is likely different than </a:t>
                </a:r>
                <a:r>
                  <a:rPr lang="en-US" altLang="x-none" dirty="0">
                    <a:sym typeface="Symbol" charset="2"/>
                  </a:rPr>
                  <a:t>!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With many samples,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…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r>
                  <a:rPr lang="en-US" altLang="x-none" dirty="0">
                    <a:sym typeface="Symbol" charset="2"/>
                  </a:rPr>
                  <a:t>Typically,  is not known and may be impossible to know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Instead, get estimate of 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…</a:t>
                </a:r>
              </a:p>
            </p:txBody>
          </p:sp>
        </mc:Choice>
        <mc:Fallback xmlns="">
          <p:sp>
            <p:nvSpPr>
              <p:cNvPr id="481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597" t="-2018" r="-58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147581"/>
      </p:ext>
    </p:extLst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80728"/>
            <a:ext cx="8219256" cy="149963"/>
          </a:xfrm>
        </p:spPr>
        <p:txBody>
          <a:bodyPr/>
          <a:lstStyle/>
          <a:p>
            <a:r>
              <a:rPr lang="en-US" altLang="x-none" dirty="0"/>
              <a:t>Confidence Interval for the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52236" y="1559768"/>
                <a:ext cx="7772400" cy="51816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x-none" dirty="0"/>
                  <a:t>Obtain probability of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in interval</a:t>
                </a:r>
                <a:r>
                  <a:rPr lang="en-US" altLang="x-none" dirty="0"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x-none" dirty="0"/>
              </a:p>
              <a:p>
                <a:pPr lvl="1"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sz="240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interval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:r>
                  <a:rPr lang="en-US" altLang="x-none" sz="2400" dirty="0">
                    <a:sym typeface="Symbol" charset="2"/>
                  </a:rPr>
                  <a:t> 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significance level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r>
                      <a:rPr lang="nb-NO" altLang="x-none" sz="2400" b="0" i="1" smtClean="0">
                        <a:latin typeface="Cambria Math" panose="02040503050406030204" pitchFamily="18" charset="0"/>
                        <a:sym typeface="Symbol" charset="2"/>
                      </a:rPr>
                      <m:t>100(1−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𝛼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)</m:t>
                    </m:r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level</a:t>
                </a:r>
              </a:p>
              <a:p>
                <a:pPr>
                  <a:lnSpc>
                    <a:spcPct val="90000"/>
                  </a:lnSpc>
                </a:pPr>
                <a:endParaRPr lang="en-US" altLang="x-none" dirty="0">
                  <a:sym typeface="Symbol" charset="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Typically want  small so confidence level 90%, 95% or 99% (more later)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dirty="0"/>
                  <a:t>Use 5-percentile and 95-percentile of the sample means to get 90% confidence interval</a:t>
                </a:r>
                <a:endParaRPr lang="en-US" altLang="x-none" dirty="0">
                  <a:sym typeface="Symbol" charset="2"/>
                </a:endParaRPr>
              </a:p>
            </p:txBody>
          </p:sp>
        </mc:Choice>
        <mc:Fallback xmlns="">
          <p:sp>
            <p:nvSpPr>
              <p:cNvPr id="4915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52236" y="1559768"/>
                <a:ext cx="7772400" cy="5181600"/>
              </a:xfrm>
              <a:blipFill>
                <a:blip r:embed="rId3"/>
                <a:stretch>
                  <a:fillRect l="-1305" t="-1711" r="-816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445086"/>
      </p:ext>
    </p:extLst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564778" y="575236"/>
            <a:ext cx="7772400" cy="584448"/>
          </a:xfrm>
        </p:spPr>
        <p:txBody>
          <a:bodyPr/>
          <a:lstStyle/>
          <a:p>
            <a:r>
              <a:rPr lang="en-US" altLang="x-none" dirty="0"/>
              <a:t>Meaning of Confidence Interval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3040" y="4797152"/>
            <a:ext cx="6629400" cy="249932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u="sng" dirty="0"/>
              <a:t>Sample</a:t>
            </a:r>
            <a:r>
              <a:rPr lang="en-US" altLang="x-none" sz="2000" dirty="0"/>
              <a:t>					</a:t>
            </a:r>
            <a:r>
              <a:rPr lang="en-US" altLang="x-none" sz="2000" u="sng" dirty="0"/>
              <a:t>Includes </a:t>
            </a:r>
            <a:r>
              <a:rPr lang="en-US" altLang="x-none" sz="2000" u="sng" dirty="0">
                <a:sym typeface="Symbol" charset="2"/>
              </a:rPr>
              <a:t>?</a:t>
            </a:r>
            <a:endParaRPr lang="en-US" altLang="x-none" sz="2000" u="sng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1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2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 marL="457200" indent="-457200">
              <a:lnSpc>
                <a:spcPct val="90000"/>
              </a:lnSpc>
              <a:buFontTx/>
              <a:buAutoNum type="arabicPlain" startAt="3"/>
            </a:pPr>
            <a:r>
              <a:rPr lang="en-US" altLang="x-none" sz="2000" dirty="0">
                <a:solidFill>
                  <a:srgbClr val="FF0000"/>
                </a:solidFill>
              </a:rPr>
              <a:t>                                                           No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s-IS" altLang="x-none" sz="2000" dirty="0"/>
              <a:t>…</a:t>
            </a:r>
            <a:r>
              <a:rPr lang="is-IS" altLang="x-none" sz="2000" dirty="0">
                <a:solidFill>
                  <a:srgbClr val="FF0000"/>
                </a:solidFill>
              </a:rPr>
              <a:t>                                                              </a:t>
            </a:r>
            <a:r>
              <a:rPr lang="is-IS" altLang="x-none" sz="2000" dirty="0"/>
              <a:t>...</a:t>
            </a:r>
            <a:endParaRPr lang="en-US" altLang="x-none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Total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  <a:r>
              <a:rPr lang="en-US" altLang="x-none" sz="2000" dirty="0"/>
              <a:t> </a:t>
            </a:r>
            <a:r>
              <a:rPr lang="en-US" altLang="x-none" sz="2000" u="sng" dirty="0"/>
              <a:t>&gt;</a:t>
            </a:r>
            <a:r>
              <a:rPr lang="en-US" altLang="x-none" sz="2000" dirty="0"/>
              <a:t>100(1-</a:t>
            </a:r>
            <a:r>
              <a:rPr lang="en-US" altLang="x-none" sz="2000" dirty="0">
                <a:sym typeface="Symbol" charset="2"/>
              </a:rPr>
              <a:t></a:t>
            </a:r>
            <a:r>
              <a:rPr lang="en-US" altLang="x-none" sz="2000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				</a:t>
            </a:r>
            <a:endParaRPr lang="en-US" altLang="x-none" sz="2000" dirty="0">
              <a:sym typeface="Symbol" charset="2"/>
            </a:endParaRPr>
          </a:p>
        </p:txBody>
      </p:sp>
      <p:grpSp>
        <p:nvGrpSpPr>
          <p:cNvPr id="52227" name="Group 27"/>
          <p:cNvGrpSpPr>
            <a:grpSpLocks/>
          </p:cNvGrpSpPr>
          <p:nvPr/>
        </p:nvGrpSpPr>
        <p:grpSpPr bwMode="auto">
          <a:xfrm>
            <a:off x="611560" y="2420888"/>
            <a:ext cx="7331075" cy="5589587"/>
            <a:chOff x="326" y="703"/>
            <a:chExt cx="4618" cy="3521"/>
          </a:xfrm>
        </p:grpSpPr>
        <p:sp>
          <p:nvSpPr>
            <p:cNvPr id="359434" name="Line 10"/>
            <p:cNvSpPr>
              <a:spLocks noChangeShapeType="1"/>
            </p:cNvSpPr>
            <p:nvPr/>
          </p:nvSpPr>
          <p:spPr bwMode="auto">
            <a:xfrm>
              <a:off x="2880" y="1104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2241" name="Group 26"/>
            <p:cNvGrpSpPr>
              <a:grpSpLocks/>
            </p:cNvGrpSpPr>
            <p:nvPr/>
          </p:nvGrpSpPr>
          <p:grpSpPr bwMode="auto">
            <a:xfrm>
              <a:off x="672" y="816"/>
              <a:ext cx="4176" cy="1344"/>
              <a:chOff x="672" y="816"/>
              <a:chExt cx="4176" cy="1344"/>
            </a:xfrm>
          </p:grpSpPr>
          <p:sp>
            <p:nvSpPr>
              <p:cNvPr id="359428" name="Line 4"/>
              <p:cNvSpPr>
                <a:spLocks noChangeShapeType="1"/>
              </p:cNvSpPr>
              <p:nvPr/>
            </p:nvSpPr>
            <p:spPr bwMode="auto">
              <a:xfrm>
                <a:off x="672" y="816"/>
                <a:ext cx="0" cy="13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29" name="Line 5"/>
              <p:cNvSpPr>
                <a:spLocks noChangeShapeType="1"/>
              </p:cNvSpPr>
              <p:nvPr/>
            </p:nvSpPr>
            <p:spPr bwMode="auto">
              <a:xfrm>
                <a:off x="672" y="2160"/>
                <a:ext cx="41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0" name="Text Box 6"/>
            <p:cNvSpPr txBox="1">
              <a:spLocks noChangeArrowheads="1"/>
            </p:cNvSpPr>
            <p:nvPr/>
          </p:nvSpPr>
          <p:spPr bwMode="auto">
            <a:xfrm>
              <a:off x="326" y="1353"/>
              <a:ext cx="3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2000" i="1"/>
                <a:t>f(x)</a:t>
              </a:r>
            </a:p>
          </p:txBody>
        </p:sp>
        <p:grpSp>
          <p:nvGrpSpPr>
            <p:cNvPr id="52243" name="Group 9"/>
            <p:cNvGrpSpPr>
              <a:grpSpLocks/>
            </p:cNvGrpSpPr>
            <p:nvPr/>
          </p:nvGrpSpPr>
          <p:grpSpPr bwMode="auto">
            <a:xfrm>
              <a:off x="816" y="960"/>
              <a:ext cx="4128" cy="1112"/>
              <a:chOff x="768" y="960"/>
              <a:chExt cx="4128" cy="1112"/>
            </a:xfrm>
          </p:grpSpPr>
          <p:sp>
            <p:nvSpPr>
              <p:cNvPr id="359431" name="Freeform 7"/>
              <p:cNvSpPr>
                <a:spLocks/>
              </p:cNvSpPr>
              <p:nvPr/>
            </p:nvSpPr>
            <p:spPr bwMode="auto">
              <a:xfrm>
                <a:off x="768" y="976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32" name="Freeform 8"/>
              <p:cNvSpPr>
                <a:spLocks/>
              </p:cNvSpPr>
              <p:nvPr/>
            </p:nvSpPr>
            <p:spPr bwMode="auto">
              <a:xfrm flipH="1">
                <a:off x="2832" y="960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5" name="Rectangle 11"/>
            <p:cNvSpPr>
              <a:spLocks noChangeArrowheads="1"/>
            </p:cNvSpPr>
            <p:nvPr/>
          </p:nvSpPr>
          <p:spPr bwMode="auto">
            <a:xfrm>
              <a:off x="2757" y="703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x-none">
                  <a:latin typeface="Comic Sans MS" charset="0"/>
                  <a:sym typeface="Symbol" charset="2"/>
                </a:rPr>
                <a:t></a:t>
              </a:r>
            </a:p>
          </p:txBody>
        </p:sp>
      </p:grpSp>
      <p:grpSp>
        <p:nvGrpSpPr>
          <p:cNvPr id="52228" name="Group 15"/>
          <p:cNvGrpSpPr>
            <a:grpSpLocks/>
          </p:cNvGrpSpPr>
          <p:nvPr/>
        </p:nvGrpSpPr>
        <p:grpSpPr bwMode="auto">
          <a:xfrm>
            <a:off x="4493840" y="5419445"/>
            <a:ext cx="609600" cy="152400"/>
            <a:chOff x="4176" y="1296"/>
            <a:chExt cx="384" cy="96"/>
          </a:xfrm>
        </p:grpSpPr>
        <p:sp>
          <p:nvSpPr>
            <p:cNvPr id="359437" name="Line 13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38" name="AutoShape 14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29" name="Group 17"/>
          <p:cNvGrpSpPr>
            <a:grpSpLocks/>
          </p:cNvGrpSpPr>
          <p:nvPr/>
        </p:nvGrpSpPr>
        <p:grpSpPr bwMode="auto">
          <a:xfrm>
            <a:off x="4189040" y="5724245"/>
            <a:ext cx="609600" cy="152400"/>
            <a:chOff x="4176" y="1296"/>
            <a:chExt cx="384" cy="96"/>
          </a:xfrm>
        </p:grpSpPr>
        <p:sp>
          <p:nvSpPr>
            <p:cNvPr id="359442" name="Line 18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3" name="AutoShape 19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30" name="Group 20"/>
          <p:cNvGrpSpPr>
            <a:grpSpLocks/>
          </p:cNvGrpSpPr>
          <p:nvPr/>
        </p:nvGrpSpPr>
        <p:grpSpPr bwMode="auto">
          <a:xfrm>
            <a:off x="4798640" y="5952845"/>
            <a:ext cx="609600" cy="152400"/>
            <a:chOff x="4176" y="1296"/>
            <a:chExt cx="384" cy="96"/>
          </a:xfrm>
        </p:grpSpPr>
        <p:sp>
          <p:nvSpPr>
            <p:cNvPr id="359445" name="Line 21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6" name="AutoShape 22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31812" y="1319604"/>
            <a:ext cx="8581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For a</a:t>
            </a:r>
            <a:r>
              <a:rPr lang="en-US" altLang="x-none" sz="2400" dirty="0">
                <a:latin typeface="Eurostile" panose="020B0504020202050204" pitchFamily="34" charset="77"/>
              </a:rPr>
              <a:t> 90% confidence level, i</a:t>
            </a:r>
            <a:r>
              <a:rPr lang="en-US" sz="2400" dirty="0">
                <a:latin typeface="Eurostile" panose="020B0504020202050204" pitchFamily="34" charset="77"/>
              </a:rPr>
              <a:t>f we take 100 samples and construct the confidence interval for each sample, the interval would include the population mean in 90 cases.</a:t>
            </a:r>
          </a:p>
        </p:txBody>
      </p:sp>
    </p:spTree>
    <p:extLst>
      <p:ext uri="{BB962C8B-B14F-4D97-AF65-F5344CB8AC3E}">
        <p14:creationId xmlns:p14="http://schemas.microsoft.com/office/powerpoint/2010/main" val="3369603877"/>
      </p:ext>
    </p:extLst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What if </a:t>
            </a:r>
            <a:r>
              <a:rPr lang="en-US" altLang="x-none" i="1"/>
              <a:t>n</a:t>
            </a:r>
            <a:r>
              <a:rPr lang="en-US" altLang="x-none"/>
              <a:t> not large?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4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Above only applies for large samples, 30+</a:t>
                </a:r>
              </a:p>
              <a:p>
                <a:r>
                  <a:rPr lang="en-US" altLang="x-none" dirty="0"/>
                  <a:t>For smaller </a:t>
                </a:r>
                <a:r>
                  <a:rPr lang="en-US" altLang="x-none" i="1" dirty="0"/>
                  <a:t>n</a:t>
                </a:r>
                <a:r>
                  <a:rPr lang="en-US" altLang="x-none" dirty="0"/>
                  <a:t>, can only construct confidence intervals if observations come from normally distributed population: t-variate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nb-NO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altLang="x-none" dirty="0"/>
              </a:p>
              <a:p>
                <a:pPr lvl="1"/>
                <a:endParaRPr lang="en-US" altLang="x-none" dirty="0"/>
              </a:p>
              <a:p>
                <a:pPr lvl="1"/>
                <a:endParaRPr lang="en-US" altLang="x-none" dirty="0"/>
              </a:p>
              <a:p>
                <a:r>
                  <a:rPr lang="en-US" altLang="x-none" dirty="0">
                    <a:sym typeface="Symbol" charset="2"/>
                  </a:rPr>
                  <a:t>Table A.4 of Jain’s book</a:t>
                </a:r>
                <a:endParaRPr lang="en-US" altLang="x-none" dirty="0"/>
              </a:p>
            </p:txBody>
          </p:sp>
        </mc:Choice>
        <mc:Fallback xmlns="">
          <p:sp>
            <p:nvSpPr>
              <p:cNvPr id="5427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235" t="-1846" b="-3692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/>
              <p:nvPr/>
            </p:nvSpPr>
            <p:spPr bwMode="auto">
              <a:xfrm>
                <a:off x="5946145" y="3717032"/>
                <a:ext cx="1559379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GB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0" lang="nb-NO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GB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s</a:t>
                </a:r>
                <a:r>
                  <a:rPr kumimoji="0" lang="en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ampled mean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6145" y="3717032"/>
                <a:ext cx="1559379" cy="309958"/>
              </a:xfrm>
              <a:prstGeom prst="rect">
                <a:avLst/>
              </a:prstGeom>
              <a:blipFill>
                <a:blip r:embed="rId3"/>
                <a:stretch>
                  <a:fillRect t="-3846" r="-813" b="-19231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CEA4982-12FE-ABE2-7A1C-74EF1BC887A4}"/>
              </a:ext>
            </a:extLst>
          </p:cNvPr>
          <p:cNvSpPr/>
          <p:nvPr/>
        </p:nvSpPr>
        <p:spPr bwMode="auto">
          <a:xfrm>
            <a:off x="5946145" y="4132284"/>
            <a:ext cx="2601395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s: s</a:t>
            </a:r>
            <a:r>
              <a:rPr kumimoji="0" lang="en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ampled standard deviation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61C806-A3D2-B74F-33C1-30208E517D89}"/>
              </a:ext>
            </a:extLst>
          </p:cNvPr>
          <p:cNvSpPr/>
          <p:nvPr/>
        </p:nvSpPr>
        <p:spPr bwMode="auto">
          <a:xfrm>
            <a:off x="5949914" y="4547536"/>
            <a:ext cx="1917810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n: 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number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of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samples</a:t>
            </a:r>
            <a:endParaRPr kumimoji="0" lang="en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/>
              <p:nvPr/>
            </p:nvSpPr>
            <p:spPr bwMode="auto">
              <a:xfrm>
                <a:off x="4705185" y="4968094"/>
                <a:ext cx="4214785" cy="550216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altLang="x-non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d>
                          <m:dPr>
                            <m:begChr m:val="["/>
                            <m:endChr m:val="]"/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b>
                    </m:sSub>
                  </m:oMath>
                </a14:m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tabulated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value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of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the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t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distribution</a:t>
                </a:r>
                <a:endParaRPr kumimoji="0" lang="en-NO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05185" y="4968094"/>
                <a:ext cx="4214785" cy="5502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970909"/>
      </p:ext>
    </p:extLst>
  </p:cSld>
  <p:clrMapOvr>
    <a:masterClrMapping/>
  </p:clrMapOvr>
  <p:transition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Confidence Level to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sz="2400" dirty="0"/>
              <a:t>Often see 90% or 95% (or even 99%), but</a:t>
            </a:r>
            <a:r>
              <a:rPr lang="mr-IN" altLang="x-none" sz="2400" dirty="0"/>
              <a:t>…</a:t>
            </a:r>
            <a:endParaRPr lang="en-US" altLang="x-none" sz="2400" dirty="0"/>
          </a:p>
          <a:p>
            <a:r>
              <a:rPr lang="en-US" altLang="x-none" sz="2400" dirty="0"/>
              <a:t>Example:</a:t>
            </a:r>
          </a:p>
          <a:p>
            <a:pPr lvl="1"/>
            <a:r>
              <a:rPr lang="en-US" altLang="x-none" sz="2200" dirty="0"/>
              <a:t>Lottery ticket $1, pays $5 million</a:t>
            </a:r>
          </a:p>
          <a:p>
            <a:pPr lvl="1"/>
            <a:r>
              <a:rPr lang="en-US" altLang="x-none" sz="2200" dirty="0"/>
              <a:t>Chance of winning is 10</a:t>
            </a:r>
            <a:r>
              <a:rPr lang="en-US" altLang="x-none" sz="2200" baseline="30000" dirty="0"/>
              <a:t>-7</a:t>
            </a:r>
            <a:r>
              <a:rPr lang="en-US" altLang="x-none" sz="2200" dirty="0"/>
              <a:t> (1 in 10 million)</a:t>
            </a:r>
          </a:p>
          <a:p>
            <a:pPr lvl="1"/>
            <a:r>
              <a:rPr lang="en-US" altLang="x-none" sz="2200" dirty="0"/>
              <a:t>To win with 90% confidence, need 9 million tickets</a:t>
            </a:r>
          </a:p>
          <a:p>
            <a:pPr lvl="2"/>
            <a:r>
              <a:rPr lang="en-US" altLang="x-none" dirty="0"/>
              <a:t>No one would buy that many tickets!</a:t>
            </a:r>
          </a:p>
          <a:p>
            <a:pPr lvl="1"/>
            <a:r>
              <a:rPr lang="en-US" altLang="x-none" sz="2200" dirty="0"/>
              <a:t>So, most people happy with 0.01% confidence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52169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4976</TotalTime>
  <Words>1263</Words>
  <Application>Microsoft Macintosh PowerPoint</Application>
  <PresentationFormat>On-screen Show (4:3)</PresentationFormat>
  <Paragraphs>170</Paragraphs>
  <Slides>18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Cambria Math</vt:lpstr>
      <vt:lpstr>Comic Sans MS</vt:lpstr>
      <vt:lpstr>Eurostile</vt:lpstr>
      <vt:lpstr>Helvetica</vt:lpstr>
      <vt:lpstr>Symbol</vt:lpstr>
      <vt:lpstr>Tahoma</vt:lpstr>
      <vt:lpstr>Wingdings</vt:lpstr>
      <vt:lpstr>ifi-nd</vt:lpstr>
      <vt:lpstr>Equation</vt:lpstr>
      <vt:lpstr>Department of Informatics Networks and Distributed Systems (ND) group</vt:lpstr>
      <vt:lpstr>Why do we need statistics?</vt:lpstr>
      <vt:lpstr>Basic Probability and Statistics Concepts</vt:lpstr>
      <vt:lpstr>Example of a Discrete Random Variable Probability Distribution</vt:lpstr>
      <vt:lpstr>Histogram and Cumulative Distribition Function</vt:lpstr>
      <vt:lpstr>Continuous Random Variable Probability Density Function</vt:lpstr>
      <vt:lpstr>Indices of central tendency</vt:lpstr>
      <vt:lpstr>Relationship Between Mean, Median, Mode</vt:lpstr>
      <vt:lpstr>Summarizing Variability</vt:lpstr>
      <vt:lpstr>Indices of Dispersion</vt:lpstr>
      <vt:lpstr>Indices of Dispersion</vt:lpstr>
      <vt:lpstr>Determining Distribution of Data</vt:lpstr>
      <vt:lpstr>Comparing Systems Using Sample Data</vt:lpstr>
      <vt:lpstr>Sample versus Population</vt:lpstr>
      <vt:lpstr>Confidence Interval for the Mean</vt:lpstr>
      <vt:lpstr>Meaning of Confidence Interval</vt:lpstr>
      <vt:lpstr>What if n not large?</vt:lpstr>
      <vt:lpstr>What Confidence Level to Use?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 </cp:lastModifiedBy>
  <cp:revision>326</cp:revision>
  <cp:lastPrinted>2011-08-15T11:15:31Z</cp:lastPrinted>
  <dcterms:created xsi:type="dcterms:W3CDTF">2011-02-18T08:40:46Z</dcterms:created>
  <dcterms:modified xsi:type="dcterms:W3CDTF">2024-08-23T07:27:39Z</dcterms:modified>
</cp:coreProperties>
</file>