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9" r:id="rId2"/>
    <p:sldId id="257" r:id="rId3"/>
    <p:sldId id="258" r:id="rId4"/>
    <p:sldId id="260" r:id="rId5"/>
    <p:sldId id="262" r:id="rId6"/>
    <p:sldId id="261" r:id="rId7"/>
    <p:sldId id="263" r:id="rId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2D7EDA-AC73-485D-BD54-B0F13EC17E6B}" v="4" dt="2022-10-10T10:16:27.6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Åsmund Dæhlen" userId="9a598e88-9b06-4407-9c0b-8ed21e3a4eb1" providerId="ADAL" clId="{712D7EDA-AC73-485D-BD54-B0F13EC17E6B}"/>
    <pc:docChg chg="undo custSel addSld delSld modSld">
      <pc:chgData name="Åsmund Dæhlen" userId="9a598e88-9b06-4407-9c0b-8ed21e3a4eb1" providerId="ADAL" clId="{712D7EDA-AC73-485D-BD54-B0F13EC17E6B}" dt="2022-10-10T10:17:17.906" v="3665" actId="22"/>
      <pc:docMkLst>
        <pc:docMk/>
      </pc:docMkLst>
      <pc:sldChg chg="modSp mod">
        <pc:chgData name="Åsmund Dæhlen" userId="9a598e88-9b06-4407-9c0b-8ed21e3a4eb1" providerId="ADAL" clId="{712D7EDA-AC73-485D-BD54-B0F13EC17E6B}" dt="2022-10-07T12:10:44.802" v="11" actId="20577"/>
        <pc:sldMkLst>
          <pc:docMk/>
          <pc:sldMk cId="2342271714" sldId="257"/>
        </pc:sldMkLst>
        <pc:spChg chg="mod">
          <ac:chgData name="Åsmund Dæhlen" userId="9a598e88-9b06-4407-9c0b-8ed21e3a4eb1" providerId="ADAL" clId="{712D7EDA-AC73-485D-BD54-B0F13EC17E6B}" dt="2022-10-07T12:10:44.802" v="11" actId="20577"/>
          <ac:spMkLst>
            <pc:docMk/>
            <pc:sldMk cId="2342271714" sldId="257"/>
            <ac:spMk id="3" creationId="{B7D3121A-9779-39EE-6E33-05733503CAE7}"/>
          </ac:spMkLst>
        </pc:spChg>
      </pc:sldChg>
      <pc:sldChg chg="modSp mod">
        <pc:chgData name="Åsmund Dæhlen" userId="9a598e88-9b06-4407-9c0b-8ed21e3a4eb1" providerId="ADAL" clId="{712D7EDA-AC73-485D-BD54-B0F13EC17E6B}" dt="2022-10-10T09:25:15.920" v="223" actId="20577"/>
        <pc:sldMkLst>
          <pc:docMk/>
          <pc:sldMk cId="4103762374" sldId="258"/>
        </pc:sldMkLst>
        <pc:spChg chg="mod">
          <ac:chgData name="Åsmund Dæhlen" userId="9a598e88-9b06-4407-9c0b-8ed21e3a4eb1" providerId="ADAL" clId="{712D7EDA-AC73-485D-BD54-B0F13EC17E6B}" dt="2022-10-10T09:25:15.920" v="223" actId="20577"/>
          <ac:spMkLst>
            <pc:docMk/>
            <pc:sldMk cId="4103762374" sldId="258"/>
            <ac:spMk id="3" creationId="{B7D3121A-9779-39EE-6E33-05733503CAE7}"/>
          </ac:spMkLst>
        </pc:spChg>
      </pc:sldChg>
      <pc:sldChg chg="modSp mod">
        <pc:chgData name="Åsmund Dæhlen" userId="9a598e88-9b06-4407-9c0b-8ed21e3a4eb1" providerId="ADAL" clId="{712D7EDA-AC73-485D-BD54-B0F13EC17E6B}" dt="2022-10-07T12:12:53.335" v="171" actId="20577"/>
        <pc:sldMkLst>
          <pc:docMk/>
          <pc:sldMk cId="300253007" sldId="259"/>
        </pc:sldMkLst>
        <pc:spChg chg="mod">
          <ac:chgData name="Åsmund Dæhlen" userId="9a598e88-9b06-4407-9c0b-8ed21e3a4eb1" providerId="ADAL" clId="{712D7EDA-AC73-485D-BD54-B0F13EC17E6B}" dt="2022-10-07T12:12:53.335" v="171" actId="20577"/>
          <ac:spMkLst>
            <pc:docMk/>
            <pc:sldMk cId="300253007" sldId="259"/>
            <ac:spMk id="3" creationId="{2634FB06-758D-53BD-BDB5-87D97A203696}"/>
          </ac:spMkLst>
        </pc:spChg>
      </pc:sldChg>
      <pc:sldChg chg="del">
        <pc:chgData name="Åsmund Dæhlen" userId="9a598e88-9b06-4407-9c0b-8ed21e3a4eb1" providerId="ADAL" clId="{712D7EDA-AC73-485D-BD54-B0F13EC17E6B}" dt="2022-10-10T09:24:54.024" v="207" actId="47"/>
        <pc:sldMkLst>
          <pc:docMk/>
          <pc:sldMk cId="1507442485" sldId="260"/>
        </pc:sldMkLst>
      </pc:sldChg>
      <pc:sldChg chg="modSp new mod">
        <pc:chgData name="Åsmund Dæhlen" userId="9a598e88-9b06-4407-9c0b-8ed21e3a4eb1" providerId="ADAL" clId="{712D7EDA-AC73-485D-BD54-B0F13EC17E6B}" dt="2022-10-10T09:54:36.587" v="3185" actId="27636"/>
        <pc:sldMkLst>
          <pc:docMk/>
          <pc:sldMk cId="2544112607" sldId="260"/>
        </pc:sldMkLst>
        <pc:spChg chg="mod">
          <ac:chgData name="Åsmund Dæhlen" userId="9a598e88-9b06-4407-9c0b-8ed21e3a4eb1" providerId="ADAL" clId="{712D7EDA-AC73-485D-BD54-B0F13EC17E6B}" dt="2022-10-10T09:54:36.587" v="3185" actId="27636"/>
          <ac:spMkLst>
            <pc:docMk/>
            <pc:sldMk cId="2544112607" sldId="260"/>
            <ac:spMk id="3" creationId="{6E1E665F-52BD-C6CB-BC57-05675110D128}"/>
          </ac:spMkLst>
        </pc:spChg>
      </pc:sldChg>
      <pc:sldChg chg="addSp modSp new mod">
        <pc:chgData name="Åsmund Dæhlen" userId="9a598e88-9b06-4407-9c0b-8ed21e3a4eb1" providerId="ADAL" clId="{712D7EDA-AC73-485D-BD54-B0F13EC17E6B}" dt="2022-10-10T10:17:11.606" v="3663" actId="21"/>
        <pc:sldMkLst>
          <pc:docMk/>
          <pc:sldMk cId="613901584" sldId="261"/>
        </pc:sldMkLst>
        <pc:spChg chg="add mod">
          <ac:chgData name="Åsmund Dæhlen" userId="9a598e88-9b06-4407-9c0b-8ed21e3a4eb1" providerId="ADAL" clId="{712D7EDA-AC73-485D-BD54-B0F13EC17E6B}" dt="2022-10-10T10:17:11.606" v="3663" actId="21"/>
          <ac:spMkLst>
            <pc:docMk/>
            <pc:sldMk cId="613901584" sldId="261"/>
            <ac:spMk id="5" creationId="{B07A1A54-CC34-5C48-656E-3453583CD7D2}"/>
          </ac:spMkLst>
        </pc:spChg>
      </pc:sldChg>
      <pc:sldChg chg="addSp modSp new mod">
        <pc:chgData name="Åsmund Dæhlen" userId="9a598e88-9b06-4407-9c0b-8ed21e3a4eb1" providerId="ADAL" clId="{712D7EDA-AC73-485D-BD54-B0F13EC17E6B}" dt="2022-10-10T10:17:02.133" v="3662" actId="1076"/>
        <pc:sldMkLst>
          <pc:docMk/>
          <pc:sldMk cId="556111590" sldId="262"/>
        </pc:sldMkLst>
        <pc:spChg chg="mod">
          <ac:chgData name="Åsmund Dæhlen" userId="9a598e88-9b06-4407-9c0b-8ed21e3a4eb1" providerId="ADAL" clId="{712D7EDA-AC73-485D-BD54-B0F13EC17E6B}" dt="2022-10-10T10:16:17.653" v="3653" actId="20577"/>
          <ac:spMkLst>
            <pc:docMk/>
            <pc:sldMk cId="556111590" sldId="262"/>
            <ac:spMk id="2" creationId="{9BF74B44-8375-4909-C485-7D073E161737}"/>
          </ac:spMkLst>
        </pc:spChg>
        <pc:spChg chg="mod">
          <ac:chgData name="Åsmund Dæhlen" userId="9a598e88-9b06-4407-9c0b-8ed21e3a4eb1" providerId="ADAL" clId="{712D7EDA-AC73-485D-BD54-B0F13EC17E6B}" dt="2022-10-10T10:16:32.565" v="3656" actId="21"/>
          <ac:spMkLst>
            <pc:docMk/>
            <pc:sldMk cId="556111590" sldId="262"/>
            <ac:spMk id="3" creationId="{6A48D052-2101-036F-C341-C46C07D69DFF}"/>
          </ac:spMkLst>
        </pc:spChg>
        <pc:spChg chg="add mod">
          <ac:chgData name="Åsmund Dæhlen" userId="9a598e88-9b06-4407-9c0b-8ed21e3a4eb1" providerId="ADAL" clId="{712D7EDA-AC73-485D-BD54-B0F13EC17E6B}" dt="2022-10-10T10:17:02.133" v="3662" actId="1076"/>
          <ac:spMkLst>
            <pc:docMk/>
            <pc:sldMk cId="556111590" sldId="262"/>
            <ac:spMk id="4" creationId="{F680227A-FB83-1919-E957-EDDE7147B0D5}"/>
          </ac:spMkLst>
        </pc:spChg>
      </pc:sldChg>
      <pc:sldChg chg="addSp new mod">
        <pc:chgData name="Åsmund Dæhlen" userId="9a598e88-9b06-4407-9c0b-8ed21e3a4eb1" providerId="ADAL" clId="{712D7EDA-AC73-485D-BD54-B0F13EC17E6B}" dt="2022-10-10T10:17:17.906" v="3665" actId="22"/>
        <pc:sldMkLst>
          <pc:docMk/>
          <pc:sldMk cId="2064863272" sldId="263"/>
        </pc:sldMkLst>
        <pc:spChg chg="add">
          <ac:chgData name="Åsmund Dæhlen" userId="9a598e88-9b06-4407-9c0b-8ed21e3a4eb1" providerId="ADAL" clId="{712D7EDA-AC73-485D-BD54-B0F13EC17E6B}" dt="2022-10-10T10:17:17.906" v="3665" actId="22"/>
          <ac:spMkLst>
            <pc:docMk/>
            <pc:sldMk cId="2064863272" sldId="263"/>
            <ac:spMk id="5" creationId="{966D5AC2-9124-863A-BEB9-6DB3F97EAA1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0753CF-CFCD-4D5C-9676-39356E3268E7}" type="datetimeFigureOut">
              <a:rPr lang="en-GB" smtClean="0"/>
              <a:t>07/10/2022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7BAE71-136A-4789-8216-012E05999FB4}" type="slidenum">
              <a:rPr lang="en-GB" smtClean="0"/>
              <a:t>‹#›</a:t>
            </a:fld>
            <a:endParaRPr lang="en-GB"/>
          </a:p>
        </p:txBody>
      </p:sp>
    </p:spTree>
    <p:extLst>
      <p:ext uri="{BB962C8B-B14F-4D97-AF65-F5344CB8AC3E}">
        <p14:creationId xmlns:p14="http://schemas.microsoft.com/office/powerpoint/2010/main" val="2649709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1A137-42BF-1ACB-FB9E-82B984F91A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4693715-98DF-79D1-709F-4CB14B15E2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B72A243-EC78-98F2-E9A2-B751E360DB93}"/>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5" name="Footer Placeholder 4">
            <a:extLst>
              <a:ext uri="{FF2B5EF4-FFF2-40B4-BE49-F238E27FC236}">
                <a16:creationId xmlns:a16="http://schemas.microsoft.com/office/drawing/2014/main" id="{38E4651B-3CAE-EF15-C400-124F3E480D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F20AF-C218-8E25-06F3-29B884AFFF8C}"/>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1369939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4DA2B-E714-B311-6086-DFBDE5AD19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1C354C1-8264-6AF6-0B5B-77D9C2084F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A99CA1-EA1C-B7E0-C806-D73673507320}"/>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5" name="Footer Placeholder 4">
            <a:extLst>
              <a:ext uri="{FF2B5EF4-FFF2-40B4-BE49-F238E27FC236}">
                <a16:creationId xmlns:a16="http://schemas.microsoft.com/office/drawing/2014/main" id="{21D3F4DB-BAE2-2611-5DF7-13EE334B0D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FD6BF8-9181-97A0-ECC2-8ED0D423A1DB}"/>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410988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4EA75-9DB2-3733-788D-8AF4DC1C87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6A1DAD8-E76C-B335-2597-2AB9C545CB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84ECEC-F035-4E21-4450-66F8FE73C800}"/>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5" name="Footer Placeholder 4">
            <a:extLst>
              <a:ext uri="{FF2B5EF4-FFF2-40B4-BE49-F238E27FC236}">
                <a16:creationId xmlns:a16="http://schemas.microsoft.com/office/drawing/2014/main" id="{C36987A9-0BC2-AEF1-7D40-7D1099E14F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019F4D-4417-D676-D437-D07B0FF19688}"/>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1652739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49E1-77C3-21D6-D811-32A5A77249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B67F55-E694-F8AC-E515-CF1A4C4914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417DB64-C34D-D19C-385C-2F9F9E21F3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E469E76-685B-D043-1778-3F2024F69EE2}"/>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6" name="Footer Placeholder 5">
            <a:extLst>
              <a:ext uri="{FF2B5EF4-FFF2-40B4-BE49-F238E27FC236}">
                <a16:creationId xmlns:a16="http://schemas.microsoft.com/office/drawing/2014/main" id="{5A12F4DC-9E16-E823-F07E-D9C83D81B3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F9E278-C4EA-7198-E919-05A894836D0B}"/>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744471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7709-6DEF-4BA2-CBDC-9B88937501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78C44EA-490E-78FA-AC6E-FB29197AE4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C7BFE6-2670-023C-775A-B21E2B1DD8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406316F-F08F-287F-C784-23074B9D50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71DA16-9422-1795-EE4B-455C0EBF66D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9A0E6D-3DB3-02F7-C81D-A11042552315}"/>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8" name="Footer Placeholder 7">
            <a:extLst>
              <a:ext uri="{FF2B5EF4-FFF2-40B4-BE49-F238E27FC236}">
                <a16:creationId xmlns:a16="http://schemas.microsoft.com/office/drawing/2014/main" id="{F1B413FB-BCFC-D28B-92A1-9EB3FB1DDBD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913719F-F062-930E-CEC0-5DCA5C0BDC68}"/>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872275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380DF-83DB-32B8-DF53-312685622C5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8BDBF5-0067-5A72-5B39-44B54D0E99AC}"/>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4" name="Footer Placeholder 3">
            <a:extLst>
              <a:ext uri="{FF2B5EF4-FFF2-40B4-BE49-F238E27FC236}">
                <a16:creationId xmlns:a16="http://schemas.microsoft.com/office/drawing/2014/main" id="{A5356446-DEE8-5068-C4DD-15A69931EEE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376027C-AF5C-A722-89DF-2F2E020D3605}"/>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1911679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9A487F-D33B-C644-A26A-B2C309E2572E}"/>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3" name="Footer Placeholder 2">
            <a:extLst>
              <a:ext uri="{FF2B5EF4-FFF2-40B4-BE49-F238E27FC236}">
                <a16:creationId xmlns:a16="http://schemas.microsoft.com/office/drawing/2014/main" id="{7BA1E793-D8FC-59D9-78A3-B21FA05198D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5402662-1058-52F3-42F6-522418079553}"/>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2864201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8A284-5F29-6EE4-BF74-3364706324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9F350A1-E2A9-4824-868E-3B538C8F19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FE88681-C657-7001-8090-CE1A4FB89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5FC712-538E-2041-6BF3-B2243CC48D11}"/>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6" name="Footer Placeholder 5">
            <a:extLst>
              <a:ext uri="{FF2B5EF4-FFF2-40B4-BE49-F238E27FC236}">
                <a16:creationId xmlns:a16="http://schemas.microsoft.com/office/drawing/2014/main" id="{63A2956E-9D2B-0B97-DFB3-9D0B16572A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7EB419-4A8A-EF7C-B8F9-A48EA2C9DEF8}"/>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3502987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D2944-A066-BC37-D25B-7C69CEF3DB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7BA0851-8339-3635-D701-CD7F6C8205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BFCF8F7-24DF-EC7D-F1E9-7013A313DF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C0D95A-74A2-92F4-F050-AE88D94373D5}"/>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6" name="Footer Placeholder 5">
            <a:extLst>
              <a:ext uri="{FF2B5EF4-FFF2-40B4-BE49-F238E27FC236}">
                <a16:creationId xmlns:a16="http://schemas.microsoft.com/office/drawing/2014/main" id="{AC498287-B506-D9EB-3D1D-0E2520B7A5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1B3F1E-5DF5-A98F-F848-53A9DC4546B8}"/>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3120601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60B6C-E965-9929-1106-8FEE5FD0ABC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42D188-0FC9-F2F6-34DB-EFB55F6C34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52661-AC4F-8677-FB84-2892A53FE6CD}"/>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5" name="Footer Placeholder 4">
            <a:extLst>
              <a:ext uri="{FF2B5EF4-FFF2-40B4-BE49-F238E27FC236}">
                <a16:creationId xmlns:a16="http://schemas.microsoft.com/office/drawing/2014/main" id="{4B3DD0BD-2F15-E107-5BA3-372A3D97F7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7CA864-F14B-1702-6613-5079253680A6}"/>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26545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EBA987-E987-B8B4-4DB0-C40D22A364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D4AD9B-D536-9115-08C4-CFBCB4846E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38606A-DB15-8AD2-3B41-E653DAA8D091}"/>
              </a:ext>
            </a:extLst>
          </p:cNvPr>
          <p:cNvSpPr>
            <a:spLocks noGrp="1"/>
          </p:cNvSpPr>
          <p:nvPr>
            <p:ph type="dt" sz="half" idx="10"/>
          </p:nvPr>
        </p:nvSpPr>
        <p:spPr/>
        <p:txBody>
          <a:bodyPr/>
          <a:lstStyle/>
          <a:p>
            <a:fld id="{F944A6AF-35C2-4674-AB02-CCCEC391D7D9}" type="datetimeFigureOut">
              <a:rPr lang="en-GB" smtClean="0"/>
              <a:t>07/10/2022</a:t>
            </a:fld>
            <a:endParaRPr lang="en-GB"/>
          </a:p>
        </p:txBody>
      </p:sp>
      <p:sp>
        <p:nvSpPr>
          <p:cNvPr id="5" name="Footer Placeholder 4">
            <a:extLst>
              <a:ext uri="{FF2B5EF4-FFF2-40B4-BE49-F238E27FC236}">
                <a16:creationId xmlns:a16="http://schemas.microsoft.com/office/drawing/2014/main" id="{D497F0B3-884F-7D39-5064-9BE273FF08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EA0305-EC80-6137-CC92-A3CA6137C33B}"/>
              </a:ext>
            </a:extLst>
          </p:cNvPr>
          <p:cNvSpPr>
            <a:spLocks noGrp="1"/>
          </p:cNvSpPr>
          <p:nvPr>
            <p:ph type="sldNum" sz="quarter" idx="12"/>
          </p:nvPr>
        </p:nvSpPr>
        <p:spPr/>
        <p:txBody>
          <a:bodyPr/>
          <a:lstStyle/>
          <a:p>
            <a:fld id="{D1F8B9B0-8AD0-4D3E-B46B-2F85E4ABC3F5}" type="slidenum">
              <a:rPr lang="en-GB" smtClean="0"/>
              <a:t>‹#›</a:t>
            </a:fld>
            <a:endParaRPr lang="en-GB"/>
          </a:p>
        </p:txBody>
      </p:sp>
    </p:spTree>
    <p:extLst>
      <p:ext uri="{BB962C8B-B14F-4D97-AF65-F5344CB8AC3E}">
        <p14:creationId xmlns:p14="http://schemas.microsoft.com/office/powerpoint/2010/main" val="2857593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86D0A8-2AE1-EB3B-8213-3A2383FF37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AF427E-94C1-415C-D82D-EA10755041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4E052C-2A33-A2A8-63D4-6F771836BB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44A6AF-35C2-4674-AB02-CCCEC391D7D9}" type="datetimeFigureOut">
              <a:rPr lang="en-GB" smtClean="0"/>
              <a:t>07/10/2022</a:t>
            </a:fld>
            <a:endParaRPr lang="en-GB"/>
          </a:p>
        </p:txBody>
      </p:sp>
      <p:sp>
        <p:nvSpPr>
          <p:cNvPr id="5" name="Footer Placeholder 4">
            <a:extLst>
              <a:ext uri="{FF2B5EF4-FFF2-40B4-BE49-F238E27FC236}">
                <a16:creationId xmlns:a16="http://schemas.microsoft.com/office/drawing/2014/main" id="{DD40910F-6E2F-263A-09D4-97524DE068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69193A3-E187-C077-4247-B6EF94A7D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F8B9B0-8AD0-4D3E-B46B-2F85E4ABC3F5}" type="slidenum">
              <a:rPr lang="en-GB" smtClean="0"/>
              <a:t>‹#›</a:t>
            </a:fld>
            <a:endParaRPr lang="en-GB"/>
          </a:p>
        </p:txBody>
      </p:sp>
    </p:spTree>
    <p:extLst>
      <p:ext uri="{BB962C8B-B14F-4D97-AF65-F5344CB8AC3E}">
        <p14:creationId xmlns:p14="http://schemas.microsoft.com/office/powerpoint/2010/main" val="144424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owl.purdue.edu/owl/research_and_citation/apa_style/apa_formatting_and_style_guide/in_text_citations_the_basics.html" TargetMode="External"/><Relationship Id="rId2" Type="http://schemas.openxmlformats.org/officeDocument/2006/relationships/hyperlink" Target="https://libguides.library.usyd.edu.au/c.php?g=508212&amp;p=3476096" TargetMode="External"/><Relationship Id="rId1" Type="http://schemas.openxmlformats.org/officeDocument/2006/relationships/slideLayout" Target="../slideLayouts/slideLayout2.xml"/><Relationship Id="rId4" Type="http://schemas.openxmlformats.org/officeDocument/2006/relationships/hyperlink" Target="https://www.youtube.com/results?search_query=IN+text+citatio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65AE2-B2B4-6529-C2B9-62B8560D1276}"/>
              </a:ext>
            </a:extLst>
          </p:cNvPr>
          <p:cNvSpPr>
            <a:spLocks noGrp="1"/>
          </p:cNvSpPr>
          <p:nvPr>
            <p:ph type="title"/>
          </p:nvPr>
        </p:nvSpPr>
        <p:spPr/>
        <p:txBody>
          <a:bodyPr/>
          <a:lstStyle/>
          <a:p>
            <a:r>
              <a:rPr lang="en-GB" dirty="0"/>
              <a:t>Shut-up-and-write</a:t>
            </a:r>
          </a:p>
        </p:txBody>
      </p:sp>
      <p:sp>
        <p:nvSpPr>
          <p:cNvPr id="3" name="Content Placeholder 2">
            <a:extLst>
              <a:ext uri="{FF2B5EF4-FFF2-40B4-BE49-F238E27FC236}">
                <a16:creationId xmlns:a16="http://schemas.microsoft.com/office/drawing/2014/main" id="{2634FB06-758D-53BD-BDB5-87D97A203696}"/>
              </a:ext>
            </a:extLst>
          </p:cNvPr>
          <p:cNvSpPr>
            <a:spLocks noGrp="1"/>
          </p:cNvSpPr>
          <p:nvPr>
            <p:ph idx="1"/>
          </p:nvPr>
        </p:nvSpPr>
        <p:spPr/>
        <p:txBody>
          <a:bodyPr>
            <a:normAutofit fontScale="92500" lnSpcReduction="10000"/>
          </a:bodyPr>
          <a:lstStyle/>
          <a:p>
            <a:pPr marL="0" indent="0">
              <a:buNone/>
            </a:pPr>
            <a:r>
              <a:rPr lang="en-GB" dirty="0"/>
              <a:t>1200-1215 Coffee and introduction</a:t>
            </a:r>
          </a:p>
          <a:p>
            <a:pPr marL="0" indent="0">
              <a:buNone/>
            </a:pPr>
            <a:r>
              <a:rPr lang="en-GB" dirty="0"/>
              <a:t>1215-1300: Write! </a:t>
            </a:r>
          </a:p>
          <a:p>
            <a:pPr marL="0" indent="0">
              <a:buNone/>
            </a:pPr>
            <a:r>
              <a:rPr lang="en-GB" dirty="0"/>
              <a:t>	(write, read, prep, work intensively on producing text)</a:t>
            </a:r>
          </a:p>
          <a:p>
            <a:pPr marL="0" indent="0">
              <a:buNone/>
            </a:pPr>
            <a:r>
              <a:rPr lang="en-GB" dirty="0"/>
              <a:t>1300-1315: Break, eat, chat, coffee, </a:t>
            </a:r>
            <a:r>
              <a:rPr lang="en-GB" b="1" dirty="0"/>
              <a:t>ask us questions.</a:t>
            </a:r>
          </a:p>
          <a:p>
            <a:pPr marL="0" indent="0">
              <a:buNone/>
            </a:pPr>
            <a:r>
              <a:rPr lang="en-GB" dirty="0"/>
              <a:t>1315-1330: Questions</a:t>
            </a:r>
          </a:p>
          <a:p>
            <a:pPr marL="0" indent="0">
              <a:buNone/>
            </a:pPr>
            <a:r>
              <a:rPr lang="en-GB" dirty="0"/>
              <a:t>1330-1400: Write!</a:t>
            </a:r>
          </a:p>
          <a:p>
            <a:pPr marL="0" indent="0">
              <a:buNone/>
            </a:pPr>
            <a:r>
              <a:rPr lang="en-GB" dirty="0"/>
              <a:t>1400-[continue on your own]</a:t>
            </a:r>
          </a:p>
          <a:p>
            <a:pPr marL="0" indent="0">
              <a:buNone/>
            </a:pPr>
            <a:endParaRPr lang="en-GB" dirty="0"/>
          </a:p>
          <a:p>
            <a:pPr marL="0" indent="0">
              <a:buNone/>
            </a:pPr>
            <a:r>
              <a:rPr lang="en-GB" dirty="0"/>
              <a:t>We continue in seminars, where we can give more personal feedback on text.</a:t>
            </a:r>
          </a:p>
        </p:txBody>
      </p:sp>
    </p:spTree>
    <p:extLst>
      <p:ext uri="{BB962C8B-B14F-4D97-AF65-F5344CB8AC3E}">
        <p14:creationId xmlns:p14="http://schemas.microsoft.com/office/powerpoint/2010/main" val="300253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1927-7789-77A7-F07E-BF901A46BBBC}"/>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B7D3121A-9779-39EE-6E33-05733503CAE7}"/>
              </a:ext>
            </a:extLst>
          </p:cNvPr>
          <p:cNvSpPr>
            <a:spLocks noGrp="1"/>
          </p:cNvSpPr>
          <p:nvPr>
            <p:ph idx="1"/>
          </p:nvPr>
        </p:nvSpPr>
        <p:spPr/>
        <p:txBody>
          <a:bodyPr/>
          <a:lstStyle/>
          <a:p>
            <a:pPr>
              <a:lnSpc>
                <a:spcPct val="107000"/>
              </a:lnSpc>
              <a:spcBef>
                <a:spcPts val="200"/>
              </a:spcBef>
            </a:pPr>
            <a:r>
              <a:rPr lang="en-GB" sz="2400" b="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Assignment 4  – Individual (shut-up-and-write week)</a:t>
            </a:r>
            <a:endParaRPr lang="nb-NO" sz="2400" b="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2000" b="1" dirty="0">
                <a:effectLst/>
                <a:latin typeface="Calibri" panose="020F0502020204030204" pitchFamily="34" charset="0"/>
                <a:ea typeface="Calibri" panose="020F0502020204030204" pitchFamily="34" charset="0"/>
                <a:cs typeface="Times New Roman" panose="02020603050405020304" pitchFamily="18" charset="0"/>
              </a:rPr>
              <a:t>Reading:</a:t>
            </a:r>
            <a:endParaRPr lang="nb-NO" sz="20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Mumford (2006) + core readings</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b="1" dirty="0">
                <a:effectLst/>
                <a:latin typeface="Calibri" panose="020F0502020204030204" pitchFamily="34" charset="0"/>
                <a:ea typeface="Calibri" panose="020F0502020204030204" pitchFamily="34" charset="0"/>
                <a:cs typeface="Times New Roman" panose="02020603050405020304" pitchFamily="18" charset="0"/>
              </a:rPr>
              <a:t>Written Assignment (400-600 words):</a:t>
            </a:r>
            <a:endParaRPr lang="nb-NO" sz="2000" b="1" dirty="0">
              <a:latin typeface="Calibri" panose="020F0502020204030204" pitchFamily="34" charset="0"/>
              <a:ea typeface="Calibri" panose="020F0502020204030204" pitchFamily="34" charset="0"/>
              <a:cs typeface="Times New Roman" panose="02020603050405020304" pitchFamily="18" charset="0"/>
            </a:endParaRPr>
          </a:p>
          <a:p>
            <a:pPr marL="457200" lvl="1" indent="0">
              <a:lnSpc>
                <a:spcPct val="107000"/>
              </a:lnSpc>
              <a:spcAft>
                <a:spcPts val="800"/>
              </a:spcAft>
              <a:buNone/>
            </a:pPr>
            <a:r>
              <a:rPr lang="nb-NO" sz="1400" b="1" dirty="0">
                <a:effectLst/>
                <a:latin typeface="Calibri" panose="020F0502020204030204" pitchFamily="34" charset="0"/>
                <a:ea typeface="Calibri" panose="020F0502020204030204" pitchFamily="34" charset="0"/>
                <a:cs typeface="Times New Roman" panose="02020603050405020304" pitchFamily="18" charset="0"/>
              </a:rPr>
              <a:t>A. </a:t>
            </a:r>
            <a:r>
              <a:rPr lang="en-GB" sz="1400" dirty="0">
                <a:effectLst/>
                <a:latin typeface="Calibri" panose="020F0502020204030204" pitchFamily="34" charset="0"/>
                <a:ea typeface="Calibri" panose="020F0502020204030204" pitchFamily="34" charset="0"/>
                <a:cs typeface="Times New Roman" panose="02020603050405020304" pitchFamily="18" charset="0"/>
              </a:rPr>
              <a:t>Describe the socio-technical perspective and its relation to one of these concepts (use course curriculum): </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lnSpc>
                <a:spcPct val="107000"/>
              </a:lnSpc>
              <a:spcAft>
                <a:spcPts val="800"/>
              </a:spcAft>
              <a:buNone/>
            </a:pPr>
            <a:r>
              <a:rPr lang="en-GB" sz="1400" b="1" dirty="0">
                <a:effectLst/>
                <a:latin typeface="Calibri" panose="020F0502020204030204" pitchFamily="34" charset="0"/>
                <a:ea typeface="Calibri" panose="020F0502020204030204" pitchFamily="34" charset="0"/>
                <a:cs typeface="Times New Roman" panose="02020603050405020304" pitchFamily="18" charset="0"/>
              </a:rPr>
              <a:t>B. </a:t>
            </a:r>
            <a:r>
              <a:rPr lang="en-GB" sz="1400" dirty="0">
                <a:effectLst/>
                <a:latin typeface="Calibri" panose="020F0502020204030204" pitchFamily="34" charset="0"/>
                <a:ea typeface="Calibri" panose="020F0502020204030204" pitchFamily="34" charset="0"/>
                <a:cs typeface="Times New Roman" panose="02020603050405020304" pitchFamily="18" charset="0"/>
              </a:rPr>
              <a:t>Grafting, cultivation, bootstrapping, Information Infrastructure, installed base.</a:t>
            </a:r>
          </a:p>
          <a:p>
            <a:pPr marL="457200" lvl="1" indent="0">
              <a:lnSpc>
                <a:spcPct val="107000"/>
              </a:lnSpc>
              <a:spcAft>
                <a:spcPts val="800"/>
              </a:spcAft>
              <a:buNone/>
            </a:pPr>
            <a:r>
              <a:rPr lang="en-GB" sz="1400" dirty="0">
                <a:latin typeface="Calibri" panose="020F0502020204030204" pitchFamily="34" charset="0"/>
                <a:ea typeface="Calibri" panose="020F0502020204030204" pitchFamily="34" charset="0"/>
                <a:cs typeface="Times New Roman" panose="02020603050405020304" pitchFamily="18" charset="0"/>
              </a:rPr>
              <a:t>	(</a:t>
            </a:r>
            <a:r>
              <a:rPr lang="en-GB" sz="1400" dirty="0" err="1">
                <a:latin typeface="Calibri" panose="020F0502020204030204" pitchFamily="34" charset="0"/>
                <a:ea typeface="Calibri" panose="020F0502020204030204" pitchFamily="34" charset="0"/>
                <a:cs typeface="Times New Roman" panose="02020603050405020304" pitchFamily="18" charset="0"/>
              </a:rPr>
              <a:t>Sanner</a:t>
            </a:r>
            <a:r>
              <a:rPr lang="en-GB" sz="1400" dirty="0">
                <a:latin typeface="Calibri" panose="020F0502020204030204" pitchFamily="34" charset="0"/>
                <a:ea typeface="Calibri" panose="020F0502020204030204" pitchFamily="34" charset="0"/>
                <a:cs typeface="Times New Roman" panose="02020603050405020304" pitchFamily="18" charset="0"/>
              </a:rPr>
              <a:t> et al., 2015)</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342271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1927-7789-77A7-F07E-BF901A46BBBC}"/>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B7D3121A-9779-39EE-6E33-05733503CAE7}"/>
              </a:ext>
            </a:extLst>
          </p:cNvPr>
          <p:cNvSpPr>
            <a:spLocks noGrp="1"/>
          </p:cNvSpPr>
          <p:nvPr>
            <p:ph idx="1"/>
          </p:nvPr>
        </p:nvSpPr>
        <p:spPr/>
        <p:txBody>
          <a:bodyPr/>
          <a:lstStyle/>
          <a:p>
            <a:pPr marL="0" indent="0">
              <a:buNone/>
            </a:pPr>
            <a:r>
              <a:rPr lang="en-GB" dirty="0"/>
              <a:t>1: Improve writing (Exams and future work will be in writing)</a:t>
            </a:r>
          </a:p>
          <a:p>
            <a:pPr marL="0" indent="0">
              <a:buNone/>
            </a:pPr>
            <a:r>
              <a:rPr lang="en-GB" dirty="0"/>
              <a:t>	Use of citation-styles</a:t>
            </a:r>
          </a:p>
          <a:p>
            <a:pPr marL="0" indent="0">
              <a:buNone/>
            </a:pPr>
            <a:r>
              <a:rPr lang="en-GB" dirty="0"/>
              <a:t>	Academic writing-styles</a:t>
            </a:r>
          </a:p>
          <a:p>
            <a:pPr marL="0" indent="0">
              <a:buNone/>
            </a:pPr>
            <a:r>
              <a:rPr lang="en-GB" dirty="0"/>
              <a:t>2: Identifying concepts and arguments</a:t>
            </a:r>
          </a:p>
          <a:p>
            <a:pPr marL="0" indent="0">
              <a:buNone/>
            </a:pPr>
            <a:r>
              <a:rPr lang="en-GB" dirty="0"/>
              <a:t>	Cross-examining papers, concepts and arguments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4103762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BC036-5E63-18F5-7C4C-9AE29F12215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E1E665F-52BD-C6CB-BC57-05675110D128}"/>
              </a:ext>
            </a:extLst>
          </p:cNvPr>
          <p:cNvSpPr>
            <a:spLocks noGrp="1"/>
          </p:cNvSpPr>
          <p:nvPr>
            <p:ph idx="1"/>
          </p:nvPr>
        </p:nvSpPr>
        <p:spPr/>
        <p:txBody>
          <a:bodyPr>
            <a:normAutofit fontScale="77500" lnSpcReduction="20000"/>
          </a:bodyPr>
          <a:lstStyle/>
          <a:p>
            <a:r>
              <a:rPr lang="en-GB" dirty="0">
                <a:hlinkClick r:id="rId2"/>
              </a:rPr>
              <a:t>https://libguides.library.usyd.edu.au/c.php?g=508212&amp;p=3476096</a:t>
            </a:r>
            <a:r>
              <a:rPr lang="en-GB" dirty="0"/>
              <a:t> </a:t>
            </a:r>
          </a:p>
          <a:p>
            <a:r>
              <a:rPr lang="en-US" dirty="0">
                <a:hlinkClick r:id="rId3"/>
              </a:rPr>
              <a:t>https://owl.purdue.edu/owl/research_and_citation/apa_style/apa_formatting_and_style_guide/in_text_citations_the_basics.html</a:t>
            </a:r>
            <a:r>
              <a:rPr lang="en-US" dirty="0"/>
              <a:t> </a:t>
            </a:r>
            <a:endParaRPr lang="en-GB" dirty="0"/>
          </a:p>
          <a:p>
            <a:r>
              <a:rPr lang="en-GB" dirty="0">
                <a:hlinkClick r:id="rId4"/>
              </a:rPr>
              <a:t>https://www.youtube.com/results?search_query=IN+text+citation</a:t>
            </a:r>
            <a:r>
              <a:rPr lang="en-GB" dirty="0"/>
              <a:t> </a:t>
            </a:r>
          </a:p>
          <a:p>
            <a:r>
              <a:rPr lang="en-GB" dirty="0"/>
              <a:t>In text citation</a:t>
            </a:r>
          </a:p>
          <a:p>
            <a:pPr lvl="1"/>
            <a:r>
              <a:rPr lang="en-GB" dirty="0"/>
              <a:t>Rules</a:t>
            </a:r>
          </a:p>
          <a:p>
            <a:pPr lvl="1"/>
            <a:r>
              <a:rPr lang="en-GB" dirty="0"/>
              <a:t>How to write it out</a:t>
            </a:r>
          </a:p>
          <a:p>
            <a:pPr lvl="1"/>
            <a:r>
              <a:rPr lang="en-GB" dirty="0"/>
              <a:t>If you master this kind of writing:</a:t>
            </a:r>
          </a:p>
          <a:p>
            <a:pPr lvl="2"/>
            <a:r>
              <a:rPr lang="en-US" b="0" i="0" dirty="0">
                <a:solidFill>
                  <a:srgbClr val="333333"/>
                </a:solidFill>
                <a:effectLst/>
                <a:latin typeface="source-serif-pro"/>
              </a:rPr>
              <a:t>According to Jones (1998), "students often had difficulty using APA style, especially when it was their first time" (p. 199).</a:t>
            </a:r>
            <a:endParaRPr lang="en-GB" b="0" i="0" dirty="0">
              <a:solidFill>
                <a:srgbClr val="333333"/>
              </a:solidFill>
              <a:effectLst/>
              <a:latin typeface="source-serif-pro"/>
            </a:endParaRPr>
          </a:p>
          <a:p>
            <a:pPr lvl="2"/>
            <a:r>
              <a:rPr lang="en-US" b="0" i="0" dirty="0">
                <a:solidFill>
                  <a:srgbClr val="333333"/>
                </a:solidFill>
                <a:effectLst/>
                <a:latin typeface="source-serif-pro"/>
              </a:rPr>
              <a:t>Jones (1998) found "students often had difficulty using APA style" (p. 199); what implications does this have for teachers?</a:t>
            </a:r>
          </a:p>
          <a:p>
            <a:pPr lvl="2"/>
            <a:r>
              <a:rPr lang="en-US" b="0" i="0" dirty="0">
                <a:solidFill>
                  <a:srgbClr val="333333"/>
                </a:solidFill>
                <a:effectLst/>
                <a:latin typeface="source-serif-pro"/>
              </a:rPr>
              <a:t>She stated, "Students often had difficulty using APA style" (Jones, 1998, p. 199), but she did not offer an explanation as to why.</a:t>
            </a:r>
          </a:p>
          <a:p>
            <a:pPr lvl="2"/>
            <a:r>
              <a:rPr lang="en-US" b="0" i="0" dirty="0">
                <a:solidFill>
                  <a:srgbClr val="333333"/>
                </a:solidFill>
                <a:effectLst/>
                <a:latin typeface="source-serif-pro"/>
              </a:rPr>
              <a:t>A meta-analysis of available literature (Jones, 1998) revealed inconsistency across large-scale studies of student learning (Table 3).</a:t>
            </a:r>
          </a:p>
          <a:p>
            <a:pPr lvl="1"/>
            <a:r>
              <a:rPr lang="en-GB" dirty="0"/>
              <a:t>—You show your understanding of something to the reader. </a:t>
            </a:r>
          </a:p>
          <a:p>
            <a:endParaRPr lang="en-GB" dirty="0"/>
          </a:p>
        </p:txBody>
      </p:sp>
    </p:spTree>
    <p:extLst>
      <p:ext uri="{BB962C8B-B14F-4D97-AF65-F5344CB8AC3E}">
        <p14:creationId xmlns:p14="http://schemas.microsoft.com/office/powerpoint/2010/main" val="2544112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74B44-8375-4909-C485-7D073E161737}"/>
              </a:ext>
            </a:extLst>
          </p:cNvPr>
          <p:cNvSpPr>
            <a:spLocks noGrp="1"/>
          </p:cNvSpPr>
          <p:nvPr>
            <p:ph type="title"/>
          </p:nvPr>
        </p:nvSpPr>
        <p:spPr/>
        <p:txBody>
          <a:bodyPr/>
          <a:lstStyle/>
          <a:p>
            <a:r>
              <a:rPr lang="en-GB" dirty="0"/>
              <a:t>Example</a:t>
            </a:r>
          </a:p>
        </p:txBody>
      </p:sp>
      <p:sp>
        <p:nvSpPr>
          <p:cNvPr id="3" name="Content Placeholder 2">
            <a:extLst>
              <a:ext uri="{FF2B5EF4-FFF2-40B4-BE49-F238E27FC236}">
                <a16:creationId xmlns:a16="http://schemas.microsoft.com/office/drawing/2014/main" id="{6A48D052-2101-036F-C341-C46C07D69DFF}"/>
              </a:ext>
            </a:extLst>
          </p:cNvPr>
          <p:cNvSpPr>
            <a:spLocks noGrp="1"/>
          </p:cNvSpPr>
          <p:nvPr>
            <p:ph idx="1"/>
          </p:nvPr>
        </p:nvSpPr>
        <p:spPr/>
        <p:txBody>
          <a:bodyPr/>
          <a:lstStyle/>
          <a:p>
            <a:pPr marL="0" indent="0">
              <a:buNone/>
            </a:pPr>
            <a:endParaRPr lang="en-GB" dirty="0"/>
          </a:p>
        </p:txBody>
      </p:sp>
      <p:sp>
        <p:nvSpPr>
          <p:cNvPr id="4" name="TextBox 3">
            <a:extLst>
              <a:ext uri="{FF2B5EF4-FFF2-40B4-BE49-F238E27FC236}">
                <a16:creationId xmlns:a16="http://schemas.microsoft.com/office/drawing/2014/main" id="{F680227A-FB83-1919-E957-EDDE7147B0D5}"/>
              </a:ext>
            </a:extLst>
          </p:cNvPr>
          <p:cNvSpPr txBox="1"/>
          <p:nvPr/>
        </p:nvSpPr>
        <p:spPr>
          <a:xfrm>
            <a:off x="2162447" y="2996875"/>
            <a:ext cx="9191353" cy="1200329"/>
          </a:xfrm>
          <a:prstGeom prst="rect">
            <a:avLst/>
          </a:prstGeom>
          <a:noFill/>
        </p:spPr>
        <p:txBody>
          <a:bodyPr wrap="square">
            <a:spAutoFit/>
          </a:bodyPr>
          <a:lstStyle/>
          <a:p>
            <a:pPr marL="0" indent="0">
              <a:buNone/>
            </a:pPr>
            <a:r>
              <a:rPr lang="en-GB" dirty="0"/>
              <a:t>Dæhlen (2022) argues for using quotations: “Using quotations is important to show what someone is saying, not confusing it with what the reader thinks someone is saying.” (Dæhlen, 2022, p. 4). This omits the scientific basis of standing on shoulders of giants, that research is progressively build on what others say.</a:t>
            </a:r>
          </a:p>
        </p:txBody>
      </p:sp>
    </p:spTree>
    <p:extLst>
      <p:ext uri="{BB962C8B-B14F-4D97-AF65-F5344CB8AC3E}">
        <p14:creationId xmlns:p14="http://schemas.microsoft.com/office/powerpoint/2010/main" val="55611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EB25-A477-74DE-9AED-4416702C48A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EE3982A-FA74-CF5E-6D3D-6BC17C10313B}"/>
              </a:ext>
            </a:extLst>
          </p:cNvPr>
          <p:cNvSpPr>
            <a:spLocks noGrp="1"/>
          </p:cNvSpPr>
          <p:nvPr>
            <p:ph idx="1"/>
          </p:nvPr>
        </p:nvSpPr>
        <p:spPr/>
        <p:txBody>
          <a:bodyPr/>
          <a:lstStyle/>
          <a:p>
            <a:endParaRPr lang="en-GB" dirty="0"/>
          </a:p>
        </p:txBody>
      </p:sp>
      <p:sp>
        <p:nvSpPr>
          <p:cNvPr id="5" name="TextBox 4">
            <a:extLst>
              <a:ext uri="{FF2B5EF4-FFF2-40B4-BE49-F238E27FC236}">
                <a16:creationId xmlns:a16="http://schemas.microsoft.com/office/drawing/2014/main" id="{B07A1A54-CC34-5C48-656E-3453583CD7D2}"/>
              </a:ext>
            </a:extLst>
          </p:cNvPr>
          <p:cNvSpPr txBox="1"/>
          <p:nvPr/>
        </p:nvSpPr>
        <p:spPr>
          <a:xfrm>
            <a:off x="1369966" y="2415850"/>
            <a:ext cx="9191353" cy="1754326"/>
          </a:xfrm>
          <a:prstGeom prst="rect">
            <a:avLst/>
          </a:prstGeom>
          <a:noFill/>
        </p:spPr>
        <p:txBody>
          <a:bodyPr wrap="square">
            <a:spAutoFit/>
          </a:bodyPr>
          <a:lstStyle/>
          <a:p>
            <a:pPr lvl="1"/>
            <a:r>
              <a:rPr lang="en-GB" dirty="0"/>
              <a:t>In arguing for the use of quotations to convey direct meaning, Dæhlen (2022) argues that “Using quotations is important to show what someone is saying, not confusing it with what the reader thinks someone is saying.” (p. 4), but what the Dæhlen fails to mention is: what it does with the meaning of the text—it shows the reader </a:t>
            </a:r>
            <a:r>
              <a:rPr lang="en-GB" i="1" dirty="0"/>
              <a:t>a specific reading and meaning </a:t>
            </a:r>
            <a:r>
              <a:rPr lang="en-GB" dirty="0"/>
              <a:t>and builds on it with the authors own reflections, which is a fundamental principle of progress.</a:t>
            </a:r>
          </a:p>
        </p:txBody>
      </p:sp>
    </p:spTree>
    <p:extLst>
      <p:ext uri="{BB962C8B-B14F-4D97-AF65-F5344CB8AC3E}">
        <p14:creationId xmlns:p14="http://schemas.microsoft.com/office/powerpoint/2010/main" val="613901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3B47D-5A58-6FF7-A859-F2DCB256C09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5A8EF72-A2A5-5F4D-5FDD-5DB34054154F}"/>
              </a:ext>
            </a:extLst>
          </p:cNvPr>
          <p:cNvSpPr>
            <a:spLocks noGrp="1"/>
          </p:cNvSpPr>
          <p:nvPr>
            <p:ph idx="1"/>
          </p:nvPr>
        </p:nvSpPr>
        <p:spPr/>
        <p:txBody>
          <a:bodyPr/>
          <a:lstStyle/>
          <a:p>
            <a:endParaRPr lang="en-GB" dirty="0"/>
          </a:p>
        </p:txBody>
      </p:sp>
      <p:sp>
        <p:nvSpPr>
          <p:cNvPr id="5" name="TextBox 4">
            <a:extLst>
              <a:ext uri="{FF2B5EF4-FFF2-40B4-BE49-F238E27FC236}">
                <a16:creationId xmlns:a16="http://schemas.microsoft.com/office/drawing/2014/main" id="{966D5AC2-9124-863A-BEB9-6DB3F97EAA19}"/>
              </a:ext>
            </a:extLst>
          </p:cNvPr>
          <p:cNvSpPr txBox="1"/>
          <p:nvPr/>
        </p:nvSpPr>
        <p:spPr>
          <a:xfrm>
            <a:off x="3048000" y="3244334"/>
            <a:ext cx="6096000" cy="369332"/>
          </a:xfrm>
          <a:prstGeom prst="rect">
            <a:avLst/>
          </a:prstGeom>
          <a:noFill/>
        </p:spPr>
        <p:txBody>
          <a:bodyPr wrap="square">
            <a:spAutoFit/>
          </a:bodyPr>
          <a:lstStyle/>
          <a:p>
            <a:pPr lvl="2"/>
            <a:r>
              <a:rPr lang="en-GB" dirty="0"/>
              <a:t>… and really important on exams </a:t>
            </a:r>
            <a:r>
              <a:rPr lang="en-GB" dirty="0">
                <a:sym typeface="Wingdings" panose="05000000000000000000" pitchFamily="2" charset="2"/>
              </a:rPr>
              <a:t></a:t>
            </a:r>
            <a:endParaRPr lang="en-GB" dirty="0"/>
          </a:p>
        </p:txBody>
      </p:sp>
    </p:spTree>
    <p:extLst>
      <p:ext uri="{BB962C8B-B14F-4D97-AF65-F5344CB8AC3E}">
        <p14:creationId xmlns:p14="http://schemas.microsoft.com/office/powerpoint/2010/main" val="20648632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4316</TotalTime>
  <Words>549</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source-serif-pro</vt:lpstr>
      <vt:lpstr>Office Theme</vt:lpstr>
      <vt:lpstr>Shut-up-and-write</vt:lpstr>
      <vt:lpstr>PowerPoint Presentation</vt:lpstr>
      <vt:lpstr>PowerPoint Presentation</vt:lpstr>
      <vt:lpstr>PowerPoint Presentation</vt:lpstr>
      <vt:lpstr>Example</vt:lpstr>
      <vt:lpstr>PowerPoint Presentation</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Shut-up-and-write</dc:title>
  <dc:creator>Åsmund Dæhlen</dc:creator>
  <cp:lastModifiedBy>Åsmund Dæhlen</cp:lastModifiedBy>
  <cp:revision>1</cp:revision>
  <dcterms:created xsi:type="dcterms:W3CDTF">2022-08-26T11:22:08Z</dcterms:created>
  <dcterms:modified xsi:type="dcterms:W3CDTF">2022-10-10T10:17:26Z</dcterms:modified>
</cp:coreProperties>
</file>