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84" r:id="rId3"/>
    <p:sldId id="265" r:id="rId4"/>
    <p:sldId id="286" r:id="rId5"/>
    <p:sldId id="287" r:id="rId6"/>
    <p:sldId id="437" r:id="rId7"/>
    <p:sldId id="439" r:id="rId8"/>
    <p:sldId id="438" r:id="rId9"/>
    <p:sldId id="445" r:id="rId10"/>
    <p:sldId id="446" r:id="rId11"/>
    <p:sldId id="449" r:id="rId12"/>
    <p:sldId id="448" r:id="rId13"/>
    <p:sldId id="450" r:id="rId14"/>
    <p:sldId id="453" r:id="rId15"/>
    <p:sldId id="454" r:id="rId16"/>
    <p:sldId id="451" r:id="rId17"/>
    <p:sldId id="452" r:id="rId18"/>
    <p:sldId id="455" r:id="rId19"/>
    <p:sldId id="264" r:id="rId20"/>
    <p:sldId id="285" r:id="rId21"/>
    <p:sldId id="456" r:id="rId22"/>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70168" autoAdjust="0"/>
  </p:normalViewPr>
  <p:slideViewPr>
    <p:cSldViewPr snapToGrid="0">
      <p:cViewPr varScale="1">
        <p:scale>
          <a:sx n="69" d="100"/>
          <a:sy n="69" d="100"/>
        </p:scale>
        <p:origin x="11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C83A340E-42B1-497D-AE5D-307B22F75875}"/>
    <pc:docChg chg="undo custSel modSld">
      <pc:chgData name="Silvia Masiero" userId="c99718cc-b5f0-4da8-bf20-11f8f5a7be4e" providerId="ADAL" clId="{C83A340E-42B1-497D-AE5D-307B22F75875}" dt="2025-10-13T17:36:34.657" v="37" actId="113"/>
      <pc:docMkLst>
        <pc:docMk/>
      </pc:docMkLst>
      <pc:sldChg chg="modSp mod">
        <pc:chgData name="Silvia Masiero" userId="c99718cc-b5f0-4da8-bf20-11f8f5a7be4e" providerId="ADAL" clId="{C83A340E-42B1-497D-AE5D-307B22F75875}" dt="2025-10-13T17:14:23.448" v="3" actId="20577"/>
        <pc:sldMkLst>
          <pc:docMk/>
          <pc:sldMk cId="462123345" sldId="284"/>
        </pc:sldMkLst>
        <pc:spChg chg="mod">
          <ac:chgData name="Silvia Masiero" userId="c99718cc-b5f0-4da8-bf20-11f8f5a7be4e" providerId="ADAL" clId="{C83A340E-42B1-497D-AE5D-307B22F75875}" dt="2025-10-13T17:14:23.448" v="3" actId="20577"/>
          <ac:spMkLst>
            <pc:docMk/>
            <pc:sldMk cId="462123345" sldId="284"/>
            <ac:spMk id="3" creationId="{D9C1F59E-3568-49B1-AC17-9A0101564ED2}"/>
          </ac:spMkLst>
        </pc:spChg>
      </pc:sldChg>
      <pc:sldChg chg="modSp mod">
        <pc:chgData name="Silvia Masiero" userId="c99718cc-b5f0-4da8-bf20-11f8f5a7be4e" providerId="ADAL" clId="{C83A340E-42B1-497D-AE5D-307B22F75875}" dt="2025-10-13T17:14:40.663" v="20" actId="20577"/>
        <pc:sldMkLst>
          <pc:docMk/>
          <pc:sldMk cId="1098364782" sldId="286"/>
        </pc:sldMkLst>
        <pc:spChg chg="mod">
          <ac:chgData name="Silvia Masiero" userId="c99718cc-b5f0-4da8-bf20-11f8f5a7be4e" providerId="ADAL" clId="{C83A340E-42B1-497D-AE5D-307B22F75875}" dt="2025-10-13T17:14:40.663" v="20" actId="20577"/>
          <ac:spMkLst>
            <pc:docMk/>
            <pc:sldMk cId="1098364782" sldId="286"/>
            <ac:spMk id="3" creationId="{D9C1F59E-3568-49B1-AC17-9A0101564ED2}"/>
          </ac:spMkLst>
        </pc:spChg>
      </pc:sldChg>
      <pc:sldChg chg="modSp mod">
        <pc:chgData name="Silvia Masiero" userId="c99718cc-b5f0-4da8-bf20-11f8f5a7be4e" providerId="ADAL" clId="{C83A340E-42B1-497D-AE5D-307B22F75875}" dt="2025-10-13T17:36:12.834" v="35" actId="20577"/>
        <pc:sldMkLst>
          <pc:docMk/>
          <pc:sldMk cId="2629859287" sldId="438"/>
        </pc:sldMkLst>
        <pc:spChg chg="mod">
          <ac:chgData name="Silvia Masiero" userId="c99718cc-b5f0-4da8-bf20-11f8f5a7be4e" providerId="ADAL" clId="{C83A340E-42B1-497D-AE5D-307B22F75875}" dt="2025-10-13T17:36:12.834" v="35" actId="20577"/>
          <ac:spMkLst>
            <pc:docMk/>
            <pc:sldMk cId="2629859287" sldId="438"/>
            <ac:spMk id="2" creationId="{189C26E9-8D9C-C65D-C758-56E197D57BC7}"/>
          </ac:spMkLst>
        </pc:spChg>
      </pc:sldChg>
      <pc:sldChg chg="modSp mod">
        <pc:chgData name="Silvia Masiero" userId="c99718cc-b5f0-4da8-bf20-11f8f5a7be4e" providerId="ADAL" clId="{C83A340E-42B1-497D-AE5D-307B22F75875}" dt="2025-10-13T17:36:34.657" v="37" actId="113"/>
        <pc:sldMkLst>
          <pc:docMk/>
          <pc:sldMk cId="0" sldId="448"/>
        </pc:sldMkLst>
        <pc:spChg chg="mod">
          <ac:chgData name="Silvia Masiero" userId="c99718cc-b5f0-4da8-bf20-11f8f5a7be4e" providerId="ADAL" clId="{C83A340E-42B1-497D-AE5D-307B22F75875}" dt="2025-10-13T17:36:34.657" v="37" actId="113"/>
          <ac:spMkLst>
            <pc:docMk/>
            <pc:sldMk cId="0" sldId="448"/>
            <ac:spMk id="3" creationId="{EEE9EF6A-28B9-C5B5-E51A-90F5D311B0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13.10.2025</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22903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870766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5623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F891438-28DA-8637-213D-2FE2A8901A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939F0F2C-B1DB-A03E-93C8-F561428352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0484" name="Slide Number Placeholder 3">
            <a:extLst>
              <a:ext uri="{FF2B5EF4-FFF2-40B4-BE49-F238E27FC236}">
                <a16:creationId xmlns:a16="http://schemas.microsoft.com/office/drawing/2014/main" id="{4B9FA511-F738-F8F0-2802-700F0015BA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6AC5D9-8032-4892-8F5B-C0E002F57184}" type="slidenum">
              <a:rPr lang="en-GB" altLang="en-US" sz="1300"/>
              <a:pPr>
                <a:spcBef>
                  <a:spcPct val="0"/>
                </a:spcBef>
              </a:pPr>
              <a:t>6</a:t>
            </a:fld>
            <a:endParaRPr lang="en-GB" alt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F891438-28DA-8637-213D-2FE2A8901A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939F0F2C-B1DB-A03E-93C8-F561428352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0484" name="Slide Number Placeholder 3">
            <a:extLst>
              <a:ext uri="{FF2B5EF4-FFF2-40B4-BE49-F238E27FC236}">
                <a16:creationId xmlns:a16="http://schemas.microsoft.com/office/drawing/2014/main" id="{4B9FA511-F738-F8F0-2802-700F0015BA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6AC5D9-8032-4892-8F5B-C0E002F57184}" type="slidenum">
              <a:rPr lang="en-GB" altLang="en-US" sz="1300"/>
              <a:pPr>
                <a:spcBef>
                  <a:spcPct val="0"/>
                </a:spcBef>
              </a:pPr>
              <a:t>7</a:t>
            </a:fld>
            <a:endParaRPr lang="en-GB" altLang="en-US" sz="1300"/>
          </a:p>
        </p:txBody>
      </p:sp>
    </p:spTree>
    <p:extLst>
      <p:ext uri="{BB962C8B-B14F-4D97-AF65-F5344CB8AC3E}">
        <p14:creationId xmlns:p14="http://schemas.microsoft.com/office/powerpoint/2010/main" val="1552357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F891438-28DA-8637-213D-2FE2A8901A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939F0F2C-B1DB-A03E-93C8-F561428352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0484" name="Slide Number Placeholder 3">
            <a:extLst>
              <a:ext uri="{FF2B5EF4-FFF2-40B4-BE49-F238E27FC236}">
                <a16:creationId xmlns:a16="http://schemas.microsoft.com/office/drawing/2014/main" id="{4B9FA511-F738-F8F0-2802-700F0015BA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6AC5D9-8032-4892-8F5B-C0E002F57184}" type="slidenum">
              <a:rPr lang="en-GB" altLang="en-US" sz="1300"/>
              <a:pPr>
                <a:spcBef>
                  <a:spcPct val="0"/>
                </a:spcBef>
              </a:pPr>
              <a:t>8</a:t>
            </a:fld>
            <a:endParaRPr lang="en-GB" altLang="en-US" sz="1300"/>
          </a:p>
        </p:txBody>
      </p:sp>
    </p:spTree>
    <p:extLst>
      <p:ext uri="{BB962C8B-B14F-4D97-AF65-F5344CB8AC3E}">
        <p14:creationId xmlns:p14="http://schemas.microsoft.com/office/powerpoint/2010/main" val="1784728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74E4671-555C-F5BC-DE33-9F97EE013E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7786425B-563C-EE51-51F6-C968F8A7D2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2532" name="Slide Number Placeholder 3">
            <a:extLst>
              <a:ext uri="{FF2B5EF4-FFF2-40B4-BE49-F238E27FC236}">
                <a16:creationId xmlns:a16="http://schemas.microsoft.com/office/drawing/2014/main" id="{6CADA6A5-8D37-7FBD-6743-486A7AC4B0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71906E-FF84-4C82-8931-2EABD31CEBB5}" type="slidenum">
              <a:rPr lang="en-GB" altLang="en-US" sz="1300"/>
              <a:pPr>
                <a:spcBef>
                  <a:spcPct val="0"/>
                </a:spcBef>
              </a:pPr>
              <a:t>9</a:t>
            </a:fld>
            <a:endParaRPr lang="en-GB" altLang="en-US"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E5E43AA7-F9BE-2C03-2ABE-6547C968F9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538D4A0A-5170-615B-10D6-865A0157B9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4580" name="Slide Number Placeholder 3">
            <a:extLst>
              <a:ext uri="{FF2B5EF4-FFF2-40B4-BE49-F238E27FC236}">
                <a16:creationId xmlns:a16="http://schemas.microsoft.com/office/drawing/2014/main" id="{F832AF2B-8D0F-D162-D532-FA81892742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2945C0F-6BAA-4574-92BC-3414BB94119E}" type="slidenum">
              <a:rPr lang="en-GB" altLang="en-US" sz="1300"/>
              <a:pPr>
                <a:spcBef>
                  <a:spcPct val="0"/>
                </a:spcBef>
              </a:pPr>
              <a:t>10</a:t>
            </a:fld>
            <a:endParaRPr lang="en-GB" altLang="en-US"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11</a:t>
            </a:fld>
            <a:endParaRPr lang="en-GB" altLang="en-US" sz="1300"/>
          </a:p>
        </p:txBody>
      </p:sp>
    </p:spTree>
    <p:extLst>
      <p:ext uri="{BB962C8B-B14F-4D97-AF65-F5344CB8AC3E}">
        <p14:creationId xmlns:p14="http://schemas.microsoft.com/office/powerpoint/2010/main" val="4162635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12</a:t>
            </a:fld>
            <a:endParaRPr lang="en-GB" altLang="en-US"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13</a:t>
            </a:fld>
            <a:endParaRPr lang="en-GB" altLang="en-US" sz="1300"/>
          </a:p>
        </p:txBody>
      </p:sp>
    </p:spTree>
    <p:extLst>
      <p:ext uri="{BB962C8B-B14F-4D97-AF65-F5344CB8AC3E}">
        <p14:creationId xmlns:p14="http://schemas.microsoft.com/office/powerpoint/2010/main" val="637714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14</a:t>
            </a:fld>
            <a:endParaRPr lang="en-GB" altLang="en-US" sz="1300"/>
          </a:p>
        </p:txBody>
      </p:sp>
    </p:spTree>
    <p:extLst>
      <p:ext uri="{BB962C8B-B14F-4D97-AF65-F5344CB8AC3E}">
        <p14:creationId xmlns:p14="http://schemas.microsoft.com/office/powerpoint/2010/main" val="1210149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15</a:t>
            </a:fld>
            <a:endParaRPr lang="en-GB" altLang="en-US" sz="1300"/>
          </a:p>
        </p:txBody>
      </p:sp>
    </p:spTree>
    <p:extLst>
      <p:ext uri="{BB962C8B-B14F-4D97-AF65-F5344CB8AC3E}">
        <p14:creationId xmlns:p14="http://schemas.microsoft.com/office/powerpoint/2010/main" val="1244890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16</a:t>
            </a:fld>
            <a:endParaRPr lang="en-GB" altLang="en-US" sz="1300"/>
          </a:p>
        </p:txBody>
      </p:sp>
    </p:spTree>
    <p:extLst>
      <p:ext uri="{BB962C8B-B14F-4D97-AF65-F5344CB8AC3E}">
        <p14:creationId xmlns:p14="http://schemas.microsoft.com/office/powerpoint/2010/main" val="2862326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17</a:t>
            </a:fld>
            <a:endParaRPr lang="en-GB" altLang="en-US" sz="1300"/>
          </a:p>
        </p:txBody>
      </p:sp>
    </p:spTree>
    <p:extLst>
      <p:ext uri="{BB962C8B-B14F-4D97-AF65-F5344CB8AC3E}">
        <p14:creationId xmlns:p14="http://schemas.microsoft.com/office/powerpoint/2010/main" val="1013955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0A01935-48D0-4F69-C425-E22FD14A1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0F8EBCD4-9E8D-EB2B-F4A8-8A3693BE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8676" name="Slide Number Placeholder 3">
            <a:extLst>
              <a:ext uri="{FF2B5EF4-FFF2-40B4-BE49-F238E27FC236}">
                <a16:creationId xmlns:a16="http://schemas.microsoft.com/office/drawing/2014/main" id="{BCD0A9F9-F308-17C8-7D68-301D1CB03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FF60B7-CF3A-4F28-B2A4-245913ABF0BC}" type="slidenum">
              <a:rPr lang="en-GB" altLang="en-US" sz="1300"/>
              <a:pPr>
                <a:spcBef>
                  <a:spcPct val="0"/>
                </a:spcBef>
              </a:pPr>
              <a:t>18</a:t>
            </a:fld>
            <a:endParaRPr lang="en-GB" altLang="en-US" sz="1300"/>
          </a:p>
        </p:txBody>
      </p:sp>
    </p:spTree>
    <p:extLst>
      <p:ext uri="{BB962C8B-B14F-4D97-AF65-F5344CB8AC3E}">
        <p14:creationId xmlns:p14="http://schemas.microsoft.com/office/powerpoint/2010/main" val="1572089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416242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1322721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13.10.2025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13.10.2025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13.10.2025</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13.10.2025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13.10.2025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13.10.2025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13.10.2025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13.10.2025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13.10.2025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13.10.2025</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hyperlink" Target="https://www.codastory.com/authoritarian-tech/kenya-biometrics-double-registratio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hyperlink" Target="https://journals.openedition.org/samaj/6459"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pPr lvl="0"/>
            <a:r>
              <a:rPr lang="nb-NO" sz="1800" dirty="0"/>
              <a:t>Data Justice in Research Design</a:t>
            </a:r>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a:t>IN5210 – Information Systems</a:t>
            </a:r>
          </a:p>
          <a:p>
            <a:r>
              <a:rPr lang="nb-NO" dirty="0"/>
              <a:t>14.10.2025</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A preamble…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072221"/>
            <a:ext cx="7922703" cy="3648636"/>
          </a:xfrm>
        </p:spPr>
        <p:txBody>
          <a:bodyPr>
            <a:normAutofit/>
          </a:bodyPr>
          <a:lstStyle/>
          <a:p>
            <a:pPr marL="285750" indent="-285750"/>
            <a:r>
              <a:rPr lang="en-US" sz="1800" dirty="0"/>
              <a:t>In this course you have engaged many aspects of information systems research, focusing on theoretical and empirical perspectives</a:t>
            </a:r>
          </a:p>
          <a:p>
            <a:pPr marL="285750" indent="-285750"/>
            <a:endParaRPr lang="en-US" sz="1800" dirty="0"/>
          </a:p>
          <a:p>
            <a:pPr marL="285750" indent="-285750"/>
            <a:r>
              <a:rPr lang="en-US" sz="1800" dirty="0"/>
              <a:t>Today’s lecture is more methodological: we are going to learn ways to embed </a:t>
            </a:r>
            <a:r>
              <a:rPr lang="en-US" sz="1800" b="1" dirty="0">
                <a:solidFill>
                  <a:schemeClr val="accent1"/>
                </a:solidFill>
              </a:rPr>
              <a:t>data justice </a:t>
            </a:r>
            <a:r>
              <a:rPr lang="en-US" sz="1800" dirty="0"/>
              <a:t>principles in the making of research, in ways that protect the informant, but also the environment and other stakeholders.</a:t>
            </a:r>
          </a:p>
          <a:p>
            <a:pPr marL="285750" indent="-285750"/>
            <a:endParaRPr lang="en-US" sz="1800" dirty="0"/>
          </a:p>
          <a:p>
            <a:pPr marL="285750" indent="-285750"/>
            <a:r>
              <a:rPr lang="en-US" sz="1800" dirty="0"/>
              <a:t>We will also deal with crucial perspectives in ensuring a sound research design, responsive to the context and its features!</a:t>
            </a:r>
          </a:p>
        </p:txBody>
      </p:sp>
    </p:spTree>
    <p:extLst>
      <p:ext uri="{BB962C8B-B14F-4D97-AF65-F5344CB8AC3E}">
        <p14:creationId xmlns:p14="http://schemas.microsoft.com/office/powerpoint/2010/main" val="462123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What is data justice?</a:t>
            </a:r>
          </a:p>
          <a:p>
            <a:pPr lvl="0"/>
            <a:r>
              <a:rPr lang="nb-NO" sz="1800" dirty="0"/>
              <a:t>Data justice in Information Systems research</a:t>
            </a:r>
          </a:p>
          <a:p>
            <a:pPr lvl="0"/>
            <a:r>
              <a:rPr lang="en-US" sz="1800" dirty="0"/>
              <a:t>Designing data just research!</a:t>
            </a:r>
            <a:endParaRPr lang="nb-NO" sz="1800" dirty="0"/>
          </a:p>
        </p:txBody>
      </p:sp>
    </p:spTree>
    <p:extLst>
      <p:ext uri="{BB962C8B-B14F-4D97-AF65-F5344CB8AC3E}">
        <p14:creationId xmlns:p14="http://schemas.microsoft.com/office/powerpoint/2010/main" val="122124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072221"/>
            <a:ext cx="7922703" cy="3648636"/>
          </a:xfrm>
        </p:spPr>
        <p:txBody>
          <a:bodyPr>
            <a:normAutofit/>
          </a:bodyPr>
          <a:lstStyle/>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i="1" dirty="0"/>
              <a:t>What does “data justice” mean to you?</a:t>
            </a:r>
          </a:p>
        </p:txBody>
      </p:sp>
    </p:spTree>
    <p:extLst>
      <p:ext uri="{BB962C8B-B14F-4D97-AF65-F5344CB8AC3E}">
        <p14:creationId xmlns:p14="http://schemas.microsoft.com/office/powerpoint/2010/main" val="1098364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A preamble…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290917"/>
            <a:ext cx="7922703" cy="3101789"/>
          </a:xfrm>
        </p:spPr>
        <p:txBody>
          <a:bodyPr>
            <a:normAutofit/>
          </a:bodyPr>
          <a:lstStyle/>
          <a:p>
            <a:pPr eaLnBrk="1" fontAlgn="auto" hangingPunct="1">
              <a:spcAft>
                <a:spcPts val="0"/>
              </a:spcAft>
              <a:defRPr/>
            </a:pPr>
            <a:r>
              <a:rPr lang="nb-NO" sz="1800" dirty="0"/>
              <a:t>Data justice: «</a:t>
            </a:r>
            <a:r>
              <a:rPr lang="en-US" sz="1800" dirty="0"/>
              <a:t>fairness in the way people are </a:t>
            </a:r>
            <a:r>
              <a:rPr lang="en-US" sz="1800" b="1" dirty="0">
                <a:solidFill>
                  <a:schemeClr val="accent1"/>
                </a:solidFill>
              </a:rPr>
              <a:t>made visible</a:t>
            </a:r>
            <a:r>
              <a:rPr lang="en-US" sz="1800" dirty="0">
                <a:solidFill>
                  <a:schemeClr val="accent1"/>
                </a:solidFill>
              </a:rPr>
              <a:t>, </a:t>
            </a:r>
            <a:r>
              <a:rPr lang="en-US" sz="1800" b="1" dirty="0">
                <a:solidFill>
                  <a:schemeClr val="accent1"/>
                </a:solidFill>
              </a:rPr>
              <a:t>represented</a:t>
            </a:r>
            <a:r>
              <a:rPr lang="en-US" sz="1800" dirty="0">
                <a:solidFill>
                  <a:schemeClr val="accent1"/>
                </a:solidFill>
              </a:rPr>
              <a:t> </a:t>
            </a:r>
            <a:r>
              <a:rPr lang="en-US" sz="1800" dirty="0"/>
              <a:t>and </a:t>
            </a:r>
            <a:r>
              <a:rPr lang="en-US" sz="1800" b="1" dirty="0">
                <a:solidFill>
                  <a:schemeClr val="accent1"/>
                </a:solidFill>
              </a:rPr>
              <a:t>treated</a:t>
            </a:r>
            <a:r>
              <a:rPr lang="en-US" sz="1800" dirty="0"/>
              <a:t> as a result of their production of digital data</a:t>
            </a:r>
            <a:r>
              <a:rPr lang="nb-NO" sz="1800" dirty="0"/>
              <a:t>»</a:t>
            </a:r>
            <a:r>
              <a:rPr lang="en-US" sz="1800" dirty="0"/>
              <a:t> (Taylor, 2017)</a:t>
            </a:r>
            <a:endParaRPr lang="en-GB" sz="1800" dirty="0"/>
          </a:p>
          <a:p>
            <a:pPr lvl="1" eaLnBrk="1" hangingPunct="1">
              <a:buFont typeface="Arial" charset="0"/>
              <a:buChar char="–"/>
              <a:defRPr/>
            </a:pPr>
            <a:endParaRPr lang="en-GB" sz="1800" dirty="0"/>
          </a:p>
          <a:p>
            <a:pPr eaLnBrk="1" fontAlgn="auto" hangingPunct="1">
              <a:spcAft>
                <a:spcPts val="0"/>
              </a:spcAft>
              <a:defRPr/>
            </a:pPr>
            <a:r>
              <a:rPr lang="en-GB" sz="1800" dirty="0"/>
              <a:t>Just as an idea of social justice is needed in a (non-datafied) world to establish the rule of law, an idea of data justice is needed to understand justice in a world that is increasingly datafied.</a:t>
            </a:r>
          </a:p>
          <a:p>
            <a:pPr eaLnBrk="1" fontAlgn="auto" hangingPunct="1">
              <a:spcAft>
                <a:spcPts val="0"/>
              </a:spcAft>
              <a:defRPr/>
            </a:pPr>
            <a:endParaRPr lang="en-GB" sz="1800" dirty="0"/>
          </a:p>
          <a:p>
            <a:pPr eaLnBrk="1" fontAlgn="auto" hangingPunct="1">
              <a:spcAft>
                <a:spcPts val="0"/>
              </a:spcAft>
              <a:defRPr/>
            </a:pPr>
            <a:r>
              <a:rPr lang="en-GB" sz="1800" dirty="0"/>
              <a:t>Made necessary by the sudden availability of digital data on populations that were previously </a:t>
            </a:r>
            <a:r>
              <a:rPr lang="en-GB" sz="1800" b="1" dirty="0">
                <a:solidFill>
                  <a:schemeClr val="accent1"/>
                </a:solidFill>
              </a:rPr>
              <a:t>digitally invisible</a:t>
            </a:r>
            <a:r>
              <a:rPr lang="en-GB" sz="1800" dirty="0">
                <a:solidFill>
                  <a:schemeClr val="accent1"/>
                </a:solidFill>
              </a:rPr>
              <a:t> </a:t>
            </a:r>
            <a:r>
              <a:rPr lang="en-GB" sz="1800" dirty="0"/>
              <a:t>(Taylor, 2017).</a:t>
            </a:r>
          </a:p>
        </p:txBody>
      </p:sp>
    </p:spTree>
    <p:extLst>
      <p:ext uri="{BB962C8B-B14F-4D97-AF65-F5344CB8AC3E}">
        <p14:creationId xmlns:p14="http://schemas.microsoft.com/office/powerpoint/2010/main" val="1450807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9877B98-1875-CDE1-3611-D9812A665E26}"/>
              </a:ext>
            </a:extLst>
          </p:cNvPr>
          <p:cNvSpPr>
            <a:spLocks noGrp="1"/>
          </p:cNvSpPr>
          <p:nvPr>
            <p:ph type="title"/>
          </p:nvPr>
        </p:nvSpPr>
        <p:spPr>
          <a:xfrm>
            <a:off x="2190610" y="210211"/>
            <a:ext cx="4762779" cy="602642"/>
          </a:xfrm>
        </p:spPr>
        <p:txBody>
          <a:bodyPr/>
          <a:lstStyle/>
          <a:p>
            <a:pPr eaLnBrk="1" hangingPunct="1"/>
            <a:r>
              <a:rPr lang="en-GB" altLang="en-US" sz="2401" dirty="0"/>
              <a:t>For example…</a:t>
            </a:r>
          </a:p>
        </p:txBody>
      </p:sp>
      <p:sp>
        <p:nvSpPr>
          <p:cNvPr id="2" name="Plassholder for innhold 2">
            <a:extLst>
              <a:ext uri="{FF2B5EF4-FFF2-40B4-BE49-F238E27FC236}">
                <a16:creationId xmlns:a16="http://schemas.microsoft.com/office/drawing/2014/main" id="{189C26E9-8D9C-C65D-C758-56E197D57BC7}"/>
              </a:ext>
            </a:extLst>
          </p:cNvPr>
          <p:cNvSpPr>
            <a:spLocks noGrp="1"/>
          </p:cNvSpPr>
          <p:nvPr>
            <p:ph idx="1"/>
          </p:nvPr>
        </p:nvSpPr>
        <p:spPr>
          <a:xfrm>
            <a:off x="636493" y="1078941"/>
            <a:ext cx="7871011" cy="3774469"/>
          </a:xfrm>
        </p:spPr>
        <p:txBody>
          <a:bodyPr>
            <a:normAutofit/>
          </a:bodyPr>
          <a:lstStyle/>
          <a:p>
            <a:pPr eaLnBrk="1" fontAlgn="auto" hangingPunct="1">
              <a:spcAft>
                <a:spcPts val="0"/>
              </a:spcAft>
              <a:defRPr/>
            </a:pPr>
            <a:r>
              <a:rPr lang="en-US" sz="1800" b="1" dirty="0">
                <a:solidFill>
                  <a:schemeClr val="accent1"/>
                </a:solidFill>
                <a:effectLst/>
                <a:latin typeface="+mj-lt"/>
                <a:ea typeface="Calibri" panose="020F0502020204030204" pitchFamily="34" charset="0"/>
              </a:rPr>
              <a:t>D</a:t>
            </a:r>
            <a:r>
              <a:rPr lang="en-GB" sz="1800" b="1" dirty="0" err="1">
                <a:solidFill>
                  <a:schemeClr val="accent1"/>
                </a:solidFill>
                <a:effectLst/>
                <a:latin typeface="+mj-lt"/>
                <a:ea typeface="Calibri" panose="020F0502020204030204" pitchFamily="34" charset="0"/>
              </a:rPr>
              <a:t>ata</a:t>
            </a:r>
            <a:r>
              <a:rPr lang="en-GB" sz="1800" b="1" dirty="0">
                <a:solidFill>
                  <a:schemeClr val="accent1"/>
                </a:solidFill>
                <a:effectLst/>
                <a:latin typeface="+mj-lt"/>
                <a:ea typeface="Calibri" panose="020F0502020204030204" pitchFamily="34" charset="0"/>
              </a:rPr>
              <a:t> fumes </a:t>
            </a:r>
            <a:r>
              <a:rPr lang="en-GB" sz="1800" dirty="0">
                <a:solidFill>
                  <a:srgbClr val="333333"/>
                </a:solidFill>
                <a:effectLst/>
                <a:latin typeface="+mj-lt"/>
                <a:ea typeface="Calibri" panose="020F0502020204030204" pitchFamily="34" charset="0"/>
              </a:rPr>
              <a:t>are data produced as a by-product of people’s use of technological devices and services, without people being aware of how such data are being collected and used </a:t>
            </a:r>
            <a:endParaRPr lang="en-US" sz="1800" dirty="0">
              <a:latin typeface="+mj-lt"/>
            </a:endParaRPr>
          </a:p>
          <a:p>
            <a:pPr eaLnBrk="1" fontAlgn="auto" hangingPunct="1">
              <a:spcAft>
                <a:spcPts val="0"/>
              </a:spcAft>
              <a:defRPr/>
            </a:pPr>
            <a:endParaRPr lang="en-US" sz="1800" dirty="0">
              <a:latin typeface="+mj-lt"/>
            </a:endParaRPr>
          </a:p>
          <a:p>
            <a:pPr>
              <a:defRPr/>
            </a:pPr>
            <a:r>
              <a:rPr lang="en-US" sz="1800" dirty="0">
                <a:latin typeface="+mj-lt"/>
              </a:rPr>
              <a:t>Taylor, 2017: “</a:t>
            </a:r>
            <a:r>
              <a:rPr lang="en-GB" sz="1800" dirty="0">
                <a:effectLst/>
                <a:latin typeface="+mj-lt"/>
                <a:ea typeface="Calibri" panose="020F0502020204030204" pitchFamily="34" charset="0"/>
                <a:cs typeface="Calibri" panose="020F0502020204030204" pitchFamily="34" charset="0"/>
              </a:rPr>
              <a:t>granular data sources which allow researchers to infer people’s movements, activities and behaviour have ethical, political and practical implications for the way people are seen and treated by the state and by the private sector (and, importantly, by both acting in combination)”.</a:t>
            </a:r>
            <a:endParaRPr lang="en-US" sz="1800" dirty="0">
              <a:latin typeface="+mj-lt"/>
            </a:endParaRPr>
          </a:p>
          <a:p>
            <a:pPr eaLnBrk="1" fontAlgn="auto" hangingPunct="1">
              <a:spcAft>
                <a:spcPts val="0"/>
              </a:spcAft>
              <a:defRPr/>
            </a:pPr>
            <a:endParaRPr lang="en-US" sz="1800" dirty="0">
              <a:latin typeface="+mj-lt"/>
            </a:endParaRPr>
          </a:p>
          <a:p>
            <a:pPr eaLnBrk="1" fontAlgn="auto" hangingPunct="1">
              <a:spcAft>
                <a:spcPts val="0"/>
              </a:spcAft>
              <a:defRPr/>
            </a:pPr>
            <a:r>
              <a:rPr lang="en-US" sz="1800" dirty="0">
                <a:latin typeface="+mj-lt"/>
              </a:rPr>
              <a:t>Data injustice in people’s </a:t>
            </a:r>
            <a:r>
              <a:rPr lang="en-US" sz="1800" b="1" dirty="0">
                <a:solidFill>
                  <a:schemeClr val="accent1"/>
                </a:solidFill>
                <a:latin typeface="+mj-lt"/>
              </a:rPr>
              <a:t>visualisation</a:t>
            </a:r>
            <a:endParaRPr lang="en-GB" sz="1800" b="1" dirty="0">
              <a:solidFill>
                <a:schemeClr val="accent1"/>
              </a:solidFill>
              <a:latin typeface="+mj-lt"/>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9877B98-1875-CDE1-3611-D9812A665E26}"/>
              </a:ext>
            </a:extLst>
          </p:cNvPr>
          <p:cNvSpPr>
            <a:spLocks noGrp="1"/>
          </p:cNvSpPr>
          <p:nvPr>
            <p:ph type="title"/>
          </p:nvPr>
        </p:nvSpPr>
        <p:spPr>
          <a:xfrm>
            <a:off x="2190610" y="210211"/>
            <a:ext cx="4762779" cy="602642"/>
          </a:xfrm>
        </p:spPr>
        <p:txBody>
          <a:bodyPr/>
          <a:lstStyle/>
          <a:p>
            <a:pPr eaLnBrk="1" hangingPunct="1"/>
            <a:r>
              <a:rPr lang="en-GB" altLang="en-US" sz="2401" dirty="0"/>
              <a:t>For example…</a:t>
            </a:r>
          </a:p>
        </p:txBody>
      </p:sp>
      <p:pic>
        <p:nvPicPr>
          <p:cNvPr id="19460" name="Picture 2">
            <a:extLst>
              <a:ext uri="{FF2B5EF4-FFF2-40B4-BE49-F238E27FC236}">
                <a16:creationId xmlns:a16="http://schemas.microsoft.com/office/drawing/2014/main" id="{4732D6B1-BE8E-98CB-83F9-AF5F31731E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287" y="1141694"/>
            <a:ext cx="2512994" cy="170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ssholder for innhold 2">
            <a:extLst>
              <a:ext uri="{FF2B5EF4-FFF2-40B4-BE49-F238E27FC236}">
                <a16:creationId xmlns:a16="http://schemas.microsoft.com/office/drawing/2014/main" id="{189C26E9-8D9C-C65D-C758-56E197D57BC7}"/>
              </a:ext>
            </a:extLst>
          </p:cNvPr>
          <p:cNvSpPr>
            <a:spLocks noGrp="1"/>
          </p:cNvSpPr>
          <p:nvPr>
            <p:ph idx="1"/>
          </p:nvPr>
        </p:nvSpPr>
        <p:spPr>
          <a:xfrm>
            <a:off x="3092822" y="1141694"/>
            <a:ext cx="5818095" cy="3774469"/>
          </a:xfrm>
        </p:spPr>
        <p:txBody>
          <a:bodyPr>
            <a:normAutofit/>
          </a:bodyPr>
          <a:lstStyle/>
          <a:p>
            <a:pPr eaLnBrk="1" fontAlgn="auto" hangingPunct="1">
              <a:spcAft>
                <a:spcPts val="0"/>
              </a:spcAft>
              <a:defRPr/>
            </a:pPr>
            <a:r>
              <a:rPr lang="en-US" sz="1800" dirty="0">
                <a:hlinkClick r:id="rId4"/>
              </a:rPr>
              <a:t>Weitzberg, 2020</a:t>
            </a:r>
            <a:r>
              <a:rPr lang="en-US" sz="1800" dirty="0"/>
              <a:t>: thousands of people in Kenya are affected by “double registration”, a phenomenon for which national Kenyans appear in the biometric register of refugees, originally managed by the UNHCR</a:t>
            </a:r>
          </a:p>
          <a:p>
            <a:pPr eaLnBrk="1" fontAlgn="auto" hangingPunct="1">
              <a:spcAft>
                <a:spcPts val="0"/>
              </a:spcAft>
              <a:defRPr/>
            </a:pPr>
            <a:r>
              <a:rPr lang="en-US" sz="1800" dirty="0"/>
              <a:t>Reason: registered as refugees to access food and aid, now denied a Kenyan ID card due to the biometric register making them “visible” to national authorities</a:t>
            </a:r>
          </a:p>
          <a:p>
            <a:pPr eaLnBrk="1" fontAlgn="auto" hangingPunct="1">
              <a:spcAft>
                <a:spcPts val="0"/>
              </a:spcAft>
              <a:defRPr/>
            </a:pPr>
            <a:r>
              <a:rPr lang="en-US" sz="1800" dirty="0"/>
              <a:t>The register was made to protect refugees, but it ended up resulting in the denial of citizenship rights, posing over 40,000 people at risk of statelessness.</a:t>
            </a:r>
          </a:p>
          <a:p>
            <a:pPr eaLnBrk="1" fontAlgn="auto" hangingPunct="1">
              <a:spcAft>
                <a:spcPts val="0"/>
              </a:spcAft>
              <a:defRPr/>
            </a:pPr>
            <a:r>
              <a:rPr lang="en-US" sz="1800" dirty="0"/>
              <a:t>Data injustice in people’s </a:t>
            </a:r>
            <a:r>
              <a:rPr lang="en-US" sz="1800" b="1" dirty="0">
                <a:solidFill>
                  <a:schemeClr val="accent1"/>
                </a:solidFill>
              </a:rPr>
              <a:t>representation</a:t>
            </a:r>
            <a:endParaRPr lang="en-GB" sz="1800" b="1" dirty="0">
              <a:solidFill>
                <a:schemeClr val="accent1"/>
              </a:solidFill>
            </a:endParaRPr>
          </a:p>
        </p:txBody>
      </p:sp>
      <p:pic>
        <p:nvPicPr>
          <p:cNvPr id="1028" name="Picture 4" descr="Collect your IDs and register as voters, Lamu residents urged">
            <a:extLst>
              <a:ext uri="{FF2B5EF4-FFF2-40B4-BE49-F238E27FC236}">
                <a16:creationId xmlns:a16="http://schemas.microsoft.com/office/drawing/2014/main" id="{D7C68537-8532-EE2A-ACC7-AFF1AD5962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287" y="2947399"/>
            <a:ext cx="2512994" cy="1703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9239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9877B98-1875-CDE1-3611-D9812A665E26}"/>
              </a:ext>
            </a:extLst>
          </p:cNvPr>
          <p:cNvSpPr>
            <a:spLocks noGrp="1"/>
          </p:cNvSpPr>
          <p:nvPr>
            <p:ph type="title"/>
          </p:nvPr>
        </p:nvSpPr>
        <p:spPr>
          <a:xfrm>
            <a:off x="2190610" y="210211"/>
            <a:ext cx="4762779" cy="602642"/>
          </a:xfrm>
        </p:spPr>
        <p:txBody>
          <a:bodyPr/>
          <a:lstStyle/>
          <a:p>
            <a:pPr eaLnBrk="1" hangingPunct="1"/>
            <a:r>
              <a:rPr lang="en-GB" altLang="en-US" sz="2401" dirty="0"/>
              <a:t>For example…</a:t>
            </a:r>
          </a:p>
        </p:txBody>
      </p:sp>
      <p:pic>
        <p:nvPicPr>
          <p:cNvPr id="19459" name="Picture 4" descr="H:\Ration-shop-1.jpg">
            <a:extLst>
              <a:ext uri="{FF2B5EF4-FFF2-40B4-BE49-F238E27FC236}">
                <a16:creationId xmlns:a16="http://schemas.microsoft.com/office/drawing/2014/main" id="{805F920C-93D0-98BF-F8F2-E1CC13DE5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24" y="1225706"/>
            <a:ext cx="2512994" cy="1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ssholder for innhold 2">
            <a:extLst>
              <a:ext uri="{FF2B5EF4-FFF2-40B4-BE49-F238E27FC236}">
                <a16:creationId xmlns:a16="http://schemas.microsoft.com/office/drawing/2014/main" id="{189C26E9-8D9C-C65D-C758-56E197D57BC7}"/>
              </a:ext>
            </a:extLst>
          </p:cNvPr>
          <p:cNvSpPr>
            <a:spLocks noGrp="1"/>
          </p:cNvSpPr>
          <p:nvPr>
            <p:ph idx="1"/>
          </p:nvPr>
        </p:nvSpPr>
        <p:spPr>
          <a:xfrm>
            <a:off x="2976281" y="1221030"/>
            <a:ext cx="5818095" cy="3774469"/>
          </a:xfrm>
        </p:spPr>
        <p:txBody>
          <a:bodyPr>
            <a:normAutofit/>
          </a:bodyPr>
          <a:lstStyle/>
          <a:p>
            <a:pPr eaLnBrk="1" fontAlgn="auto" hangingPunct="1">
              <a:spcAft>
                <a:spcPts val="0"/>
              </a:spcAft>
              <a:defRPr/>
            </a:pPr>
            <a:r>
              <a:rPr lang="en-US" sz="1800" dirty="0">
                <a:hlinkClick r:id="rId4"/>
              </a:rPr>
              <a:t>Masiero</a:t>
            </a:r>
            <a:r>
              <a:rPr lang="en-US" sz="1800" dirty="0">
                <a:hlinkClick r:id="rId4"/>
              </a:rPr>
              <a:t>, 2020</a:t>
            </a:r>
            <a:r>
              <a:rPr lang="en-US" sz="1800" dirty="0"/>
              <a:t>: India’s Public Distribution System is the country’s largest food security scheme, providing subsidised foodgrains to below-poverty-line people</a:t>
            </a:r>
          </a:p>
          <a:p>
            <a:pPr eaLnBrk="1" fontAlgn="auto" hangingPunct="1">
              <a:spcAft>
                <a:spcPts val="0"/>
              </a:spcAft>
              <a:defRPr/>
            </a:pPr>
            <a:r>
              <a:rPr lang="en-US" sz="1800" dirty="0"/>
              <a:t>From the 2010s it is being integrated with Aadhaar, India’s biometric population database, through which people can authenticate biometrically and collect food</a:t>
            </a:r>
          </a:p>
          <a:p>
            <a:pPr eaLnBrk="1" fontAlgn="auto" hangingPunct="1">
              <a:spcAft>
                <a:spcPts val="0"/>
              </a:spcAft>
              <a:defRPr/>
            </a:pPr>
            <a:r>
              <a:rPr lang="en-US" sz="1800" dirty="0"/>
              <a:t>But: Aadhaar’s introduction has resulted in the exclusion of genuinely entitled people from the system. This is due to fingerprints being misread, or to parts of the PDS fragile technologies not working properly</a:t>
            </a:r>
          </a:p>
          <a:p>
            <a:pPr eaLnBrk="1" fontAlgn="auto" hangingPunct="1">
              <a:spcAft>
                <a:spcPts val="0"/>
              </a:spcAft>
              <a:defRPr/>
            </a:pPr>
            <a:r>
              <a:rPr lang="en-US" sz="1800" dirty="0"/>
              <a:t>Data injustice in people’s </a:t>
            </a:r>
            <a:r>
              <a:rPr lang="en-US" sz="1800" b="1" dirty="0">
                <a:solidFill>
                  <a:schemeClr val="accent1"/>
                </a:solidFill>
              </a:rPr>
              <a:t>treatment</a:t>
            </a:r>
            <a:endParaRPr lang="en-GB" sz="1800" b="1" dirty="0">
              <a:solidFill>
                <a:schemeClr val="accent1"/>
              </a:solidFill>
            </a:endParaRPr>
          </a:p>
        </p:txBody>
      </p:sp>
      <p:pic>
        <p:nvPicPr>
          <p:cNvPr id="3" name="Picture 2">
            <a:extLst>
              <a:ext uri="{FF2B5EF4-FFF2-40B4-BE49-F238E27FC236}">
                <a16:creationId xmlns:a16="http://schemas.microsoft.com/office/drawing/2014/main" id="{01AFCF7C-C5C1-BF9E-BDBC-69DB7F85A30B}"/>
              </a:ext>
            </a:extLst>
          </p:cNvPr>
          <p:cNvPicPr>
            <a:picLocks noChangeAspect="1"/>
          </p:cNvPicPr>
          <p:nvPr/>
        </p:nvPicPr>
        <p:blipFill>
          <a:blip r:embed="rId5"/>
          <a:stretch>
            <a:fillRect/>
          </a:stretch>
        </p:blipFill>
        <p:spPr>
          <a:xfrm>
            <a:off x="349624" y="2907676"/>
            <a:ext cx="2512994" cy="1726364"/>
          </a:xfrm>
          <a:prstGeom prst="rect">
            <a:avLst/>
          </a:prstGeom>
        </p:spPr>
      </p:pic>
    </p:spTree>
    <p:extLst>
      <p:ext uri="{BB962C8B-B14F-4D97-AF65-F5344CB8AC3E}">
        <p14:creationId xmlns:p14="http://schemas.microsoft.com/office/powerpoint/2010/main" val="262985928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83A816E-BBB5-A5D8-9A0D-BF0F261BC1ED}"/>
              </a:ext>
            </a:extLst>
          </p:cNvPr>
          <p:cNvSpPr>
            <a:spLocks noGrp="1"/>
          </p:cNvSpPr>
          <p:nvPr>
            <p:ph type="title"/>
          </p:nvPr>
        </p:nvSpPr>
        <p:spPr>
          <a:xfrm>
            <a:off x="1330119" y="304895"/>
            <a:ext cx="6174105" cy="593114"/>
          </a:xfrm>
        </p:spPr>
        <p:txBody>
          <a:bodyPr/>
          <a:lstStyle/>
          <a:p>
            <a:pPr eaLnBrk="1" hangingPunct="1"/>
            <a:r>
              <a:rPr lang="en-GB" altLang="en-US" sz="2401" dirty="0"/>
              <a:t>Data justice: Different perspectives</a:t>
            </a:r>
          </a:p>
        </p:txBody>
      </p:sp>
      <p:sp>
        <p:nvSpPr>
          <p:cNvPr id="3" name="Content Placeholder 2">
            <a:extLst>
              <a:ext uri="{FF2B5EF4-FFF2-40B4-BE49-F238E27FC236}">
                <a16:creationId xmlns:a16="http://schemas.microsoft.com/office/drawing/2014/main" id="{C5D3EF55-4C2A-8FE9-1588-FFACFB9C040E}"/>
              </a:ext>
            </a:extLst>
          </p:cNvPr>
          <p:cNvSpPr>
            <a:spLocks noGrp="1"/>
          </p:cNvSpPr>
          <p:nvPr>
            <p:ph idx="1"/>
          </p:nvPr>
        </p:nvSpPr>
        <p:spPr>
          <a:xfrm>
            <a:off x="504762" y="898009"/>
            <a:ext cx="8047567" cy="3889781"/>
          </a:xfrm>
        </p:spPr>
        <p:txBody>
          <a:bodyPr rtlCol="0">
            <a:normAutofit/>
          </a:bodyPr>
          <a:lstStyle/>
          <a:p>
            <a:pPr marL="342991" lvl="1" indent="0" algn="just">
              <a:spcAft>
                <a:spcPts val="0"/>
              </a:spcAft>
              <a:buNone/>
              <a:defRPr/>
            </a:pPr>
            <a:endParaRPr lang="en-GB" sz="1500" dirty="0"/>
          </a:p>
          <a:p>
            <a:pPr>
              <a:defRPr/>
            </a:pPr>
            <a:r>
              <a:rPr lang="nb-NO" sz="1800" dirty="0"/>
              <a:t>Many scholarly understandings of data justice!</a:t>
            </a:r>
          </a:p>
          <a:p>
            <a:pPr lvl="1" eaLnBrk="1" hangingPunct="1">
              <a:buFont typeface="Arial" charset="0"/>
              <a:buChar char="–"/>
              <a:defRPr/>
            </a:pPr>
            <a:endParaRPr lang="en-GB" sz="1800" dirty="0"/>
          </a:p>
          <a:p>
            <a:pPr>
              <a:defRPr/>
            </a:pPr>
            <a:r>
              <a:rPr lang="en-GB" sz="1800" dirty="0"/>
              <a:t>Heeks &amp; Renken (2018): four perspectives on data justice</a:t>
            </a:r>
          </a:p>
          <a:p>
            <a:pPr lvl="1">
              <a:spcAft>
                <a:spcPts val="0"/>
              </a:spcAft>
              <a:defRPr/>
            </a:pPr>
            <a:r>
              <a:rPr lang="en-GB" sz="1800" dirty="0"/>
              <a:t>Instrumental: fair </a:t>
            </a:r>
            <a:r>
              <a:rPr lang="en-GB" sz="1800" b="1" dirty="0">
                <a:solidFill>
                  <a:schemeClr val="accent1"/>
                </a:solidFill>
              </a:rPr>
              <a:t>use</a:t>
            </a:r>
            <a:r>
              <a:rPr lang="en-GB" sz="1800" dirty="0"/>
              <a:t> of data (focus on </a:t>
            </a:r>
            <a:r>
              <a:rPr lang="en-GB" sz="1800" b="1" dirty="0">
                <a:solidFill>
                  <a:schemeClr val="accent1"/>
                </a:solidFill>
              </a:rPr>
              <a:t>outcomes</a:t>
            </a:r>
            <a:r>
              <a:rPr lang="en-GB" sz="1800" dirty="0"/>
              <a:t>)</a:t>
            </a:r>
          </a:p>
          <a:p>
            <a:pPr lvl="1">
              <a:spcAft>
                <a:spcPts val="0"/>
              </a:spcAft>
              <a:defRPr/>
            </a:pPr>
            <a:r>
              <a:rPr lang="en-GB" sz="1800" dirty="0"/>
              <a:t>Procedural: fair </a:t>
            </a:r>
            <a:r>
              <a:rPr lang="en-GB" sz="1800" b="1" dirty="0">
                <a:solidFill>
                  <a:schemeClr val="accent1"/>
                </a:solidFill>
              </a:rPr>
              <a:t>handling</a:t>
            </a:r>
            <a:r>
              <a:rPr lang="en-GB" sz="1800" dirty="0"/>
              <a:t> of data (focus on </a:t>
            </a:r>
            <a:r>
              <a:rPr lang="en-GB" sz="1800" b="1" dirty="0">
                <a:solidFill>
                  <a:schemeClr val="accent1"/>
                </a:solidFill>
              </a:rPr>
              <a:t>process</a:t>
            </a:r>
            <a:r>
              <a:rPr lang="en-GB" sz="1800" dirty="0"/>
              <a:t>)</a:t>
            </a:r>
          </a:p>
          <a:p>
            <a:pPr lvl="1">
              <a:spcAft>
                <a:spcPts val="0"/>
              </a:spcAft>
              <a:defRPr/>
            </a:pPr>
            <a:r>
              <a:rPr lang="en-GB" sz="1800" dirty="0"/>
              <a:t>Distributive/rights-based: fair </a:t>
            </a:r>
            <a:r>
              <a:rPr lang="en-GB" sz="1800" b="1" dirty="0">
                <a:solidFill>
                  <a:schemeClr val="accent1"/>
                </a:solidFill>
              </a:rPr>
              <a:t>distribution</a:t>
            </a:r>
            <a:r>
              <a:rPr lang="en-GB" sz="1800" dirty="0"/>
              <a:t> of data</a:t>
            </a:r>
          </a:p>
          <a:p>
            <a:pPr lvl="1">
              <a:spcAft>
                <a:spcPts val="0"/>
              </a:spcAft>
              <a:defRPr/>
            </a:pPr>
            <a:r>
              <a:rPr lang="en-GB" sz="1800" dirty="0"/>
              <a:t>Structural: data as embedded in the </a:t>
            </a:r>
            <a:r>
              <a:rPr lang="en-GB" sz="1800" b="1" dirty="0">
                <a:solidFill>
                  <a:schemeClr val="accent1"/>
                </a:solidFill>
              </a:rPr>
              <a:t>power relations </a:t>
            </a:r>
            <a:r>
              <a:rPr lang="en-GB" sz="1800" dirty="0"/>
              <a:t>that characterise a given context</a:t>
            </a:r>
          </a:p>
          <a:p>
            <a:pPr lvl="1">
              <a:spcAft>
                <a:spcPts val="0"/>
              </a:spcAft>
              <a:defRPr/>
            </a:pPr>
            <a:endParaRPr lang="en-GB" sz="1800" dirty="0"/>
          </a:p>
          <a:p>
            <a:pPr>
              <a:defRPr/>
            </a:pPr>
            <a:r>
              <a:rPr lang="en-US" sz="1800" dirty="0"/>
              <a:t>A structural approach as the basis for studying data justice in a development context (Heeks &amp; Renken, 2018).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E953EC55-83FA-03C6-8D78-1DB5BEECB418}"/>
              </a:ext>
            </a:extLst>
          </p:cNvPr>
          <p:cNvSpPr>
            <a:spLocks noGrp="1"/>
          </p:cNvSpPr>
          <p:nvPr>
            <p:ph type="title"/>
          </p:nvPr>
        </p:nvSpPr>
        <p:spPr>
          <a:xfrm>
            <a:off x="1347984" y="228155"/>
            <a:ext cx="6174105" cy="593114"/>
          </a:xfrm>
        </p:spPr>
        <p:txBody>
          <a:bodyPr/>
          <a:lstStyle/>
          <a:p>
            <a:pPr eaLnBrk="1" hangingPunct="1"/>
            <a:r>
              <a:rPr lang="en-GB" altLang="en-US" sz="2401" dirty="0"/>
              <a:t>Data justice: Different perspectives</a:t>
            </a:r>
          </a:p>
        </p:txBody>
      </p:sp>
      <p:sp>
        <p:nvSpPr>
          <p:cNvPr id="3" name="Content Placeholder 2">
            <a:extLst>
              <a:ext uri="{FF2B5EF4-FFF2-40B4-BE49-F238E27FC236}">
                <a16:creationId xmlns:a16="http://schemas.microsoft.com/office/drawing/2014/main" id="{7AC294E9-3403-D1E3-7340-A6B27769E108}"/>
              </a:ext>
            </a:extLst>
          </p:cNvPr>
          <p:cNvSpPr>
            <a:spLocks noGrp="1"/>
          </p:cNvSpPr>
          <p:nvPr>
            <p:ph idx="1"/>
          </p:nvPr>
        </p:nvSpPr>
        <p:spPr>
          <a:xfrm>
            <a:off x="394446" y="898009"/>
            <a:ext cx="8014447" cy="3889781"/>
          </a:xfrm>
        </p:spPr>
        <p:txBody>
          <a:bodyPr rtlCol="0">
            <a:normAutofit/>
          </a:bodyPr>
          <a:lstStyle/>
          <a:p>
            <a:pPr marL="342991" lvl="1" indent="0" algn="just">
              <a:spcAft>
                <a:spcPts val="0"/>
              </a:spcAft>
              <a:buNone/>
              <a:defRPr/>
            </a:pPr>
            <a:endParaRPr lang="en-GB" sz="1500" dirty="0"/>
          </a:p>
          <a:p>
            <a:pPr>
              <a:defRPr/>
            </a:pPr>
            <a:r>
              <a:rPr lang="nb-NO" sz="1800" dirty="0"/>
              <a:t>Dencik et al. (2019): the </a:t>
            </a:r>
            <a:r>
              <a:rPr lang="nb-NO" sz="1800" b="1" dirty="0">
                <a:solidFill>
                  <a:schemeClr val="accent1"/>
                </a:solidFill>
              </a:rPr>
              <a:t>interdisciplinarity</a:t>
            </a:r>
            <a:r>
              <a:rPr lang="nb-NO" sz="1800" dirty="0"/>
              <a:t> of the data justice notion</a:t>
            </a:r>
          </a:p>
          <a:p>
            <a:pPr lvl="1">
              <a:spcAft>
                <a:spcPts val="0"/>
              </a:spcAft>
              <a:defRPr/>
            </a:pPr>
            <a:r>
              <a:rPr lang="en-US" sz="1800" dirty="0"/>
              <a:t>How data is generated, collected and used in society </a:t>
            </a:r>
            <a:r>
              <a:rPr lang="nb-NO" sz="1800" dirty="0"/>
              <a:t>has become an issue across disciplines</a:t>
            </a:r>
          </a:p>
          <a:p>
            <a:pPr lvl="1">
              <a:spcAft>
                <a:spcPts val="0"/>
              </a:spcAft>
              <a:defRPr/>
            </a:pPr>
            <a:r>
              <a:rPr lang="nb-NO" sz="1800" dirty="0"/>
              <a:t>Not </a:t>
            </a:r>
            <a:r>
              <a:rPr lang="nb-NO" sz="1800" dirty="0" err="1"/>
              <a:t>only</a:t>
            </a:r>
            <a:r>
              <a:rPr lang="nb-NO" sz="1800" dirty="0"/>
              <a:t> information systems, but </a:t>
            </a:r>
            <a:r>
              <a:rPr lang="nb-NO" sz="1800" dirty="0" err="1"/>
              <a:t>geography</a:t>
            </a:r>
            <a:r>
              <a:rPr lang="nb-NO" sz="1800" dirty="0"/>
              <a:t>, development, and critical data studies (</a:t>
            </a:r>
            <a:r>
              <a:rPr lang="nb-NO" sz="1800" dirty="0" err="1"/>
              <a:t>among</a:t>
            </a:r>
            <a:r>
              <a:rPr lang="nb-NO" sz="1800" dirty="0"/>
              <a:t> </a:t>
            </a:r>
            <a:r>
              <a:rPr lang="nb-NO" sz="1800" dirty="0" err="1"/>
              <a:t>others</a:t>
            </a:r>
            <a:r>
              <a:rPr lang="nb-NO" sz="1800" dirty="0"/>
              <a:t>) have </a:t>
            </a:r>
            <a:r>
              <a:rPr lang="nb-NO" sz="1800" dirty="0" err="1"/>
              <a:t>acquired</a:t>
            </a:r>
            <a:r>
              <a:rPr lang="nb-NO" sz="1800" dirty="0"/>
              <a:t> a data justice focus.</a:t>
            </a:r>
          </a:p>
          <a:p>
            <a:pPr lvl="1">
              <a:spcAft>
                <a:spcPts val="0"/>
              </a:spcAft>
              <a:defRPr/>
            </a:pPr>
            <a:endParaRPr lang="en-GB" sz="1800" dirty="0"/>
          </a:p>
          <a:p>
            <a:pPr>
              <a:defRPr/>
            </a:pPr>
            <a:r>
              <a:rPr lang="en-GB" sz="1800" dirty="0"/>
              <a:t>Data justice as related to </a:t>
            </a:r>
            <a:r>
              <a:rPr lang="en-GB" sz="1800" b="1" dirty="0">
                <a:solidFill>
                  <a:schemeClr val="accent1"/>
                </a:solidFill>
              </a:rPr>
              <a:t>datafication</a:t>
            </a:r>
            <a:r>
              <a:rPr lang="en-GB" sz="1800" dirty="0"/>
              <a:t>:</a:t>
            </a:r>
          </a:p>
          <a:p>
            <a:pPr lvl="1">
              <a:spcAft>
                <a:spcPts val="0"/>
              </a:spcAft>
              <a:defRPr/>
            </a:pPr>
            <a:r>
              <a:rPr lang="en-GB" sz="1800" dirty="0"/>
              <a:t>The conversion of previously existing processes into data</a:t>
            </a:r>
          </a:p>
          <a:p>
            <a:pPr lvl="1">
              <a:spcAft>
                <a:spcPts val="0"/>
              </a:spcAft>
              <a:defRPr/>
            </a:pPr>
            <a:r>
              <a:rPr lang="en-GB" sz="1800" dirty="0"/>
              <a:t>Acquires a different meaning when related to populations made more vulnerable by the visualisation, capture and treatment of their data.</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12125" y="246084"/>
            <a:ext cx="6174105" cy="526419"/>
          </a:xfrm>
        </p:spPr>
        <p:txBody>
          <a:bodyPr/>
          <a:lstStyle/>
          <a:p>
            <a:pPr eaLnBrk="1" hangingPunct="1"/>
            <a:r>
              <a:rPr lang="en-GB" altLang="en-US" sz="2401" dirty="0"/>
              <a:t>Designing data just research!</a:t>
            </a:r>
          </a:p>
        </p:txBody>
      </p:sp>
      <p:sp>
        <p:nvSpPr>
          <p:cNvPr id="4" name="Content Placeholder 3">
            <a:extLst>
              <a:ext uri="{FF2B5EF4-FFF2-40B4-BE49-F238E27FC236}">
                <a16:creationId xmlns:a16="http://schemas.microsoft.com/office/drawing/2014/main" id="{46234D93-3382-E14E-F033-26C24ECCE307}"/>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67189182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39020" y="304895"/>
            <a:ext cx="6174105" cy="593114"/>
          </a:xfrm>
        </p:spPr>
        <p:txBody>
          <a:bodyPr/>
          <a:lstStyle/>
          <a:p>
            <a:pPr eaLnBrk="1" hangingPunct="1"/>
            <a:r>
              <a:rPr lang="en-GB" altLang="en-US" sz="2401" dirty="0"/>
              <a:t>Data justice in research design</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790329" cy="3889781"/>
          </a:xfrm>
        </p:spPr>
        <p:txBody>
          <a:bodyPr rtlCol="0">
            <a:normAutofit/>
          </a:bodyPr>
          <a:lstStyle/>
          <a:p>
            <a:pPr marL="342991" lvl="1" indent="0" algn="just">
              <a:spcAft>
                <a:spcPts val="0"/>
              </a:spcAft>
              <a:buNone/>
              <a:defRPr/>
            </a:pPr>
            <a:endParaRPr lang="en-GB" sz="1500" dirty="0"/>
          </a:p>
          <a:p>
            <a:pPr>
              <a:defRPr/>
            </a:pPr>
            <a:r>
              <a:rPr lang="en-US" sz="1800" dirty="0"/>
              <a:t>By its definition, doing data justice in research design means ensuring fairness in the way research respondents are </a:t>
            </a:r>
            <a:r>
              <a:rPr lang="en-US" sz="1800" b="1" dirty="0">
                <a:solidFill>
                  <a:srgbClr val="FF0000"/>
                </a:solidFill>
              </a:rPr>
              <a:t>visualised, represented and treated</a:t>
            </a:r>
            <a:r>
              <a:rPr lang="en-US" sz="1800" dirty="0"/>
              <a:t> through their production of data. </a:t>
            </a:r>
            <a:endParaRPr lang="nb-NO" sz="1800" dirty="0"/>
          </a:p>
          <a:p>
            <a:pPr lvl="1">
              <a:spcAft>
                <a:spcPts val="0"/>
              </a:spcAft>
              <a:defRPr/>
            </a:pPr>
            <a:endParaRPr lang="en-GB" sz="1800" dirty="0"/>
          </a:p>
          <a:p>
            <a:pPr>
              <a:defRPr/>
            </a:pPr>
            <a:r>
              <a:rPr lang="en-GB" sz="1800" dirty="0"/>
              <a:t>Such data do not have to be digital: we can enact data justice in the context of collecting, analysing or reporting on data, both while on the field and in our narration of what fieldwork has revealed</a:t>
            </a:r>
          </a:p>
          <a:p>
            <a:pPr>
              <a:defRPr/>
            </a:pPr>
            <a:endParaRPr lang="en-GB" sz="1800" dirty="0"/>
          </a:p>
          <a:p>
            <a:pPr>
              <a:defRPr/>
            </a:pPr>
            <a:r>
              <a:rPr lang="en-GB" sz="1800" dirty="0"/>
              <a:t>Data just research design is needed to make sure we </a:t>
            </a:r>
            <a:r>
              <a:rPr lang="en-GB" sz="1800" b="1" dirty="0">
                <a:solidFill>
                  <a:schemeClr val="accent1"/>
                </a:solidFill>
              </a:rPr>
              <a:t>do not harm</a:t>
            </a:r>
            <a:r>
              <a:rPr lang="en-GB" sz="1800" dirty="0"/>
              <a:t>!</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39020" y="304895"/>
            <a:ext cx="6174105" cy="593114"/>
          </a:xfrm>
        </p:spPr>
        <p:txBody>
          <a:bodyPr/>
          <a:lstStyle/>
          <a:p>
            <a:pPr eaLnBrk="1" hangingPunct="1"/>
            <a:r>
              <a:rPr lang="en-GB" altLang="en-US" sz="2401" dirty="0"/>
              <a:t>Data just design: fair visualisation</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790329" cy="3889781"/>
          </a:xfrm>
        </p:spPr>
        <p:txBody>
          <a:bodyPr rtlCol="0">
            <a:normAutofit/>
          </a:bodyPr>
          <a:lstStyle/>
          <a:p>
            <a:pPr marL="342991" lvl="1" indent="0" algn="just">
              <a:spcAft>
                <a:spcPts val="0"/>
              </a:spcAft>
              <a:buNone/>
              <a:defRPr/>
            </a:pPr>
            <a:endParaRPr lang="en-GB" sz="1500" dirty="0"/>
          </a:p>
          <a:p>
            <a:pPr marL="342991" lvl="1" indent="0" algn="just">
              <a:spcAft>
                <a:spcPts val="0"/>
              </a:spcAft>
              <a:buNone/>
              <a:defRPr/>
            </a:pPr>
            <a:endParaRPr lang="en-GB" sz="1500" dirty="0"/>
          </a:p>
          <a:p>
            <a:pPr>
              <a:defRPr/>
            </a:pPr>
            <a:r>
              <a:rPr lang="en-US" sz="1800" dirty="0"/>
              <a:t>Theoretical perspective: “the </a:t>
            </a:r>
            <a:r>
              <a:rPr lang="en-US" sz="1800" b="1" dirty="0">
                <a:solidFill>
                  <a:schemeClr val="accent1"/>
                </a:solidFill>
              </a:rPr>
              <a:t>philosophical stance </a:t>
            </a:r>
            <a:r>
              <a:rPr lang="en-US" sz="1800" dirty="0"/>
              <a:t>informing the methodology and providing context for the process and grounding its logic and criteria” (Crotty, 1998)</a:t>
            </a:r>
          </a:p>
          <a:p>
            <a:pPr>
              <a:defRPr/>
            </a:pPr>
            <a:endParaRPr lang="en-US" sz="1800" dirty="0"/>
          </a:p>
          <a:p>
            <a:pPr>
              <a:defRPr/>
            </a:pPr>
            <a:r>
              <a:rPr lang="en-US" sz="1800" dirty="0"/>
              <a:t>A theory is first and foremost a way to </a:t>
            </a:r>
            <a:r>
              <a:rPr lang="en-US" sz="1800" b="1" dirty="0">
                <a:solidFill>
                  <a:schemeClr val="accent1"/>
                </a:solidFill>
              </a:rPr>
              <a:t>see</a:t>
            </a:r>
            <a:r>
              <a:rPr lang="en-US" sz="1800" dirty="0"/>
              <a:t> the object of research, and by seeing some aspects of it, we </a:t>
            </a:r>
            <a:r>
              <a:rPr lang="en-US" sz="1800" b="1" dirty="0">
                <a:solidFill>
                  <a:schemeClr val="accent1"/>
                </a:solidFill>
              </a:rPr>
              <a:t>unsee</a:t>
            </a:r>
            <a:r>
              <a:rPr lang="en-US" sz="1800" dirty="0"/>
              <a:t> other ones.</a:t>
            </a:r>
          </a:p>
          <a:p>
            <a:pPr>
              <a:defRPr/>
            </a:pPr>
            <a:endParaRPr lang="en-GB" sz="1800" dirty="0"/>
          </a:p>
        </p:txBody>
      </p:sp>
    </p:spTree>
    <p:extLst>
      <p:ext uri="{BB962C8B-B14F-4D97-AF65-F5344CB8AC3E}">
        <p14:creationId xmlns:p14="http://schemas.microsoft.com/office/powerpoint/2010/main" val="352933947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56950" y="273421"/>
            <a:ext cx="6174105" cy="593114"/>
          </a:xfrm>
        </p:spPr>
        <p:txBody>
          <a:bodyPr/>
          <a:lstStyle/>
          <a:p>
            <a:pPr eaLnBrk="1" hangingPunct="1"/>
            <a:r>
              <a:rPr lang="en-GB" altLang="en-US" sz="2401" dirty="0"/>
              <a:t>But...</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6835" y="866535"/>
            <a:ext cx="7790329" cy="3889781"/>
          </a:xfrm>
        </p:spPr>
        <p:txBody>
          <a:bodyPr rtlCol="0">
            <a:normAutofit/>
          </a:bodyPr>
          <a:lstStyle/>
          <a:p>
            <a:pPr marL="342991" lvl="1" indent="0" algn="just">
              <a:spcAft>
                <a:spcPts val="0"/>
              </a:spcAft>
              <a:buNone/>
              <a:defRPr/>
            </a:pPr>
            <a:endParaRPr lang="en-GB" sz="1500" dirty="0"/>
          </a:p>
          <a:p>
            <a:pPr>
              <a:defRPr/>
            </a:pPr>
            <a:endParaRPr lang="en-GB" sz="1800" dirty="0"/>
          </a:p>
        </p:txBody>
      </p:sp>
      <p:sp>
        <p:nvSpPr>
          <p:cNvPr id="2" name="Content Placeholder 2">
            <a:extLst>
              <a:ext uri="{FF2B5EF4-FFF2-40B4-BE49-F238E27FC236}">
                <a16:creationId xmlns:a16="http://schemas.microsoft.com/office/drawing/2014/main" id="{73FB6CF7-5246-8F98-58E2-23A009F8D19E}"/>
              </a:ext>
            </a:extLst>
          </p:cNvPr>
          <p:cNvSpPr txBox="1">
            <a:spLocks noChangeArrowheads="1"/>
          </p:cNvSpPr>
          <p:nvPr/>
        </p:nvSpPr>
        <p:spPr>
          <a:xfrm>
            <a:off x="865560" y="960957"/>
            <a:ext cx="7790329" cy="3539326"/>
          </a:xfrm>
          <a:prstGeom prst="rect">
            <a:avLst/>
          </a:prstGeom>
        </p:spPr>
        <p:txBody>
          <a:bodyPr vert="horz" lIns="0" tIns="0" rIns="0" bIns="0" rtlCol="0">
            <a:norm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Verdana" panose="020B0604030504040204" pitchFamily="34" charset="0"/>
              <a:buNone/>
            </a:pPr>
            <a:r>
              <a:rPr lang="en-US" altLang="nb-NO" sz="1800" dirty="0"/>
              <a:t>“Of the 104 theories (the vast majority published in English) listed on the IS Theory Wiki, it is remarkable that when examining the authorship of the original book or article in which a specific theory appeared, 87 involved authors were based in the United States. Non‐US authors hail from the United Kingdom (10), Hong Kong (3), The Netherlands (3), Australia (2), Canada, (2), France (2), and Germany (2) and 1 from each of the following: Austria, Belgium, Cyprus, Finland, Japan, New Zealand, and Norway. Not a single theory has an author from Africa, South or Central America, Asia (except the relatively developed economies of Japan and Hong Kong), or the Pacific Islands, ie, the less economically developed countries of the world, sometimes referred to as the Global South.” (Davison and Díaz-Andrade 2018: 759-760)</a:t>
            </a:r>
            <a:endParaRPr lang="nb-NO" altLang="nb-NO" sz="1800" dirty="0"/>
          </a:p>
        </p:txBody>
      </p:sp>
    </p:spTree>
    <p:extLst>
      <p:ext uri="{BB962C8B-B14F-4D97-AF65-F5344CB8AC3E}">
        <p14:creationId xmlns:p14="http://schemas.microsoft.com/office/powerpoint/2010/main" val="416818665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39020" y="304895"/>
            <a:ext cx="6174105" cy="593114"/>
          </a:xfrm>
        </p:spPr>
        <p:txBody>
          <a:bodyPr/>
          <a:lstStyle/>
          <a:p>
            <a:pPr eaLnBrk="1" hangingPunct="1"/>
            <a:r>
              <a:rPr lang="en-GB" altLang="en-US" sz="2401" dirty="0" err="1"/>
              <a:t>So.</a:t>
            </a:r>
            <a:r>
              <a:rPr lang="en-GB" altLang="en-US" sz="2401" dirty="0"/>
              <a:t>..</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790329" cy="3889781"/>
          </a:xfrm>
        </p:spPr>
        <p:txBody>
          <a:bodyPr rtlCol="0">
            <a:normAutofit/>
          </a:bodyPr>
          <a:lstStyle/>
          <a:p>
            <a:pPr marL="342991" lvl="1" indent="0" algn="just">
              <a:spcAft>
                <a:spcPts val="0"/>
              </a:spcAft>
              <a:buNone/>
              <a:defRPr/>
            </a:pPr>
            <a:endParaRPr lang="en-GB" sz="1500" dirty="0"/>
          </a:p>
          <a:p>
            <a:pPr>
              <a:defRPr/>
            </a:pPr>
            <a:r>
              <a:rPr lang="en-US" sz="1800" dirty="0"/>
              <a:t>We claim to do justice to the perspective of respondents, but we take theoretical approaches that do no, or do not always, reflect their ways of seeing the world!</a:t>
            </a:r>
          </a:p>
          <a:p>
            <a:pPr>
              <a:defRPr/>
            </a:pPr>
            <a:r>
              <a:rPr lang="en-US" sz="1800" dirty="0"/>
              <a:t>Scarcity of theories from outside Western countries in the IS field, with the resulting risk of silencing perspectives from less wealthy countries.</a:t>
            </a:r>
          </a:p>
          <a:p>
            <a:pPr>
              <a:defRPr/>
            </a:pPr>
            <a:r>
              <a:rPr lang="en-US" sz="1800" b="1" dirty="0">
                <a:solidFill>
                  <a:schemeClr val="accent1"/>
                </a:solidFill>
              </a:rPr>
              <a:t>Indigenous theory</a:t>
            </a:r>
            <a:r>
              <a:rPr lang="en-US" sz="1800" dirty="0">
                <a:solidFill>
                  <a:schemeClr val="tx1"/>
                </a:solidFill>
              </a:rPr>
              <a:t>: “a theory of human behaviour or mind that is specific to a context or culture, not imported from other contexts/cultures and purposely designed for the people who live in that context or culture”.</a:t>
            </a:r>
            <a:endParaRPr lang="en-US" sz="1800" dirty="0"/>
          </a:p>
          <a:p>
            <a:pPr>
              <a:defRPr/>
            </a:pPr>
            <a:r>
              <a:rPr lang="en-US" sz="1800" dirty="0"/>
              <a:t>I</a:t>
            </a:r>
            <a:r>
              <a:rPr lang="en-US" sz="1800" dirty="0">
                <a:solidFill>
                  <a:schemeClr val="tx1"/>
                </a:solidFill>
              </a:rPr>
              <a:t>ndigenous theories, such as Buen Vivir (Jimenez &amp; Roberts, 2019) or the pan-African concept of Ubuntu (Tsibolane, 2016) may play a similar role, introducing </a:t>
            </a:r>
            <a:r>
              <a:rPr lang="en-US" sz="1800" b="1" dirty="0">
                <a:solidFill>
                  <a:schemeClr val="accent1"/>
                </a:solidFill>
              </a:rPr>
              <a:t>Indigenous concepts</a:t>
            </a:r>
            <a:r>
              <a:rPr lang="en-US" sz="1800" dirty="0">
                <a:solidFill>
                  <a:schemeClr val="accent1"/>
                </a:solidFill>
              </a:rPr>
              <a:t> </a:t>
            </a:r>
            <a:r>
              <a:rPr lang="en-US" sz="1800" dirty="0">
                <a:solidFill>
                  <a:schemeClr val="tx1"/>
                </a:solidFill>
              </a:rPr>
              <a:t>in IS theory.</a:t>
            </a:r>
          </a:p>
          <a:p>
            <a:pPr>
              <a:defRPr/>
            </a:pPr>
            <a:endParaRPr lang="en-GB" sz="1800" dirty="0"/>
          </a:p>
        </p:txBody>
      </p:sp>
    </p:spTree>
    <p:extLst>
      <p:ext uri="{BB962C8B-B14F-4D97-AF65-F5344CB8AC3E}">
        <p14:creationId xmlns:p14="http://schemas.microsoft.com/office/powerpoint/2010/main" val="988919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39020" y="304895"/>
            <a:ext cx="6174105" cy="593114"/>
          </a:xfrm>
        </p:spPr>
        <p:txBody>
          <a:bodyPr/>
          <a:lstStyle/>
          <a:p>
            <a:pPr eaLnBrk="1" hangingPunct="1"/>
            <a:r>
              <a:rPr lang="en-GB" altLang="en-US" sz="2401" dirty="0"/>
              <a:t>Data just design: fair representation</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933766" cy="3889781"/>
          </a:xfrm>
        </p:spPr>
        <p:txBody>
          <a:bodyPr rtlCol="0">
            <a:normAutofit/>
          </a:bodyPr>
          <a:lstStyle/>
          <a:p>
            <a:pPr marL="342991" lvl="1" indent="0" algn="just">
              <a:spcAft>
                <a:spcPts val="0"/>
              </a:spcAft>
              <a:buNone/>
              <a:defRPr/>
            </a:pPr>
            <a:endParaRPr lang="en-GB" sz="1500" dirty="0"/>
          </a:p>
          <a:p>
            <a:pPr>
              <a:defRPr/>
            </a:pPr>
            <a:r>
              <a:rPr lang="en-US" sz="1800" dirty="0"/>
              <a:t>Being mindful of </a:t>
            </a:r>
            <a:r>
              <a:rPr lang="en-US" sz="1800" b="1" dirty="0">
                <a:solidFill>
                  <a:schemeClr val="accent1"/>
                </a:solidFill>
              </a:rPr>
              <a:t>epistemic violence</a:t>
            </a:r>
            <a:r>
              <a:rPr lang="en-US" sz="1800" dirty="0"/>
              <a:t>: </a:t>
            </a:r>
            <a:r>
              <a:rPr lang="en-US" altLang="nb-NO" sz="1800" dirty="0"/>
              <a:t>a form of violence exerted on knowledge and through it, by imposing outsider knowledge systems on the studied subjects</a:t>
            </a:r>
          </a:p>
          <a:p>
            <a:pPr>
              <a:defRPr/>
            </a:pPr>
            <a:r>
              <a:rPr lang="en-US" altLang="nb-NO" sz="1800" dirty="0"/>
              <a:t>For example: </a:t>
            </a:r>
            <a:r>
              <a:rPr lang="en-US" altLang="nb-NO" sz="1800" b="1" dirty="0">
                <a:solidFill>
                  <a:schemeClr val="accent1"/>
                </a:solidFill>
              </a:rPr>
              <a:t>silencing</a:t>
            </a:r>
            <a:r>
              <a:rPr lang="en-US" altLang="nb-NO" sz="1800" dirty="0"/>
              <a:t> respondents’ narratives, by imposing our worldview on the persons, context and situations that we encounter on the field.</a:t>
            </a:r>
          </a:p>
          <a:p>
            <a:pPr>
              <a:defRPr/>
            </a:pPr>
            <a:r>
              <a:rPr lang="en-US" altLang="nb-NO" sz="1800" dirty="0"/>
              <a:t>The very notion of “global South” can be seen as committing unfair representation: instead of many different realities, we conceive of one big “South” whose traits, people, and appraisal of digital systems are different.</a:t>
            </a:r>
          </a:p>
          <a:p>
            <a:pPr>
              <a:defRPr/>
            </a:pPr>
            <a:r>
              <a:rPr lang="en-US" altLang="en-US" sz="1800" dirty="0">
                <a:solidFill>
                  <a:schemeClr val="tx1"/>
                </a:solidFill>
                <a:latin typeface="+mj-lt"/>
                <a:cs typeface="Times New Roman" panose="02020603050405020304" pitchFamily="18" charset="0"/>
              </a:rPr>
              <a:t>Milan &amp; Trere’ (2019): not one “global South”, but a plethora of “</a:t>
            </a:r>
            <a:r>
              <a:rPr lang="en-US" altLang="en-US" sz="1800" b="1" dirty="0">
                <a:solidFill>
                  <a:schemeClr val="accent1"/>
                </a:solidFill>
                <a:latin typeface="+mj-lt"/>
                <a:cs typeface="Times New Roman" panose="02020603050405020304" pitchFamily="18" charset="0"/>
              </a:rPr>
              <a:t>Souths</a:t>
            </a:r>
            <a:r>
              <a:rPr lang="en-US" altLang="en-US" sz="1800" dirty="0">
                <a:solidFill>
                  <a:schemeClr val="tx1"/>
                </a:solidFill>
                <a:latin typeface="+mj-lt"/>
                <a:cs typeface="Times New Roman" panose="02020603050405020304" pitchFamily="18" charset="0"/>
              </a:rPr>
              <a:t>”, each with its context and realities of injustice and resistance</a:t>
            </a:r>
            <a:endParaRPr lang="en-GB" altLang="en-US" sz="1800" dirty="0">
              <a:solidFill>
                <a:schemeClr val="tx1"/>
              </a:solidFill>
              <a:latin typeface="+mj-lt"/>
              <a:cs typeface="Times New Roman" panose="02020603050405020304" pitchFamily="18" charset="0"/>
            </a:endParaRPr>
          </a:p>
          <a:p>
            <a:pPr marL="0" indent="0">
              <a:buNone/>
              <a:defRPr/>
            </a:pPr>
            <a:endParaRPr lang="en-US" altLang="nb-NO" sz="1800" dirty="0"/>
          </a:p>
          <a:p>
            <a:pPr>
              <a:defRPr/>
            </a:pPr>
            <a:endParaRPr lang="en-US" altLang="nb-NO" sz="1800" dirty="0"/>
          </a:p>
          <a:p>
            <a:pPr>
              <a:defRPr/>
            </a:pPr>
            <a:endParaRPr lang="en-US" altLang="nb-NO" sz="1800" dirty="0"/>
          </a:p>
          <a:p>
            <a:pPr>
              <a:defRPr/>
            </a:pPr>
            <a:endParaRPr lang="en-GB" sz="1800" dirty="0"/>
          </a:p>
        </p:txBody>
      </p:sp>
    </p:spTree>
    <p:extLst>
      <p:ext uri="{BB962C8B-B14F-4D97-AF65-F5344CB8AC3E}">
        <p14:creationId xmlns:p14="http://schemas.microsoft.com/office/powerpoint/2010/main" val="34461753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39020" y="304895"/>
            <a:ext cx="6174105" cy="593114"/>
          </a:xfrm>
        </p:spPr>
        <p:txBody>
          <a:bodyPr/>
          <a:lstStyle/>
          <a:p>
            <a:pPr eaLnBrk="1" hangingPunct="1"/>
            <a:r>
              <a:rPr lang="en-GB" altLang="en-US" sz="2401" dirty="0"/>
              <a:t>Data just design: fair treatment</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790329" cy="3889781"/>
          </a:xfrm>
        </p:spPr>
        <p:txBody>
          <a:bodyPr rtlCol="0">
            <a:normAutofit/>
          </a:bodyPr>
          <a:lstStyle/>
          <a:p>
            <a:pPr marL="342991" lvl="1" indent="0" algn="just">
              <a:spcAft>
                <a:spcPts val="0"/>
              </a:spcAft>
              <a:buNone/>
              <a:defRPr/>
            </a:pPr>
            <a:endParaRPr lang="en-GB" sz="1500" dirty="0"/>
          </a:p>
          <a:p>
            <a:pPr>
              <a:defRPr/>
            </a:pPr>
            <a:r>
              <a:rPr lang="en-US" sz="1800" dirty="0"/>
              <a:t>How to treat people fairly, avoiding epistemic violence?</a:t>
            </a:r>
          </a:p>
          <a:p>
            <a:pPr eaLnBrk="1" hangingPunct="1">
              <a:defRPr/>
            </a:pPr>
            <a:r>
              <a:rPr lang="en-GB" sz="1800" dirty="0">
                <a:solidFill>
                  <a:schemeClr val="tx1"/>
                </a:solidFill>
                <a:latin typeface="+mj-lt"/>
              </a:rPr>
              <a:t>Abdelnour &amp; Abu Mohgli (2021): practicing </a:t>
            </a:r>
            <a:r>
              <a:rPr lang="en-GB" sz="1800" b="1" dirty="0">
                <a:solidFill>
                  <a:schemeClr val="accent1"/>
                </a:solidFill>
                <a:latin typeface="+mj-lt"/>
              </a:rPr>
              <a:t>political reflexivity </a:t>
            </a:r>
            <a:r>
              <a:rPr lang="en-GB" sz="1800" dirty="0">
                <a:solidFill>
                  <a:schemeClr val="tx1"/>
                </a:solidFill>
                <a:latin typeface="+mj-lt"/>
              </a:rPr>
              <a:t>as a route to reparation of epistemic violence on marginalised participants</a:t>
            </a:r>
          </a:p>
          <a:p>
            <a:pPr eaLnBrk="1" hangingPunct="1">
              <a:defRPr/>
            </a:pPr>
            <a:r>
              <a:rPr lang="en-GB" altLang="en-US" sz="1800" dirty="0">
                <a:latin typeface="+mj-lt"/>
                <a:cs typeface="Times New Roman" panose="02020603050405020304" pitchFamily="18" charset="0"/>
              </a:rPr>
              <a:t>Political reflexivity: awareness of the researchers’ positionality in relation to the systems of power and decision-making present in a certain context, and how these affect the way the researcher is perceived</a:t>
            </a:r>
            <a:endParaRPr lang="en-GB" altLang="en-US" sz="1200" dirty="0">
              <a:solidFill>
                <a:schemeClr val="tx1"/>
              </a:solidFill>
              <a:latin typeface="+mj-lt"/>
              <a:cs typeface="Times New Roman" panose="02020603050405020304" pitchFamily="18" charset="0"/>
            </a:endParaRPr>
          </a:p>
          <a:p>
            <a:pPr eaLnBrk="1" hangingPunct="1">
              <a:defRPr/>
            </a:pPr>
            <a:r>
              <a:rPr lang="en-US" sz="1800" dirty="0">
                <a:solidFill>
                  <a:schemeClr val="tx1"/>
                </a:solidFill>
                <a:latin typeface="+mj-lt"/>
              </a:rPr>
              <a:t>Thinking of our work as placed on a “decoloniality continuum”: one extreme is </a:t>
            </a:r>
            <a:r>
              <a:rPr lang="en-US" sz="1800" b="1" dirty="0">
                <a:solidFill>
                  <a:schemeClr val="accent1"/>
                </a:solidFill>
                <a:latin typeface="+mj-lt"/>
              </a:rPr>
              <a:t>complicity</a:t>
            </a:r>
            <a:r>
              <a:rPr lang="en-US" sz="1800" dirty="0">
                <a:solidFill>
                  <a:schemeClr val="tx1"/>
                </a:solidFill>
                <a:latin typeface="+mj-lt"/>
              </a:rPr>
              <a:t> with the maintenance of epistemic violence, and the other are active efforts to </a:t>
            </a:r>
            <a:r>
              <a:rPr lang="en-US" sz="1800" b="1" dirty="0">
                <a:solidFill>
                  <a:schemeClr val="accent1"/>
                </a:solidFill>
                <a:latin typeface="+mj-lt"/>
              </a:rPr>
              <a:t>voice</a:t>
            </a:r>
            <a:r>
              <a:rPr lang="en-US" sz="1800" dirty="0">
                <a:solidFill>
                  <a:schemeClr val="tx1"/>
                </a:solidFill>
                <a:latin typeface="+mj-lt"/>
              </a:rPr>
              <a:t> systematically silenced narratives (through the use of Indigenous theoretical approaches, or other ways to place the informant at the centre of the research narrative).</a:t>
            </a:r>
            <a:endParaRPr lang="en-GB" sz="1800" dirty="0"/>
          </a:p>
        </p:txBody>
      </p:sp>
    </p:spTree>
    <p:extLst>
      <p:ext uri="{BB962C8B-B14F-4D97-AF65-F5344CB8AC3E}">
        <p14:creationId xmlns:p14="http://schemas.microsoft.com/office/powerpoint/2010/main" val="410700219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5A90C7C-CEC7-D2F6-4EEC-9E655BDFD4DA}"/>
              </a:ext>
            </a:extLst>
          </p:cNvPr>
          <p:cNvSpPr>
            <a:spLocks noGrp="1"/>
          </p:cNvSpPr>
          <p:nvPr>
            <p:ph type="title"/>
          </p:nvPr>
        </p:nvSpPr>
        <p:spPr>
          <a:xfrm>
            <a:off x="1365914" y="279539"/>
            <a:ext cx="6174105" cy="593114"/>
          </a:xfrm>
        </p:spPr>
        <p:txBody>
          <a:bodyPr/>
          <a:lstStyle/>
          <a:p>
            <a:pPr eaLnBrk="1" hangingPunct="1"/>
            <a:r>
              <a:rPr lang="en-GB" altLang="en-US" sz="2401" dirty="0"/>
              <a:t>To recap...</a:t>
            </a:r>
          </a:p>
        </p:txBody>
      </p:sp>
      <p:sp>
        <p:nvSpPr>
          <p:cNvPr id="3" name="Content Placeholder 2">
            <a:extLst>
              <a:ext uri="{FF2B5EF4-FFF2-40B4-BE49-F238E27FC236}">
                <a16:creationId xmlns:a16="http://schemas.microsoft.com/office/drawing/2014/main" id="{EEE9EF6A-28B9-C5B5-E51A-90F5D311B04F}"/>
              </a:ext>
            </a:extLst>
          </p:cNvPr>
          <p:cNvSpPr>
            <a:spLocks noGrp="1"/>
          </p:cNvSpPr>
          <p:nvPr>
            <p:ph idx="1"/>
          </p:nvPr>
        </p:nvSpPr>
        <p:spPr>
          <a:xfrm>
            <a:off x="672352" y="898009"/>
            <a:ext cx="7790329" cy="3889781"/>
          </a:xfrm>
        </p:spPr>
        <p:txBody>
          <a:bodyPr rtlCol="0">
            <a:normAutofit/>
          </a:bodyPr>
          <a:lstStyle/>
          <a:p>
            <a:pPr marL="342991" lvl="1" indent="0" algn="just">
              <a:spcAft>
                <a:spcPts val="0"/>
              </a:spcAft>
              <a:buNone/>
              <a:defRPr/>
            </a:pPr>
            <a:endParaRPr lang="en-GB" sz="1500" dirty="0"/>
          </a:p>
          <a:p>
            <a:pPr>
              <a:defRPr/>
            </a:pPr>
            <a:r>
              <a:rPr lang="en-US" sz="1800" dirty="0"/>
              <a:t>We have encountered data justice as </a:t>
            </a:r>
            <a:r>
              <a:rPr lang="nb-NO" sz="1800" dirty="0"/>
              <a:t>«</a:t>
            </a:r>
            <a:r>
              <a:rPr lang="en-US" sz="1800" dirty="0"/>
              <a:t>fairness in the way people are made visible, represented and treated as a result of their production of digital data</a:t>
            </a:r>
            <a:r>
              <a:rPr lang="nb-NO" sz="1800" dirty="0"/>
              <a:t>» (Taylor, 2017)</a:t>
            </a:r>
          </a:p>
          <a:p>
            <a:pPr>
              <a:defRPr/>
            </a:pPr>
            <a:endParaRPr lang="nb-NO" sz="1800" dirty="0"/>
          </a:p>
          <a:p>
            <a:pPr>
              <a:defRPr/>
            </a:pPr>
            <a:r>
              <a:rPr lang="nb-NO" sz="1800" dirty="0"/>
              <a:t>Considerations of data justice </a:t>
            </a:r>
            <a:r>
              <a:rPr lang="en-US" sz="1800" dirty="0"/>
              <a:t>are crucial in designing, conducting and reporting on Information Systems research, a field affected by systemic bias towards Western theoretical approaches </a:t>
            </a:r>
          </a:p>
          <a:p>
            <a:pPr>
              <a:defRPr/>
            </a:pPr>
            <a:endParaRPr lang="en-US" sz="1800" dirty="0"/>
          </a:p>
          <a:p>
            <a:pPr>
              <a:defRPr/>
            </a:pPr>
            <a:r>
              <a:rPr lang="en-US" sz="1800" dirty="0"/>
              <a:t>Practicing data justice in research – through political reflexivity, Indigenous theoretical approaches, and problematisation of hegemonic concepts like “global South” – is central in and beyond Information Systems studies.</a:t>
            </a:r>
            <a:endParaRPr lang="en-GB" sz="1800" dirty="0"/>
          </a:p>
        </p:txBody>
      </p:sp>
    </p:spTree>
    <p:extLst>
      <p:ext uri="{BB962C8B-B14F-4D97-AF65-F5344CB8AC3E}">
        <p14:creationId xmlns:p14="http://schemas.microsoft.com/office/powerpoint/2010/main" val="163537629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References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56343" y="960027"/>
            <a:ext cx="8362157" cy="3714145"/>
          </a:xfrm>
        </p:spPr>
        <p:txBody>
          <a:bodyPr>
            <a:noAutofit/>
          </a:bodyPr>
          <a:lstStyle/>
          <a:p>
            <a:pPr marL="0" indent="0">
              <a:buNone/>
            </a:pPr>
            <a:r>
              <a:rPr lang="en-GB" sz="1600" b="1" dirty="0">
                <a:latin typeface="+mj-lt"/>
              </a:rPr>
              <a:t>Core Readings</a:t>
            </a:r>
            <a:endParaRPr lang="nb-NO" sz="1600" dirty="0">
              <a:latin typeface="+mj-lt"/>
            </a:endParaRPr>
          </a:p>
          <a:p>
            <a:pPr>
              <a:lnSpc>
                <a:spcPct val="107000"/>
              </a:lnSpc>
              <a:spcAft>
                <a:spcPts val="800"/>
              </a:spcAft>
            </a:pPr>
            <a:r>
              <a:rPr lang="nb-NO" sz="1600" dirty="0">
                <a:effectLst/>
                <a:latin typeface="+mj-lt"/>
                <a:ea typeface="Calibri" panose="020F0502020204030204" pitchFamily="34" charset="0"/>
                <a:cs typeface="Calibri" panose="020F0502020204030204" pitchFamily="34" charset="0"/>
              </a:rPr>
              <a:t>Taylor, L. (2017). What is data justice? The case for connecting digital rights and freedoms globally. </a:t>
            </a:r>
            <a:r>
              <a:rPr lang="nb-NO" sz="1600" i="1" dirty="0">
                <a:effectLst/>
                <a:latin typeface="+mj-lt"/>
                <a:ea typeface="Calibri" panose="020F0502020204030204" pitchFamily="34" charset="0"/>
                <a:cs typeface="Calibri" panose="020F0502020204030204" pitchFamily="34" charset="0"/>
              </a:rPr>
              <a:t>Big Data &amp; Society</a:t>
            </a:r>
            <a:r>
              <a:rPr lang="nb-NO" sz="1600" dirty="0">
                <a:effectLst/>
                <a:latin typeface="+mj-lt"/>
                <a:ea typeface="Calibri" panose="020F0502020204030204" pitchFamily="34" charset="0"/>
                <a:cs typeface="Calibri" panose="020F0502020204030204" pitchFamily="34" charset="0"/>
              </a:rPr>
              <a:t>, 4(2), 1-14.</a:t>
            </a:r>
            <a:endParaRPr lang="nb-NO" sz="1600" dirty="0">
              <a:effectLst/>
              <a:latin typeface="+mj-lt"/>
              <a:ea typeface="Calibri" panose="020F0502020204030204" pitchFamily="34" charset="0"/>
              <a:cs typeface="Times New Roman" panose="02020603050405020304" pitchFamily="18" charset="0"/>
            </a:endParaRPr>
          </a:p>
          <a:p>
            <a:pPr marL="0" indent="0">
              <a:buNone/>
            </a:pPr>
            <a:r>
              <a:rPr lang="en-GB" sz="1600" b="1" dirty="0">
                <a:latin typeface="+mj-lt"/>
              </a:rPr>
              <a:t>Supplementary Readings</a:t>
            </a:r>
            <a:endParaRPr lang="nb-NO" sz="1600" dirty="0">
              <a:latin typeface="+mj-lt"/>
            </a:endParaRPr>
          </a:p>
          <a:p>
            <a:pPr>
              <a:lnSpc>
                <a:spcPct val="107000"/>
              </a:lnSpc>
              <a:spcAft>
                <a:spcPts val="800"/>
              </a:spcAft>
            </a:pPr>
            <a:r>
              <a:rPr lang="nb-NO" sz="1600" dirty="0">
                <a:effectLst/>
                <a:latin typeface="+mj-lt"/>
                <a:ea typeface="Calibri" panose="020F0502020204030204" pitchFamily="34" charset="0"/>
                <a:cs typeface="Calibri" panose="020F0502020204030204" pitchFamily="34" charset="0"/>
              </a:rPr>
              <a:t>Costanza-</a:t>
            </a:r>
            <a:r>
              <a:rPr lang="nb-NO" sz="1600" dirty="0" err="1">
                <a:effectLst/>
                <a:latin typeface="+mj-lt"/>
                <a:ea typeface="Calibri" panose="020F0502020204030204" pitchFamily="34" charset="0"/>
                <a:cs typeface="Calibri" panose="020F0502020204030204" pitchFamily="34" charset="0"/>
              </a:rPr>
              <a:t>Chock</a:t>
            </a:r>
            <a:r>
              <a:rPr lang="nb-NO" sz="1600" dirty="0">
                <a:effectLst/>
                <a:latin typeface="+mj-lt"/>
                <a:ea typeface="Calibri" panose="020F0502020204030204" pitchFamily="34" charset="0"/>
                <a:cs typeface="Calibri" panose="020F0502020204030204" pitchFamily="34" charset="0"/>
              </a:rPr>
              <a:t>, S. (2020). </a:t>
            </a:r>
            <a:r>
              <a:rPr lang="nb-NO" sz="1600" i="1" dirty="0">
                <a:effectLst/>
                <a:latin typeface="+mj-lt"/>
                <a:ea typeface="Calibri" panose="020F0502020204030204" pitchFamily="34" charset="0"/>
                <a:cs typeface="Calibri" panose="020F0502020204030204" pitchFamily="34" charset="0"/>
              </a:rPr>
              <a:t>Design justice: </a:t>
            </a:r>
            <a:r>
              <a:rPr lang="nb-NO" sz="1600" i="1" dirty="0" err="1">
                <a:effectLst/>
                <a:latin typeface="+mj-lt"/>
                <a:ea typeface="Calibri" panose="020F0502020204030204" pitchFamily="34" charset="0"/>
                <a:cs typeface="Calibri" panose="020F0502020204030204" pitchFamily="34" charset="0"/>
              </a:rPr>
              <a:t>Community</a:t>
            </a:r>
            <a:r>
              <a:rPr lang="nb-NO" sz="1600" i="1" dirty="0">
                <a:effectLst/>
                <a:latin typeface="+mj-lt"/>
                <a:ea typeface="Calibri" panose="020F0502020204030204" pitchFamily="34" charset="0"/>
                <a:cs typeface="Calibri" panose="020F0502020204030204" pitchFamily="34" charset="0"/>
              </a:rPr>
              <a:t>-led </a:t>
            </a:r>
            <a:r>
              <a:rPr lang="nb-NO" sz="1600" i="1" dirty="0" err="1">
                <a:effectLst/>
                <a:latin typeface="+mj-lt"/>
                <a:ea typeface="Calibri" panose="020F0502020204030204" pitchFamily="34" charset="0"/>
                <a:cs typeface="Calibri" panose="020F0502020204030204" pitchFamily="34" charset="0"/>
              </a:rPr>
              <a:t>practices</a:t>
            </a:r>
            <a:r>
              <a:rPr lang="nb-NO" sz="1600" i="1" dirty="0">
                <a:effectLst/>
                <a:latin typeface="+mj-lt"/>
                <a:ea typeface="Calibri" panose="020F0502020204030204" pitchFamily="34" charset="0"/>
                <a:cs typeface="Calibri" panose="020F0502020204030204" pitchFamily="34" charset="0"/>
              </a:rPr>
              <a:t> to build the </a:t>
            </a:r>
            <a:r>
              <a:rPr lang="nb-NO" sz="1600" i="1" dirty="0" err="1">
                <a:effectLst/>
                <a:latin typeface="+mj-lt"/>
                <a:ea typeface="Calibri" panose="020F0502020204030204" pitchFamily="34" charset="0"/>
                <a:cs typeface="Calibri" panose="020F0502020204030204" pitchFamily="34" charset="0"/>
              </a:rPr>
              <a:t>worlds</a:t>
            </a:r>
            <a:r>
              <a:rPr lang="nb-NO" sz="1600" i="1" dirty="0">
                <a:effectLst/>
                <a:latin typeface="+mj-lt"/>
                <a:ea typeface="Calibri" panose="020F0502020204030204" pitchFamily="34" charset="0"/>
                <a:cs typeface="Calibri" panose="020F0502020204030204" pitchFamily="34" charset="0"/>
              </a:rPr>
              <a:t> we </a:t>
            </a:r>
            <a:r>
              <a:rPr lang="nb-NO" sz="1600" i="1" dirty="0" err="1">
                <a:effectLst/>
                <a:latin typeface="+mj-lt"/>
                <a:ea typeface="Calibri" panose="020F0502020204030204" pitchFamily="34" charset="0"/>
                <a:cs typeface="Calibri" panose="020F0502020204030204" pitchFamily="34" charset="0"/>
              </a:rPr>
              <a:t>need</a:t>
            </a:r>
            <a:r>
              <a:rPr lang="nb-NO" sz="1600" dirty="0">
                <a:effectLst/>
                <a:latin typeface="+mj-lt"/>
                <a:ea typeface="Calibri" panose="020F0502020204030204" pitchFamily="34" charset="0"/>
                <a:cs typeface="Calibri" panose="020F0502020204030204" pitchFamily="34" charset="0"/>
              </a:rPr>
              <a:t>. New York: The MIT Press, Chapter 1.</a:t>
            </a:r>
          </a:p>
          <a:p>
            <a:pPr>
              <a:lnSpc>
                <a:spcPct val="107000"/>
              </a:lnSpc>
              <a:spcAft>
                <a:spcPts val="800"/>
              </a:spcAft>
            </a:pPr>
            <a:r>
              <a:rPr lang="nb-NO" sz="1600" dirty="0">
                <a:effectLst/>
                <a:latin typeface="+mj-lt"/>
                <a:ea typeface="Calibri" panose="020F0502020204030204" pitchFamily="34" charset="0"/>
                <a:cs typeface="Calibri" panose="020F0502020204030204" pitchFamily="34" charset="0"/>
              </a:rPr>
              <a:t>Dencik, L., </a:t>
            </a:r>
            <a:r>
              <a:rPr lang="nb-NO" sz="1600" dirty="0" err="1">
                <a:effectLst/>
                <a:latin typeface="+mj-lt"/>
                <a:ea typeface="Calibri" panose="020F0502020204030204" pitchFamily="34" charset="0"/>
                <a:cs typeface="Calibri" panose="020F0502020204030204" pitchFamily="34" charset="0"/>
              </a:rPr>
              <a:t>Hintz</a:t>
            </a:r>
            <a:r>
              <a:rPr lang="nb-NO" sz="1600" dirty="0">
                <a:effectLst/>
                <a:latin typeface="+mj-lt"/>
                <a:ea typeface="Calibri" panose="020F0502020204030204" pitchFamily="34" charset="0"/>
                <a:cs typeface="Calibri" panose="020F0502020204030204" pitchFamily="34" charset="0"/>
              </a:rPr>
              <a:t>, A., </a:t>
            </a:r>
            <a:r>
              <a:rPr lang="nb-NO" sz="1600" dirty="0" err="1">
                <a:effectLst/>
                <a:latin typeface="+mj-lt"/>
                <a:ea typeface="Calibri" panose="020F0502020204030204" pitchFamily="34" charset="0"/>
                <a:cs typeface="Calibri" panose="020F0502020204030204" pitchFamily="34" charset="0"/>
              </a:rPr>
              <a:t>Redden</a:t>
            </a:r>
            <a:r>
              <a:rPr lang="nb-NO" sz="1600" dirty="0">
                <a:effectLst/>
                <a:latin typeface="+mj-lt"/>
                <a:ea typeface="Calibri" panose="020F0502020204030204" pitchFamily="34" charset="0"/>
                <a:cs typeface="Calibri" panose="020F0502020204030204" pitchFamily="34" charset="0"/>
              </a:rPr>
              <a:t>, J., &amp; Treré, E. (2019). </a:t>
            </a:r>
            <a:r>
              <a:rPr lang="nb-NO" sz="1600" dirty="0" err="1">
                <a:effectLst/>
                <a:latin typeface="+mj-lt"/>
                <a:ea typeface="Calibri" panose="020F0502020204030204" pitchFamily="34" charset="0"/>
                <a:cs typeface="Calibri" panose="020F0502020204030204" pitchFamily="34" charset="0"/>
              </a:rPr>
              <a:t>Exploring</a:t>
            </a:r>
            <a:r>
              <a:rPr lang="nb-NO" sz="1600" dirty="0">
                <a:effectLst/>
                <a:latin typeface="+mj-lt"/>
                <a:ea typeface="Calibri" panose="020F0502020204030204" pitchFamily="34" charset="0"/>
                <a:cs typeface="Calibri" panose="020F0502020204030204" pitchFamily="34" charset="0"/>
              </a:rPr>
              <a:t> data justice: </a:t>
            </a:r>
            <a:r>
              <a:rPr lang="nb-NO" sz="1600" dirty="0" err="1">
                <a:effectLst/>
                <a:latin typeface="+mj-lt"/>
                <a:ea typeface="Calibri" panose="020F0502020204030204" pitchFamily="34" charset="0"/>
                <a:cs typeface="Calibri" panose="020F0502020204030204" pitchFamily="34" charset="0"/>
              </a:rPr>
              <a:t>Conceptions</a:t>
            </a:r>
            <a:r>
              <a:rPr lang="nb-NO" sz="1600" dirty="0">
                <a:effectLst/>
                <a:latin typeface="+mj-lt"/>
                <a:ea typeface="Calibri" panose="020F0502020204030204" pitchFamily="34" charset="0"/>
                <a:cs typeface="Calibri" panose="020F0502020204030204" pitchFamily="34" charset="0"/>
              </a:rPr>
              <a:t>, applications and directions. </a:t>
            </a:r>
            <a:r>
              <a:rPr lang="nb-NO" sz="1600" i="1" dirty="0">
                <a:effectLst/>
                <a:latin typeface="+mj-lt"/>
                <a:ea typeface="Calibri" panose="020F0502020204030204" pitchFamily="34" charset="0"/>
                <a:cs typeface="Calibri" panose="020F0502020204030204" pitchFamily="34" charset="0"/>
              </a:rPr>
              <a:t>Information, Communication &amp; Society</a:t>
            </a:r>
            <a:r>
              <a:rPr lang="nb-NO" sz="1600" dirty="0">
                <a:effectLst/>
                <a:latin typeface="+mj-lt"/>
                <a:ea typeface="Calibri" panose="020F0502020204030204" pitchFamily="34" charset="0"/>
                <a:cs typeface="Calibri" panose="020F0502020204030204" pitchFamily="34" charset="0"/>
              </a:rPr>
              <a:t>, 22(7), 873-881.</a:t>
            </a:r>
          </a:p>
          <a:p>
            <a:pPr>
              <a:lnSpc>
                <a:spcPct val="107000"/>
              </a:lnSpc>
              <a:spcAft>
                <a:spcPts val="800"/>
              </a:spcAft>
            </a:pPr>
            <a:r>
              <a:rPr lang="en-US" sz="1600" dirty="0">
                <a:effectLst/>
                <a:latin typeface="+mj-lt"/>
                <a:ea typeface="Calibri" panose="020F0502020204030204" pitchFamily="34" charset="0"/>
                <a:cs typeface="Times New Roman" panose="02020603050405020304" pitchFamily="18" charset="0"/>
              </a:rPr>
              <a:t>Heeks, R., &amp; Renken, J. (2018). Data justice for development: What would it mean?. </a:t>
            </a:r>
            <a:r>
              <a:rPr lang="en-US" sz="1600" i="1" dirty="0">
                <a:effectLst/>
                <a:latin typeface="+mj-lt"/>
                <a:ea typeface="Calibri" panose="020F0502020204030204" pitchFamily="34" charset="0"/>
                <a:cs typeface="Times New Roman" panose="02020603050405020304" pitchFamily="18" charset="0"/>
              </a:rPr>
              <a:t>Information Development</a:t>
            </a:r>
            <a:r>
              <a:rPr lang="en-US" sz="1600" dirty="0">
                <a:effectLst/>
                <a:latin typeface="+mj-lt"/>
                <a:ea typeface="Calibri" panose="020F0502020204030204" pitchFamily="34" charset="0"/>
                <a:cs typeface="Times New Roman" panose="02020603050405020304" pitchFamily="18" charset="0"/>
              </a:rPr>
              <a:t>, 34(1), 90-102.</a:t>
            </a:r>
            <a:endParaRPr lang="nb-NO" sz="1600" dirty="0">
              <a:effectLst/>
              <a:latin typeface="+mj-lt"/>
              <a:ea typeface="Calibri" panose="020F0502020204030204" pitchFamily="34" charset="0"/>
              <a:cs typeface="Times New Roman" panose="02020603050405020304" pitchFamily="18" charset="0"/>
            </a:endParaRPr>
          </a:p>
          <a:p>
            <a:pPr>
              <a:lnSpc>
                <a:spcPct val="107000"/>
              </a:lnSpc>
              <a:spcAft>
                <a:spcPts val="800"/>
              </a:spcAft>
            </a:pPr>
            <a:endParaRPr lang="nb-NO" sz="18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0724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References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56343" y="960027"/>
            <a:ext cx="8362157" cy="3714145"/>
          </a:xfrm>
        </p:spPr>
        <p:txBody>
          <a:bodyPr>
            <a:noAutofit/>
          </a:bodyPr>
          <a:lstStyle/>
          <a:p>
            <a:pPr marL="0" indent="0">
              <a:buNone/>
            </a:pPr>
            <a:r>
              <a:rPr lang="en-US" sz="1600" b="1" dirty="0">
                <a:latin typeface="+mj-lt"/>
              </a:rPr>
              <a:t>Optional readings</a:t>
            </a:r>
            <a:endParaRPr lang="nb-NO" sz="1600" dirty="0">
              <a:latin typeface="+mj-lt"/>
            </a:endParaRPr>
          </a:p>
          <a:p>
            <a:pPr eaLnBrk="1" hangingPunct="1">
              <a:defRPr/>
            </a:pPr>
            <a:r>
              <a:rPr lang="en-US" sz="1600" dirty="0">
                <a:latin typeface="+mj-lt"/>
              </a:rPr>
              <a:t>Abdelnour, S., &amp; Abu </a:t>
            </a:r>
            <a:r>
              <a:rPr lang="en-US" sz="1600" dirty="0" err="1">
                <a:latin typeface="+mj-lt"/>
              </a:rPr>
              <a:t>Moghli</a:t>
            </a:r>
            <a:r>
              <a:rPr lang="en-US" sz="1600" dirty="0">
                <a:latin typeface="+mj-lt"/>
              </a:rPr>
              <a:t>, M. (2021). Researching violent contexts: A call for political reflexivity. </a:t>
            </a:r>
            <a:r>
              <a:rPr lang="en-US" sz="1600" i="1" dirty="0">
                <a:latin typeface="+mj-lt"/>
              </a:rPr>
              <a:t>Organization</a:t>
            </a:r>
            <a:r>
              <a:rPr lang="en-US" sz="1600" dirty="0">
                <a:latin typeface="+mj-lt"/>
              </a:rPr>
              <a:t>, 1-24.</a:t>
            </a:r>
          </a:p>
          <a:p>
            <a:pPr eaLnBrk="1" hangingPunct="1">
              <a:defRPr/>
            </a:pPr>
            <a:r>
              <a:rPr lang="en-US" sz="1600" b="0" i="0" dirty="0">
                <a:effectLst/>
                <a:latin typeface="+mj-lt"/>
              </a:rPr>
              <a:t>Davison, R. M., &amp; Díaz Andrade, A. (2018). Promoting indigenous theory. </a:t>
            </a:r>
            <a:r>
              <a:rPr lang="en-US" sz="1600" b="0" i="1" dirty="0">
                <a:effectLst/>
                <a:latin typeface="+mj-lt"/>
              </a:rPr>
              <a:t>Information Systems Journal</a:t>
            </a:r>
            <a:r>
              <a:rPr lang="en-US" sz="1600" b="0" i="0" dirty="0">
                <a:effectLst/>
                <a:latin typeface="+mj-lt"/>
              </a:rPr>
              <a:t>, </a:t>
            </a:r>
            <a:r>
              <a:rPr lang="en-US" sz="1600" b="0" dirty="0">
                <a:effectLst/>
                <a:latin typeface="+mj-lt"/>
              </a:rPr>
              <a:t>28(5</a:t>
            </a:r>
            <a:r>
              <a:rPr lang="en-US" sz="1600" b="0" i="0" dirty="0">
                <a:effectLst/>
                <a:latin typeface="+mj-lt"/>
              </a:rPr>
              <a:t>), 759-764.</a:t>
            </a:r>
            <a:endParaRPr lang="en-US" sz="1600" dirty="0">
              <a:latin typeface="+mj-lt"/>
            </a:endParaRPr>
          </a:p>
          <a:p>
            <a:pPr>
              <a:defRPr/>
            </a:pPr>
            <a:r>
              <a:rPr lang="en-GB" sz="1600" dirty="0">
                <a:latin typeface="+mj-lt"/>
              </a:rPr>
              <a:t>Jimenez, A., &amp; Roberts, T. (2019). Decolonising neo-liberal innovation: Using the Andean philosophy of ‘Buen Vivir’ to reimagine innovation hubs. In International Conference on Social Implications of Computers in Developing Countries (pp. 180–191). Springer.</a:t>
            </a:r>
            <a:endParaRPr lang="en-US" sz="1600" dirty="0">
              <a:latin typeface="+mj-lt"/>
            </a:endParaRPr>
          </a:p>
          <a:p>
            <a:pPr>
              <a:defRPr/>
            </a:pPr>
            <a:r>
              <a:rPr lang="en-US" sz="1600" dirty="0">
                <a:latin typeface="+mj-lt"/>
              </a:rPr>
              <a:t>Milan, S., &amp; Treré, E. (2019). Big data from the South(s): Beyond data universalism. Television &amp; New Media,  20(4), 319–335.</a:t>
            </a:r>
            <a:endParaRPr lang="en-GB" sz="1600" dirty="0">
              <a:latin typeface="+mj-lt"/>
            </a:endParaRPr>
          </a:p>
          <a:p>
            <a:pPr>
              <a:lnSpc>
                <a:spcPct val="107000"/>
              </a:lnSpc>
              <a:spcAft>
                <a:spcPts val="800"/>
              </a:spcAft>
            </a:pPr>
            <a:r>
              <a:rPr lang="en-GB" sz="1600" dirty="0">
                <a:latin typeface="+mj-lt"/>
              </a:rPr>
              <a:t>Tsibolane, P. (2016). Towards a conceptual framework for social wellbeing through inclusive frugal ICT innovation in postcolonial collectivist contexts. GlobDev Workshop, ICIS 2016.</a:t>
            </a:r>
            <a:endParaRPr lang="en-GB" altLang="en-US" sz="1600" dirty="0">
              <a:latin typeface="+mj-lt"/>
              <a:cs typeface="Times New Roman" panose="02020603050405020304" pitchFamily="18" charset="0"/>
            </a:endParaRPr>
          </a:p>
          <a:p>
            <a:pPr>
              <a:lnSpc>
                <a:spcPct val="107000"/>
              </a:lnSpc>
              <a:spcAft>
                <a:spcPts val="800"/>
              </a:spcAft>
            </a:pPr>
            <a:endParaRPr lang="nb-NO" sz="18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986460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pptmal_2020_ifi</Template>
  <TotalTime>754</TotalTime>
  <Words>1853</Words>
  <Application>Microsoft Office PowerPoint</Application>
  <PresentationFormat>Custom</PresentationFormat>
  <Paragraphs>141</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Verdana</vt:lpstr>
      <vt:lpstr>Office-tema</vt:lpstr>
      <vt:lpstr>Data Justice in Research Design</vt:lpstr>
      <vt:lpstr>A preamble…</vt:lpstr>
      <vt:lpstr>Overview</vt:lpstr>
      <vt:lpstr>PowerPoint Presentation</vt:lpstr>
      <vt:lpstr>A preamble…</vt:lpstr>
      <vt:lpstr>For example…</vt:lpstr>
      <vt:lpstr>For example…</vt:lpstr>
      <vt:lpstr>For example…</vt:lpstr>
      <vt:lpstr>Data justice: Different perspectives</vt:lpstr>
      <vt:lpstr>Data justice: Different perspectives</vt:lpstr>
      <vt:lpstr>Designing data just research!</vt:lpstr>
      <vt:lpstr>Data justice in research design</vt:lpstr>
      <vt:lpstr>Data just design: fair visualisation</vt:lpstr>
      <vt:lpstr>But...</vt:lpstr>
      <vt:lpstr>So...</vt:lpstr>
      <vt:lpstr>Data just design: fair representation</vt:lpstr>
      <vt:lpstr>Data just design: fair treatment</vt:lpstr>
      <vt:lpstr>To recap...</vt:lpstr>
      <vt:lpstr>Thank you!</vt:lpstr>
      <vt:lpstr>References</vt:lpstr>
      <vt:lpstr>References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73</cp:revision>
  <dcterms:created xsi:type="dcterms:W3CDTF">2021-08-14T13:08:41Z</dcterms:created>
  <dcterms:modified xsi:type="dcterms:W3CDTF">2025-10-13T17:36:43Z</dcterms:modified>
</cp:coreProperties>
</file>