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65" r:id="rId3"/>
    <p:sldId id="266" r:id="rId4"/>
    <p:sldId id="268" r:id="rId5"/>
    <p:sldId id="267" r:id="rId6"/>
    <p:sldId id="269" r:id="rId7"/>
    <p:sldId id="270" r:id="rId8"/>
    <p:sldId id="288" r:id="rId9"/>
    <p:sldId id="289" r:id="rId10"/>
    <p:sldId id="272" r:id="rId11"/>
    <p:sldId id="273" r:id="rId12"/>
    <p:sldId id="274" r:id="rId13"/>
    <p:sldId id="275" r:id="rId14"/>
    <p:sldId id="276" r:id="rId15"/>
    <p:sldId id="298" r:id="rId16"/>
    <p:sldId id="277" r:id="rId17"/>
    <p:sldId id="278" r:id="rId18"/>
    <p:sldId id="290" r:id="rId19"/>
    <p:sldId id="279" r:id="rId20"/>
    <p:sldId id="286" r:id="rId21"/>
    <p:sldId id="281" r:id="rId22"/>
    <p:sldId id="280" r:id="rId23"/>
    <p:sldId id="282" r:id="rId24"/>
    <p:sldId id="291" r:id="rId25"/>
    <p:sldId id="283" r:id="rId26"/>
    <p:sldId id="264" r:id="rId27"/>
    <p:sldId id="285" r:id="rId28"/>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84577" autoAdjust="0"/>
  </p:normalViewPr>
  <p:slideViewPr>
    <p:cSldViewPr snapToGrid="0">
      <p:cViewPr varScale="1">
        <p:scale>
          <a:sx n="100" d="100"/>
          <a:sy n="100" d="100"/>
        </p:scale>
        <p:origin x="2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26.08.2024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449482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1611114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1784322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457963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840457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3773999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2954690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202574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3789551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2630084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622647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378537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817774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1910678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3019420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203239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3398890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3610430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3129203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14982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285627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480459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27</a:t>
            </a:fld>
            <a:endParaRPr lang="nb-NO"/>
          </a:p>
        </p:txBody>
      </p:sp>
    </p:spTree>
    <p:extLst>
      <p:ext uri="{BB962C8B-B14F-4D97-AF65-F5344CB8AC3E}">
        <p14:creationId xmlns:p14="http://schemas.microsoft.com/office/powerpoint/2010/main" val="416242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26.08.2024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26.08.2024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26.08.2024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26.08.2024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26.08.2024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26.08.2024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26.08.2024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26.08.2024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26.08.2024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26.08.2024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mn.uio.no/ifi/english/people/aca/silvima/"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mailto:silvima@ifi.uio.no" TargetMode="External"/><Relationship Id="rId4" Type="http://schemas.openxmlformats.org/officeDocument/2006/relationships/hyperlink" Target="https://www.researchgate.net/profile/Silvia-Masier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mailto:silvima@ifi.uio.no"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tandfonline.com/toc/titd20/current"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ictd.org/" TargetMode="External"/><Relationship Id="rId5" Type="http://schemas.openxmlformats.org/officeDocument/2006/relationships/hyperlink" Target="https://ifiptc9.net/wg-9-4/" TargetMode="External"/><Relationship Id="rId4" Type="http://schemas.openxmlformats.org/officeDocument/2006/relationships/hyperlink" Target="https://onlinelibrary.wiley.com/journal/16814835"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pPr lvl="0"/>
            <a:r>
              <a:rPr lang="nb-NO" sz="1800" dirty="0"/>
              <a:t>ICT and Global Inequalities</a:t>
            </a:r>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668511" y="3965713"/>
            <a:ext cx="3853793" cy="329662"/>
          </a:xfrm>
        </p:spPr>
        <p:txBody>
          <a:bodyPr>
            <a:normAutofit/>
          </a:bodyPr>
          <a:lstStyle/>
          <a:p>
            <a:r>
              <a:rPr lang="nb-NO" dirty="0"/>
              <a:t>IN5370 – ICT and Global Inequalities</a:t>
            </a:r>
          </a:p>
          <a:p>
            <a:r>
              <a:rPr lang="nb-NO" dirty="0"/>
              <a:t>27.08.2024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Welcome to IN5370!</a:t>
            </a:r>
          </a:p>
          <a:p>
            <a:pPr lvl="0"/>
            <a:r>
              <a:rPr lang="en-US" sz="1800" dirty="0"/>
              <a:t>Introduction</a:t>
            </a:r>
          </a:p>
          <a:p>
            <a:pPr lvl="1"/>
            <a:r>
              <a:rPr lang="en-US" sz="1600" dirty="0"/>
              <a:t>Course Motivation</a:t>
            </a:r>
          </a:p>
          <a:p>
            <a:pPr lvl="1"/>
            <a:r>
              <a:rPr lang="en-US" sz="1600" dirty="0"/>
              <a:t>Learning Objectives</a:t>
            </a:r>
          </a:p>
          <a:p>
            <a:pPr lvl="1"/>
            <a:r>
              <a:rPr lang="en-US" sz="1600" dirty="0"/>
              <a:t>Assessment </a:t>
            </a:r>
          </a:p>
          <a:p>
            <a:pPr lvl="1"/>
            <a:r>
              <a:rPr lang="en-US" sz="1600" dirty="0"/>
              <a:t>Course Structure</a:t>
            </a:r>
          </a:p>
          <a:p>
            <a:pPr lvl="0"/>
            <a:r>
              <a:rPr lang="nb-NO" sz="1800" dirty="0"/>
              <a:t>Expectations!</a:t>
            </a:r>
          </a:p>
          <a:p>
            <a:pPr lvl="0"/>
            <a:r>
              <a:rPr lang="nb-NO" sz="1800" dirty="0"/>
              <a:t>ICT and Global Inequalities: Fundamental Concepts </a:t>
            </a:r>
          </a:p>
        </p:txBody>
      </p:sp>
    </p:spTree>
    <p:extLst>
      <p:ext uri="{BB962C8B-B14F-4D97-AF65-F5344CB8AC3E}">
        <p14:creationId xmlns:p14="http://schemas.microsoft.com/office/powerpoint/2010/main" val="122124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Introductions!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34112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About me…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GB" altLang="nb-NO" sz="1800" dirty="0"/>
              <a:t>Dr Silvia Masiero</a:t>
            </a:r>
          </a:p>
          <a:p>
            <a:r>
              <a:rPr lang="en-GB" altLang="nb-NO" sz="1800" dirty="0"/>
              <a:t>Associate Professor of Information Systems, HISP Centre </a:t>
            </a:r>
          </a:p>
          <a:p>
            <a:r>
              <a:rPr lang="en-GB" altLang="nb-NO" sz="1800" dirty="0"/>
              <a:t>Research interests: information &amp; communication technology for development (ICT4D), ICT use for emergency management, digital platforms for socio-economic development</a:t>
            </a:r>
          </a:p>
          <a:p>
            <a:r>
              <a:rPr lang="en-GB" altLang="nb-NO" sz="1800" dirty="0">
                <a:hlinkClick r:id="rId3"/>
              </a:rPr>
              <a:t>https://www.mn.uio.no/ifi/english/people/aca/silvima/</a:t>
            </a:r>
            <a:r>
              <a:rPr lang="en-GB" altLang="nb-NO" sz="1800" dirty="0"/>
              <a:t> </a:t>
            </a:r>
          </a:p>
          <a:p>
            <a:r>
              <a:rPr lang="en-GB" altLang="nb-NO" sz="1800" dirty="0">
                <a:hlinkClick r:id="rId4"/>
              </a:rPr>
              <a:t>https://www.researchgate.net/profile/Silvia-Masiero</a:t>
            </a:r>
            <a:r>
              <a:rPr lang="en-GB" altLang="nb-NO" sz="1800" dirty="0"/>
              <a:t> </a:t>
            </a:r>
          </a:p>
          <a:p>
            <a:r>
              <a:rPr lang="en-GB" altLang="nb-NO" sz="1800" dirty="0"/>
              <a:t>Email: </a:t>
            </a:r>
            <a:r>
              <a:rPr lang="en-GB" altLang="nb-NO" sz="1800" dirty="0">
                <a:hlinkClick r:id="rId5"/>
              </a:rPr>
              <a:t>silvima@ifi.uio.no</a:t>
            </a:r>
            <a:r>
              <a:rPr lang="en-GB" altLang="nb-NO" sz="1800" dirty="0"/>
              <a:t> </a:t>
            </a:r>
          </a:p>
          <a:p>
            <a:endParaRPr lang="nb-NO" sz="1800" dirty="0"/>
          </a:p>
        </p:txBody>
      </p:sp>
    </p:spTree>
    <p:extLst>
      <p:ext uri="{BB962C8B-B14F-4D97-AF65-F5344CB8AC3E}">
        <p14:creationId xmlns:p14="http://schemas.microsoft.com/office/powerpoint/2010/main" val="326176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Introduction to IN5370</a:t>
            </a:r>
          </a:p>
        </p:txBody>
      </p:sp>
      <p:sp>
        <p:nvSpPr>
          <p:cNvPr id="3" name="Content Placeholder 2"/>
          <p:cNvSpPr>
            <a:spLocks noGrp="1"/>
          </p:cNvSpPr>
          <p:nvPr>
            <p:ph idx="1"/>
          </p:nvPr>
        </p:nvSpPr>
        <p:spPr/>
        <p:txBody>
          <a:bodyPr>
            <a:normAutofit/>
          </a:bodyPr>
          <a:lstStyle/>
          <a:p>
            <a:endParaRPr lang="nb-NO" sz="1800" dirty="0"/>
          </a:p>
        </p:txBody>
      </p:sp>
    </p:spTree>
    <p:extLst>
      <p:ext uri="{BB962C8B-B14F-4D97-AF65-F5344CB8AC3E}">
        <p14:creationId xmlns:p14="http://schemas.microsoft.com/office/powerpoint/2010/main" val="2261196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Course Motivation</a:t>
            </a:r>
          </a:p>
        </p:txBody>
      </p:sp>
      <p:sp>
        <p:nvSpPr>
          <p:cNvPr id="3" name="Content Placeholder 2"/>
          <p:cNvSpPr>
            <a:spLocks noGrp="1" noRot="1" noMove="1" noResize="1" noEditPoints="1" noAdjustHandles="1" noChangeArrowheads="1" noChangeShapeType="1"/>
          </p:cNvSpPr>
          <p:nvPr>
            <p:ph idx="1"/>
          </p:nvPr>
        </p:nvSpPr>
        <p:spPr>
          <a:xfrm>
            <a:off x="577785" y="1248795"/>
            <a:ext cx="7920990" cy="3060383"/>
          </a:xfrm>
        </p:spPr>
        <p:txBody>
          <a:bodyPr>
            <a:normAutofit/>
          </a:bodyPr>
          <a:lstStyle/>
          <a:p>
            <a:r>
              <a:rPr lang="nb-NO" sz="1800" dirty="0"/>
              <a:t>With the advent of Information and Communication Technologies (ICTs), studies (1970s-1980s) started unpacking their potential to generate </a:t>
            </a:r>
            <a:r>
              <a:rPr lang="nb-NO" sz="1800" b="1" dirty="0">
                <a:solidFill>
                  <a:srgbClr val="FF0000"/>
                </a:solidFill>
              </a:rPr>
              <a:t>progress</a:t>
            </a:r>
            <a:r>
              <a:rPr lang="nb-NO" sz="1800" dirty="0"/>
              <a:t> and prosperity across less wealthy countries</a:t>
            </a:r>
          </a:p>
          <a:p>
            <a:r>
              <a:rPr lang="nb-NO" sz="1800" dirty="0"/>
              <a:t>Technology transfer: generalised push to </a:t>
            </a:r>
            <a:r>
              <a:rPr lang="nb-NO" sz="1800" b="1" dirty="0">
                <a:solidFill>
                  <a:srgbClr val="FF0000"/>
                </a:solidFill>
              </a:rPr>
              <a:t>diffusion</a:t>
            </a:r>
            <a:r>
              <a:rPr lang="nb-NO" sz="1800" dirty="0"/>
              <a:t> of ICTs for development, to reduce the «digital divide» across the world’s countries and regions</a:t>
            </a:r>
          </a:p>
          <a:p>
            <a:r>
              <a:rPr lang="nb-NO" sz="1800" dirty="0"/>
              <a:t>But: do ICTs really foster progress and prosperity?</a:t>
            </a:r>
          </a:p>
          <a:p>
            <a:r>
              <a:rPr lang="nb-NO" sz="1800" b="1" dirty="0">
                <a:solidFill>
                  <a:srgbClr val="FF0000"/>
                </a:solidFill>
              </a:rPr>
              <a:t>Detrimental effects </a:t>
            </a:r>
            <a:r>
              <a:rPr lang="nb-NO" sz="1800" dirty="0"/>
              <a:t>of ICT adoption, in and beyond less wealthy countries: injustice and harm resulting from people’s incorporation into digital systems</a:t>
            </a:r>
          </a:p>
          <a:p>
            <a:r>
              <a:rPr lang="nb-NO" sz="1800" dirty="0"/>
              <a:t>In this context, how to engage </a:t>
            </a:r>
            <a:r>
              <a:rPr lang="nb-NO" sz="1800" b="1" dirty="0">
                <a:solidFill>
                  <a:srgbClr val="FF0000"/>
                </a:solidFill>
              </a:rPr>
              <a:t>global inequalities</a:t>
            </a:r>
            <a:r>
              <a:rPr lang="nb-NO" sz="1800" dirty="0"/>
              <a:t> emerging with ICTs?</a:t>
            </a:r>
          </a:p>
        </p:txBody>
      </p:sp>
    </p:spTree>
    <p:extLst>
      <p:ext uri="{BB962C8B-B14F-4D97-AF65-F5344CB8AC3E}">
        <p14:creationId xmlns:p14="http://schemas.microsoft.com/office/powerpoint/2010/main" val="1606329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Learning Objectives</a:t>
            </a:r>
          </a:p>
        </p:txBody>
      </p:sp>
      <p:sp>
        <p:nvSpPr>
          <p:cNvPr id="3" name="Content Placeholder 2"/>
          <p:cNvSpPr>
            <a:spLocks noGrp="1"/>
          </p:cNvSpPr>
          <p:nvPr>
            <p:ph idx="1"/>
          </p:nvPr>
        </p:nvSpPr>
        <p:spPr>
          <a:xfrm>
            <a:off x="576073" y="1440181"/>
            <a:ext cx="7645844" cy="3470147"/>
          </a:xfrm>
        </p:spPr>
        <p:txBody>
          <a:bodyPr>
            <a:noAutofit/>
          </a:bodyPr>
          <a:lstStyle/>
          <a:p>
            <a:pPr marL="0" indent="0">
              <a:buNone/>
            </a:pPr>
            <a:r>
              <a:rPr lang="nb-NO" sz="1800" dirty="0"/>
              <a:t>After completing the course, you can:</a:t>
            </a:r>
          </a:p>
          <a:p>
            <a:pPr algn="l" fontAlgn="base">
              <a:buFont typeface="Arial" panose="020B0604020202020204" pitchFamily="34" charset="0"/>
              <a:buChar char="•"/>
            </a:pPr>
            <a:r>
              <a:rPr lang="en-US" sz="1800" b="1" dirty="0">
                <a:solidFill>
                  <a:srgbClr val="FF0000"/>
                </a:solidFill>
              </a:rPr>
              <a:t>D</a:t>
            </a:r>
            <a:r>
              <a:rPr lang="en-US" sz="1800" b="1" i="0" dirty="0">
                <a:solidFill>
                  <a:srgbClr val="FF0000"/>
                </a:solidFill>
                <a:effectLst/>
              </a:rPr>
              <a:t>escribe</a:t>
            </a:r>
            <a:r>
              <a:rPr lang="en-US" sz="1800" b="0" i="0" dirty="0">
                <a:solidFill>
                  <a:srgbClr val="000000"/>
                </a:solidFill>
                <a:effectLst/>
              </a:rPr>
              <a:t> and critically compare central theories of ICT and global inequalities, applying them to phenomena of current interest in this research space,</a:t>
            </a:r>
          </a:p>
          <a:p>
            <a:pPr algn="l" fontAlgn="base">
              <a:buFont typeface="Arial" panose="020B0604020202020204" pitchFamily="34" charset="0"/>
              <a:buChar char="•"/>
            </a:pPr>
            <a:r>
              <a:rPr lang="en-US" sz="1800" b="1" dirty="0">
                <a:solidFill>
                  <a:srgbClr val="FF0000"/>
                </a:solidFill>
              </a:rPr>
              <a:t>I</a:t>
            </a:r>
            <a:r>
              <a:rPr lang="en-US" sz="1800" b="1" i="0" dirty="0">
                <a:solidFill>
                  <a:srgbClr val="FF0000"/>
                </a:solidFill>
                <a:effectLst/>
              </a:rPr>
              <a:t>llustrate</a:t>
            </a:r>
            <a:r>
              <a:rPr lang="en-US" sz="1800" b="0" i="0" dirty="0">
                <a:solidFill>
                  <a:srgbClr val="000000"/>
                </a:solidFill>
                <a:effectLst/>
              </a:rPr>
              <a:t> different perspectives on the relation between ICT and inequalities, illuminating the different phases that such a relation has acquired over time,</a:t>
            </a:r>
          </a:p>
          <a:p>
            <a:pPr algn="l" fontAlgn="base">
              <a:buFont typeface="Arial" panose="020B0604020202020204" pitchFamily="34" charset="0"/>
              <a:buChar char="•"/>
            </a:pPr>
            <a:r>
              <a:rPr lang="en-US" sz="1800" b="1" dirty="0">
                <a:solidFill>
                  <a:srgbClr val="FF0000"/>
                </a:solidFill>
              </a:rPr>
              <a:t>Position</a:t>
            </a:r>
            <a:r>
              <a:rPr lang="en-US" sz="1800" b="0" i="0" dirty="0">
                <a:solidFill>
                  <a:srgbClr val="000000"/>
                </a:solidFill>
                <a:effectLst/>
              </a:rPr>
              <a:t> debates on ICTs within the current context of data colonialism and adverse digital incorporation, using different conceptual tools to tackle such problems in theoretical, methodological and practical ways,</a:t>
            </a:r>
          </a:p>
        </p:txBody>
      </p:sp>
    </p:spTree>
    <p:extLst>
      <p:ext uri="{BB962C8B-B14F-4D97-AF65-F5344CB8AC3E}">
        <p14:creationId xmlns:p14="http://schemas.microsoft.com/office/powerpoint/2010/main" val="2856899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Learning Objectives</a:t>
            </a:r>
          </a:p>
        </p:txBody>
      </p:sp>
      <p:sp>
        <p:nvSpPr>
          <p:cNvPr id="3" name="Content Placeholder 2"/>
          <p:cNvSpPr>
            <a:spLocks noGrp="1"/>
          </p:cNvSpPr>
          <p:nvPr>
            <p:ph idx="1"/>
          </p:nvPr>
        </p:nvSpPr>
        <p:spPr>
          <a:xfrm>
            <a:off x="576073" y="1440182"/>
            <a:ext cx="7430690" cy="3001190"/>
          </a:xfrm>
        </p:spPr>
        <p:txBody>
          <a:bodyPr>
            <a:noAutofit/>
          </a:bodyPr>
          <a:lstStyle/>
          <a:p>
            <a:pPr marL="0" indent="0">
              <a:buNone/>
            </a:pPr>
            <a:r>
              <a:rPr lang="nb-NO" sz="1800" dirty="0" err="1"/>
              <a:t>After</a:t>
            </a:r>
            <a:r>
              <a:rPr lang="nb-NO" sz="1800" dirty="0"/>
              <a:t> </a:t>
            </a:r>
            <a:r>
              <a:rPr lang="nb-NO" sz="1800" dirty="0" err="1"/>
              <a:t>completing</a:t>
            </a:r>
            <a:r>
              <a:rPr lang="nb-NO" sz="1800" dirty="0"/>
              <a:t> the </a:t>
            </a:r>
            <a:r>
              <a:rPr lang="nb-NO" sz="1800" dirty="0" err="1"/>
              <a:t>course</a:t>
            </a:r>
            <a:r>
              <a:rPr lang="nb-NO" sz="1800" dirty="0"/>
              <a:t>, you can:</a:t>
            </a:r>
          </a:p>
          <a:p>
            <a:pPr algn="l" fontAlgn="base">
              <a:buFont typeface="Arial" panose="020B0604020202020204" pitchFamily="34" charset="0"/>
              <a:buChar char="•"/>
            </a:pPr>
            <a:r>
              <a:rPr lang="en-US" sz="1800" b="1" dirty="0">
                <a:solidFill>
                  <a:srgbClr val="FF0000"/>
                </a:solidFill>
              </a:rPr>
              <a:t>R</a:t>
            </a:r>
            <a:r>
              <a:rPr lang="en-US" sz="1800" b="1" i="0" dirty="0">
                <a:solidFill>
                  <a:srgbClr val="FF0000"/>
                </a:solidFill>
                <a:effectLst/>
              </a:rPr>
              <a:t>eflect</a:t>
            </a:r>
            <a:r>
              <a:rPr lang="en-US" sz="1800" b="0" i="0" dirty="0">
                <a:solidFill>
                  <a:srgbClr val="000000"/>
                </a:solidFill>
                <a:effectLst/>
              </a:rPr>
              <a:t> on the role of different actors in ICT and global inequalities, discussing how private companies, governments, people and the civil society interact in shaping the outcomes of ICT projects,</a:t>
            </a:r>
          </a:p>
          <a:p>
            <a:pPr algn="l" fontAlgn="base">
              <a:buFont typeface="Arial" panose="020B0604020202020204" pitchFamily="34" charset="0"/>
              <a:buChar char="•"/>
            </a:pPr>
            <a:r>
              <a:rPr lang="en-US" sz="1800" b="1" i="0" dirty="0">
                <a:solidFill>
                  <a:srgbClr val="FF0000"/>
                </a:solidFill>
                <a:effectLst/>
              </a:rPr>
              <a:t>Apply</a:t>
            </a:r>
            <a:r>
              <a:rPr lang="en-US" sz="1800" b="0" i="0" dirty="0">
                <a:solidFill>
                  <a:srgbClr val="000000"/>
                </a:solidFill>
                <a:effectLst/>
              </a:rPr>
              <a:t> a critical perspective to the study of inequalities, understanding the centrality of digital technologies to issues of data harm and injustice, and use concepts and theories from the course to devise routes to overcome such problems.</a:t>
            </a:r>
          </a:p>
        </p:txBody>
      </p:sp>
    </p:spTree>
    <p:extLst>
      <p:ext uri="{BB962C8B-B14F-4D97-AF65-F5344CB8AC3E}">
        <p14:creationId xmlns:p14="http://schemas.microsoft.com/office/powerpoint/2010/main" val="2053516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One fundamental </a:t>
            </a:r>
            <a:r>
              <a:rPr lang="nb-NO" dirty="0" err="1"/>
              <a:t>aspect</a:t>
            </a:r>
            <a:r>
              <a:rPr lang="nb-NO" dirty="0"/>
              <a:t>...</a:t>
            </a:r>
          </a:p>
        </p:txBody>
      </p:sp>
      <p:sp>
        <p:nvSpPr>
          <p:cNvPr id="3" name="Content Placeholder 2"/>
          <p:cNvSpPr>
            <a:spLocks noGrp="1"/>
          </p:cNvSpPr>
          <p:nvPr>
            <p:ph idx="1"/>
          </p:nvPr>
        </p:nvSpPr>
        <p:spPr>
          <a:xfrm>
            <a:off x="576073" y="1440182"/>
            <a:ext cx="7430690" cy="3001190"/>
          </a:xfrm>
        </p:spPr>
        <p:txBody>
          <a:bodyPr>
            <a:noAutofit/>
          </a:bodyPr>
          <a:lstStyle/>
          <a:p>
            <a:pPr marL="0" indent="0">
              <a:buNone/>
            </a:pPr>
            <a:r>
              <a:rPr lang="nb-NO" sz="1800" dirty="0"/>
              <a:t>Understanding global inequalities </a:t>
            </a:r>
            <a:r>
              <a:rPr lang="nb-NO" sz="1800" b="1" dirty="0">
                <a:solidFill>
                  <a:srgbClr val="FF0000"/>
                </a:solidFill>
              </a:rPr>
              <a:t>in order to address them</a:t>
            </a:r>
            <a:r>
              <a:rPr lang="nb-NO" sz="1800" dirty="0"/>
              <a:t>!</a:t>
            </a:r>
          </a:p>
          <a:p>
            <a:pPr algn="l" fontAlgn="base">
              <a:buFont typeface="Arial" panose="020B0604020202020204" pitchFamily="34" charset="0"/>
              <a:buChar char="•"/>
            </a:pPr>
            <a:r>
              <a:rPr lang="en-US" sz="1800" dirty="0"/>
              <a:t>Through the course, we will familiarise with the participation of ICTs to issues of harm and injustice, resulting into global inequalities across many domains: gender categorisations; border crossings; distribution of food and humanitarian aid; algorithmic management and its biases</a:t>
            </a:r>
            <a:endParaRPr lang="en-US" sz="1800" i="0" dirty="0">
              <a:effectLst/>
            </a:endParaRPr>
          </a:p>
          <a:p>
            <a:pPr algn="l" fontAlgn="base">
              <a:buFont typeface="Arial" panose="020B0604020202020204" pitchFamily="34" charset="0"/>
              <a:buChar char="•"/>
            </a:pPr>
            <a:r>
              <a:rPr lang="en-US" sz="1800" b="0" dirty="0">
                <a:solidFill>
                  <a:srgbClr val="000000"/>
                </a:solidFill>
              </a:rPr>
              <a:t>Through class activities, debates and serious ga</a:t>
            </a:r>
            <a:r>
              <a:rPr lang="en-US" sz="1800" dirty="0">
                <a:solidFill>
                  <a:srgbClr val="000000"/>
                </a:solidFill>
              </a:rPr>
              <a:t>mes, we will collaborate to imagine ways to overcome such inequalities, building mechanisms of </a:t>
            </a:r>
            <a:r>
              <a:rPr lang="en-US" sz="1800" b="1" dirty="0">
                <a:solidFill>
                  <a:srgbClr val="FF0000"/>
                </a:solidFill>
              </a:rPr>
              <a:t>solidarity and resistance </a:t>
            </a:r>
            <a:r>
              <a:rPr lang="en-US" sz="1800" dirty="0">
                <a:solidFill>
                  <a:srgbClr val="000000"/>
                </a:solidFill>
              </a:rPr>
              <a:t>that afford grasping the positive, socially-enabling aspects of digitalisation. </a:t>
            </a:r>
            <a:endParaRPr lang="en-US" sz="1800" b="0" i="0" dirty="0">
              <a:solidFill>
                <a:srgbClr val="000000"/>
              </a:solidFill>
              <a:effectLst/>
            </a:endParaRPr>
          </a:p>
        </p:txBody>
      </p:sp>
    </p:spTree>
    <p:extLst>
      <p:ext uri="{BB962C8B-B14F-4D97-AF65-F5344CB8AC3E}">
        <p14:creationId xmlns:p14="http://schemas.microsoft.com/office/powerpoint/2010/main" val="1524515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Course Structure</a:t>
            </a:r>
          </a:p>
        </p:txBody>
      </p:sp>
      <p:sp>
        <p:nvSpPr>
          <p:cNvPr id="3" name="Content Placeholder 2"/>
          <p:cNvSpPr>
            <a:spLocks noGrp="1"/>
          </p:cNvSpPr>
          <p:nvPr>
            <p:ph idx="1"/>
          </p:nvPr>
        </p:nvSpPr>
        <p:spPr/>
        <p:txBody>
          <a:bodyPr>
            <a:normAutofit/>
          </a:bodyPr>
          <a:lstStyle/>
          <a:p>
            <a:r>
              <a:rPr lang="en-US" sz="1800" dirty="0"/>
              <a:t>Four weeks teaching!</a:t>
            </a:r>
          </a:p>
          <a:p>
            <a:r>
              <a:rPr lang="en-US" sz="1800" dirty="0"/>
              <a:t>Three weekly lectures (Tuesday 12.15-14.00; Wednesdays and Friday 14.15-16.00)</a:t>
            </a:r>
          </a:p>
          <a:p>
            <a:endParaRPr lang="nb-NO" sz="1800" dirty="0"/>
          </a:p>
          <a:p>
            <a:r>
              <a:rPr lang="nb-NO" sz="1800" dirty="0"/>
              <a:t>Optional Q&amp;A session before the take-</a:t>
            </a:r>
            <a:r>
              <a:rPr lang="nb-NO" sz="1800" dirty="0" err="1"/>
              <a:t>home</a:t>
            </a:r>
            <a:r>
              <a:rPr lang="nb-NO" sz="1800" dirty="0"/>
              <a:t> exam:</a:t>
            </a:r>
          </a:p>
          <a:p>
            <a:pPr marL="0" indent="0">
              <a:buNone/>
            </a:pPr>
            <a:r>
              <a:rPr lang="nb-NO" sz="1800" dirty="0"/>
              <a:t>   NEMKO building, Thursday 3rd October, 10.00-12.00</a:t>
            </a:r>
          </a:p>
        </p:txBody>
      </p:sp>
    </p:spTree>
    <p:extLst>
      <p:ext uri="{BB962C8B-B14F-4D97-AF65-F5344CB8AC3E}">
        <p14:creationId xmlns:p14="http://schemas.microsoft.com/office/powerpoint/2010/main" val="3585507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6"/>
            <a:ext cx="7922703" cy="3593446"/>
          </a:xfrm>
        </p:spPr>
        <p:txBody>
          <a:bodyPr>
            <a:normAutofit/>
          </a:bodyPr>
          <a:lstStyle/>
          <a:p>
            <a:pPr fontAlgn="base"/>
            <a:r>
              <a:rPr lang="en-US" sz="1800" b="1" dirty="0">
                <a:solidFill>
                  <a:srgbClr val="FF0000"/>
                </a:solidFill>
              </a:rPr>
              <a:t>Take-home exam </a:t>
            </a:r>
            <a:r>
              <a:rPr lang="en-US" sz="1800" dirty="0"/>
              <a:t>(available 8 October; submit by 18 November)</a:t>
            </a:r>
          </a:p>
          <a:p>
            <a:pPr lvl="1" fontAlgn="base"/>
            <a:r>
              <a:rPr lang="en-US" sz="1600" dirty="0"/>
              <a:t>Four questions, open-ended, short essay format</a:t>
            </a:r>
          </a:p>
          <a:p>
            <a:pPr lvl="1" fontAlgn="base"/>
            <a:r>
              <a:rPr lang="en-US" sz="1600" dirty="0"/>
              <a:t>You can write in English, Norwegian, or another Scandinavian language</a:t>
            </a:r>
          </a:p>
          <a:p>
            <a:pPr lvl="1" fontAlgn="base"/>
            <a:r>
              <a:rPr lang="en-US" sz="1600" dirty="0"/>
              <a:t>Master students: answer two questions; PhD: answer three questions</a:t>
            </a:r>
          </a:p>
          <a:p>
            <a:pPr fontAlgn="base"/>
            <a:endParaRPr lang="en-US" sz="1800" dirty="0"/>
          </a:p>
          <a:p>
            <a:pPr fontAlgn="base"/>
            <a:r>
              <a:rPr lang="en-US" sz="1800" b="1" dirty="0">
                <a:solidFill>
                  <a:srgbClr val="FF0000"/>
                </a:solidFill>
              </a:rPr>
              <a:t>Skills</a:t>
            </a:r>
            <a:r>
              <a:rPr lang="en-US" sz="1800" dirty="0"/>
              <a:t> assessed in the exam:</a:t>
            </a:r>
          </a:p>
          <a:p>
            <a:pPr lvl="1" fontAlgn="base"/>
            <a:r>
              <a:rPr lang="en-US" sz="1600" dirty="0"/>
              <a:t>Knowledge of course contents (pensum)</a:t>
            </a:r>
          </a:p>
          <a:p>
            <a:pPr lvl="1" fontAlgn="base"/>
            <a:r>
              <a:rPr lang="en-US" sz="1600" dirty="0"/>
              <a:t>Ability to critically and independently comment on core issues and debates on research on ICTs and global inequalities</a:t>
            </a:r>
          </a:p>
          <a:p>
            <a:pPr lvl="1" fontAlgn="base"/>
            <a:r>
              <a:rPr lang="en-US" sz="1600" dirty="0"/>
              <a:t>University of Oslo marking scheme: </a:t>
            </a:r>
            <a:r>
              <a:rPr lang="en-US" sz="1600" dirty="0">
                <a:hlinkClick r:id="rId3"/>
              </a:rPr>
              <a:t>https://www.uio.no/english/studies/examinations/grades/#:~:text=The%20University%20of%20Oslo%20employs,is%20used%20in%20a%20course</a:t>
            </a:r>
            <a:r>
              <a:rPr lang="en-US" sz="1600" dirty="0"/>
              <a:t> </a:t>
            </a:r>
          </a:p>
        </p:txBody>
      </p:sp>
    </p:spTree>
    <p:extLst>
      <p:ext uri="{BB962C8B-B14F-4D97-AF65-F5344CB8AC3E}">
        <p14:creationId xmlns:p14="http://schemas.microsoft.com/office/powerpoint/2010/main" val="2653722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In preparation for the exam…</a:t>
            </a:r>
          </a:p>
          <a:p>
            <a:pPr fontAlgn="base"/>
            <a:r>
              <a:rPr lang="en-US" sz="1800" dirty="0"/>
              <a:t>Familiarise with the pensum (core, supplementary, optional readings)</a:t>
            </a:r>
          </a:p>
          <a:p>
            <a:pPr fontAlgn="base"/>
            <a:r>
              <a:rPr lang="en-US" sz="1800" dirty="0"/>
              <a:t>Come to class – debate and serious games!</a:t>
            </a:r>
          </a:p>
          <a:p>
            <a:pPr fontAlgn="base"/>
            <a:r>
              <a:rPr lang="en-US" sz="1800" dirty="0"/>
              <a:t>Bring your Internet-connected device to class (you’ll need it for games!)</a:t>
            </a:r>
          </a:p>
          <a:p>
            <a:pPr fontAlgn="base"/>
            <a:r>
              <a:rPr lang="en-US" sz="1800" dirty="0"/>
              <a:t>Ask questions! :-)</a:t>
            </a:r>
          </a:p>
          <a:p>
            <a:pPr fontAlgn="base"/>
            <a:r>
              <a:rPr lang="en-US" sz="1800" dirty="0"/>
              <a:t>Write a </a:t>
            </a:r>
            <a:r>
              <a:rPr lang="en-US" sz="1800" b="1" dirty="0">
                <a:solidFill>
                  <a:srgbClr val="FF0000"/>
                </a:solidFill>
              </a:rPr>
              <a:t>mock exam</a:t>
            </a:r>
            <a:r>
              <a:rPr lang="en-US" sz="1800" dirty="0"/>
              <a:t>!</a:t>
            </a:r>
          </a:p>
        </p:txBody>
      </p:sp>
    </p:spTree>
    <p:extLst>
      <p:ext uri="{BB962C8B-B14F-4D97-AF65-F5344CB8AC3E}">
        <p14:creationId xmlns:p14="http://schemas.microsoft.com/office/powerpoint/2010/main" val="2098079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Three types of reading are available in the pensum:</a:t>
            </a:r>
          </a:p>
          <a:p>
            <a:pPr fontAlgn="base"/>
            <a:r>
              <a:rPr lang="en-US" sz="1800" b="1" dirty="0">
                <a:solidFill>
                  <a:srgbClr val="FF0000"/>
                </a:solidFill>
              </a:rPr>
              <a:t>Core readings </a:t>
            </a:r>
            <a:r>
              <a:rPr lang="en-US" sz="1800" dirty="0"/>
              <a:t>(1-2 per lecture; mandatory; needed to form the knowledge required to pass the exam) </a:t>
            </a:r>
          </a:p>
          <a:p>
            <a:pPr fontAlgn="base"/>
            <a:r>
              <a:rPr lang="en-US" sz="1800" b="1" dirty="0">
                <a:solidFill>
                  <a:srgbClr val="FF0000"/>
                </a:solidFill>
              </a:rPr>
              <a:t>Supplementary readings </a:t>
            </a:r>
            <a:r>
              <a:rPr lang="en-US" sz="1800" dirty="0"/>
              <a:t>(associated to each lecture; additional readings which will help you understand the lecture content in greater detail)</a:t>
            </a:r>
          </a:p>
          <a:p>
            <a:pPr fontAlgn="base"/>
            <a:r>
              <a:rPr lang="en-US" sz="1800" b="1" dirty="0">
                <a:solidFill>
                  <a:srgbClr val="FF0000"/>
                </a:solidFill>
              </a:rPr>
              <a:t>Optional readings</a:t>
            </a:r>
            <a:r>
              <a:rPr lang="en-US" sz="1800" dirty="0"/>
              <a:t>: </a:t>
            </a:r>
            <a:r>
              <a:rPr lang="en-GB" sz="1800" dirty="0"/>
              <a:t>a list of research studies on ICT and global inequalities, to gain a more thorough understanding of the past and present of the field. While these readings are optional, they are available for you to deepen specific research debates on the course themes at large.</a:t>
            </a:r>
            <a:endParaRPr lang="en-US" sz="1800" dirty="0"/>
          </a:p>
        </p:txBody>
      </p:sp>
    </p:spTree>
    <p:extLst>
      <p:ext uri="{BB962C8B-B14F-4D97-AF65-F5344CB8AC3E}">
        <p14:creationId xmlns:p14="http://schemas.microsoft.com/office/powerpoint/2010/main" val="3940554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Expectations!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Join lectures (be active in class!)</a:t>
            </a:r>
          </a:p>
          <a:p>
            <a:pPr marL="285750" indent="-285750" fontAlgn="base"/>
            <a:r>
              <a:rPr lang="en-US" sz="1800" dirty="0"/>
              <a:t>Our motto: “no question is a wrong question!”</a:t>
            </a:r>
          </a:p>
          <a:p>
            <a:pPr marL="285750" indent="-285750" fontAlgn="base"/>
            <a:r>
              <a:rPr lang="en-US" sz="1800" dirty="0"/>
              <a:t>Engage with class activities: we practice active learning; which combines lecturing with collaborative tasks that face us with the course topics</a:t>
            </a:r>
          </a:p>
          <a:p>
            <a:pPr marL="285750" indent="-285750" fontAlgn="base"/>
            <a:r>
              <a:rPr lang="en-US" sz="1800" dirty="0"/>
              <a:t>Adopt a </a:t>
            </a:r>
            <a:r>
              <a:rPr lang="en-US" sz="1800" b="1" dirty="0">
                <a:solidFill>
                  <a:srgbClr val="FF0000"/>
                </a:solidFill>
              </a:rPr>
              <a:t>critical approach </a:t>
            </a:r>
            <a:r>
              <a:rPr lang="en-US" sz="1800" dirty="0"/>
              <a:t>to what is discussed – don’t be afraid to challenge the arguments made</a:t>
            </a:r>
          </a:p>
          <a:p>
            <a:pPr marL="285750" indent="-285750" fontAlgn="base"/>
            <a:r>
              <a:rPr lang="en-US" sz="1800" dirty="0"/>
              <a:t>Do come to office hours (open-door) if you have questions, and indeed, if you wish to discuss your MSc thesis or other research projects!</a:t>
            </a:r>
          </a:p>
          <a:p>
            <a:pPr marL="285750" indent="-285750" fontAlgn="base"/>
            <a:endParaRPr lang="en-US" sz="1800" dirty="0"/>
          </a:p>
        </p:txBody>
      </p:sp>
    </p:spTree>
    <p:extLst>
      <p:ext uri="{BB962C8B-B14F-4D97-AF65-F5344CB8AC3E}">
        <p14:creationId xmlns:p14="http://schemas.microsoft.com/office/powerpoint/2010/main" val="1956844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Where I </a:t>
            </a:r>
            <a:r>
              <a:rPr lang="nb-NO" dirty="0" err="1"/>
              <a:t>sit</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Room HBU036, </a:t>
            </a:r>
            <a:r>
              <a:rPr lang="en-US" sz="1800" dirty="0" err="1"/>
              <a:t>Nemko</a:t>
            </a:r>
            <a:r>
              <a:rPr lang="en-US" sz="1800" dirty="0"/>
              <a:t> building, </a:t>
            </a:r>
            <a:r>
              <a:rPr lang="en-US" sz="1800" dirty="0" err="1"/>
              <a:t>Gaustadalléen</a:t>
            </a:r>
            <a:r>
              <a:rPr lang="en-US" sz="1800" dirty="0"/>
              <a:t> 30</a:t>
            </a:r>
          </a:p>
          <a:p>
            <a:pPr marL="285750" indent="-285750" fontAlgn="base"/>
            <a:r>
              <a:rPr lang="en-US" sz="1800" dirty="0"/>
              <a:t>Open-door office hours!</a:t>
            </a:r>
          </a:p>
          <a:p>
            <a:pPr marL="285750" indent="-285750" fontAlgn="base"/>
            <a:r>
              <a:rPr lang="en-US" sz="1800" dirty="0"/>
              <a:t>Email: </a:t>
            </a:r>
            <a:r>
              <a:rPr lang="en-US" sz="1800" dirty="0">
                <a:hlinkClick r:id="rId3"/>
              </a:rPr>
              <a:t>silvima@ifi.uio.no</a:t>
            </a:r>
            <a:r>
              <a:rPr lang="en-US" sz="1800" dirty="0"/>
              <a:t> </a:t>
            </a:r>
          </a:p>
          <a:p>
            <a:pPr marL="285750" indent="-285750" fontAlgn="base"/>
            <a:endParaRPr lang="en-US" sz="1800" dirty="0"/>
          </a:p>
        </p:txBody>
      </p:sp>
    </p:spTree>
    <p:extLst>
      <p:ext uri="{BB962C8B-B14F-4D97-AF65-F5344CB8AC3E}">
        <p14:creationId xmlns:p14="http://schemas.microsoft.com/office/powerpoint/2010/main" val="807774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Questions?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endParaRPr lang="en-US" sz="1800" dirty="0"/>
          </a:p>
        </p:txBody>
      </p:sp>
    </p:spTree>
    <p:extLst>
      <p:ext uri="{BB962C8B-B14F-4D97-AF65-F5344CB8AC3E}">
        <p14:creationId xmlns:p14="http://schemas.microsoft.com/office/powerpoint/2010/main" val="3284263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 and Global Inequalities: Fundamental Concepts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endParaRPr lang="en-US" dirty="0"/>
          </a:p>
        </p:txBody>
      </p:sp>
    </p:spTree>
    <p:extLst>
      <p:ext uri="{BB962C8B-B14F-4D97-AF65-F5344CB8AC3E}">
        <p14:creationId xmlns:p14="http://schemas.microsoft.com/office/powerpoint/2010/main" val="3875800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r>
              <a:rPr lang="en-US" sz="2000" dirty="0"/>
              <a:t>Have you ever witnessed technology being part of:</a:t>
            </a:r>
          </a:p>
          <a:p>
            <a:pPr marL="0" indent="0">
              <a:buNone/>
            </a:pPr>
            <a:endParaRPr lang="en-US" sz="2000" dirty="0"/>
          </a:p>
          <a:p>
            <a:pPr marL="342900" indent="-342900">
              <a:buFontTx/>
              <a:buChar char="-"/>
            </a:pPr>
            <a:r>
              <a:rPr lang="en-US" sz="2000" dirty="0"/>
              <a:t>Uplifting people’s lives (for example through medical, educational, humanitarian programmes?)</a:t>
            </a:r>
          </a:p>
          <a:p>
            <a:pPr marL="342900" indent="-342900">
              <a:buFontTx/>
              <a:buChar char="-"/>
            </a:pPr>
            <a:endParaRPr lang="en-US" sz="2000" dirty="0"/>
          </a:p>
          <a:p>
            <a:pPr marL="342900" indent="-342900">
              <a:buFontTx/>
              <a:buChar char="-"/>
            </a:pPr>
            <a:r>
              <a:rPr lang="en-US" sz="2000" dirty="0"/>
              <a:t>Harming people, especially vulnerable people (for instance through exclusion, surveillance, injustice?)</a:t>
            </a:r>
          </a:p>
        </p:txBody>
      </p:sp>
      <p:sp>
        <p:nvSpPr>
          <p:cNvPr id="5" name="Title 4">
            <a:extLst>
              <a:ext uri="{FF2B5EF4-FFF2-40B4-BE49-F238E27FC236}">
                <a16:creationId xmlns:a16="http://schemas.microsoft.com/office/drawing/2014/main" id="{BA540A2B-148E-11A6-3D05-485E25B6A7F0}"/>
              </a:ext>
            </a:extLst>
          </p:cNvPr>
          <p:cNvSpPr>
            <a:spLocks noGrp="1"/>
          </p:cNvSpPr>
          <p:nvPr>
            <p:ph type="title"/>
          </p:nvPr>
        </p:nvSpPr>
        <p:spPr/>
        <p:txBody>
          <a:bodyPr/>
          <a:lstStyle/>
          <a:p>
            <a:r>
              <a:rPr lang="en-US" dirty="0"/>
              <a:t>Debate time!</a:t>
            </a:r>
            <a:endParaRPr lang="nb-NO" dirty="0"/>
          </a:p>
        </p:txBody>
      </p:sp>
    </p:spTree>
    <p:extLst>
      <p:ext uri="{BB962C8B-B14F-4D97-AF65-F5344CB8AC3E}">
        <p14:creationId xmlns:p14="http://schemas.microsoft.com/office/powerpoint/2010/main" val="630350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 and Global Inequalities: Fundamental Concepts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285750" indent="-285750"/>
            <a:r>
              <a:rPr lang="en-US" sz="1800" dirty="0"/>
              <a:t>Information and Communication Technology for Development (</a:t>
            </a:r>
            <a:r>
              <a:rPr lang="en-US" sz="1800" b="1" dirty="0">
                <a:solidFill>
                  <a:srgbClr val="FF0000"/>
                </a:solidFill>
              </a:rPr>
              <a:t>ICT4D</a:t>
            </a:r>
            <a:r>
              <a:rPr lang="en-US" sz="1800" dirty="0"/>
              <a:t>): a </a:t>
            </a:r>
            <a:r>
              <a:rPr lang="en-US" sz="1800" b="1" dirty="0">
                <a:solidFill>
                  <a:srgbClr val="FF0000"/>
                </a:solidFill>
              </a:rPr>
              <a:t>field</a:t>
            </a:r>
            <a:r>
              <a:rPr lang="en-US" sz="1800" dirty="0"/>
              <a:t> of research and practice; originally a subfield of Information Systems</a:t>
            </a:r>
          </a:p>
          <a:p>
            <a:pPr marL="285750" indent="-285750"/>
            <a:r>
              <a:rPr lang="en-US" sz="1800" dirty="0"/>
              <a:t>First works linking ICTs to development: authored between the 1960s and the 1980s (Heeks, 2014); centered on the potential for ICTs to participate in a new wave of progress, resulting into collective uplifting</a:t>
            </a:r>
          </a:p>
          <a:p>
            <a:pPr marL="285750" indent="-285750"/>
            <a:r>
              <a:rPr lang="en-US" sz="1800" dirty="0"/>
              <a:t>Origins of the field: linked to the diffusion of computers in less wealthy countries (i.e. the </a:t>
            </a:r>
            <a:r>
              <a:rPr lang="en-US" sz="1800" b="1" dirty="0">
                <a:solidFill>
                  <a:srgbClr val="FF0000"/>
                </a:solidFill>
              </a:rPr>
              <a:t>Majority World</a:t>
            </a:r>
            <a:r>
              <a:rPr lang="en-US" sz="1800" dirty="0"/>
              <a:t>), with goals of progress and prosperity</a:t>
            </a:r>
          </a:p>
          <a:p>
            <a:pPr marL="285750" indent="-285750"/>
            <a:r>
              <a:rPr lang="en-US" sz="1800" dirty="0"/>
              <a:t>Early conferences in the area: first International Federation for Information Processing (IFIP) Working Group 9.4 conference in New Delhi in 1988; journal “Information Technology for Development” established 1986</a:t>
            </a:r>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3736865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Key Sources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552942"/>
          </a:xfrm>
        </p:spPr>
        <p:txBody>
          <a:bodyPr>
            <a:normAutofit/>
          </a:bodyPr>
          <a:lstStyle/>
          <a:p>
            <a:pPr marL="0" indent="0">
              <a:buNone/>
            </a:pPr>
            <a:r>
              <a:rPr lang="en-US" sz="1800" dirty="0"/>
              <a:t>Key journals:</a:t>
            </a:r>
          </a:p>
          <a:p>
            <a:pPr marL="285750" indent="-285750"/>
            <a:r>
              <a:rPr lang="en-US" sz="1800" dirty="0"/>
              <a:t>Information Technology for Development: </a:t>
            </a:r>
            <a:r>
              <a:rPr lang="en-US" sz="1800" dirty="0">
                <a:hlinkClick r:id="rId3"/>
              </a:rPr>
              <a:t>https://www.tandfonline.com/toc/titd20/current</a:t>
            </a:r>
            <a:r>
              <a:rPr lang="en-US" sz="1800" dirty="0"/>
              <a:t> </a:t>
            </a:r>
          </a:p>
          <a:p>
            <a:pPr marL="285750" indent="-285750"/>
            <a:r>
              <a:rPr lang="en-US" sz="1800" dirty="0"/>
              <a:t>Electronic Journal of Information Systems in Developing Countries: </a:t>
            </a:r>
            <a:r>
              <a:rPr lang="en-US" sz="1800" dirty="0">
                <a:hlinkClick r:id="rId4"/>
              </a:rPr>
              <a:t>https://onlinelibrary.wiley.com/journal/16814835</a:t>
            </a:r>
            <a:r>
              <a:rPr lang="en-US" sz="1800" dirty="0"/>
              <a:t> </a:t>
            </a:r>
          </a:p>
          <a:p>
            <a:pPr marL="285750" indent="-285750"/>
            <a:endParaRPr lang="en-US" sz="1800" dirty="0"/>
          </a:p>
          <a:p>
            <a:pPr marL="0" indent="0">
              <a:buNone/>
            </a:pPr>
            <a:r>
              <a:rPr lang="en-US" sz="1800" dirty="0"/>
              <a:t>Key conferences: </a:t>
            </a:r>
          </a:p>
          <a:p>
            <a:pPr marL="285750" indent="-285750"/>
            <a:r>
              <a:rPr lang="en-US" sz="1800" dirty="0"/>
              <a:t>IFIP 9.4 - The Implications of Information and Digital Technologies for Development: </a:t>
            </a:r>
            <a:r>
              <a:rPr lang="en-US" sz="1800" dirty="0">
                <a:hlinkClick r:id="rId5"/>
              </a:rPr>
              <a:t>https://ifiptc9.net/wg-9-4/</a:t>
            </a:r>
            <a:r>
              <a:rPr lang="en-US" sz="1800" dirty="0"/>
              <a:t> </a:t>
            </a:r>
          </a:p>
          <a:p>
            <a:pPr marL="285750" indent="-285750"/>
            <a:r>
              <a:rPr lang="en-US" sz="1800" dirty="0"/>
              <a:t>ICTD Conference: </a:t>
            </a:r>
            <a:r>
              <a:rPr lang="en-US" sz="1800" dirty="0">
                <a:hlinkClick r:id="rId6"/>
              </a:rPr>
              <a:t>https://ictd.org/</a:t>
            </a:r>
            <a:r>
              <a:rPr lang="en-US" sz="1800" dirty="0"/>
              <a:t> </a:t>
            </a:r>
          </a:p>
          <a:p>
            <a:pPr marL="285750" indent="-285750"/>
            <a:endParaRPr lang="en-US" sz="1800" dirty="0"/>
          </a:p>
        </p:txBody>
      </p:sp>
    </p:spTree>
    <p:extLst>
      <p:ext uri="{BB962C8B-B14F-4D97-AF65-F5344CB8AC3E}">
        <p14:creationId xmlns:p14="http://schemas.microsoft.com/office/powerpoint/2010/main" val="1358302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What is «development»?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285750" indent="-285750"/>
            <a:r>
              <a:rPr lang="en-US" sz="1800" dirty="0"/>
              <a:t>Few definitions of the term in published ICT4D research!</a:t>
            </a:r>
          </a:p>
          <a:p>
            <a:pPr marL="285750" indent="-285750"/>
            <a:endParaRPr lang="en-US" sz="1800" dirty="0"/>
          </a:p>
          <a:p>
            <a:pPr marL="285750" indent="-285750"/>
            <a:r>
              <a:rPr lang="en-US" sz="1800" dirty="0"/>
              <a:t>Akpan (2003): “the fulfillment of the </a:t>
            </a:r>
            <a:r>
              <a:rPr lang="en-US" sz="1800" b="1" dirty="0">
                <a:solidFill>
                  <a:srgbClr val="FF0000"/>
                </a:solidFill>
              </a:rPr>
              <a:t>necessary conditions </a:t>
            </a:r>
            <a:r>
              <a:rPr lang="en-US" sz="1800" dirty="0"/>
              <a:t>for the realization of the </a:t>
            </a:r>
            <a:r>
              <a:rPr lang="en-US" sz="1800" b="1" dirty="0">
                <a:solidFill>
                  <a:srgbClr val="FF0000"/>
                </a:solidFill>
              </a:rPr>
              <a:t>potential</a:t>
            </a:r>
            <a:r>
              <a:rPr lang="en-US" sz="1800" dirty="0"/>
              <a:t> of human personality, which translates into reductions in poverty, inequality, and unemployment. (It is also) the increasing satisfaction of </a:t>
            </a:r>
            <a:r>
              <a:rPr lang="en-US" sz="1800" b="1" dirty="0">
                <a:solidFill>
                  <a:srgbClr val="FF0000"/>
                </a:solidFill>
              </a:rPr>
              <a:t>basic needs </a:t>
            </a:r>
            <a:r>
              <a:rPr lang="en-US" sz="1800" dirty="0"/>
              <a:t>such as food”. </a:t>
            </a:r>
          </a:p>
          <a:p>
            <a:pPr marL="285750" indent="-285750"/>
            <a:endParaRPr lang="en-US" sz="1800" dirty="0"/>
          </a:p>
          <a:p>
            <a:pPr marL="285750" indent="-285750"/>
            <a:r>
              <a:rPr lang="en-US" sz="1800" dirty="0"/>
              <a:t>But: the term means different things to different people!</a:t>
            </a:r>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572477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Founding assumptions of ICT4D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a:t>Three implicit assumptions of early ICT4D research:</a:t>
            </a:r>
          </a:p>
          <a:p>
            <a:pPr marL="285750" indent="-285750"/>
            <a:r>
              <a:rPr lang="en-US" sz="1800" dirty="0"/>
              <a:t>“Development” as a key goal of ICT diffusion</a:t>
            </a:r>
          </a:p>
          <a:p>
            <a:pPr marL="285750" indent="-285750"/>
            <a:r>
              <a:rPr lang="en-US" sz="1800" dirty="0"/>
              <a:t>Positive role of ICTs in development</a:t>
            </a:r>
          </a:p>
          <a:p>
            <a:pPr marL="285750" indent="-285750"/>
            <a:r>
              <a:rPr lang="en-US" sz="1800" dirty="0"/>
              <a:t>Meaningfulness of the term “developing countries”</a:t>
            </a:r>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2138613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But…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lnSpcReduction="10000"/>
          </a:bodyPr>
          <a:lstStyle/>
          <a:p>
            <a:pPr marL="0" indent="0">
              <a:buNone/>
            </a:pPr>
            <a:r>
              <a:rPr lang="en-US" sz="1800" dirty="0"/>
              <a:t>Crisis of the early assumptions of ICT4D:</a:t>
            </a:r>
          </a:p>
          <a:p>
            <a:pPr marL="285750" indent="-285750"/>
            <a:r>
              <a:rPr lang="en-US" sz="1800" dirty="0"/>
              <a:t>“Development” as a colonial paradigm, resulting in disempowerment and exploitation of development subjects (Escobar, 1995)</a:t>
            </a:r>
          </a:p>
          <a:p>
            <a:pPr marL="285750" indent="-285750"/>
            <a:r>
              <a:rPr lang="en-US" sz="1800" dirty="0"/>
              <a:t>ICTs as implicated in </a:t>
            </a:r>
            <a:r>
              <a:rPr lang="en-US" sz="1800" b="1" dirty="0">
                <a:solidFill>
                  <a:srgbClr val="FF0000"/>
                </a:solidFill>
              </a:rPr>
              <a:t>adverse digital incorporation</a:t>
            </a:r>
            <a:r>
              <a:rPr lang="en-US" sz="1800" dirty="0"/>
              <a:t>, hurting adopters rather than generating “progress” and prosperity (Heeks, 2022)</a:t>
            </a:r>
          </a:p>
          <a:p>
            <a:pPr marL="285750" indent="-285750"/>
            <a:r>
              <a:rPr lang="en-US" sz="1800" dirty="0"/>
              <a:t>Adverse digital incorporation: “inclusion in a digital system that enables a more-advantaged group to </a:t>
            </a:r>
            <a:r>
              <a:rPr lang="en-US" sz="1800" b="1" dirty="0">
                <a:solidFill>
                  <a:srgbClr val="FF0000"/>
                </a:solidFill>
              </a:rPr>
              <a:t>extract</a:t>
            </a:r>
            <a:r>
              <a:rPr lang="en-US" sz="1800" dirty="0"/>
              <a:t> </a:t>
            </a:r>
            <a:r>
              <a:rPr lang="en-US" sz="1800" b="1" dirty="0">
                <a:solidFill>
                  <a:srgbClr val="FF0000"/>
                </a:solidFill>
              </a:rPr>
              <a:t>disproportionate value </a:t>
            </a:r>
            <a:r>
              <a:rPr lang="en-US" sz="1800" dirty="0"/>
              <a:t>from the work or resources of another, less-advantaged group” (Heeks, 2022)</a:t>
            </a:r>
          </a:p>
          <a:p>
            <a:pPr marL="285750" indent="-285750"/>
            <a:r>
              <a:rPr lang="en-US" sz="1800" dirty="0"/>
              <a:t>Critique of the term “developing countries”, seen as a product of a “development” imposed by economically powerful nations.</a:t>
            </a:r>
            <a:endParaRPr lang="en-US" sz="1600" dirty="0"/>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3684009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But…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a:t>Madianou (2019): </a:t>
            </a:r>
            <a:r>
              <a:rPr lang="en-US" sz="1800" b="1" dirty="0">
                <a:solidFill>
                  <a:srgbClr val="FF0000"/>
                </a:solidFill>
              </a:rPr>
              <a:t>technocolonialism</a:t>
            </a:r>
            <a:r>
              <a:rPr lang="en-US" sz="1800" dirty="0"/>
              <a:t> as alternative paradigm</a:t>
            </a:r>
          </a:p>
          <a:p>
            <a:pPr marL="285750" indent="-285750"/>
            <a:r>
              <a:rPr lang="en-US" sz="1800" dirty="0"/>
              <a:t>Digital innovation and data practices are central to essential social protection practices, as well as the humanitarian response to global crises</a:t>
            </a:r>
          </a:p>
          <a:p>
            <a:pPr marL="285750" indent="-285750"/>
            <a:r>
              <a:rPr lang="en-US" sz="1800" dirty="0"/>
              <a:t>Technocolonialism: a concept built to capture how the </a:t>
            </a:r>
            <a:r>
              <a:rPr lang="en-US" sz="1800" b="1" dirty="0">
                <a:solidFill>
                  <a:srgbClr val="FF0000"/>
                </a:solidFill>
              </a:rPr>
              <a:t>convergence</a:t>
            </a:r>
            <a:r>
              <a:rPr lang="en-US" sz="1800" dirty="0"/>
              <a:t> of digital developments with humanitarian structures and market forces may result into reinforcement of colonial relationships of dependency</a:t>
            </a:r>
          </a:p>
          <a:p>
            <a:pPr marL="285750" indent="-285750"/>
            <a:r>
              <a:rPr lang="en-US" sz="1800" dirty="0"/>
              <a:t>It connects practices of value extraction; biometric conversion of anti-poverty schemes; introduction of surveillance practices into migration; to the reification of pre-existing </a:t>
            </a:r>
            <a:r>
              <a:rPr lang="en-US" sz="1800" b="1" dirty="0">
                <a:solidFill>
                  <a:srgbClr val="FF0000"/>
                </a:solidFill>
              </a:rPr>
              <a:t>colonial structures</a:t>
            </a:r>
            <a:r>
              <a:rPr lang="en-US" sz="1800" dirty="0"/>
              <a:t> into digital systems.</a:t>
            </a:r>
          </a:p>
          <a:p>
            <a:pPr marL="285750" indent="-285750"/>
            <a:r>
              <a:rPr lang="en-US" sz="1800" dirty="0"/>
              <a:t>What can be done to address it?</a:t>
            </a:r>
          </a:p>
          <a:p>
            <a:pPr marL="285750" indent="-285750"/>
            <a:endParaRPr lang="en-US" sz="1800" dirty="0"/>
          </a:p>
        </p:txBody>
      </p:sp>
    </p:spTree>
    <p:extLst>
      <p:ext uri="{BB962C8B-B14F-4D97-AF65-F5344CB8AC3E}">
        <p14:creationId xmlns:p14="http://schemas.microsoft.com/office/powerpoint/2010/main" val="129178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285750" indent="-285750"/>
            <a:r>
              <a:rPr lang="en-US" sz="1800" dirty="0"/>
              <a:t>Research on ICT and inequalities today: very different from its origins!</a:t>
            </a:r>
          </a:p>
          <a:p>
            <a:pPr marL="285750" indent="-285750"/>
            <a:endParaRPr lang="en-US" sz="1800" dirty="0"/>
          </a:p>
          <a:p>
            <a:pPr marL="285750" indent="-285750"/>
            <a:r>
              <a:rPr lang="en-US" sz="1800" dirty="0"/>
              <a:t>We deal with a world where ICT adoption has multiple effects, ranging from beneficial ones to surveillance, injustice and other forms of adverse digital incorporation and technocolonialism.</a:t>
            </a:r>
          </a:p>
          <a:p>
            <a:pPr marL="285750" indent="-285750"/>
            <a:endParaRPr lang="en-US" sz="1800" dirty="0"/>
          </a:p>
          <a:p>
            <a:pPr marL="285750" indent="-285750"/>
            <a:r>
              <a:rPr lang="en-US" sz="1800" dirty="0"/>
              <a:t>What does it take to tackle global inequalities emerging with ICTs?</a:t>
            </a:r>
            <a:endParaRPr lang="en-US" sz="1600" dirty="0"/>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405471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13009" y="918003"/>
            <a:ext cx="7922703" cy="4157929"/>
          </a:xfrm>
        </p:spPr>
        <p:txBody>
          <a:bodyPr>
            <a:noAutofit/>
          </a:bodyPr>
          <a:lstStyle/>
          <a:p>
            <a:pPr marL="0" indent="0">
              <a:buNone/>
            </a:pPr>
            <a:r>
              <a:rPr lang="en-GB" sz="1800" b="1" dirty="0"/>
              <a:t>Core Readings</a:t>
            </a:r>
            <a:endParaRPr lang="nb-NO" sz="1800" dirty="0"/>
          </a:p>
          <a:p>
            <a:r>
              <a:rPr lang="en-GB" sz="1800" dirty="0">
                <a:latin typeface="+mj-lt"/>
              </a:rPr>
              <a:t>Heeks, R. (2022). Digital inequality beyond the digital divide: conceptualizing adverse digital incorporation in the global South. </a:t>
            </a:r>
            <a:r>
              <a:rPr lang="nb-NO" sz="1800" i="1" dirty="0">
                <a:latin typeface="+mj-lt"/>
              </a:rPr>
              <a:t>Information Technology for Development</a:t>
            </a:r>
            <a:r>
              <a:rPr lang="nb-NO" sz="1800" dirty="0">
                <a:latin typeface="+mj-lt"/>
              </a:rPr>
              <a:t>, 1-17.</a:t>
            </a:r>
            <a:r>
              <a:rPr lang="en-GB" sz="1800" dirty="0">
                <a:latin typeface="+mj-lt"/>
              </a:rPr>
              <a:t> </a:t>
            </a:r>
          </a:p>
          <a:p>
            <a:r>
              <a:rPr lang="en-US" sz="1800" b="0" i="0" u="none" strike="noStrike" dirty="0">
                <a:solidFill>
                  <a:srgbClr val="222222"/>
                </a:solidFill>
                <a:effectLst/>
                <a:latin typeface="+mj-lt"/>
              </a:rPr>
              <a:t>Madianou, M. (2019). Technocolonialism: Digital innovation and data practices in the humanitarian response to refugee crises. </a:t>
            </a:r>
            <a:r>
              <a:rPr lang="en-US" sz="1800" b="0" i="1" u="none" strike="noStrike" dirty="0">
                <a:solidFill>
                  <a:srgbClr val="222222"/>
                </a:solidFill>
                <a:effectLst/>
                <a:latin typeface="+mj-lt"/>
              </a:rPr>
              <a:t>Social Media + Society</a:t>
            </a:r>
            <a:r>
              <a:rPr lang="en-US" sz="1800" b="0" i="0" u="none" strike="noStrike" dirty="0">
                <a:solidFill>
                  <a:srgbClr val="222222"/>
                </a:solidFill>
                <a:effectLst/>
                <a:latin typeface="+mj-lt"/>
              </a:rPr>
              <a:t>, 5(3), 1-13.</a:t>
            </a:r>
            <a:endParaRPr lang="en-US" sz="2400" b="0" i="0" u="none" strike="noStrike" dirty="0">
              <a:solidFill>
                <a:srgbClr val="222222"/>
              </a:solidFill>
              <a:effectLst/>
              <a:latin typeface="+mj-lt"/>
            </a:endParaRPr>
          </a:p>
          <a:p>
            <a:pPr marL="0" indent="0">
              <a:buNone/>
            </a:pPr>
            <a:r>
              <a:rPr lang="en-GB" sz="1800" b="1" dirty="0"/>
              <a:t>Supplementary Readings</a:t>
            </a:r>
            <a:endParaRPr lang="nb-NO" sz="1800" dirty="0"/>
          </a:p>
          <a:p>
            <a:r>
              <a:rPr lang="en-GB" sz="1800" dirty="0">
                <a:latin typeface="+mj-lt"/>
              </a:rPr>
              <a:t>Masiero, S. (2022). Should we still be doing ICT4D research?. </a:t>
            </a:r>
            <a:r>
              <a:rPr lang="nb-NO" sz="1800" i="1" dirty="0">
                <a:latin typeface="+mj-lt"/>
              </a:rPr>
              <a:t>The Electronic Journal of Information Systems in Developing Countries</a:t>
            </a:r>
            <a:r>
              <a:rPr lang="nb-NO" sz="1800" dirty="0">
                <a:latin typeface="+mj-lt"/>
              </a:rPr>
              <a:t>, 1-15.</a:t>
            </a:r>
          </a:p>
          <a:p>
            <a:pPr rtl="0">
              <a:spcBef>
                <a:spcPts val="0"/>
              </a:spcBef>
              <a:spcAft>
                <a:spcPts val="0"/>
              </a:spcAft>
            </a:pPr>
            <a:r>
              <a:rPr lang="en-US" sz="1800" b="0" i="0" u="none" strike="noStrike" dirty="0">
                <a:solidFill>
                  <a:srgbClr val="222222"/>
                </a:solidFill>
                <a:effectLst/>
                <a:latin typeface="+mj-lt"/>
              </a:rPr>
              <a:t>Qureshi, S. (2023). Digital transformation for development: a human capital key or system of oppression?. </a:t>
            </a:r>
            <a:r>
              <a:rPr lang="en-US" sz="1800" b="0" i="1" u="none" strike="noStrike" dirty="0">
                <a:solidFill>
                  <a:srgbClr val="222222"/>
                </a:solidFill>
                <a:effectLst/>
                <a:latin typeface="+mj-lt"/>
              </a:rPr>
              <a:t>Information Technology for Development</a:t>
            </a:r>
            <a:r>
              <a:rPr lang="en-US" sz="1800" b="0" i="0" u="none" strike="noStrike" dirty="0">
                <a:solidFill>
                  <a:srgbClr val="222222"/>
                </a:solidFill>
                <a:effectLst/>
                <a:latin typeface="+mj-lt"/>
              </a:rPr>
              <a:t>, 29(4), 423-434.</a:t>
            </a:r>
            <a:endParaRPr lang="en-US" sz="2400" b="0" dirty="0">
              <a:effectLst/>
              <a:latin typeface="+mj-lt"/>
            </a:endParaRPr>
          </a:p>
        </p:txBody>
      </p:sp>
    </p:spTree>
    <p:extLst>
      <p:ext uri="{BB962C8B-B14F-4D97-AF65-F5344CB8AC3E}">
        <p14:creationId xmlns:p14="http://schemas.microsoft.com/office/powerpoint/2010/main" val="68072477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582</TotalTime>
  <Words>1720</Words>
  <Application>Microsoft Office PowerPoint</Application>
  <PresentationFormat>Custom</PresentationFormat>
  <Paragraphs>169</Paragraphs>
  <Slides>27</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Verdana</vt:lpstr>
      <vt:lpstr>Office-tema</vt:lpstr>
      <vt:lpstr>ICT and Global Inequalities</vt:lpstr>
      <vt:lpstr>Overview</vt:lpstr>
      <vt:lpstr>Introductions!</vt:lpstr>
      <vt:lpstr>About me…</vt:lpstr>
      <vt:lpstr>Introduction to IN5370</vt:lpstr>
      <vt:lpstr>Course Motivation</vt:lpstr>
      <vt:lpstr>Learning Objectives</vt:lpstr>
      <vt:lpstr>Learning Objectives</vt:lpstr>
      <vt:lpstr>One fundamental aspect...</vt:lpstr>
      <vt:lpstr>Course Structure</vt:lpstr>
      <vt:lpstr>Assessment</vt:lpstr>
      <vt:lpstr>Assessment</vt:lpstr>
      <vt:lpstr>Readings</vt:lpstr>
      <vt:lpstr>Expectations!</vt:lpstr>
      <vt:lpstr>Where I sit…</vt:lpstr>
      <vt:lpstr>Questions?</vt:lpstr>
      <vt:lpstr>ICT and Global Inequalities: Fundamental Concepts</vt:lpstr>
      <vt:lpstr>Debate time!</vt:lpstr>
      <vt:lpstr>ICT and Global Inequalities: Fundamental Concepts</vt:lpstr>
      <vt:lpstr>Key Sources</vt:lpstr>
      <vt:lpstr>What is «development»?</vt:lpstr>
      <vt:lpstr>Founding assumptions of ICT4D research</vt:lpstr>
      <vt:lpstr>But…</vt:lpstr>
      <vt:lpstr>But…</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72</cp:revision>
  <dcterms:created xsi:type="dcterms:W3CDTF">2021-08-14T13:08:41Z</dcterms:created>
  <dcterms:modified xsi:type="dcterms:W3CDTF">2024-08-26T09:58:44Z</dcterms:modified>
</cp:coreProperties>
</file>