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6" r:id="rId3"/>
    <p:sldId id="265" r:id="rId4"/>
    <p:sldId id="287" r:id="rId5"/>
    <p:sldId id="288" r:id="rId6"/>
    <p:sldId id="289" r:id="rId7"/>
    <p:sldId id="290" r:id="rId8"/>
    <p:sldId id="291" r:id="rId9"/>
    <p:sldId id="292" r:id="rId10"/>
    <p:sldId id="294" r:id="rId11"/>
    <p:sldId id="295" r:id="rId12"/>
    <p:sldId id="297" r:id="rId13"/>
    <p:sldId id="296" r:id="rId14"/>
    <p:sldId id="298" r:id="rId15"/>
    <p:sldId id="299" r:id="rId16"/>
    <p:sldId id="300" r:id="rId17"/>
    <p:sldId id="301" r:id="rId18"/>
    <p:sldId id="264" r:id="rId19"/>
    <p:sldId id="285" r:id="rId20"/>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73109" autoAdjust="0"/>
  </p:normalViewPr>
  <p:slideViewPr>
    <p:cSldViewPr snapToGrid="0">
      <p:cViewPr varScale="1">
        <p:scale>
          <a:sx n="86" d="100"/>
          <a:sy n="86" d="100"/>
        </p:scale>
        <p:origin x="5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19.09.2024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Helvetica" panose="020B0604020202020204" pitchFamily="34" charset="0"/>
              </a:rPr>
              <a:t>Addressing Inequality: ICTs, Solidarity and Resistance</a:t>
            </a:r>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3446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318174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3289109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726905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648223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3841482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498254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2977053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4150265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3920717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550618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3967066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603353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3434072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1874671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19.09.2024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19.09.2024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19.09.2024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19.09.2024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19.09.2024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19.09.2024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19.09.2024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19.09.2024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19.09.2024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19.09.2024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hyperlink" Target="https://us.sagepub.com/en-us/nam/unfair-id/book285008"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Addressing Inequality: ICTs, Solidarity and Resistance</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a:t>IN5370 – ICTs and Global Inequalities</a:t>
            </a:r>
          </a:p>
          <a:p>
            <a:r>
              <a:rPr lang="nb-NO" dirty="0"/>
              <a:t>20.09.2024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Course recap!</a:t>
            </a:r>
          </a:p>
          <a:p>
            <a:pPr lvl="0"/>
            <a:r>
              <a:rPr lang="nb-NO" sz="1800" dirty="0"/>
              <a:t>The present: ICT4D and adverse digital incorporation</a:t>
            </a:r>
          </a:p>
          <a:p>
            <a:pPr lvl="0"/>
            <a:r>
              <a:rPr lang="nb-NO" sz="1800" dirty="0"/>
              <a:t>Imagining the future: decolonial approaches to ICT4D</a:t>
            </a:r>
          </a:p>
        </p:txBody>
      </p:sp>
    </p:spTree>
    <p:extLst>
      <p:ext uri="{BB962C8B-B14F-4D97-AF65-F5344CB8AC3E}">
        <p14:creationId xmlns:p14="http://schemas.microsoft.com/office/powerpoint/2010/main" val="77433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53576"/>
            <a:ext cx="8059928" cy="3179377"/>
          </a:xfrm>
        </p:spPr>
        <p:txBody>
          <a:bodyPr>
            <a:noAutofit/>
          </a:bodyPr>
          <a:lstStyle/>
          <a:p>
            <a:pPr lvl="0"/>
            <a:r>
              <a:rPr lang="nb-NO" sz="1800" dirty="0"/>
              <a:t>Recap the core theories and themes dealt with in this course, taking a </a:t>
            </a:r>
            <a:r>
              <a:rPr lang="nb-NO" sz="1800" dirty="0" err="1"/>
              <a:t>stance</a:t>
            </a:r>
            <a:r>
              <a:rPr lang="nb-NO" sz="1800" dirty="0"/>
              <a:t> on the different </a:t>
            </a:r>
            <a:r>
              <a:rPr lang="nb-NO" sz="1800" dirty="0" err="1"/>
              <a:t>debates</a:t>
            </a:r>
            <a:r>
              <a:rPr lang="nb-NO" sz="1800" dirty="0"/>
              <a:t> that we </a:t>
            </a:r>
            <a:r>
              <a:rPr lang="nb-NO" sz="1800" dirty="0" err="1"/>
              <a:t>faced</a:t>
            </a:r>
            <a:r>
              <a:rPr lang="nb-NO" sz="1800" dirty="0"/>
              <a:t> across the </a:t>
            </a:r>
            <a:r>
              <a:rPr lang="nb-NO" sz="1800" dirty="0" err="1"/>
              <a:t>lectures</a:t>
            </a:r>
            <a:endParaRPr lang="nb-NO" sz="1800" dirty="0"/>
          </a:p>
          <a:p>
            <a:pPr lvl="0"/>
            <a:r>
              <a:rPr lang="nb-NO" sz="1800" dirty="0" err="1"/>
              <a:t>Comment</a:t>
            </a:r>
            <a:r>
              <a:rPr lang="nb-NO" sz="1800" dirty="0"/>
              <a:t> on the present-</a:t>
            </a:r>
            <a:r>
              <a:rPr lang="nb-NO" sz="1800" dirty="0" err="1"/>
              <a:t>day</a:t>
            </a:r>
            <a:r>
              <a:rPr lang="nb-NO" sz="1800" dirty="0"/>
              <a:t> status of ICT4D research, and discuss decolonial approaches to ICT4D as an important trend </a:t>
            </a:r>
            <a:r>
              <a:rPr lang="nb-NO" sz="1800" dirty="0" err="1"/>
              <a:t>informing</a:t>
            </a:r>
            <a:r>
              <a:rPr lang="nb-NO" sz="1800" dirty="0"/>
              <a:t> the future </a:t>
            </a:r>
            <a:r>
              <a:rPr lang="nb-NO" sz="1800" dirty="0" err="1"/>
              <a:t>evolutions</a:t>
            </a:r>
            <a:r>
              <a:rPr lang="nb-NO" sz="1800" dirty="0"/>
              <a:t> of our research field</a:t>
            </a:r>
          </a:p>
          <a:p>
            <a:pPr lvl="0"/>
            <a:r>
              <a:rPr lang="nb-NO" sz="1800" dirty="0"/>
              <a:t>Using the knowledge </a:t>
            </a:r>
            <a:r>
              <a:rPr lang="nb-NO" sz="1800" dirty="0" err="1"/>
              <a:t>gained</a:t>
            </a:r>
            <a:r>
              <a:rPr lang="nb-NO" sz="1800" dirty="0"/>
              <a:t> in the course, take your own </a:t>
            </a:r>
            <a:r>
              <a:rPr lang="nb-NO" sz="1800" dirty="0" err="1"/>
              <a:t>stance</a:t>
            </a:r>
            <a:r>
              <a:rPr lang="nb-NO" sz="1800" dirty="0"/>
              <a:t> on the question: how are ICTs </a:t>
            </a:r>
            <a:r>
              <a:rPr lang="nb-NO" sz="1800" dirty="0" err="1"/>
              <a:t>participating</a:t>
            </a:r>
            <a:r>
              <a:rPr lang="nb-NO" sz="1800" dirty="0"/>
              <a:t> in different types of global inequalities, and what can be done about it?</a:t>
            </a:r>
          </a:p>
        </p:txBody>
      </p:sp>
    </p:spTree>
    <p:extLst>
      <p:ext uri="{BB962C8B-B14F-4D97-AF65-F5344CB8AC3E}">
        <p14:creationId xmlns:p14="http://schemas.microsoft.com/office/powerpoint/2010/main" val="122124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4" name="Content Placeholder 3"/>
          <p:cNvSpPr>
            <a:spLocks noGrp="1"/>
          </p:cNvSpPr>
          <p:nvPr>
            <p:ph idx="1"/>
          </p:nvPr>
        </p:nvSpPr>
        <p:spPr/>
        <p:txBody>
          <a:bodyPr/>
          <a:lstStyle/>
          <a:p>
            <a:endParaRPr lang="nb-NO"/>
          </a:p>
        </p:txBody>
      </p:sp>
    </p:spTree>
    <p:extLst>
      <p:ext uri="{BB962C8B-B14F-4D97-AF65-F5344CB8AC3E}">
        <p14:creationId xmlns:p14="http://schemas.microsoft.com/office/powerpoint/2010/main" val="285803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776174"/>
            <a:ext cx="8228881" cy="4235350"/>
          </a:xfrm>
        </p:spPr>
        <p:txBody>
          <a:bodyPr>
            <a:noAutofit/>
          </a:bodyPr>
          <a:lstStyle/>
          <a:p>
            <a:pPr marL="342900" lvl="0" indent="-342900">
              <a:buAutoNum type="arabicParenR"/>
            </a:pPr>
            <a:r>
              <a:rPr lang="en-US" sz="1800" dirty="0"/>
              <a:t>Introduction: ICTs and Global Inequalities</a:t>
            </a:r>
          </a:p>
          <a:p>
            <a:pPr marL="342900" lvl="0" indent="-342900">
              <a:buAutoNum type="arabicParenR"/>
            </a:pPr>
            <a:r>
              <a:rPr lang="en-US" sz="1800" dirty="0"/>
              <a:t>ICTs and Global Inequalities: Theoretical Perspectives</a:t>
            </a:r>
          </a:p>
          <a:p>
            <a:pPr marL="342900" lvl="0" indent="-342900">
              <a:buAutoNum type="arabicParenR"/>
            </a:pPr>
            <a:r>
              <a:rPr lang="en-US" sz="1800" dirty="0"/>
              <a:t>ICTs and Global Inequalities: Empirical Perspectives</a:t>
            </a:r>
          </a:p>
          <a:p>
            <a:pPr marL="342900" lvl="0" indent="-342900">
              <a:buAutoNum type="arabicParenR"/>
            </a:pPr>
            <a:r>
              <a:rPr lang="en-US" sz="1800" dirty="0"/>
              <a:t>Digital Platforms for Development</a:t>
            </a:r>
          </a:p>
          <a:p>
            <a:pPr marL="342900" lvl="0" indent="-342900">
              <a:buAutoNum type="arabicParenR"/>
            </a:pPr>
            <a:r>
              <a:rPr lang="en-US" sz="1800" dirty="0"/>
              <a:t>Digital Identity: Between Development and Unfairness</a:t>
            </a:r>
          </a:p>
          <a:p>
            <a:pPr marL="342900" lvl="0" indent="-342900">
              <a:buAutoNum type="arabicParenR"/>
            </a:pPr>
            <a:r>
              <a:rPr lang="en-US" sz="1800" dirty="0"/>
              <a:t>Biometric Borders: Digital Technologies and Surveillance </a:t>
            </a:r>
          </a:p>
          <a:p>
            <a:pPr marL="342900" lvl="0" indent="-342900">
              <a:buAutoNum type="arabicParenR"/>
            </a:pPr>
            <a:r>
              <a:rPr lang="en-US" sz="1800" dirty="0"/>
              <a:t>Dropdown decisions and transgender identities: a simulation applying critical theories to navigate decision-making in ICT design</a:t>
            </a:r>
          </a:p>
          <a:p>
            <a:pPr marL="342900" lvl="0" indent="-342900">
              <a:buAutoNum type="arabicParenR"/>
            </a:pPr>
            <a:r>
              <a:rPr lang="en-US" sz="1800" dirty="0"/>
              <a:t>Digital Technologies, Refugees and Internal Displacement</a:t>
            </a:r>
          </a:p>
          <a:p>
            <a:pPr marL="342900" lvl="0" indent="-342900">
              <a:buAutoNum type="arabicParenR"/>
            </a:pPr>
            <a:r>
              <a:rPr lang="en-US" sz="1800" dirty="0"/>
              <a:t>Inequalities and Data Justice</a:t>
            </a:r>
          </a:p>
          <a:p>
            <a:pPr marL="342900" lvl="0" indent="-342900">
              <a:buAutoNum type="arabicParenR"/>
            </a:pPr>
            <a:r>
              <a:rPr lang="en-US" sz="1800" dirty="0"/>
              <a:t> Digital Humanitarianism: Innovation and Inequalities</a:t>
            </a:r>
          </a:p>
          <a:p>
            <a:pPr marL="342900" lvl="0" indent="-342900">
              <a:buAutoNum type="arabicParenR"/>
            </a:pPr>
            <a:r>
              <a:rPr lang="en-US" sz="1800" dirty="0"/>
              <a:t> Addressing Inequality: ICTs, Solidarity and Resistance</a:t>
            </a:r>
          </a:p>
          <a:p>
            <a:pPr marL="342900" lvl="0" indent="-342900">
              <a:buAutoNum type="arabicParenR"/>
            </a:pPr>
            <a:endParaRPr lang="en-US" sz="1800" dirty="0"/>
          </a:p>
          <a:p>
            <a:pPr marL="342900" lvl="0" indent="-342900">
              <a:buAutoNum type="arabicParenR"/>
            </a:pPr>
            <a:endParaRPr lang="nb-NO" sz="1800" dirty="0"/>
          </a:p>
        </p:txBody>
      </p:sp>
    </p:spTree>
    <p:extLst>
      <p:ext uri="{BB962C8B-B14F-4D97-AF65-F5344CB8AC3E}">
        <p14:creationId xmlns:p14="http://schemas.microsoft.com/office/powerpoint/2010/main" val="3365262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955496"/>
            <a:ext cx="8321349" cy="4056027"/>
          </a:xfrm>
        </p:spPr>
        <p:txBody>
          <a:bodyPr>
            <a:noAutofit/>
          </a:bodyPr>
          <a:lstStyle/>
          <a:p>
            <a:pPr marL="285750" indent="-285750"/>
            <a:r>
              <a:rPr lang="en-US" sz="1800" dirty="0"/>
              <a:t>We have started the course with early understandings of ICTs for Development (ICT4D), </a:t>
            </a:r>
            <a:r>
              <a:rPr lang="nb-NO" sz="1800" dirty="0"/>
              <a:t>centred on a </a:t>
            </a:r>
            <a:r>
              <a:rPr lang="nb-NO" sz="1800" b="1" dirty="0">
                <a:solidFill>
                  <a:srgbClr val="FF0000"/>
                </a:solidFill>
              </a:rPr>
              <a:t>technology transfer </a:t>
            </a:r>
            <a:r>
              <a:rPr lang="nb-NO" sz="1800" dirty="0"/>
              <a:t>discourse (Avgerou, 2008) and on the overall global </a:t>
            </a:r>
            <a:r>
              <a:rPr lang="nb-NO" sz="1800" dirty="0" err="1"/>
              <a:t>objective</a:t>
            </a:r>
            <a:r>
              <a:rPr lang="nb-NO" sz="1800" dirty="0"/>
              <a:t> to </a:t>
            </a:r>
            <a:r>
              <a:rPr lang="nb-NO" sz="1800" dirty="0" err="1"/>
              <a:t>reduce</a:t>
            </a:r>
            <a:r>
              <a:rPr lang="nb-NO" sz="1800" dirty="0"/>
              <a:t> the </a:t>
            </a:r>
            <a:r>
              <a:rPr lang="nb-NO" sz="1800" b="1" dirty="0">
                <a:solidFill>
                  <a:srgbClr val="FF0000"/>
                </a:solidFill>
              </a:rPr>
              <a:t>digital </a:t>
            </a:r>
            <a:r>
              <a:rPr lang="nb-NO" sz="1800" b="1" dirty="0" err="1">
                <a:solidFill>
                  <a:srgbClr val="FF0000"/>
                </a:solidFill>
              </a:rPr>
              <a:t>divide</a:t>
            </a:r>
            <a:endParaRPr lang="nb-NO" sz="1800" dirty="0"/>
          </a:p>
          <a:p>
            <a:pPr marL="285750" indent="-285750"/>
            <a:endParaRPr lang="nb-NO" sz="1800" dirty="0"/>
          </a:p>
          <a:p>
            <a:pPr marL="285750" indent="-285750"/>
            <a:r>
              <a:rPr lang="nb-NO" sz="1800" dirty="0"/>
              <a:t>We have then introduced the concept of </a:t>
            </a:r>
            <a:r>
              <a:rPr lang="nb-NO" sz="1800" b="1" dirty="0">
                <a:solidFill>
                  <a:srgbClr val="FF0000"/>
                </a:solidFill>
              </a:rPr>
              <a:t>adverse digital incorporation</a:t>
            </a:r>
            <a:r>
              <a:rPr lang="nb-NO" sz="1800" dirty="0"/>
              <a:t> (Heeks, 2022), to conceptualise the negative, rather than positive, effects of being incorporated in digital systems in the </a:t>
            </a:r>
            <a:r>
              <a:rPr lang="nb-NO" sz="1800" dirty="0" err="1"/>
              <a:t>current</a:t>
            </a:r>
            <a:r>
              <a:rPr lang="nb-NO" sz="1800" dirty="0"/>
              <a:t> historical phase</a:t>
            </a:r>
          </a:p>
          <a:p>
            <a:pPr marL="285750" indent="-285750"/>
            <a:endParaRPr lang="nb-NO" sz="1800" dirty="0"/>
          </a:p>
          <a:p>
            <a:pPr marL="285750" indent="-285750"/>
            <a:r>
              <a:rPr lang="nb-NO" sz="1800" dirty="0"/>
              <a:t>We have then </a:t>
            </a:r>
            <a:r>
              <a:rPr lang="nb-NO" sz="1800" dirty="0" err="1"/>
              <a:t>focused</a:t>
            </a:r>
            <a:r>
              <a:rPr lang="nb-NO" sz="1800" dirty="0"/>
              <a:t> on </a:t>
            </a:r>
            <a:r>
              <a:rPr lang="nb-NO" sz="1800" dirty="0" err="1"/>
              <a:t>studying</a:t>
            </a:r>
            <a:r>
              <a:rPr lang="nb-NO" sz="1800" dirty="0"/>
              <a:t> different </a:t>
            </a:r>
            <a:r>
              <a:rPr lang="nb-NO" sz="1800" dirty="0" err="1"/>
              <a:t>instances</a:t>
            </a:r>
            <a:r>
              <a:rPr lang="nb-NO" sz="1800" dirty="0"/>
              <a:t> of </a:t>
            </a:r>
            <a:r>
              <a:rPr lang="nb-NO" sz="1800" dirty="0" err="1"/>
              <a:t>adverse</a:t>
            </a:r>
            <a:r>
              <a:rPr lang="nb-NO" sz="1800" dirty="0"/>
              <a:t> digital incorporation: </a:t>
            </a:r>
            <a:r>
              <a:rPr lang="nb-NO" sz="1800" dirty="0" err="1"/>
              <a:t>among</a:t>
            </a:r>
            <a:r>
              <a:rPr lang="nb-NO" sz="1800" dirty="0"/>
              <a:t> </a:t>
            </a:r>
            <a:r>
              <a:rPr lang="nb-NO" sz="1800" dirty="0" err="1"/>
              <a:t>these</a:t>
            </a:r>
            <a:r>
              <a:rPr lang="nb-NO" sz="1800" dirty="0"/>
              <a:t> are </a:t>
            </a:r>
            <a:r>
              <a:rPr lang="nb-NO" sz="1800" b="1" dirty="0">
                <a:solidFill>
                  <a:srgbClr val="FF0000"/>
                </a:solidFill>
              </a:rPr>
              <a:t>digital identity </a:t>
            </a:r>
            <a:r>
              <a:rPr lang="nb-NO" sz="1800" dirty="0"/>
              <a:t>(lecture 5), </a:t>
            </a:r>
            <a:r>
              <a:rPr lang="nb-NO" sz="1800" b="1" dirty="0">
                <a:solidFill>
                  <a:srgbClr val="FF0000"/>
                </a:solidFill>
              </a:rPr>
              <a:t>surveillance theories</a:t>
            </a:r>
            <a:r>
              <a:rPr lang="nb-NO" sz="1800" dirty="0"/>
              <a:t> (</a:t>
            </a:r>
            <a:r>
              <a:rPr lang="nb-NO" sz="1800" dirty="0" err="1"/>
              <a:t>lectures</a:t>
            </a:r>
            <a:r>
              <a:rPr lang="nb-NO" sz="1800" dirty="0"/>
              <a:t> 6-8), </a:t>
            </a:r>
            <a:r>
              <a:rPr lang="nb-NO" sz="1800" b="1" dirty="0">
                <a:solidFill>
                  <a:srgbClr val="FF0000"/>
                </a:solidFill>
              </a:rPr>
              <a:t>structural </a:t>
            </a:r>
            <a:r>
              <a:rPr lang="nb-NO" sz="1800" b="1" dirty="0" err="1">
                <a:solidFill>
                  <a:srgbClr val="FF0000"/>
                </a:solidFill>
              </a:rPr>
              <a:t>violence</a:t>
            </a:r>
            <a:r>
              <a:rPr lang="nb-NO" sz="1800" b="1" dirty="0">
                <a:solidFill>
                  <a:srgbClr val="FF0000"/>
                </a:solidFill>
              </a:rPr>
              <a:t> </a:t>
            </a:r>
            <a:r>
              <a:rPr lang="nb-NO" sz="1800" dirty="0"/>
              <a:t>(lecture 7) and the production of different forms of </a:t>
            </a:r>
            <a:r>
              <a:rPr lang="nb-NO" sz="1800" b="1" dirty="0">
                <a:solidFill>
                  <a:srgbClr val="FF0000"/>
                </a:solidFill>
              </a:rPr>
              <a:t>data injustice </a:t>
            </a:r>
            <a:r>
              <a:rPr lang="nb-NO" sz="1800" dirty="0"/>
              <a:t>(lecture 9).</a:t>
            </a:r>
          </a:p>
          <a:p>
            <a:pPr marL="285750" indent="-285750"/>
            <a:endParaRPr lang="en-US" sz="1800" dirty="0"/>
          </a:p>
          <a:p>
            <a:pPr marL="342900" lvl="0" indent="-342900">
              <a:buAutoNum type="arabicParenR"/>
            </a:pPr>
            <a:endParaRPr lang="nb-NO" sz="1800" dirty="0"/>
          </a:p>
        </p:txBody>
      </p:sp>
    </p:spTree>
    <p:extLst>
      <p:ext uri="{BB962C8B-B14F-4D97-AF65-F5344CB8AC3E}">
        <p14:creationId xmlns:p14="http://schemas.microsoft.com/office/powerpoint/2010/main" val="80204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955496"/>
            <a:ext cx="8321349" cy="4056027"/>
          </a:xfrm>
        </p:spPr>
        <p:txBody>
          <a:bodyPr>
            <a:noAutofit/>
          </a:bodyPr>
          <a:lstStyle/>
          <a:p>
            <a:pPr marL="285750" indent="-285750"/>
            <a:r>
              <a:rPr lang="nb-NO" sz="1800" dirty="0"/>
              <a:t>Our first three </a:t>
            </a:r>
            <a:r>
              <a:rPr lang="nb-NO" sz="1800" dirty="0" err="1"/>
              <a:t>lectures</a:t>
            </a:r>
            <a:r>
              <a:rPr lang="nb-NO" sz="1800" dirty="0"/>
              <a:t> </a:t>
            </a:r>
            <a:r>
              <a:rPr lang="nb-NO" sz="1800" dirty="0" err="1"/>
              <a:t>focused</a:t>
            </a:r>
            <a:r>
              <a:rPr lang="nb-NO" sz="1800" dirty="0"/>
              <a:t> on essential theoretical </a:t>
            </a:r>
            <a:r>
              <a:rPr lang="nb-NO" sz="1800" dirty="0" err="1"/>
              <a:t>tools</a:t>
            </a:r>
            <a:r>
              <a:rPr lang="nb-NO" sz="1800" dirty="0"/>
              <a:t> to understand ICT4D </a:t>
            </a:r>
            <a:r>
              <a:rPr lang="nb-NO" sz="1800" dirty="0" err="1"/>
              <a:t>debates</a:t>
            </a:r>
            <a:r>
              <a:rPr lang="nb-NO" sz="1800" dirty="0"/>
              <a:t>. We studies the shift from a growth-centred </a:t>
            </a:r>
            <a:r>
              <a:rPr lang="nb-NO" sz="1800" dirty="0" err="1"/>
              <a:t>view</a:t>
            </a:r>
            <a:r>
              <a:rPr lang="nb-NO" sz="1800" dirty="0"/>
              <a:t> of «development» to a multidimensional </a:t>
            </a:r>
            <a:r>
              <a:rPr lang="nb-NO" sz="1800" dirty="0" err="1"/>
              <a:t>view</a:t>
            </a:r>
            <a:r>
              <a:rPr lang="nb-NO" sz="1800" dirty="0"/>
              <a:t>, </a:t>
            </a:r>
            <a:r>
              <a:rPr lang="nb-NO" sz="1800" dirty="0" err="1"/>
              <a:t>involving</a:t>
            </a:r>
            <a:r>
              <a:rPr lang="nb-NO" sz="1800" dirty="0"/>
              <a:t> dimensions of health, </a:t>
            </a:r>
            <a:r>
              <a:rPr lang="nb-NO" sz="1800" dirty="0" err="1"/>
              <a:t>education</a:t>
            </a:r>
            <a:r>
              <a:rPr lang="nb-NO" sz="1800" dirty="0"/>
              <a:t>, and </a:t>
            </a:r>
            <a:r>
              <a:rPr lang="nb-NO" sz="1800" dirty="0" err="1"/>
              <a:t>satisfaction</a:t>
            </a:r>
            <a:r>
              <a:rPr lang="nb-NO" sz="1800" dirty="0"/>
              <a:t> of </a:t>
            </a:r>
            <a:r>
              <a:rPr lang="nb-NO" sz="1800" dirty="0" err="1"/>
              <a:t>basic</a:t>
            </a:r>
            <a:r>
              <a:rPr lang="nb-NO" sz="1800" dirty="0"/>
              <a:t> human needs.</a:t>
            </a:r>
          </a:p>
          <a:p>
            <a:pPr marL="285750" indent="-285750"/>
            <a:endParaRPr lang="nb-NO" sz="1800" dirty="0"/>
          </a:p>
          <a:p>
            <a:pPr marL="285750" indent="-285750"/>
            <a:r>
              <a:rPr lang="nb-NO" sz="1800" dirty="0"/>
              <a:t>We introduced Sen’s capabilities approach to understand development as </a:t>
            </a:r>
            <a:r>
              <a:rPr lang="nb-NO" sz="1800" dirty="0" err="1"/>
              <a:t>freedom</a:t>
            </a:r>
            <a:r>
              <a:rPr lang="nb-NO" sz="1800" dirty="0"/>
              <a:t>, conceptualising development </a:t>
            </a:r>
            <a:r>
              <a:rPr lang="en-US" sz="1800" dirty="0"/>
              <a:t>as a process of expanding the </a:t>
            </a:r>
            <a:r>
              <a:rPr lang="en-US" sz="1800" b="1" dirty="0">
                <a:solidFill>
                  <a:srgbClr val="FF0000"/>
                </a:solidFill>
              </a:rPr>
              <a:t>real freedoms </a:t>
            </a:r>
            <a:r>
              <a:rPr lang="en-US" sz="1800" dirty="0"/>
              <a:t>that people enjoy</a:t>
            </a:r>
            <a:r>
              <a:rPr lang="en-US" sz="1800" i="1" dirty="0"/>
              <a:t>.</a:t>
            </a:r>
          </a:p>
          <a:p>
            <a:pPr marL="285750" indent="-285750"/>
            <a:endParaRPr lang="en-US" sz="1800" i="1" dirty="0"/>
          </a:p>
          <a:p>
            <a:pPr marL="285750" indent="-285750"/>
            <a:r>
              <a:rPr lang="en-US" sz="1800" dirty="0"/>
              <a:t>Sen’s perspective has acted as a common thread through the course, informing our understanding of development interventions from the eyes of their intended recipients.</a:t>
            </a:r>
            <a:endParaRPr lang="nb-NO" sz="1800" dirty="0"/>
          </a:p>
          <a:p>
            <a:pPr marL="285750" indent="-285750"/>
            <a:endParaRPr lang="en-US" sz="1800" dirty="0"/>
          </a:p>
          <a:p>
            <a:pPr marL="342900" lvl="0" indent="-342900">
              <a:buAutoNum type="arabicParenR"/>
            </a:pPr>
            <a:endParaRPr lang="nb-NO" sz="1800" dirty="0"/>
          </a:p>
        </p:txBody>
      </p:sp>
    </p:spTree>
    <p:extLst>
      <p:ext uri="{BB962C8B-B14F-4D97-AF65-F5344CB8AC3E}">
        <p14:creationId xmlns:p14="http://schemas.microsoft.com/office/powerpoint/2010/main" val="2856190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955496"/>
            <a:ext cx="8321349" cy="4056027"/>
          </a:xfrm>
        </p:spPr>
        <p:txBody>
          <a:bodyPr>
            <a:noAutofit/>
          </a:bodyPr>
          <a:lstStyle/>
          <a:p>
            <a:pPr marL="285750" indent="-285750"/>
            <a:r>
              <a:rPr lang="nb-NO" sz="1800" dirty="0"/>
              <a:t>We have introduced the </a:t>
            </a:r>
            <a:r>
              <a:rPr lang="nb-NO" sz="1800" b="1" dirty="0">
                <a:solidFill>
                  <a:srgbClr val="FF0000"/>
                </a:solidFill>
              </a:rPr>
              <a:t>UN Sustainable Development Goals</a:t>
            </a:r>
            <a:r>
              <a:rPr lang="nb-NO" sz="1800" dirty="0"/>
              <a:t> (</a:t>
            </a:r>
            <a:r>
              <a:rPr lang="nb-NO" sz="1800" dirty="0" err="1"/>
              <a:t>SDGs</a:t>
            </a:r>
            <a:r>
              <a:rPr lang="nb-NO" sz="1800" dirty="0"/>
              <a:t>) as an agenda of strong </a:t>
            </a:r>
            <a:r>
              <a:rPr lang="nb-NO" sz="1800" dirty="0" err="1"/>
              <a:t>interest</a:t>
            </a:r>
            <a:r>
              <a:rPr lang="nb-NO" sz="1800" dirty="0"/>
              <a:t> to present-</a:t>
            </a:r>
            <a:r>
              <a:rPr lang="nb-NO" sz="1800" dirty="0" err="1"/>
              <a:t>day</a:t>
            </a:r>
            <a:r>
              <a:rPr lang="nb-NO" sz="1800" dirty="0"/>
              <a:t> ICT4D research. In each lecture, we have discussed how ICTs can participate in the </a:t>
            </a:r>
            <a:r>
              <a:rPr lang="nb-NO" sz="1800" dirty="0" err="1"/>
              <a:t>fulfilment</a:t>
            </a:r>
            <a:r>
              <a:rPr lang="nb-NO" sz="1800" dirty="0"/>
              <a:t> of </a:t>
            </a:r>
            <a:r>
              <a:rPr lang="nb-NO" sz="1800" dirty="0" err="1"/>
              <a:t>one</a:t>
            </a:r>
            <a:r>
              <a:rPr lang="nb-NO" sz="1800" dirty="0"/>
              <a:t> or more </a:t>
            </a:r>
            <a:r>
              <a:rPr lang="nb-NO" sz="1800" dirty="0" err="1"/>
              <a:t>SDGs</a:t>
            </a:r>
            <a:r>
              <a:rPr lang="nb-NO" sz="1800" dirty="0"/>
              <a:t>: global health; gender </a:t>
            </a:r>
            <a:r>
              <a:rPr lang="nb-NO" sz="1800" dirty="0" err="1"/>
              <a:t>equality</a:t>
            </a:r>
            <a:r>
              <a:rPr lang="nb-NO" sz="1800" dirty="0"/>
              <a:t>; </a:t>
            </a:r>
            <a:r>
              <a:rPr lang="nb-NO" sz="1800" dirty="0" err="1"/>
              <a:t>peace</a:t>
            </a:r>
            <a:r>
              <a:rPr lang="nb-NO" sz="1800" dirty="0"/>
              <a:t>, justice and strong </a:t>
            </a:r>
            <a:r>
              <a:rPr lang="nb-NO" sz="1800" dirty="0" err="1"/>
              <a:t>institutions</a:t>
            </a:r>
            <a:r>
              <a:rPr lang="nb-NO" sz="1800" dirty="0"/>
              <a:t>…</a:t>
            </a:r>
          </a:p>
          <a:p>
            <a:pPr marL="285750" indent="-285750"/>
            <a:endParaRPr lang="nb-NO" sz="900" dirty="0"/>
          </a:p>
          <a:p>
            <a:pPr marL="285750" indent="-285750"/>
            <a:r>
              <a:rPr lang="nb-NO" sz="1800" dirty="0"/>
              <a:t>…at the same time, in each lecture we have </a:t>
            </a:r>
            <a:r>
              <a:rPr lang="nb-NO" sz="1800" b="1" dirty="0">
                <a:solidFill>
                  <a:srgbClr val="FF0000"/>
                </a:solidFill>
              </a:rPr>
              <a:t>problematised</a:t>
            </a:r>
            <a:r>
              <a:rPr lang="nb-NO" sz="1800" dirty="0"/>
              <a:t> the </a:t>
            </a:r>
            <a:r>
              <a:rPr lang="nb-NO" sz="1800" dirty="0" err="1"/>
              <a:t>ability</a:t>
            </a:r>
            <a:r>
              <a:rPr lang="nb-NO" sz="1800" dirty="0"/>
              <a:t> of ICTs to </a:t>
            </a:r>
            <a:r>
              <a:rPr lang="nb-NO" sz="1800" dirty="0" err="1"/>
              <a:t>contribute</a:t>
            </a:r>
            <a:r>
              <a:rPr lang="nb-NO" sz="1800" dirty="0"/>
              <a:t> to the </a:t>
            </a:r>
            <a:r>
              <a:rPr lang="nb-NO" sz="1800" dirty="0" err="1"/>
              <a:t>pursuit</a:t>
            </a:r>
            <a:r>
              <a:rPr lang="nb-NO" sz="1800" dirty="0"/>
              <a:t> of the goals. We have introduced critical approaches that </a:t>
            </a:r>
            <a:r>
              <a:rPr lang="nb-NO" sz="1800" dirty="0" err="1"/>
              <a:t>highlight</a:t>
            </a:r>
            <a:r>
              <a:rPr lang="nb-NO" sz="1800" dirty="0"/>
              <a:t> issues of surveillance, data injustice, </a:t>
            </a:r>
            <a:r>
              <a:rPr lang="nb-NO" sz="1800" dirty="0" err="1"/>
              <a:t>epistemic</a:t>
            </a:r>
            <a:r>
              <a:rPr lang="nb-NO" sz="1800" dirty="0"/>
              <a:t> and structural </a:t>
            </a:r>
            <a:r>
              <a:rPr lang="nb-NO" sz="1800" dirty="0" err="1"/>
              <a:t>violence</a:t>
            </a:r>
            <a:r>
              <a:rPr lang="nb-NO" sz="1800" dirty="0"/>
              <a:t> </a:t>
            </a:r>
            <a:r>
              <a:rPr lang="nb-NO" sz="1800" dirty="0" err="1"/>
              <a:t>perpetrated</a:t>
            </a:r>
            <a:r>
              <a:rPr lang="nb-NO" sz="1800" dirty="0"/>
              <a:t> on the </a:t>
            </a:r>
            <a:r>
              <a:rPr lang="nb-NO" sz="1800" dirty="0" err="1"/>
              <a:t>intended</a:t>
            </a:r>
            <a:r>
              <a:rPr lang="nb-NO" sz="1800" dirty="0"/>
              <a:t> </a:t>
            </a:r>
            <a:r>
              <a:rPr lang="nb-NO" sz="1800" dirty="0" err="1"/>
              <a:t>subjects</a:t>
            </a:r>
            <a:r>
              <a:rPr lang="nb-NO" sz="1800" dirty="0"/>
              <a:t> of «development».</a:t>
            </a:r>
          </a:p>
          <a:p>
            <a:pPr marL="285750" indent="-285750"/>
            <a:endParaRPr lang="nb-NO" sz="900" dirty="0"/>
          </a:p>
          <a:p>
            <a:pPr marL="285750" indent="-285750"/>
            <a:r>
              <a:rPr lang="nb-NO" sz="1800" dirty="0"/>
              <a:t>This </a:t>
            </a:r>
            <a:r>
              <a:rPr lang="nb-NO" sz="1800" dirty="0" err="1"/>
              <a:t>puts</a:t>
            </a:r>
            <a:r>
              <a:rPr lang="nb-NO" sz="1800" dirty="0"/>
              <a:t> in perspective an understanding of ICT4D where technology is a «</a:t>
            </a:r>
            <a:r>
              <a:rPr lang="nb-NO" sz="1800" dirty="0" err="1"/>
              <a:t>route</a:t>
            </a:r>
            <a:r>
              <a:rPr lang="nb-NO" sz="1800" dirty="0"/>
              <a:t>» to development, and </a:t>
            </a:r>
            <a:r>
              <a:rPr lang="nb-NO" sz="1800" dirty="0" err="1"/>
              <a:t>faced</a:t>
            </a:r>
            <a:r>
              <a:rPr lang="nb-NO" sz="1800" dirty="0"/>
              <a:t> us with </a:t>
            </a:r>
            <a:r>
              <a:rPr lang="nb-NO" sz="1800" dirty="0" err="1"/>
              <a:t>many</a:t>
            </a:r>
            <a:r>
              <a:rPr lang="nb-NO" sz="1800" dirty="0"/>
              <a:t> </a:t>
            </a:r>
            <a:r>
              <a:rPr lang="nb-NO" sz="1800" dirty="0" err="1"/>
              <a:t>instantiations</a:t>
            </a:r>
            <a:r>
              <a:rPr lang="nb-NO" sz="1800" dirty="0"/>
              <a:t> of the </a:t>
            </a:r>
            <a:r>
              <a:rPr lang="nb-NO" sz="1800" b="1" dirty="0" err="1">
                <a:solidFill>
                  <a:srgbClr val="FF0000"/>
                </a:solidFill>
              </a:rPr>
              <a:t>problematic</a:t>
            </a:r>
            <a:r>
              <a:rPr lang="nb-NO" sz="1800" b="1" dirty="0">
                <a:solidFill>
                  <a:srgbClr val="FF0000"/>
                </a:solidFill>
              </a:rPr>
              <a:t> role </a:t>
            </a:r>
            <a:r>
              <a:rPr lang="nb-NO" sz="1800" dirty="0"/>
              <a:t>that technology can </a:t>
            </a:r>
            <a:r>
              <a:rPr lang="nb-NO" sz="1800" dirty="0" err="1"/>
              <a:t>effectively</a:t>
            </a:r>
            <a:r>
              <a:rPr lang="nb-NO" sz="1800" dirty="0"/>
              <a:t> play.</a:t>
            </a:r>
            <a:endParaRPr lang="en-US" sz="1800" dirty="0"/>
          </a:p>
          <a:p>
            <a:pPr marL="342900" lvl="0" indent="-342900">
              <a:buAutoNum type="arabicParenR"/>
            </a:pPr>
            <a:endParaRPr lang="nb-NO" sz="1800" dirty="0"/>
          </a:p>
        </p:txBody>
      </p:sp>
    </p:spTree>
    <p:extLst>
      <p:ext uri="{BB962C8B-B14F-4D97-AF65-F5344CB8AC3E}">
        <p14:creationId xmlns:p14="http://schemas.microsoft.com/office/powerpoint/2010/main" val="1843490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But 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955496"/>
            <a:ext cx="8321349" cy="4056027"/>
          </a:xfrm>
        </p:spPr>
        <p:txBody>
          <a:bodyPr>
            <a:noAutofit/>
          </a:bodyPr>
          <a:lstStyle/>
          <a:p>
            <a:pPr marL="0" lvl="0" indent="0">
              <a:buNone/>
            </a:pPr>
            <a:endParaRPr lang="nb-NO" sz="1800" dirty="0"/>
          </a:p>
          <a:p>
            <a:pPr marL="0" lvl="0" indent="0">
              <a:buNone/>
            </a:pPr>
            <a:endParaRPr lang="nb-NO" sz="1800" dirty="0"/>
          </a:p>
          <a:p>
            <a:pPr marL="0" lvl="0" indent="0">
              <a:buNone/>
            </a:pPr>
            <a:endParaRPr lang="nb-NO" sz="1800" dirty="0"/>
          </a:p>
          <a:p>
            <a:pPr marL="0" lvl="0" indent="0">
              <a:buNone/>
            </a:pPr>
            <a:endParaRPr lang="nb-NO" sz="1800" dirty="0"/>
          </a:p>
          <a:p>
            <a:pPr marL="0" indent="0" algn="ctr">
              <a:buNone/>
            </a:pPr>
            <a:r>
              <a:rPr lang="nb-NO" sz="2000" b="1" i="1" u="sng" dirty="0"/>
              <a:t>…what can be done about the </a:t>
            </a:r>
            <a:r>
              <a:rPr lang="nb-NO" sz="2000" b="1" i="1" u="sng" dirty="0" err="1"/>
              <a:t>participation</a:t>
            </a:r>
            <a:r>
              <a:rPr lang="nb-NO" sz="2000" b="1" i="1" u="sng" dirty="0"/>
              <a:t> of ICTs in global inequalities?</a:t>
            </a:r>
          </a:p>
          <a:p>
            <a:pPr marL="0" lvl="0" indent="0">
              <a:buNone/>
            </a:pPr>
            <a:endParaRPr lang="nb-NO" sz="1800" dirty="0"/>
          </a:p>
        </p:txBody>
      </p:sp>
    </p:spTree>
    <p:extLst>
      <p:ext uri="{BB962C8B-B14F-4D97-AF65-F5344CB8AC3E}">
        <p14:creationId xmlns:p14="http://schemas.microsoft.com/office/powerpoint/2010/main" val="1599818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Well…</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068513"/>
            <a:ext cx="8321349" cy="3750068"/>
          </a:xfrm>
        </p:spPr>
        <p:txBody>
          <a:bodyPr>
            <a:noAutofit/>
          </a:bodyPr>
          <a:lstStyle/>
          <a:p>
            <a:pPr marL="342900" indent="-342900"/>
            <a:r>
              <a:rPr lang="nb-NO" sz="1800" dirty="0"/>
              <a:t>You are </a:t>
            </a:r>
            <a:r>
              <a:rPr lang="nb-NO" sz="1800" dirty="0" err="1"/>
              <a:t>now</a:t>
            </a:r>
            <a:r>
              <a:rPr lang="nb-NO" sz="1800" dirty="0"/>
              <a:t> </a:t>
            </a:r>
            <a:r>
              <a:rPr lang="nb-NO" sz="1800" dirty="0" err="1"/>
              <a:t>equipped</a:t>
            </a:r>
            <a:r>
              <a:rPr lang="nb-NO" sz="1800" dirty="0"/>
              <a:t> to take a </a:t>
            </a:r>
            <a:r>
              <a:rPr lang="nb-NO" sz="1800" dirty="0" err="1"/>
              <a:t>stance</a:t>
            </a:r>
            <a:r>
              <a:rPr lang="nb-NO" sz="1800" dirty="0"/>
              <a:t> on this </a:t>
            </a:r>
            <a:r>
              <a:rPr lang="nb-NO" sz="1800" dirty="0" err="1"/>
              <a:t>overarching</a:t>
            </a:r>
            <a:r>
              <a:rPr lang="nb-NO" sz="1800" dirty="0"/>
              <a:t> question, as well as on the </a:t>
            </a:r>
            <a:r>
              <a:rPr lang="nb-NO" sz="1800" dirty="0" err="1"/>
              <a:t>many</a:t>
            </a:r>
            <a:r>
              <a:rPr lang="nb-NO" sz="1800" dirty="0"/>
              <a:t> theoretical and thematic </a:t>
            </a:r>
            <a:r>
              <a:rPr lang="nb-NO" sz="1800" dirty="0" err="1"/>
              <a:t>debates</a:t>
            </a:r>
            <a:r>
              <a:rPr lang="nb-NO" sz="1800" dirty="0"/>
              <a:t> discussed in the course!</a:t>
            </a:r>
          </a:p>
          <a:p>
            <a:pPr marL="342900" indent="-342900"/>
            <a:endParaRPr lang="nb-NO" sz="1800" dirty="0"/>
          </a:p>
          <a:p>
            <a:pPr marL="342900" indent="-342900"/>
            <a:r>
              <a:rPr lang="nb-NO" sz="1800" dirty="0"/>
              <a:t>Taking a </a:t>
            </a:r>
            <a:r>
              <a:rPr lang="nb-NO" sz="1800" dirty="0" err="1"/>
              <a:t>stance</a:t>
            </a:r>
            <a:r>
              <a:rPr lang="nb-NO" sz="1800" dirty="0"/>
              <a:t> is a the result of a process of </a:t>
            </a:r>
            <a:r>
              <a:rPr lang="nb-NO" sz="1800" b="1" dirty="0">
                <a:solidFill>
                  <a:srgbClr val="FF0000"/>
                </a:solidFill>
              </a:rPr>
              <a:t>critical </a:t>
            </a:r>
            <a:r>
              <a:rPr lang="nb-NO" sz="1800" b="1" dirty="0" err="1">
                <a:solidFill>
                  <a:srgbClr val="FF0000"/>
                </a:solidFill>
              </a:rPr>
              <a:t>thinking</a:t>
            </a:r>
            <a:r>
              <a:rPr lang="nb-NO" sz="1800" dirty="0"/>
              <a:t>: making </a:t>
            </a:r>
            <a:r>
              <a:rPr lang="nb-NO" sz="1800" dirty="0" err="1"/>
              <a:t>sense</a:t>
            </a:r>
            <a:r>
              <a:rPr lang="nb-NO" sz="1800" dirty="0"/>
              <a:t> of a problem; </a:t>
            </a:r>
            <a:r>
              <a:rPr lang="nb-NO" sz="1800" dirty="0" err="1"/>
              <a:t>considering</a:t>
            </a:r>
            <a:r>
              <a:rPr lang="nb-NO" sz="1800" dirty="0"/>
              <a:t> different </a:t>
            </a:r>
            <a:r>
              <a:rPr lang="nb-NO" sz="1800" dirty="0" err="1"/>
              <a:t>standpoints</a:t>
            </a:r>
            <a:r>
              <a:rPr lang="nb-NO" sz="1800" dirty="0"/>
              <a:t> on it; comparing and contrasting different perspectives on the same problem; and then taking a position informed by what has been </a:t>
            </a:r>
            <a:r>
              <a:rPr lang="nb-NO" sz="1800" dirty="0" err="1"/>
              <a:t>read</a:t>
            </a:r>
            <a:r>
              <a:rPr lang="nb-NO" sz="1800" dirty="0"/>
              <a:t>, </a:t>
            </a:r>
            <a:r>
              <a:rPr lang="nb-NO" sz="1800" dirty="0" err="1"/>
              <a:t>learned</a:t>
            </a:r>
            <a:r>
              <a:rPr lang="nb-NO" sz="1800" dirty="0"/>
              <a:t> and understood on the </a:t>
            </a:r>
            <a:r>
              <a:rPr lang="nb-NO" sz="1800" dirty="0" err="1"/>
              <a:t>topic</a:t>
            </a:r>
            <a:r>
              <a:rPr lang="nb-NO" sz="1800" dirty="0"/>
              <a:t>.</a:t>
            </a:r>
          </a:p>
          <a:p>
            <a:pPr marL="342900" indent="-342900"/>
            <a:endParaRPr lang="nb-NO" sz="1800" dirty="0"/>
          </a:p>
          <a:p>
            <a:pPr marL="342900" indent="-342900"/>
            <a:r>
              <a:rPr lang="nb-NO" sz="1800" dirty="0"/>
              <a:t>The IN5370 exam is a critical </a:t>
            </a:r>
            <a:r>
              <a:rPr lang="nb-NO" sz="1800" dirty="0" err="1"/>
              <a:t>thinking</a:t>
            </a:r>
            <a:r>
              <a:rPr lang="nb-NO" sz="1800" dirty="0"/>
              <a:t> </a:t>
            </a:r>
            <a:r>
              <a:rPr lang="nb-NO" sz="1800" dirty="0" err="1"/>
              <a:t>exercise</a:t>
            </a:r>
            <a:r>
              <a:rPr lang="nb-NO" sz="1800" dirty="0"/>
              <a:t>, where you will be </a:t>
            </a:r>
            <a:r>
              <a:rPr lang="nb-NO" sz="1800" dirty="0" err="1"/>
              <a:t>asked</a:t>
            </a:r>
            <a:r>
              <a:rPr lang="nb-NO" sz="1800" dirty="0"/>
              <a:t> to </a:t>
            </a:r>
            <a:r>
              <a:rPr lang="nb-NO" sz="1800" dirty="0" err="1"/>
              <a:t>write</a:t>
            </a:r>
            <a:r>
              <a:rPr lang="nb-NO" sz="1800" dirty="0"/>
              <a:t> about topics dealt with in the course, </a:t>
            </a:r>
            <a:r>
              <a:rPr lang="nb-NO" sz="1800" dirty="0" err="1"/>
              <a:t>using</a:t>
            </a:r>
            <a:r>
              <a:rPr lang="nb-NO" sz="1800" dirty="0"/>
              <a:t> literature and examples but stating </a:t>
            </a:r>
            <a:r>
              <a:rPr lang="nb-NO" sz="1800" b="1" dirty="0">
                <a:solidFill>
                  <a:srgbClr val="FF0000"/>
                </a:solidFill>
              </a:rPr>
              <a:t>your own perspective </a:t>
            </a:r>
            <a:r>
              <a:rPr lang="nb-NO" sz="1800" dirty="0"/>
              <a:t>on the </a:t>
            </a:r>
            <a:r>
              <a:rPr lang="nb-NO" sz="1800" dirty="0" err="1"/>
              <a:t>questions</a:t>
            </a:r>
            <a:r>
              <a:rPr lang="nb-NO" sz="1800" dirty="0"/>
              <a:t> </a:t>
            </a:r>
            <a:r>
              <a:rPr lang="nb-NO" sz="1800" dirty="0" err="1"/>
              <a:t>asked</a:t>
            </a:r>
            <a:r>
              <a:rPr lang="nb-NO" sz="1800" dirty="0"/>
              <a:t>. </a:t>
            </a:r>
          </a:p>
          <a:p>
            <a:pPr marL="0" lvl="0" indent="0">
              <a:buNone/>
            </a:pPr>
            <a:endParaRPr lang="nb-NO" sz="1800" dirty="0"/>
          </a:p>
        </p:txBody>
      </p:sp>
    </p:spTree>
    <p:extLst>
      <p:ext uri="{BB962C8B-B14F-4D97-AF65-F5344CB8AC3E}">
        <p14:creationId xmlns:p14="http://schemas.microsoft.com/office/powerpoint/2010/main" val="1563810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Moving</a:t>
            </a:r>
            <a:r>
              <a:rPr lang="nb-NO" dirty="0"/>
              <a:t> forward...</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945223"/>
            <a:ext cx="8321349" cy="3976098"/>
          </a:xfrm>
        </p:spPr>
        <p:txBody>
          <a:bodyPr>
            <a:noAutofit/>
          </a:bodyPr>
          <a:lstStyle/>
          <a:p>
            <a:pPr marL="342900" indent="-342900"/>
            <a:r>
              <a:rPr lang="nb-NO" sz="1800" dirty="0"/>
              <a:t>In the course we have discussed </a:t>
            </a:r>
            <a:r>
              <a:rPr lang="nb-NO" sz="1800" dirty="0" err="1"/>
              <a:t>many</a:t>
            </a:r>
            <a:r>
              <a:rPr lang="nb-NO" sz="1800" dirty="0"/>
              <a:t> themes from the </a:t>
            </a:r>
            <a:r>
              <a:rPr lang="nb-NO" sz="1800" dirty="0" err="1"/>
              <a:t>past</a:t>
            </a:r>
            <a:r>
              <a:rPr lang="nb-NO" sz="1800" dirty="0"/>
              <a:t> and present of ICT4D research. We </a:t>
            </a:r>
            <a:r>
              <a:rPr lang="nb-NO" sz="1800" dirty="0" err="1"/>
              <a:t>conclude</a:t>
            </a:r>
            <a:r>
              <a:rPr lang="nb-NO" sz="1800" dirty="0"/>
              <a:t> the course with a </a:t>
            </a:r>
            <a:r>
              <a:rPr lang="nb-NO" sz="1800" dirty="0" err="1"/>
              <a:t>look</a:t>
            </a:r>
            <a:r>
              <a:rPr lang="nb-NO" sz="1800" dirty="0"/>
              <a:t> to the </a:t>
            </a:r>
            <a:r>
              <a:rPr lang="nb-NO" sz="1800" b="1" dirty="0">
                <a:solidFill>
                  <a:srgbClr val="FF0000"/>
                </a:solidFill>
              </a:rPr>
              <a:t>future</a:t>
            </a:r>
            <a:r>
              <a:rPr lang="nb-NO" sz="1800" dirty="0"/>
              <a:t>, noting theories and themes that are </a:t>
            </a:r>
            <a:r>
              <a:rPr lang="nb-NO" sz="1800" dirty="0" err="1"/>
              <a:t>likely</a:t>
            </a:r>
            <a:r>
              <a:rPr lang="nb-NO" sz="1800" dirty="0"/>
              <a:t> to </a:t>
            </a:r>
            <a:r>
              <a:rPr lang="nb-NO" sz="1800" dirty="0" err="1"/>
              <a:t>shape</a:t>
            </a:r>
            <a:r>
              <a:rPr lang="nb-NO" sz="1800" dirty="0"/>
              <a:t> </a:t>
            </a:r>
            <a:r>
              <a:rPr lang="nb-NO" sz="1800" dirty="0" err="1"/>
              <a:t>upcoming</a:t>
            </a:r>
            <a:r>
              <a:rPr lang="nb-NO" sz="1800" dirty="0"/>
              <a:t> research in our field.</a:t>
            </a:r>
          </a:p>
          <a:p>
            <a:pPr marL="342900" indent="-342900"/>
            <a:endParaRPr lang="nb-NO" sz="1800" dirty="0"/>
          </a:p>
          <a:p>
            <a:pPr marL="342900" indent="-342900"/>
            <a:r>
              <a:rPr lang="nb-NO" sz="1800" dirty="0"/>
              <a:t>We have </a:t>
            </a:r>
            <a:r>
              <a:rPr lang="nb-NO" sz="1800" dirty="0" err="1"/>
              <a:t>noted</a:t>
            </a:r>
            <a:r>
              <a:rPr lang="nb-NO" sz="1800" dirty="0"/>
              <a:t> how the core assumptions of ICT as a </a:t>
            </a:r>
            <a:r>
              <a:rPr lang="nb-NO" sz="1800" dirty="0" err="1"/>
              <a:t>route</a:t>
            </a:r>
            <a:r>
              <a:rPr lang="nb-NO" sz="1800" dirty="0"/>
              <a:t> to «development» have </a:t>
            </a:r>
            <a:r>
              <a:rPr lang="nb-NO" sz="1800" dirty="0" err="1"/>
              <a:t>come</a:t>
            </a:r>
            <a:r>
              <a:rPr lang="nb-NO" sz="1800" dirty="0"/>
              <a:t> to a </a:t>
            </a:r>
            <a:r>
              <a:rPr lang="nb-NO" sz="1800" dirty="0" err="1"/>
              <a:t>crisis</a:t>
            </a:r>
            <a:r>
              <a:rPr lang="nb-NO" sz="1800" dirty="0"/>
              <a:t> over the </a:t>
            </a:r>
            <a:r>
              <a:rPr lang="nb-NO" sz="1800" dirty="0" err="1"/>
              <a:t>decades</a:t>
            </a:r>
            <a:r>
              <a:rPr lang="nb-NO" sz="1800" dirty="0"/>
              <a:t>. As a result, the research agenda in ICT4D has become </a:t>
            </a:r>
            <a:r>
              <a:rPr lang="nb-NO" sz="1800" dirty="0" err="1"/>
              <a:t>intertwined</a:t>
            </a:r>
            <a:r>
              <a:rPr lang="nb-NO" sz="1800" dirty="0"/>
              <a:t> with that of </a:t>
            </a:r>
            <a:r>
              <a:rPr lang="nb-NO" sz="1800" b="1" dirty="0">
                <a:solidFill>
                  <a:srgbClr val="FF0000"/>
                </a:solidFill>
              </a:rPr>
              <a:t>critical data studies</a:t>
            </a:r>
            <a:r>
              <a:rPr lang="nb-NO" sz="1800" dirty="0"/>
              <a:t>, a field that studies data as </a:t>
            </a:r>
            <a:r>
              <a:rPr lang="nb-NO" sz="1800" dirty="0" err="1"/>
              <a:t>immersed</a:t>
            </a:r>
            <a:r>
              <a:rPr lang="nb-NO" sz="1800" dirty="0"/>
              <a:t> in their social and political context.</a:t>
            </a:r>
          </a:p>
          <a:p>
            <a:pPr marL="342900" indent="-342900"/>
            <a:endParaRPr lang="nb-NO" sz="1800" dirty="0"/>
          </a:p>
          <a:p>
            <a:pPr marL="342900" indent="-342900"/>
            <a:r>
              <a:rPr lang="nb-NO" sz="1800" dirty="0"/>
              <a:t>We have discussed how a </a:t>
            </a:r>
            <a:r>
              <a:rPr lang="nb-NO" sz="1800" dirty="0" err="1"/>
              <a:t>new</a:t>
            </a:r>
            <a:r>
              <a:rPr lang="nb-NO" sz="1800" dirty="0"/>
              <a:t> research agenda – centred on digital identity, datafication of the </a:t>
            </a:r>
            <a:r>
              <a:rPr lang="nb-NO" sz="1800" dirty="0" err="1"/>
              <a:t>Majority</a:t>
            </a:r>
            <a:r>
              <a:rPr lang="nb-NO" sz="1800" dirty="0"/>
              <a:t> World, and adverse digital incorporation – is </a:t>
            </a:r>
            <a:r>
              <a:rPr lang="nb-NO" sz="1800" dirty="0" err="1"/>
              <a:t>informing</a:t>
            </a:r>
            <a:r>
              <a:rPr lang="nb-NO" sz="1800" dirty="0"/>
              <a:t> ICT4D research, generating themes of interest for the future.</a:t>
            </a:r>
          </a:p>
          <a:p>
            <a:pPr marL="342900" indent="-342900"/>
            <a:endParaRPr lang="nb-NO" sz="1800" dirty="0"/>
          </a:p>
          <a:p>
            <a:pPr marL="342900" indent="-342900"/>
            <a:endParaRPr lang="nb-NO" sz="1800" dirty="0"/>
          </a:p>
          <a:p>
            <a:pPr marL="0" lvl="0" indent="0">
              <a:buNone/>
            </a:pPr>
            <a:endParaRPr lang="nb-NO" sz="1800" dirty="0"/>
          </a:p>
        </p:txBody>
      </p:sp>
    </p:spTree>
    <p:extLst>
      <p:ext uri="{BB962C8B-B14F-4D97-AF65-F5344CB8AC3E}">
        <p14:creationId xmlns:p14="http://schemas.microsoft.com/office/powerpoint/2010/main" val="3171351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Decolonial </a:t>
            </a:r>
            <a:r>
              <a:rPr lang="nb-NO" dirty="0" err="1"/>
              <a:t>approaches</a:t>
            </a:r>
            <a:r>
              <a:rPr lang="nb-NO" dirty="0"/>
              <a:t> to ICT4D</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945223"/>
            <a:ext cx="8321349" cy="3976098"/>
          </a:xfrm>
        </p:spPr>
        <p:txBody>
          <a:bodyPr>
            <a:noAutofit/>
          </a:bodyPr>
          <a:lstStyle/>
          <a:p>
            <a:pPr marL="342900" indent="-342900"/>
            <a:r>
              <a:rPr lang="nb-NO" sz="1800" dirty="0" err="1"/>
              <a:t>Davison</a:t>
            </a:r>
            <a:r>
              <a:rPr lang="nb-NO" sz="1800" dirty="0"/>
              <a:t> &amp; Diaz </a:t>
            </a:r>
            <a:r>
              <a:rPr lang="nb-NO" sz="1800" dirty="0" err="1"/>
              <a:t>Andrade</a:t>
            </a:r>
            <a:r>
              <a:rPr lang="nb-NO" sz="1800" dirty="0"/>
              <a:t> (2018): an </a:t>
            </a:r>
            <a:r>
              <a:rPr lang="nb-NO" sz="1800" dirty="0" err="1"/>
              <a:t>overwhelming</a:t>
            </a:r>
            <a:r>
              <a:rPr lang="nb-NO" sz="1800" dirty="0"/>
              <a:t> </a:t>
            </a:r>
            <a:r>
              <a:rPr lang="nb-NO" sz="1800" dirty="0" err="1"/>
              <a:t>majority</a:t>
            </a:r>
            <a:r>
              <a:rPr lang="nb-NO" sz="1800" dirty="0"/>
              <a:t> of theories in the Information Systems (IS) field </a:t>
            </a:r>
            <a:r>
              <a:rPr lang="nb-NO" sz="1800" dirty="0" err="1"/>
              <a:t>come</a:t>
            </a:r>
            <a:r>
              <a:rPr lang="nb-NO" sz="1800" dirty="0"/>
              <a:t> from </a:t>
            </a:r>
            <a:r>
              <a:rPr lang="nb-NO" sz="1800" dirty="0" err="1"/>
              <a:t>authors</a:t>
            </a:r>
            <a:r>
              <a:rPr lang="nb-NO" sz="1800" dirty="0"/>
              <a:t> from the West, a bias resulting in </a:t>
            </a:r>
            <a:r>
              <a:rPr lang="nb-NO" sz="1800" dirty="0" err="1"/>
              <a:t>silencing</a:t>
            </a:r>
            <a:r>
              <a:rPr lang="nb-NO" sz="1800" dirty="0"/>
              <a:t> of the </a:t>
            </a:r>
            <a:r>
              <a:rPr lang="nb-NO" sz="1800" dirty="0" err="1"/>
              <a:t>Majority</a:t>
            </a:r>
            <a:r>
              <a:rPr lang="nb-NO" sz="1800" dirty="0"/>
              <a:t> World in our theories.</a:t>
            </a:r>
          </a:p>
          <a:p>
            <a:pPr marL="342900" indent="-342900"/>
            <a:endParaRPr lang="nb-NO" sz="900" dirty="0"/>
          </a:p>
          <a:p>
            <a:pPr marL="342900" indent="-342900"/>
            <a:r>
              <a:rPr lang="nb-NO" sz="1800" dirty="0"/>
              <a:t>Jimenez et al. (2022) </a:t>
            </a:r>
            <a:r>
              <a:rPr lang="nb-NO" sz="1800" dirty="0" err="1"/>
              <a:t>illuminate</a:t>
            </a:r>
            <a:r>
              <a:rPr lang="nb-NO" sz="1800" dirty="0"/>
              <a:t> the importance of </a:t>
            </a:r>
            <a:r>
              <a:rPr lang="nb-NO" sz="1800" b="1" dirty="0">
                <a:solidFill>
                  <a:srgbClr val="FF0000"/>
                </a:solidFill>
              </a:rPr>
              <a:t>decolonial approaches </a:t>
            </a:r>
            <a:r>
              <a:rPr lang="nb-NO" sz="1800" dirty="0"/>
              <a:t>in ICT4D. These are approaches that </a:t>
            </a:r>
            <a:r>
              <a:rPr lang="nb-NO" sz="1800" dirty="0" err="1"/>
              <a:t>delink</a:t>
            </a:r>
            <a:r>
              <a:rPr lang="nb-NO" sz="1800" dirty="0"/>
              <a:t> the production of knowledge from Western science and paradigms, giving </a:t>
            </a:r>
            <a:r>
              <a:rPr lang="nb-NO" sz="1800" dirty="0" err="1"/>
              <a:t>value</a:t>
            </a:r>
            <a:r>
              <a:rPr lang="nb-NO" sz="1800" dirty="0"/>
              <a:t> to Indigenous theories built by people from a given context, for people from the context in </a:t>
            </a:r>
            <a:r>
              <a:rPr lang="nb-NO" sz="1800" dirty="0" err="1"/>
              <a:t>point</a:t>
            </a:r>
            <a:r>
              <a:rPr lang="nb-NO" sz="1800" dirty="0"/>
              <a:t>.</a:t>
            </a:r>
          </a:p>
          <a:p>
            <a:pPr marL="342900" indent="-342900"/>
            <a:endParaRPr lang="nb-NO" sz="900" dirty="0"/>
          </a:p>
          <a:p>
            <a:pPr marL="342900" indent="-342900"/>
            <a:r>
              <a:rPr lang="nb-NO" sz="1800" dirty="0"/>
              <a:t>For example: Jimenez &amp; Roberts (2019) use the Latin American philosophy of </a:t>
            </a:r>
            <a:r>
              <a:rPr lang="nb-NO" sz="1800" i="1" dirty="0"/>
              <a:t>Buen Vivir </a:t>
            </a:r>
            <a:r>
              <a:rPr lang="nb-NO" sz="1800" dirty="0"/>
              <a:t>to </a:t>
            </a:r>
            <a:r>
              <a:rPr lang="nb-NO" sz="1800" b="1" dirty="0" err="1">
                <a:solidFill>
                  <a:srgbClr val="FF0000"/>
                </a:solidFill>
              </a:rPr>
              <a:t>reimagine</a:t>
            </a:r>
            <a:r>
              <a:rPr lang="nb-NO" sz="1800" dirty="0"/>
              <a:t> neoliberal knowledge on innovation </a:t>
            </a:r>
            <a:r>
              <a:rPr lang="nb-NO" sz="1800" dirty="0" err="1"/>
              <a:t>hubs</a:t>
            </a:r>
            <a:r>
              <a:rPr lang="nb-NO" sz="1800" dirty="0"/>
              <a:t>. Mawere and van Stam (2019) problematise global North-led research on Africa, </a:t>
            </a:r>
            <a:r>
              <a:rPr lang="nb-NO" sz="1800" dirty="0" err="1"/>
              <a:t>illustrating</a:t>
            </a:r>
            <a:r>
              <a:rPr lang="nb-NO" sz="1800" dirty="0"/>
              <a:t> the </a:t>
            </a:r>
            <a:r>
              <a:rPr lang="nb-NO" sz="1800" dirty="0" err="1"/>
              <a:t>value</a:t>
            </a:r>
            <a:r>
              <a:rPr lang="nb-NO" sz="1800" dirty="0"/>
              <a:t> and </a:t>
            </a:r>
            <a:r>
              <a:rPr lang="nb-NO" sz="1800" dirty="0" err="1"/>
              <a:t>explanatory</a:t>
            </a:r>
            <a:r>
              <a:rPr lang="nb-NO" sz="1800" dirty="0"/>
              <a:t> power of Indigenous theorisation.</a:t>
            </a:r>
          </a:p>
          <a:p>
            <a:pPr marL="342900" indent="-342900"/>
            <a:endParaRPr lang="nb-NO" sz="1800" dirty="0"/>
          </a:p>
          <a:p>
            <a:pPr marL="0" lvl="0" indent="0">
              <a:buNone/>
            </a:pPr>
            <a:endParaRPr lang="nb-NO" sz="1800" dirty="0"/>
          </a:p>
        </p:txBody>
      </p:sp>
    </p:spTree>
    <p:extLst>
      <p:ext uri="{BB962C8B-B14F-4D97-AF65-F5344CB8AC3E}">
        <p14:creationId xmlns:p14="http://schemas.microsoft.com/office/powerpoint/2010/main" val="3618058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But then…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76748" y="1027417"/>
            <a:ext cx="8321349" cy="3976098"/>
          </a:xfrm>
        </p:spPr>
        <p:txBody>
          <a:bodyPr>
            <a:noAutofit/>
          </a:bodyPr>
          <a:lstStyle/>
          <a:p>
            <a:pPr marL="0" indent="0">
              <a:buNone/>
            </a:pPr>
            <a:r>
              <a:rPr lang="nb-NO" sz="1800" dirty="0"/>
              <a:t>…</a:t>
            </a:r>
            <a:r>
              <a:rPr lang="nb-NO" sz="1800" dirty="0" err="1"/>
              <a:t>should</a:t>
            </a:r>
            <a:r>
              <a:rPr lang="nb-NO" sz="1800" dirty="0"/>
              <a:t> we still be doing ICT4D research?</a:t>
            </a:r>
          </a:p>
          <a:p>
            <a:pPr marL="342900" indent="-342900"/>
            <a:r>
              <a:rPr lang="nb-NO" sz="1800" dirty="0"/>
              <a:t>My answer, and a positive </a:t>
            </a:r>
            <a:r>
              <a:rPr lang="nb-NO" sz="1800" dirty="0" err="1"/>
              <a:t>conclusion</a:t>
            </a:r>
            <a:r>
              <a:rPr lang="nb-NO" sz="1800" dirty="0"/>
              <a:t>: </a:t>
            </a:r>
            <a:r>
              <a:rPr lang="nb-NO" sz="1800" b="1" u="sng" dirty="0">
                <a:solidFill>
                  <a:srgbClr val="FF0000"/>
                </a:solidFill>
              </a:rPr>
              <a:t>ABSOLUTELY YES!!</a:t>
            </a:r>
          </a:p>
          <a:p>
            <a:pPr marL="342900" indent="-342900"/>
            <a:endParaRPr lang="nb-NO" sz="1800" dirty="0"/>
          </a:p>
          <a:p>
            <a:pPr marL="342900" indent="-342900"/>
            <a:r>
              <a:rPr lang="nb-NO" sz="1800" dirty="0"/>
              <a:t>Issues of adverse digital incorporation are more pressing than ever today, and </a:t>
            </a:r>
            <a:r>
              <a:rPr lang="nb-NO" sz="1800" dirty="0" err="1"/>
              <a:t>they</a:t>
            </a:r>
            <a:r>
              <a:rPr lang="nb-NO" sz="1800" dirty="0"/>
              <a:t> </a:t>
            </a:r>
            <a:r>
              <a:rPr lang="nb-NO" sz="1800" dirty="0" err="1"/>
              <a:t>affect</a:t>
            </a:r>
            <a:r>
              <a:rPr lang="nb-NO" sz="1800" dirty="0"/>
              <a:t> </a:t>
            </a:r>
            <a:r>
              <a:rPr lang="nb-NO" sz="1800" dirty="0" err="1"/>
              <a:t>people’s</a:t>
            </a:r>
            <a:r>
              <a:rPr lang="nb-NO" sz="1800" dirty="0"/>
              <a:t> lives </a:t>
            </a:r>
            <a:r>
              <a:rPr lang="nb-NO" sz="1800" dirty="0" err="1"/>
              <a:t>thoroughly</a:t>
            </a:r>
            <a:r>
              <a:rPr lang="nb-NO" sz="1800" dirty="0"/>
              <a:t> and </a:t>
            </a:r>
            <a:r>
              <a:rPr lang="nb-NO" sz="1800" dirty="0" err="1"/>
              <a:t>severely</a:t>
            </a:r>
            <a:r>
              <a:rPr lang="nb-NO" sz="1800" dirty="0"/>
              <a:t>. ICT4D research is in a </a:t>
            </a:r>
            <a:r>
              <a:rPr lang="nb-NO" sz="1800" dirty="0" err="1"/>
              <a:t>unique</a:t>
            </a:r>
            <a:r>
              <a:rPr lang="nb-NO" sz="1800" dirty="0"/>
              <a:t> position to research such issues, </a:t>
            </a:r>
            <a:r>
              <a:rPr lang="nb-NO" sz="1800" dirty="0" err="1"/>
              <a:t>devising</a:t>
            </a:r>
            <a:r>
              <a:rPr lang="nb-NO" sz="1800" dirty="0"/>
              <a:t> routes for a «better world» that </a:t>
            </a:r>
            <a:r>
              <a:rPr lang="nb-NO" sz="1800" dirty="0" err="1"/>
              <a:t>challenge</a:t>
            </a:r>
            <a:r>
              <a:rPr lang="nb-NO" sz="1800" dirty="0"/>
              <a:t> </a:t>
            </a:r>
            <a:r>
              <a:rPr lang="nb-NO" sz="1800" dirty="0" err="1"/>
              <a:t>violence</a:t>
            </a:r>
            <a:r>
              <a:rPr lang="nb-NO" sz="1800" dirty="0"/>
              <a:t>, injustice and harm </a:t>
            </a:r>
            <a:r>
              <a:rPr lang="nb-NO" sz="1800" dirty="0" err="1"/>
              <a:t>induced</a:t>
            </a:r>
            <a:r>
              <a:rPr lang="nb-NO" sz="1800" dirty="0"/>
              <a:t> through datafication.</a:t>
            </a:r>
          </a:p>
          <a:p>
            <a:pPr marL="342900" indent="-342900"/>
            <a:endParaRPr lang="nb-NO" sz="1800" dirty="0"/>
          </a:p>
          <a:p>
            <a:pPr marL="342900" indent="-342900"/>
            <a:r>
              <a:rPr lang="nb-NO" sz="1800" dirty="0"/>
              <a:t>Of course, you do not </a:t>
            </a:r>
            <a:r>
              <a:rPr lang="nb-NO" sz="1800" dirty="0" err="1"/>
              <a:t>need</a:t>
            </a:r>
            <a:r>
              <a:rPr lang="nb-NO" sz="1800" dirty="0"/>
              <a:t> to </a:t>
            </a:r>
            <a:r>
              <a:rPr lang="nb-NO" sz="1800" dirty="0" err="1"/>
              <a:t>agree</a:t>
            </a:r>
            <a:r>
              <a:rPr lang="nb-NO" sz="1800" dirty="0"/>
              <a:t>. I hope this course has been a way for us to </a:t>
            </a:r>
            <a:r>
              <a:rPr lang="nb-NO" sz="1800" dirty="0" err="1"/>
              <a:t>learn</a:t>
            </a:r>
            <a:r>
              <a:rPr lang="nb-NO" sz="1800" dirty="0"/>
              <a:t> </a:t>
            </a:r>
            <a:r>
              <a:rPr lang="nb-NO" sz="1800" dirty="0" err="1"/>
              <a:t>together</a:t>
            </a:r>
            <a:r>
              <a:rPr lang="nb-NO" sz="1800" dirty="0"/>
              <a:t> how to build a critical argument, and to use literature and examples to form our own, informed </a:t>
            </a:r>
            <a:r>
              <a:rPr lang="nb-NO" sz="1800" dirty="0" err="1"/>
              <a:t>standpoint</a:t>
            </a:r>
            <a:r>
              <a:rPr lang="nb-NO" sz="1800" dirty="0"/>
              <a:t> on different topics.</a:t>
            </a:r>
          </a:p>
          <a:p>
            <a:pPr marL="342900" indent="-342900"/>
            <a:endParaRPr lang="nb-NO" sz="1800" dirty="0"/>
          </a:p>
          <a:p>
            <a:pPr marL="342900" indent="-342900"/>
            <a:endParaRPr lang="nb-NO" sz="1800" dirty="0"/>
          </a:p>
          <a:p>
            <a:pPr marL="0" lvl="0" indent="0">
              <a:buNone/>
            </a:pPr>
            <a:endParaRPr lang="nb-NO" sz="1800" dirty="0"/>
          </a:p>
        </p:txBody>
      </p:sp>
    </p:spTree>
    <p:extLst>
      <p:ext uri="{BB962C8B-B14F-4D97-AF65-F5344CB8AC3E}">
        <p14:creationId xmlns:p14="http://schemas.microsoft.com/office/powerpoint/2010/main" val="1107075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And I </a:t>
            </a:r>
            <a:r>
              <a:rPr lang="nb-NO" dirty="0" err="1"/>
              <a:t>wanted</a:t>
            </a:r>
            <a:r>
              <a:rPr lang="nb-NO" dirty="0"/>
              <a:t> to tell you </a:t>
            </a:r>
            <a:r>
              <a:rPr lang="nb-NO" dirty="0" err="1"/>
              <a:t>something</a:t>
            </a:r>
            <a:r>
              <a:rPr lang="nb-NO" dirty="0"/>
              <a:t>...</a:t>
            </a:r>
          </a:p>
        </p:txBody>
      </p:sp>
      <p:sp>
        <p:nvSpPr>
          <p:cNvPr id="5" name="Content Placeholder 4">
            <a:extLst>
              <a:ext uri="{FF2B5EF4-FFF2-40B4-BE49-F238E27FC236}">
                <a16:creationId xmlns:a16="http://schemas.microsoft.com/office/drawing/2014/main" id="{2E81BE90-ED36-C1C8-1B5C-A9319A866312}"/>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8299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...are you </a:t>
            </a:r>
            <a:r>
              <a:rPr lang="nb-NO" dirty="0" err="1"/>
              <a:t>ready</a:t>
            </a:r>
            <a:r>
              <a:rPr lang="nb-NO" dirty="0"/>
              <a:t>?</a:t>
            </a:r>
          </a:p>
        </p:txBody>
      </p:sp>
      <p:sp>
        <p:nvSpPr>
          <p:cNvPr id="5" name="Content Placeholder 4">
            <a:extLst>
              <a:ext uri="{FF2B5EF4-FFF2-40B4-BE49-F238E27FC236}">
                <a16:creationId xmlns:a16="http://schemas.microsoft.com/office/drawing/2014/main" id="{2E81BE90-ED36-C1C8-1B5C-A9319A866312}"/>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902990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6DF763-CE33-EA38-21DC-6CE31334CCF5}"/>
              </a:ext>
            </a:extLst>
          </p:cNvPr>
          <p:cNvPicPr>
            <a:picLocks noChangeAspect="1"/>
          </p:cNvPicPr>
          <p:nvPr/>
        </p:nvPicPr>
        <p:blipFill>
          <a:blip r:embed="rId3"/>
          <a:stretch>
            <a:fillRect/>
          </a:stretch>
        </p:blipFill>
        <p:spPr>
          <a:xfrm>
            <a:off x="645225" y="872309"/>
            <a:ext cx="2878560" cy="4011930"/>
          </a:xfrm>
          <a:prstGeom prst="rect">
            <a:avLst/>
          </a:prstGeom>
          <a:noFill/>
        </p:spPr>
      </p:pic>
      <p:sp>
        <p:nvSpPr>
          <p:cNvPr id="10" name="Content Placeholder 3">
            <a:extLst>
              <a:ext uri="{FF2B5EF4-FFF2-40B4-BE49-F238E27FC236}">
                <a16:creationId xmlns:a16="http://schemas.microsoft.com/office/drawing/2014/main" id="{161C278F-AC24-7033-A223-5CDCEF661DEF}"/>
              </a:ext>
            </a:extLst>
          </p:cNvPr>
          <p:cNvSpPr>
            <a:spLocks noGrp="1"/>
          </p:cNvSpPr>
          <p:nvPr>
            <p:ph sz="half" idx="2"/>
          </p:nvPr>
        </p:nvSpPr>
        <p:spPr>
          <a:xfrm>
            <a:off x="3801521" y="1273422"/>
            <a:ext cx="4844391" cy="3776917"/>
          </a:xfrm>
        </p:spPr>
        <p:txBody>
          <a:bodyPr>
            <a:normAutofit/>
          </a:bodyPr>
          <a:lstStyle/>
          <a:p>
            <a:pPr marL="0" indent="0">
              <a:buNone/>
            </a:pPr>
            <a:r>
              <a:rPr lang="en-US" sz="1800" dirty="0"/>
              <a:t>I might have used some references from this book throughout the course. It will be launched on 26 October.</a:t>
            </a:r>
          </a:p>
          <a:p>
            <a:pPr marL="0" indent="0">
              <a:buNone/>
            </a:pPr>
            <a:endParaRPr lang="en-US" sz="1800" dirty="0"/>
          </a:p>
          <a:p>
            <a:pPr marL="0" indent="0">
              <a:buNone/>
            </a:pPr>
            <a:r>
              <a:rPr lang="en-US" sz="1800" dirty="0">
                <a:hlinkClick r:id="rId4"/>
              </a:rPr>
              <a:t>https://us.sagepub.com/en-us/nam/unfair-id/book285008</a:t>
            </a:r>
            <a:r>
              <a:rPr lang="en-US" sz="1800" dirty="0"/>
              <a:t> </a:t>
            </a:r>
          </a:p>
          <a:p>
            <a:pPr marL="0" indent="0">
              <a:buNone/>
            </a:pPr>
            <a:endParaRPr lang="en-US" sz="1800" dirty="0"/>
          </a:p>
          <a:p>
            <a:pPr marL="0" indent="0">
              <a:buNone/>
            </a:pPr>
            <a:r>
              <a:rPr lang="en-US" sz="1800" dirty="0"/>
              <a:t>Would love to see you at the book launch party, expect an invite! </a:t>
            </a:r>
          </a:p>
        </p:txBody>
      </p:sp>
      <p:sp>
        <p:nvSpPr>
          <p:cNvPr id="6" name="Title 5">
            <a:extLst>
              <a:ext uri="{FF2B5EF4-FFF2-40B4-BE49-F238E27FC236}">
                <a16:creationId xmlns:a16="http://schemas.microsoft.com/office/drawing/2014/main" id="{3DCB4FD8-E70E-D1F8-BF64-5B9DA8DA0D16}"/>
              </a:ext>
            </a:extLst>
          </p:cNvPr>
          <p:cNvSpPr>
            <a:spLocks noGrp="1"/>
          </p:cNvSpPr>
          <p:nvPr>
            <p:ph type="title"/>
          </p:nvPr>
        </p:nvSpPr>
        <p:spPr/>
        <p:txBody>
          <a:bodyPr/>
          <a:lstStyle/>
          <a:p>
            <a:endParaRPr lang="nb-NO" dirty="0"/>
          </a:p>
        </p:txBody>
      </p:sp>
    </p:spTree>
    <p:extLst>
      <p:ext uri="{BB962C8B-B14F-4D97-AF65-F5344CB8AC3E}">
        <p14:creationId xmlns:p14="http://schemas.microsoft.com/office/powerpoint/2010/main" val="190770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161C278F-AC24-7033-A223-5CDCEF661DEF}"/>
              </a:ext>
            </a:extLst>
          </p:cNvPr>
          <p:cNvSpPr>
            <a:spLocks noGrp="1"/>
          </p:cNvSpPr>
          <p:nvPr>
            <p:ph sz="half" idx="2"/>
          </p:nvPr>
        </p:nvSpPr>
        <p:spPr>
          <a:xfrm>
            <a:off x="502503" y="1236252"/>
            <a:ext cx="8069840" cy="3776917"/>
          </a:xfrm>
        </p:spPr>
        <p:txBody>
          <a:bodyPr>
            <a:normAutofit/>
          </a:bodyPr>
          <a:lstStyle/>
          <a:p>
            <a:pPr marL="285750" indent="-285750"/>
            <a:r>
              <a:rPr lang="en-US" sz="1800" dirty="0"/>
              <a:t>For a splendid course together, for your important insights, beautiful conversations, and for reminding me, in every single lecture, the importance of solid critical debate in our beautiful field of ICT4D.</a:t>
            </a:r>
          </a:p>
          <a:p>
            <a:pPr marL="285750" indent="-285750"/>
            <a:endParaRPr lang="en-US" sz="1800" dirty="0"/>
          </a:p>
          <a:p>
            <a:pPr marL="285750" indent="-285750"/>
            <a:r>
              <a:rPr lang="en-US" sz="1800" dirty="0"/>
              <a:t>My wish is that the insights we shared, the critical debates we participated in, will be of use to you as you move your next steps in the world of information systems. And that memories from this class may inspire some of your decisions as professionals of the datafied world.</a:t>
            </a:r>
          </a:p>
          <a:p>
            <a:pPr marL="285750" indent="-285750"/>
            <a:endParaRPr lang="en-US" sz="1800" dirty="0"/>
          </a:p>
          <a:p>
            <a:pPr marL="285750" indent="-285750"/>
            <a:r>
              <a:rPr lang="en-US" sz="1800" dirty="0"/>
              <a:t>I am sure we will see each other again very soon. It has been a splendid, intense inspiration to work with you all!</a:t>
            </a:r>
          </a:p>
        </p:txBody>
      </p:sp>
      <p:sp>
        <p:nvSpPr>
          <p:cNvPr id="6" name="Title 5">
            <a:extLst>
              <a:ext uri="{FF2B5EF4-FFF2-40B4-BE49-F238E27FC236}">
                <a16:creationId xmlns:a16="http://schemas.microsoft.com/office/drawing/2014/main" id="{3DCB4FD8-E70E-D1F8-BF64-5B9DA8DA0D16}"/>
              </a:ext>
            </a:extLst>
          </p:cNvPr>
          <p:cNvSpPr>
            <a:spLocks noGrp="1"/>
          </p:cNvSpPr>
          <p:nvPr>
            <p:ph type="title"/>
          </p:nvPr>
        </p:nvSpPr>
        <p:spPr/>
        <p:txBody>
          <a:bodyPr/>
          <a:lstStyle/>
          <a:p>
            <a:r>
              <a:rPr lang="en-US" dirty="0"/>
              <a:t>Thank you!</a:t>
            </a:r>
            <a:endParaRPr lang="nb-NO" dirty="0"/>
          </a:p>
        </p:txBody>
      </p:sp>
    </p:spTree>
    <p:extLst>
      <p:ext uri="{BB962C8B-B14F-4D97-AF65-F5344CB8AC3E}">
        <p14:creationId xmlns:p14="http://schemas.microsoft.com/office/powerpoint/2010/main" val="1291733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43356" y="830961"/>
            <a:ext cx="8777354" cy="4223924"/>
          </a:xfrm>
        </p:spPr>
        <p:txBody>
          <a:bodyPr>
            <a:noAutofit/>
          </a:bodyPr>
          <a:lstStyle/>
          <a:p>
            <a:pPr marL="0" indent="0">
              <a:buNone/>
            </a:pPr>
            <a:r>
              <a:rPr lang="en-GB" sz="1800" b="1" dirty="0"/>
              <a:t>Core Reading</a:t>
            </a:r>
            <a:r>
              <a:rPr lang="en-GB" sz="1800" dirty="0"/>
              <a:t> </a:t>
            </a:r>
          </a:p>
          <a:p>
            <a:r>
              <a:rPr lang="en-GB" sz="1800" dirty="0"/>
              <a:t>Jimenez, A., Delgado, D., Merino, R., &amp; Argumedo, A. (2022). A Decolonial Approach to Innovation? Building Paths Towards Buen Vivir. </a:t>
            </a:r>
            <a:r>
              <a:rPr lang="en-GB" sz="1800" i="1" dirty="0"/>
              <a:t>Journal of Development Studies</a:t>
            </a:r>
            <a:r>
              <a:rPr lang="en-GB" sz="1800" dirty="0"/>
              <a:t>, 1-18.</a:t>
            </a:r>
            <a:endParaRPr lang="nb-NO" sz="1800" dirty="0"/>
          </a:p>
          <a:p>
            <a:r>
              <a:rPr lang="en-GB" sz="1800" dirty="0"/>
              <a:t>Davison, R. M., &amp; Díaz Andrade, A. (2018). Promoting indigenous theory. </a:t>
            </a:r>
            <a:r>
              <a:rPr lang="en-GB" sz="1800" i="1" dirty="0"/>
              <a:t>Information Systems Journal</a:t>
            </a:r>
            <a:r>
              <a:rPr lang="en-GB" sz="1800" dirty="0"/>
              <a:t>, 28(5), 759– 764.</a:t>
            </a:r>
            <a:endParaRPr lang="nb-NO" sz="1800" dirty="0"/>
          </a:p>
          <a:p>
            <a:pPr marL="0" indent="0">
              <a:buNone/>
            </a:pPr>
            <a:r>
              <a:rPr lang="en-GB" sz="1800" b="1" dirty="0"/>
              <a:t>Supplementary Reading</a:t>
            </a:r>
            <a:endParaRPr lang="nb-NO" sz="1800" dirty="0"/>
          </a:p>
          <a:p>
            <a:r>
              <a:rPr lang="en-GB" sz="1800" dirty="0"/>
              <a:t>Jimenez, A., &amp; Roberts, T. (2019). Decolonising neo-liberal innovation: Using the Andean philosophy of ‘Buen Vivir’ to reimagine innovation hubs. Proceedings of the 15</a:t>
            </a:r>
            <a:r>
              <a:rPr lang="en-GB" sz="1800" baseline="30000" dirty="0"/>
              <a:t>th</a:t>
            </a:r>
            <a:r>
              <a:rPr lang="en-GB" sz="1800" dirty="0"/>
              <a:t> IFIP 9.4 Conference (pp. 180– 191). Springer. </a:t>
            </a:r>
            <a:endParaRPr lang="nb-NO" sz="1800" dirty="0"/>
          </a:p>
          <a:p>
            <a:r>
              <a:rPr lang="en-GB" sz="1800" dirty="0"/>
              <a:t>Mawere, M., &amp; van Stam, G. (2019). Research in Africa for Africa? Probing the effect and credibility of research done by foreigners for Africa. Proceedings of the 15</a:t>
            </a:r>
            <a:r>
              <a:rPr lang="en-GB" sz="1800" baseline="30000" dirty="0"/>
              <a:t>th</a:t>
            </a:r>
            <a:r>
              <a:rPr lang="en-GB" sz="1800" dirty="0"/>
              <a:t> IFIP 9.4 Conference (pp. 168– 179). Springer.</a:t>
            </a:r>
            <a:endParaRPr lang="nb-NO" sz="1800" dirty="0"/>
          </a:p>
          <a:p>
            <a:endParaRPr lang="nb-NO" sz="1800" dirty="0"/>
          </a:p>
        </p:txBody>
      </p:sp>
    </p:spTree>
    <p:extLst>
      <p:ext uri="{BB962C8B-B14F-4D97-AF65-F5344CB8AC3E}">
        <p14:creationId xmlns:p14="http://schemas.microsoft.com/office/powerpoint/2010/main" val="68072477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969</TotalTime>
  <Words>1528</Words>
  <Application>Microsoft Office PowerPoint</Application>
  <PresentationFormat>Custom</PresentationFormat>
  <Paragraphs>118</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Helvetica</vt:lpstr>
      <vt:lpstr>Verdana</vt:lpstr>
      <vt:lpstr>Office-tema</vt:lpstr>
      <vt:lpstr>Addressing Inequality: ICTs, Solidarity and Resistance</vt:lpstr>
      <vt:lpstr>Overview</vt:lpstr>
      <vt:lpstr>After this lecture, you can…</vt:lpstr>
      <vt:lpstr>Course recap!</vt:lpstr>
      <vt:lpstr>Course recap!</vt:lpstr>
      <vt:lpstr>Course recap!</vt:lpstr>
      <vt:lpstr>Course recap!</vt:lpstr>
      <vt:lpstr>Course recap!</vt:lpstr>
      <vt:lpstr>But so…</vt:lpstr>
      <vt:lpstr>Well…</vt:lpstr>
      <vt:lpstr>Moving forward...</vt:lpstr>
      <vt:lpstr>Decolonial approaches to ICT4D</vt:lpstr>
      <vt:lpstr>But then…</vt:lpstr>
      <vt:lpstr>And I wanted to tell you something...</vt:lpstr>
      <vt:lpstr>...are you ready?</vt:lpstr>
      <vt:lpstr>PowerPoint Presentation</vt:lpstr>
      <vt:lpstr>Thank you!</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155</cp:revision>
  <dcterms:created xsi:type="dcterms:W3CDTF">2021-08-14T13:08:41Z</dcterms:created>
  <dcterms:modified xsi:type="dcterms:W3CDTF">2024-09-19T16:56:35Z</dcterms:modified>
</cp:coreProperties>
</file>