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316" r:id="rId3"/>
    <p:sldId id="286" r:id="rId4"/>
    <p:sldId id="265" r:id="rId5"/>
    <p:sldId id="287" r:id="rId6"/>
    <p:sldId id="315" r:id="rId7"/>
    <p:sldId id="281" r:id="rId8"/>
    <p:sldId id="288" r:id="rId9"/>
    <p:sldId id="304" r:id="rId10"/>
    <p:sldId id="302" r:id="rId11"/>
    <p:sldId id="314" r:id="rId12"/>
    <p:sldId id="317" r:id="rId13"/>
    <p:sldId id="303" r:id="rId14"/>
    <p:sldId id="289" r:id="rId15"/>
    <p:sldId id="290" r:id="rId16"/>
    <p:sldId id="291" r:id="rId17"/>
    <p:sldId id="292" r:id="rId18"/>
    <p:sldId id="305" r:id="rId19"/>
    <p:sldId id="306" r:id="rId20"/>
    <p:sldId id="307" r:id="rId21"/>
    <p:sldId id="308" r:id="rId22"/>
    <p:sldId id="309" r:id="rId23"/>
    <p:sldId id="293" r:id="rId24"/>
    <p:sldId id="311" r:id="rId25"/>
    <p:sldId id="282" r:id="rId26"/>
    <p:sldId id="310" r:id="rId27"/>
    <p:sldId id="300" r:id="rId28"/>
    <p:sldId id="264" r:id="rId29"/>
    <p:sldId id="285" r:id="rId30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7" autoAdjust="0"/>
    <p:restoredTop sz="70168" autoAdjust="0"/>
  </p:normalViewPr>
  <p:slideViewPr>
    <p:cSldViewPr snapToGrid="0">
      <p:cViewPr varScale="1">
        <p:scale>
          <a:sx n="83" d="100"/>
          <a:sy n="83" d="100"/>
        </p:scale>
        <p:origin x="7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28.08.2024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1727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0700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4460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976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774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9420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0430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242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1165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9179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27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5218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183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9464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9601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02252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26409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46475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823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42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28.08.2024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28.08.2024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28.08.2024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28.08.2024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28.08.2024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28.08.2024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28.08.2024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28.08.2024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28.08.2024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28.08.2024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ICTs and Global Inequalities: Theoretical perspectives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65713"/>
            <a:ext cx="3802215" cy="342776"/>
          </a:xfrm>
        </p:spPr>
        <p:txBody>
          <a:bodyPr>
            <a:normAutofit/>
          </a:bodyPr>
          <a:lstStyle/>
          <a:p>
            <a:r>
              <a:rPr lang="nb-NO" dirty="0"/>
              <a:t>IN5370 – ICTs and </a:t>
            </a:r>
            <a:r>
              <a:rPr lang="nb-NO"/>
              <a:t>Global Inequalities</a:t>
            </a:r>
            <a:endParaRPr lang="nb-NO" dirty="0"/>
          </a:p>
          <a:p>
            <a:r>
              <a:rPr lang="nb-NO" dirty="0"/>
              <a:t>28.08.2024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29" y="326456"/>
            <a:ext cx="7922703" cy="360045"/>
          </a:xfrm>
        </p:spPr>
        <p:txBody>
          <a:bodyPr/>
          <a:lstStyle/>
          <a:p>
            <a:r>
              <a:rPr lang="nb-NO" dirty="0" err="1"/>
              <a:t>Today’s</a:t>
            </a:r>
            <a:r>
              <a:rPr lang="nb-NO" dirty="0"/>
              <a:t> </a:t>
            </a:r>
            <a:r>
              <a:rPr lang="nb-NO" dirty="0" err="1"/>
              <a:t>seats</a:t>
            </a:r>
            <a:r>
              <a:rPr lang="nb-NO" dirty="0"/>
              <a:t> :-)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800" dirty="0"/>
              <a:t>Find your seating group, based on whether your first name starts with:</a:t>
            </a:r>
          </a:p>
          <a:p>
            <a:pPr marL="285750" lvl="0" indent="-285750">
              <a:buFontTx/>
              <a:buChar char="-"/>
            </a:pPr>
            <a:r>
              <a:rPr lang="en-US" sz="1800" dirty="0"/>
              <a:t>A-F</a:t>
            </a:r>
          </a:p>
          <a:p>
            <a:pPr marL="285750" lvl="0" indent="-285750">
              <a:buFontTx/>
              <a:buChar char="-"/>
            </a:pPr>
            <a:r>
              <a:rPr lang="en-US" sz="1800" dirty="0"/>
              <a:t>G-L</a:t>
            </a:r>
          </a:p>
          <a:p>
            <a:pPr marL="285750" lvl="0" indent="-285750">
              <a:buFontTx/>
              <a:buChar char="-"/>
            </a:pPr>
            <a:r>
              <a:rPr lang="en-US" sz="1800" dirty="0"/>
              <a:t>M-R</a:t>
            </a:r>
          </a:p>
          <a:p>
            <a:pPr marL="285750" lvl="0" indent="-285750">
              <a:buFontTx/>
              <a:buChar char="-"/>
            </a:pPr>
            <a:r>
              <a:rPr lang="en-US" sz="1800" dirty="0"/>
              <a:t>S-Z</a:t>
            </a:r>
          </a:p>
          <a:p>
            <a:pPr marL="0" lv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874940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What is «development»?</a:t>
            </a:r>
          </a:p>
          <a:p>
            <a:pPr lvl="0"/>
            <a:r>
              <a:rPr lang="nb-NO" sz="1800" dirty="0"/>
              <a:t>A multidimensional perspective on «development»</a:t>
            </a:r>
          </a:p>
          <a:p>
            <a:pPr lvl="0"/>
            <a:r>
              <a:rPr lang="nb-NO" sz="1800" dirty="0"/>
              <a:t>Theories of ICTs and global inequalities: three critical discourses</a:t>
            </a:r>
          </a:p>
        </p:txBody>
      </p:sp>
    </p:spTree>
    <p:extLst>
      <p:ext uri="{BB962C8B-B14F-4D97-AF65-F5344CB8AC3E}">
        <p14:creationId xmlns:p14="http://schemas.microsoft.com/office/powerpoint/2010/main" val="774338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After this lecture, you can…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02205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Compare and contrast perspectives on the notion of «development» centred on economic growth and human dimensions</a:t>
            </a:r>
          </a:p>
          <a:p>
            <a:pPr lvl="0"/>
            <a:r>
              <a:rPr lang="nb-NO" sz="1800" dirty="0"/>
              <a:t>Use Sen’s (2001) capabilities approach to articulate different dimensions of «development», discussing different ways in which ICTs can participate in their achievement</a:t>
            </a:r>
          </a:p>
          <a:p>
            <a:pPr lvl="0"/>
            <a:r>
              <a:rPr lang="nb-NO" sz="1800" dirty="0"/>
              <a:t>Theorise the role of ICTs in development according to three discourses – technology transfer, social embeddedness, and transformative intervention – theorised by Avgerou (2008), explaining the tenets of each discourse.</a:t>
            </a:r>
          </a:p>
        </p:txBody>
      </p:sp>
    </p:spTree>
    <p:extLst>
      <p:ext uri="{BB962C8B-B14F-4D97-AF65-F5344CB8AC3E}">
        <p14:creationId xmlns:p14="http://schemas.microsoft.com/office/powerpoint/2010/main" val="1221242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What is «development»?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288538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2345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342900" indent="-342900">
              <a:buFontTx/>
              <a:buChar char="-"/>
            </a:pPr>
            <a:r>
              <a:rPr lang="en-US" sz="2000" dirty="0"/>
              <a:t>What does the idea of “development” mean to you? In what contexts (e.g. work, research, direct experience...) have you already encountered this idea?</a:t>
            </a:r>
          </a:p>
          <a:p>
            <a:pPr marL="0" indent="0">
              <a:buNone/>
            </a:pPr>
            <a:endParaRPr lang="en-US" sz="2000" dirty="0"/>
          </a:p>
          <a:p>
            <a:pPr marL="342900" indent="-342900">
              <a:buFontTx/>
              <a:buChar char="-"/>
            </a:pPr>
            <a:r>
              <a:rPr lang="en-US" sz="2000" dirty="0"/>
              <a:t>Think of one or more socio-economic development initiatives you are aware of. What sort of </a:t>
            </a:r>
            <a:r>
              <a:rPr lang="en-US" sz="2000" u="sng" dirty="0"/>
              <a:t>goals</a:t>
            </a:r>
            <a:r>
              <a:rPr lang="en-US" sz="2000" dirty="0"/>
              <a:t> have they established? In whose interest have these goals been set?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540A2B-148E-11A6-3D05-485E25B6A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Debate time!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0350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01759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en-US" sz="2400" dirty="0"/>
              <a:t>F</a:t>
            </a:r>
            <a:r>
              <a:rPr lang="nb-NO" sz="2400" dirty="0"/>
              <a:t>rom last lecture...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425352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1800" dirty="0"/>
              <a:t>Few definitions of the term in published ICT4D research!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Akpan (2003): “the fulfillment of the </a:t>
            </a:r>
            <a:r>
              <a:rPr lang="en-US" sz="1800" b="1" dirty="0">
                <a:solidFill>
                  <a:srgbClr val="FF0000"/>
                </a:solidFill>
              </a:rPr>
              <a:t>necessary conditions </a:t>
            </a:r>
            <a:r>
              <a:rPr lang="en-US" sz="1800" dirty="0"/>
              <a:t>for the realization of the </a:t>
            </a:r>
            <a:r>
              <a:rPr lang="en-US" sz="1800" b="1" dirty="0">
                <a:solidFill>
                  <a:srgbClr val="FF0000"/>
                </a:solidFill>
              </a:rPr>
              <a:t>potential</a:t>
            </a:r>
            <a:r>
              <a:rPr lang="en-US" sz="1800" dirty="0"/>
              <a:t> of human personality, which translates into reductions in poverty, inequality, and unemployment. (It is also) the increasing satisfaction of </a:t>
            </a:r>
            <a:r>
              <a:rPr lang="en-US" sz="1800" b="1" dirty="0">
                <a:solidFill>
                  <a:srgbClr val="FF0000"/>
                </a:solidFill>
              </a:rPr>
              <a:t>basic needs </a:t>
            </a:r>
            <a:r>
              <a:rPr lang="en-US" sz="1800" dirty="0"/>
              <a:t>such as food”. 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But: the term means different things to different people!</a:t>
            </a:r>
          </a:p>
          <a:p>
            <a:pPr marL="0" indent="0">
              <a:buNone/>
            </a:pPr>
            <a:r>
              <a:rPr lang="en-US" sz="1800" dirty="0"/>
              <a:t> </a:t>
            </a:r>
          </a:p>
          <a:p>
            <a:pPr marL="285750" indent="-28575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72477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On economic growth…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marL="285750" indent="-285750"/>
            <a:r>
              <a:rPr lang="en-US" sz="1800" dirty="0"/>
              <a:t>Modernisation theory (1950s-1960s): </a:t>
            </a:r>
            <a:r>
              <a:rPr lang="en-US" sz="1800" b="1" dirty="0">
                <a:solidFill>
                  <a:srgbClr val="FF0000"/>
                </a:solidFill>
              </a:rPr>
              <a:t>modernisation</a:t>
            </a:r>
            <a:r>
              <a:rPr lang="en-US" sz="1800" dirty="0"/>
              <a:t> defined as a linear path towards a developed industrial society.</a:t>
            </a:r>
          </a:p>
          <a:p>
            <a:pPr marL="285750" indent="-285750"/>
            <a:r>
              <a:rPr lang="en-US" sz="1800" dirty="0"/>
              <a:t>Underpinned by the idea of </a:t>
            </a:r>
            <a:r>
              <a:rPr lang="en-US" sz="1800" b="1" dirty="0">
                <a:solidFill>
                  <a:srgbClr val="FF0000"/>
                </a:solidFill>
              </a:rPr>
              <a:t>development as growth</a:t>
            </a:r>
            <a:r>
              <a:rPr lang="en-US" sz="1800" dirty="0"/>
              <a:t>, to be achieved through the industrial transformation of the so-called “developing” countries.</a:t>
            </a:r>
          </a:p>
          <a:p>
            <a:pPr marL="285750" indent="-285750"/>
            <a:r>
              <a:rPr lang="en-US" sz="1800" dirty="0"/>
              <a:t>Core tenet: traditional societies can only develop through the adoption of more modern industrial practices, boosting economic growth and, on the basis of that, progress and prosperity.</a:t>
            </a:r>
          </a:p>
          <a:p>
            <a:pPr marL="285750" indent="-285750"/>
            <a:r>
              <a:rPr lang="en-US" sz="1800" dirty="0"/>
              <a:t>Achieving modernisation implies a process of </a:t>
            </a:r>
            <a:r>
              <a:rPr lang="en-US" sz="1800" b="1" dirty="0">
                <a:solidFill>
                  <a:srgbClr val="FF0000"/>
                </a:solidFill>
              </a:rPr>
              <a:t>Westernisation</a:t>
            </a:r>
            <a:r>
              <a:rPr lang="en-US" sz="1800" dirty="0"/>
              <a:t>, where the countries referred to as “developing” follow into the industrialising path previously adopted by Western nations. 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509631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digital divide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marL="285750" indent="-285750"/>
            <a:r>
              <a:rPr lang="en-US" sz="1800" b="1" dirty="0">
                <a:solidFill>
                  <a:srgbClr val="FF0000"/>
                </a:solidFill>
              </a:rPr>
              <a:t>Digital divide</a:t>
            </a:r>
            <a:r>
              <a:rPr lang="en-US" sz="1800" dirty="0"/>
              <a:t>: “the gap between demographics and regions that have access to modern information and communications technology (ICT), and those that don't or have restricted access.”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Defined in terms of </a:t>
            </a:r>
            <a:r>
              <a:rPr lang="en-US" sz="1800" b="1" dirty="0">
                <a:solidFill>
                  <a:srgbClr val="FF0000"/>
                </a:solidFill>
              </a:rPr>
              <a:t>different technologies </a:t>
            </a:r>
            <a:r>
              <a:rPr lang="en-US" sz="1800" dirty="0"/>
              <a:t>over time: initially telephone, television, personal computers and internet connectivity; now inclusion in different digital systems (e.g. identification; civil registration…)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Early ICT4D research: centred on </a:t>
            </a:r>
            <a:r>
              <a:rPr lang="en-US" sz="1800" b="1" dirty="0">
                <a:solidFill>
                  <a:srgbClr val="FF0000"/>
                </a:solidFill>
              </a:rPr>
              <a:t>combating the digital divide</a:t>
            </a:r>
            <a:r>
              <a:rPr lang="en-US" sz="1800" dirty="0"/>
              <a:t>, directly linking ICT access with the opportunity for economic prosperity.</a:t>
            </a:r>
          </a:p>
        </p:txBody>
      </p:sp>
    </p:spTree>
    <p:extLst>
      <p:ext uri="{BB962C8B-B14F-4D97-AF65-F5344CB8AC3E}">
        <p14:creationId xmlns:p14="http://schemas.microsoft.com/office/powerpoint/2010/main" val="473287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On economic growth…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Some problematisations of modernisation theory:</a:t>
            </a:r>
          </a:p>
          <a:p>
            <a:pPr marL="285750" indent="-285750"/>
            <a:r>
              <a:rPr lang="en-US" sz="1800" b="1" dirty="0">
                <a:solidFill>
                  <a:srgbClr val="FF0000"/>
                </a:solidFill>
              </a:rPr>
              <a:t>Dependency theory</a:t>
            </a:r>
            <a:r>
              <a:rPr lang="en-US" sz="1800" dirty="0"/>
              <a:t> (1970s-1980s) – highlights the relations of dependency that modernisation has created, generating systematic capitalistic exploitation of countries at the global periphery</a:t>
            </a:r>
          </a:p>
          <a:p>
            <a:pPr marL="285750" indent="-285750"/>
            <a:r>
              <a:rPr lang="en-US" sz="1800" dirty="0"/>
              <a:t>New forms of dependency (Wade, 2002): rather than breaking them, digital technologies </a:t>
            </a:r>
            <a:r>
              <a:rPr lang="en-US" sz="1800" b="1" dirty="0">
                <a:solidFill>
                  <a:srgbClr val="FF0000"/>
                </a:solidFill>
              </a:rPr>
              <a:t>crystallise</a:t>
            </a:r>
            <a:r>
              <a:rPr lang="en-US" sz="1800" dirty="0"/>
              <a:t> existing forms of dependency of poor countries on rich ones, strengthening dependency instead of challenging it </a:t>
            </a:r>
          </a:p>
          <a:p>
            <a:pPr marL="285750" indent="-285750"/>
            <a:r>
              <a:rPr lang="en-US" sz="1800" dirty="0"/>
              <a:t>Rather than liberating historically marginalised countries from oppression, efforts to bridge the “digital divide” may lock developing countries into a new form of dependency on the West.</a:t>
            </a:r>
          </a:p>
          <a:p>
            <a:pPr marL="285750" indent="-28575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88305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/>
              <a:t>On </a:t>
            </a:r>
            <a:r>
              <a:rPr lang="nb-NO" sz="2400" dirty="0" err="1"/>
              <a:t>economic</a:t>
            </a:r>
            <a:r>
              <a:rPr lang="nb-NO" sz="2400" dirty="0"/>
              <a:t> </a:t>
            </a:r>
            <a:r>
              <a:rPr lang="nb-NO" sz="2400" dirty="0" err="1"/>
              <a:t>growth</a:t>
            </a:r>
            <a:r>
              <a:rPr lang="nb-NO" sz="2400" dirty="0"/>
              <a:t>...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425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Madianou (2019): </a:t>
            </a:r>
            <a:r>
              <a:rPr lang="en-US" sz="1800" b="1" dirty="0">
                <a:solidFill>
                  <a:srgbClr val="FF0000"/>
                </a:solidFill>
              </a:rPr>
              <a:t>technocolonialism</a:t>
            </a:r>
            <a:r>
              <a:rPr lang="en-US" sz="1800" dirty="0"/>
              <a:t> as alternative paradigm</a:t>
            </a:r>
          </a:p>
          <a:p>
            <a:pPr marL="285750" indent="-285750"/>
            <a:r>
              <a:rPr lang="en-US" sz="1800" dirty="0"/>
              <a:t>Digital innovation and data practices are central to essential social protection practices, as well as the humanitarian response to global crises</a:t>
            </a:r>
          </a:p>
          <a:p>
            <a:pPr marL="285750" indent="-285750"/>
            <a:r>
              <a:rPr lang="en-US" sz="1800" dirty="0"/>
              <a:t>Technocolonialism: a concept built to capture how the </a:t>
            </a:r>
            <a:r>
              <a:rPr lang="en-US" sz="1800" b="1" dirty="0">
                <a:solidFill>
                  <a:srgbClr val="FF0000"/>
                </a:solidFill>
              </a:rPr>
              <a:t>convergence</a:t>
            </a:r>
            <a:r>
              <a:rPr lang="en-US" sz="1800" dirty="0"/>
              <a:t> of digital developments with humanitarian structures and market forces may result into reinforcement of colonial relationships of dependency</a:t>
            </a:r>
          </a:p>
          <a:p>
            <a:pPr marL="285750" indent="-285750"/>
            <a:r>
              <a:rPr lang="en-US" sz="1800" dirty="0"/>
              <a:t>It connects practices of value extraction; biometric conversion of anti-poverty schemes; introduction of surveillance practices into migration; to the reification of pre-existing </a:t>
            </a:r>
            <a:r>
              <a:rPr lang="en-US" sz="1800" b="1" dirty="0">
                <a:solidFill>
                  <a:srgbClr val="FF0000"/>
                </a:solidFill>
              </a:rPr>
              <a:t>colonial structures</a:t>
            </a:r>
            <a:r>
              <a:rPr lang="en-US" sz="1800" dirty="0"/>
              <a:t> into digital systems.</a:t>
            </a:r>
          </a:p>
          <a:p>
            <a:pPr marL="285750" indent="-285750"/>
            <a:r>
              <a:rPr lang="en-US" sz="1800" dirty="0"/>
              <a:t>What can be done to address it?</a:t>
            </a:r>
          </a:p>
          <a:p>
            <a:pPr marL="285750" indent="-28575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9178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E146D-295C-632F-E92D-B08C1C060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So… 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42E7F-F9E6-30A4-15EE-17308DFDB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By the concept of technocolonialism, Madianou (2019) frames digital technology as implicated in </a:t>
            </a:r>
            <a:r>
              <a:rPr lang="en-US" sz="1800" b="1" dirty="0">
                <a:solidFill>
                  <a:srgbClr val="FF0000"/>
                </a:solidFill>
              </a:rPr>
              <a:t>reinforcing</a:t>
            </a:r>
            <a:r>
              <a:rPr lang="en-US" sz="1800" dirty="0"/>
              <a:t>, rather than challenging, existing relations of colonial power.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i="1" u="sng" dirty="0"/>
              <a:t>Does her argument convince you?</a:t>
            </a:r>
            <a:r>
              <a:rPr lang="en-US" sz="1800" dirty="0"/>
              <a:t> Do you see any limitations?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9561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Is it all about growth?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marL="285750" indent="-285750"/>
            <a:endParaRPr lang="en-US" sz="1800" dirty="0"/>
          </a:p>
          <a:p>
            <a:pPr marL="285750" indent="-28575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80249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On human development…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Amartya Sen (2001): challenges the growth-centred notion of development with a notion of </a:t>
            </a:r>
            <a:r>
              <a:rPr lang="en-US" sz="1800" b="1" dirty="0">
                <a:solidFill>
                  <a:srgbClr val="FF0000"/>
                </a:solidFill>
              </a:rPr>
              <a:t>human development</a:t>
            </a:r>
            <a:r>
              <a:rPr lang="en-US" sz="1800" dirty="0"/>
              <a:t>, centred on freedom.</a:t>
            </a:r>
          </a:p>
          <a:p>
            <a:pPr marL="0" indent="0">
              <a:buNone/>
            </a:pPr>
            <a:endParaRPr lang="en-US" sz="1800" i="1" dirty="0"/>
          </a:p>
          <a:p>
            <a:pPr marL="0" indent="0">
              <a:buNone/>
            </a:pPr>
            <a:r>
              <a:rPr lang="en-US" sz="1800" i="1" dirty="0"/>
              <a:t>Development can be seen as a process of expanding the </a:t>
            </a:r>
            <a:r>
              <a:rPr lang="en-US" sz="1800" b="1" i="1" dirty="0">
                <a:solidFill>
                  <a:srgbClr val="FF0000"/>
                </a:solidFill>
              </a:rPr>
              <a:t>real freedoms </a:t>
            </a:r>
            <a:r>
              <a:rPr lang="en-US" sz="1800" i="1" dirty="0"/>
              <a:t>that people enjoy. […] Focusing particularly on people’s capability to choose the lives they have reason to value (Sen, 2001).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Freedom has both </a:t>
            </a:r>
            <a:r>
              <a:rPr lang="en-US" sz="1800" u="sng" dirty="0"/>
              <a:t>intrinsic</a:t>
            </a:r>
            <a:r>
              <a:rPr lang="en-US" sz="1800" dirty="0"/>
              <a:t> and </a:t>
            </a:r>
            <a:r>
              <a:rPr lang="en-US" sz="1800" u="sng" dirty="0"/>
              <a:t>instrumental</a:t>
            </a:r>
            <a:r>
              <a:rPr lang="en-US" sz="1800" dirty="0"/>
              <a:t> value! 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41052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Amartya</a:t>
            </a:r>
            <a:r>
              <a:rPr lang="nb-NO" dirty="0"/>
              <a:t> Sen: The Capabilities Approach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An approach based on two key concepts: “functionings” and “capabilities” (cf. Zheng &amp; Walsham, 2008)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“A </a:t>
            </a:r>
            <a:r>
              <a:rPr lang="en-US" sz="1800" b="1" dirty="0">
                <a:solidFill>
                  <a:srgbClr val="FF0000"/>
                </a:solidFill>
              </a:rPr>
              <a:t>functioning</a:t>
            </a:r>
            <a:r>
              <a:rPr lang="en-US" sz="1800" dirty="0"/>
              <a:t> is an achievement, whereas a </a:t>
            </a:r>
            <a:r>
              <a:rPr lang="en-US" sz="1800" b="1" dirty="0">
                <a:solidFill>
                  <a:srgbClr val="FF0000"/>
                </a:solidFill>
              </a:rPr>
              <a:t>capability</a:t>
            </a:r>
            <a:r>
              <a:rPr lang="en-US" sz="1800" dirty="0"/>
              <a:t> is the ability to achieve. Functionings are, in a sense, more directly related to living conditions, since they are different aspects of living conditions.” 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Capabilities, in contrast, are notions of freedom, in the positive sense: what real opportunities you have regarding the life you may lead.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245757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Amartya</a:t>
            </a:r>
            <a:r>
              <a:rPr lang="nb-NO" dirty="0"/>
              <a:t> Sen: The Capabilities Approach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055368"/>
            <a:ext cx="7696918" cy="37824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Human Development Index (UNDP, 1992): human development as a composite measure, transcending the parameters of economic growth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1800" dirty="0"/>
              <a:t>Three key parameters, calculated on countries: </a:t>
            </a:r>
          </a:p>
          <a:p>
            <a:pPr marL="285750" indent="-285750"/>
            <a:r>
              <a:rPr lang="en-US" sz="1800" b="1" dirty="0">
                <a:solidFill>
                  <a:srgbClr val="FF0000"/>
                </a:solidFill>
              </a:rPr>
              <a:t>Health</a:t>
            </a:r>
            <a:r>
              <a:rPr lang="en-US" sz="1800" dirty="0"/>
              <a:t> – life expectancy (years)</a:t>
            </a:r>
          </a:p>
          <a:p>
            <a:pPr marL="285750" indent="-285750"/>
            <a:r>
              <a:rPr lang="en-US" sz="1800" b="1" dirty="0">
                <a:solidFill>
                  <a:srgbClr val="FF0000"/>
                </a:solidFill>
              </a:rPr>
              <a:t>Education</a:t>
            </a:r>
            <a:r>
              <a:rPr lang="en-US" sz="1800" dirty="0"/>
              <a:t> – expected years of schooling (years) / mean years of schooling (years)</a:t>
            </a:r>
          </a:p>
          <a:p>
            <a:pPr marL="285750" indent="-285750"/>
            <a:r>
              <a:rPr lang="en-US" sz="1800" b="1" dirty="0">
                <a:solidFill>
                  <a:srgbClr val="FF0000"/>
                </a:solidFill>
              </a:rPr>
              <a:t>Income</a:t>
            </a:r>
            <a:r>
              <a:rPr lang="en-US" sz="1800" dirty="0"/>
              <a:t> – gross national income per capita (PPP $)</a:t>
            </a:r>
          </a:p>
          <a:p>
            <a:pPr marL="285750" indent="-285750"/>
            <a:endParaRPr lang="nb-NO" sz="900" dirty="0"/>
          </a:p>
          <a:p>
            <a:pPr marL="0" indent="0">
              <a:buNone/>
            </a:pPr>
            <a:r>
              <a:rPr lang="nb-NO" sz="1800" dirty="0"/>
              <a:t>Translates into action the multidimensional idea of development proposed by Sen’s capabilities approach.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83658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055368"/>
            <a:ext cx="8036301" cy="3782446"/>
          </a:xfrm>
        </p:spPr>
        <p:txBody>
          <a:bodyPr>
            <a:noAutofit/>
          </a:bodyPr>
          <a:lstStyle/>
          <a:p>
            <a:pPr marL="285750" indent="-285750"/>
            <a:r>
              <a:rPr lang="en-US" sz="1800" dirty="0"/>
              <a:t>What if, with Sen (2001), we conceptualise “development” as the ability to achieve the freedoms that human beings value?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Over time, a </a:t>
            </a:r>
            <a:r>
              <a:rPr lang="en-US" sz="1800" b="1" dirty="0">
                <a:solidFill>
                  <a:srgbClr val="FF0000"/>
                </a:solidFill>
              </a:rPr>
              <a:t>growth-centred</a:t>
            </a:r>
            <a:r>
              <a:rPr lang="en-US" sz="1800" dirty="0"/>
              <a:t> perspective (centered on achieving economic growth and prosperity) has been increasingly challenged by a </a:t>
            </a:r>
            <a:r>
              <a:rPr lang="en-US" sz="1800" b="1" dirty="0">
                <a:solidFill>
                  <a:srgbClr val="FF0000"/>
                </a:solidFill>
              </a:rPr>
              <a:t>human development </a:t>
            </a:r>
            <a:r>
              <a:rPr lang="en-US" sz="1800" dirty="0"/>
              <a:t>perspective, where we seek improvement in key human dimensions such as health, education and income.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Not an exhaustive list of dimensions of development – but the HDI seeks to capture the main ones!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40933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Critical discourses in ICT4D!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1800" dirty="0"/>
          </a:p>
          <a:p>
            <a:r>
              <a:rPr lang="nb-NO" sz="1800" dirty="0"/>
              <a:t>Just as different perspectives </a:t>
            </a:r>
            <a:r>
              <a:rPr lang="nb-NO" sz="1800" dirty="0" err="1"/>
              <a:t>exist</a:t>
            </a:r>
            <a:r>
              <a:rPr lang="nb-NO" sz="1800" dirty="0"/>
              <a:t> on what «development» is, different </a:t>
            </a:r>
            <a:r>
              <a:rPr lang="nb-NO" sz="1800" dirty="0" err="1"/>
              <a:t>views</a:t>
            </a:r>
            <a:r>
              <a:rPr lang="nb-NO" sz="1800" dirty="0"/>
              <a:t> </a:t>
            </a:r>
            <a:r>
              <a:rPr lang="nb-NO" sz="1800" dirty="0" err="1"/>
              <a:t>exist</a:t>
            </a:r>
            <a:r>
              <a:rPr lang="nb-NO" sz="1800" dirty="0"/>
              <a:t> on </a:t>
            </a:r>
            <a:r>
              <a:rPr lang="nb-NO" sz="1800" b="1" dirty="0">
                <a:solidFill>
                  <a:srgbClr val="FF0000"/>
                </a:solidFill>
              </a:rPr>
              <a:t>how ICTs </a:t>
            </a:r>
            <a:r>
              <a:rPr lang="nb-NO" sz="1800" b="1" dirty="0" err="1">
                <a:solidFill>
                  <a:srgbClr val="FF0000"/>
                </a:solidFill>
              </a:rPr>
              <a:t>should</a:t>
            </a:r>
            <a:r>
              <a:rPr lang="nb-NO" sz="1800" b="1" dirty="0">
                <a:solidFill>
                  <a:srgbClr val="FF0000"/>
                </a:solidFill>
              </a:rPr>
              <a:t> be involved </a:t>
            </a:r>
            <a:r>
              <a:rPr lang="nb-NO" sz="1800" dirty="0"/>
              <a:t>in building it.</a:t>
            </a:r>
          </a:p>
          <a:p>
            <a:endParaRPr lang="nb-NO" sz="1800" dirty="0"/>
          </a:p>
          <a:p>
            <a:r>
              <a:rPr lang="nb-NO" sz="1800" dirty="0"/>
              <a:t>How </a:t>
            </a:r>
            <a:r>
              <a:rPr lang="nb-NO" sz="1800" dirty="0" err="1"/>
              <a:t>should</a:t>
            </a:r>
            <a:r>
              <a:rPr lang="nb-NO" sz="1800" dirty="0"/>
              <a:t> ICTs participate in process that foster (different forms of) development?</a:t>
            </a:r>
          </a:p>
        </p:txBody>
      </p:sp>
    </p:spTree>
    <p:extLst>
      <p:ext uri="{BB962C8B-B14F-4D97-AF65-F5344CB8AC3E}">
        <p14:creationId xmlns:p14="http://schemas.microsoft.com/office/powerpoint/2010/main" val="828011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Critical discourses in ICT4D!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153" y="1263721"/>
            <a:ext cx="7920990" cy="2918344"/>
          </a:xfrm>
        </p:spPr>
        <p:txBody>
          <a:bodyPr>
            <a:normAutofit/>
          </a:bodyPr>
          <a:lstStyle/>
          <a:p>
            <a:r>
              <a:rPr lang="nb-NO" sz="1800" dirty="0"/>
              <a:t>Avgerou (2008): three </a:t>
            </a:r>
            <a:r>
              <a:rPr lang="nb-NO" sz="1800" b="1" dirty="0">
                <a:solidFill>
                  <a:srgbClr val="FF0000"/>
                </a:solidFill>
              </a:rPr>
              <a:t>discourses</a:t>
            </a:r>
            <a:r>
              <a:rPr lang="nb-NO" sz="1800" dirty="0"/>
              <a:t> (i.e. sets of assumptions) on the </a:t>
            </a:r>
            <a:r>
              <a:rPr lang="nb-NO" sz="1800" dirty="0" err="1"/>
              <a:t>interconnection</a:t>
            </a:r>
            <a:r>
              <a:rPr lang="nb-NO" sz="1800" dirty="0"/>
              <a:t> of ICTs and development</a:t>
            </a:r>
          </a:p>
          <a:p>
            <a:endParaRPr lang="nb-NO" sz="1800" dirty="0"/>
          </a:p>
          <a:p>
            <a:r>
              <a:rPr lang="nb-NO" sz="1800" dirty="0" err="1"/>
              <a:t>Starting</a:t>
            </a:r>
            <a:r>
              <a:rPr lang="nb-NO" sz="1800" dirty="0"/>
              <a:t> </a:t>
            </a:r>
            <a:r>
              <a:rPr lang="nb-NO" sz="1800" dirty="0" err="1"/>
              <a:t>point</a:t>
            </a:r>
            <a:r>
              <a:rPr lang="nb-NO" sz="1800" dirty="0"/>
              <a:t>: studies of ICTs and global inequalities </a:t>
            </a:r>
            <a:r>
              <a:rPr lang="nb-NO" sz="1800" dirty="0" err="1"/>
              <a:t>often</a:t>
            </a:r>
            <a:r>
              <a:rPr lang="nb-NO" sz="1800" dirty="0"/>
              <a:t> take an </a:t>
            </a:r>
            <a:r>
              <a:rPr lang="nb-NO" sz="1800" dirty="0" err="1"/>
              <a:t>implicit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FF0000"/>
                </a:solidFill>
              </a:rPr>
              <a:t>perspective</a:t>
            </a:r>
            <a:r>
              <a:rPr lang="nb-NO" sz="1800" dirty="0"/>
              <a:t>, on </a:t>
            </a:r>
            <a:r>
              <a:rPr lang="nb-NO" sz="1800" dirty="0" err="1"/>
              <a:t>whose</a:t>
            </a:r>
            <a:r>
              <a:rPr lang="nb-NO" sz="1800" dirty="0"/>
              <a:t> basis </a:t>
            </a:r>
            <a:r>
              <a:rPr lang="nb-NO" sz="1800" dirty="0" err="1"/>
              <a:t>they</a:t>
            </a:r>
            <a:r>
              <a:rPr lang="nb-NO" sz="1800" dirty="0"/>
              <a:t> </a:t>
            </a:r>
            <a:r>
              <a:rPr lang="nb-NO" sz="1800" dirty="0" err="1"/>
              <a:t>draw</a:t>
            </a:r>
            <a:r>
              <a:rPr lang="nb-NO" sz="1800" dirty="0"/>
              <a:t> </a:t>
            </a:r>
            <a:r>
              <a:rPr lang="nb-NO" sz="1800" dirty="0" err="1"/>
              <a:t>conclusions</a:t>
            </a:r>
            <a:r>
              <a:rPr lang="nb-NO" sz="1800" dirty="0"/>
              <a:t> on the role that ICTs play, and/or </a:t>
            </a:r>
            <a:r>
              <a:rPr lang="nb-NO" sz="1800" dirty="0" err="1"/>
              <a:t>should</a:t>
            </a:r>
            <a:r>
              <a:rPr lang="nb-NO" sz="1800" dirty="0"/>
              <a:t> be </a:t>
            </a:r>
            <a:r>
              <a:rPr lang="nb-NO" sz="1800" dirty="0" err="1"/>
              <a:t>playing</a:t>
            </a:r>
            <a:r>
              <a:rPr lang="nb-NO" sz="1800" dirty="0"/>
              <a:t>, in a </a:t>
            </a:r>
            <a:r>
              <a:rPr lang="nb-NO" sz="1800" dirty="0" err="1"/>
              <a:t>socially</a:t>
            </a:r>
            <a:r>
              <a:rPr lang="nb-NO" sz="1800" dirty="0"/>
              <a:t> disadvantaged context.</a:t>
            </a:r>
          </a:p>
          <a:p>
            <a:endParaRPr lang="nb-NO" sz="1800" dirty="0"/>
          </a:p>
          <a:p>
            <a:r>
              <a:rPr lang="nb-NO" sz="1800" dirty="0"/>
              <a:t>Three discourses centred on: technology and knowledge transfer; </a:t>
            </a:r>
            <a:r>
              <a:rPr lang="nb-NO" sz="1800" dirty="0" err="1"/>
              <a:t>socially</a:t>
            </a:r>
            <a:r>
              <a:rPr lang="nb-NO" sz="1800" dirty="0"/>
              <a:t> </a:t>
            </a:r>
            <a:r>
              <a:rPr lang="nb-NO" sz="1800" dirty="0" err="1"/>
              <a:t>embedded</a:t>
            </a:r>
            <a:r>
              <a:rPr lang="nb-NO" sz="1800" dirty="0"/>
              <a:t> action, and transformative intervention.  </a:t>
            </a:r>
          </a:p>
        </p:txBody>
      </p:sp>
    </p:spTree>
    <p:extLst>
      <p:ext uri="{BB962C8B-B14F-4D97-AF65-F5344CB8AC3E}">
        <p14:creationId xmlns:p14="http://schemas.microsoft.com/office/powerpoint/2010/main" val="3087047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Critical discourses in ICT4D!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153" y="1263720"/>
            <a:ext cx="7920990" cy="3708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dirty="0"/>
              <a:t>Technology and knowledge transfer</a:t>
            </a:r>
          </a:p>
          <a:p>
            <a:r>
              <a:rPr lang="nb-NO" sz="1800" dirty="0"/>
              <a:t>Core </a:t>
            </a:r>
            <a:r>
              <a:rPr lang="nb-NO" sz="1800" dirty="0" err="1"/>
              <a:t>assumption</a:t>
            </a:r>
            <a:r>
              <a:rPr lang="nb-NO" sz="1800" dirty="0"/>
              <a:t>: </a:t>
            </a:r>
            <a:r>
              <a:rPr lang="en-US" sz="1800" dirty="0"/>
              <a:t>ICT innovation in developing countries is mainly concerned with </a:t>
            </a:r>
            <a:r>
              <a:rPr lang="en-US" sz="1800" b="1" dirty="0">
                <a:solidFill>
                  <a:srgbClr val="FF0000"/>
                </a:solidFill>
              </a:rPr>
              <a:t>catching up </a:t>
            </a:r>
            <a:r>
              <a:rPr lang="en-US" sz="1800" dirty="0"/>
              <a:t>with the advanced rich economies.</a:t>
            </a:r>
          </a:p>
          <a:p>
            <a:r>
              <a:rPr lang="en-US" sz="1800" dirty="0"/>
              <a:t>This catching-up process occurs through </a:t>
            </a:r>
            <a:r>
              <a:rPr lang="en-US" sz="1800" b="1" dirty="0">
                <a:solidFill>
                  <a:srgbClr val="FF0000"/>
                </a:solidFill>
              </a:rPr>
              <a:t>transferring</a:t>
            </a:r>
            <a:r>
              <a:rPr lang="en-US" sz="1800" dirty="0"/>
              <a:t> technologies and knowledge from industrially advanced countries, imitating their institutions.</a:t>
            </a:r>
          </a:p>
          <a:p>
            <a:r>
              <a:rPr lang="en-US" sz="1800" dirty="0"/>
              <a:t>Theories of technology diffusion and acceptance: studies of how, and how fast, a Western technology diffuses in a “developing country” setting</a:t>
            </a:r>
          </a:p>
          <a:p>
            <a:r>
              <a:rPr lang="en-US" sz="1800" dirty="0"/>
              <a:t>Underlying assumption: development happens </a:t>
            </a:r>
            <a:r>
              <a:rPr lang="en-US" sz="1800" b="1" dirty="0">
                <a:solidFill>
                  <a:srgbClr val="FF0000"/>
                </a:solidFill>
              </a:rPr>
              <a:t>through technology and knowledge transfer</a:t>
            </a:r>
            <a:r>
              <a:rPr lang="en-US" sz="1800" dirty="0"/>
              <a:t>, in a modernisation theory logic</a:t>
            </a:r>
          </a:p>
          <a:p>
            <a:r>
              <a:rPr lang="en-US" sz="1800" dirty="0"/>
              <a:t>Studies tend to take the point of view of the “moderniser”, meaning the country or organisation that initiates and fosters technology diffusion.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244155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Critical discourses in ICT4D!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153" y="1263720"/>
            <a:ext cx="7920990" cy="3616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dirty="0" err="1"/>
              <a:t>Socially</a:t>
            </a:r>
            <a:r>
              <a:rPr lang="nb-NO" sz="1800" b="1" dirty="0"/>
              <a:t> </a:t>
            </a:r>
            <a:r>
              <a:rPr lang="nb-NO" sz="1800" b="1" dirty="0" err="1"/>
              <a:t>embedded</a:t>
            </a:r>
            <a:r>
              <a:rPr lang="nb-NO" sz="1800" b="1" dirty="0"/>
              <a:t> action</a:t>
            </a:r>
          </a:p>
          <a:p>
            <a:r>
              <a:rPr lang="nb-NO" sz="1800" dirty="0"/>
              <a:t>Technological innovation is not </a:t>
            </a:r>
            <a:r>
              <a:rPr lang="nb-NO" sz="1800" dirty="0" err="1"/>
              <a:t>transferred</a:t>
            </a:r>
            <a:r>
              <a:rPr lang="nb-NO" sz="1800" dirty="0"/>
              <a:t>, but </a:t>
            </a:r>
            <a:r>
              <a:rPr lang="nb-NO" sz="1800" b="1" dirty="0" err="1">
                <a:solidFill>
                  <a:srgbClr val="FF0000"/>
                </a:solidFill>
              </a:rPr>
              <a:t>socially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b="1" dirty="0" err="1">
                <a:solidFill>
                  <a:srgbClr val="FF0000"/>
                </a:solidFill>
              </a:rPr>
              <a:t>constructed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dirty="0"/>
              <a:t>and </a:t>
            </a:r>
            <a:r>
              <a:rPr lang="nb-NO" sz="1800" dirty="0" err="1"/>
              <a:t>reinterpreted</a:t>
            </a:r>
            <a:r>
              <a:rPr lang="nb-NO" sz="1800" dirty="0"/>
              <a:t> by </a:t>
            </a:r>
            <a:r>
              <a:rPr lang="nb-NO" sz="1800" dirty="0" err="1"/>
              <a:t>local</a:t>
            </a:r>
            <a:r>
              <a:rPr lang="nb-NO" sz="1800" dirty="0"/>
              <a:t> communities.</a:t>
            </a:r>
          </a:p>
          <a:p>
            <a:r>
              <a:rPr lang="en-US" sz="1800" dirty="0"/>
              <a:t>Innovation is studied as a locally constituted process of technology construction and organizational change. </a:t>
            </a:r>
          </a:p>
          <a:p>
            <a:r>
              <a:rPr lang="en-US" sz="1800" dirty="0"/>
              <a:t>Its purpose arises from local problematisations; its course is determined by the way </a:t>
            </a:r>
            <a:r>
              <a:rPr lang="en-US" sz="1800" b="1" dirty="0">
                <a:solidFill>
                  <a:srgbClr val="FF0000"/>
                </a:solidFill>
              </a:rPr>
              <a:t>local actors </a:t>
            </a:r>
            <a:r>
              <a:rPr lang="en-US" sz="1800" dirty="0"/>
              <a:t>make sense of it and accommodate it in their lives</a:t>
            </a:r>
          </a:p>
          <a:p>
            <a:r>
              <a:rPr lang="en-US" sz="1800" dirty="0"/>
              <a:t>For example: HISP research, where a platform (DHIS2) is embedded in the local context of the over 70 countries that adopt it</a:t>
            </a:r>
          </a:p>
          <a:p>
            <a:r>
              <a:rPr lang="en-US" sz="1800" dirty="0"/>
              <a:t>“Development” stems from innovation that, generated by the communities that it is for, is capable of meeting local community needs.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399508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Critical discourses in ICT4D!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153" y="1263720"/>
            <a:ext cx="7920990" cy="3339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dirty="0"/>
              <a:t>Transformative intervention</a:t>
            </a:r>
          </a:p>
          <a:p>
            <a:r>
              <a:rPr lang="nb-NO" sz="1800" dirty="0"/>
              <a:t>Increasingly important in the ICT4D landscape!</a:t>
            </a:r>
          </a:p>
          <a:p>
            <a:r>
              <a:rPr lang="nb-NO" sz="1800" dirty="0"/>
              <a:t>ICT innovation is associated </a:t>
            </a:r>
            <a:r>
              <a:rPr lang="en-US" sz="1800" dirty="0"/>
              <a:t>with processes of </a:t>
            </a:r>
            <a:r>
              <a:rPr lang="en-US" sz="1800" b="1" dirty="0">
                <a:solidFill>
                  <a:srgbClr val="FF0000"/>
                </a:solidFill>
              </a:rPr>
              <a:t>change</a:t>
            </a:r>
            <a:r>
              <a:rPr lang="en-US" sz="1800" dirty="0"/>
              <a:t> of the social, economic, and political conditions in developing countries</a:t>
            </a:r>
          </a:p>
          <a:p>
            <a:r>
              <a:rPr lang="en-US" sz="1800" dirty="0"/>
              <a:t>By doing so, ICT innovation directly addresses the </a:t>
            </a:r>
            <a:r>
              <a:rPr lang="en-US" sz="1800" b="1" dirty="0">
                <a:solidFill>
                  <a:srgbClr val="FF0000"/>
                </a:solidFill>
              </a:rPr>
              <a:t>development struggle</a:t>
            </a:r>
            <a:r>
              <a:rPr lang="en-US" sz="1800" dirty="0"/>
              <a:t>, challenging institutions that prevent core dimensions of development from being achieved.</a:t>
            </a:r>
          </a:p>
          <a:p>
            <a:r>
              <a:rPr lang="en-US" sz="1800" dirty="0"/>
              <a:t>Unlike the socially embedded discourse, the transformative intervention discourse is explicitly concerned with the way ICT is implicated in the dynamics of social, economic and political change.</a:t>
            </a:r>
          </a:p>
          <a:p>
            <a:endParaRPr lang="en-US" sz="1800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70936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Debate</a:t>
            </a:r>
            <a:r>
              <a:rPr lang="nb-NO" dirty="0"/>
              <a:t> time!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Does any of the three discourses from Avgerou (2008) convince you more than the others?</a:t>
            </a:r>
          </a:p>
          <a:p>
            <a:endParaRPr lang="en-US" sz="1800" dirty="0"/>
          </a:p>
          <a:p>
            <a:r>
              <a:rPr lang="en-US" sz="1800" dirty="0"/>
              <a:t>That is: does any of this perspectives offer, in your opinion, a more precise representation of how ICTs participates in development?</a:t>
            </a:r>
          </a:p>
          <a:p>
            <a:endParaRPr lang="en-US" sz="1800" dirty="0"/>
          </a:p>
          <a:p>
            <a:r>
              <a:rPr lang="en-US" sz="1800" dirty="0"/>
              <a:t>Think of examples from your lived and/or professional experience!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222258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But…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153" y="1263720"/>
            <a:ext cx="7920990" cy="3339101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b-NO" sz="1800" b="1" i="1" dirty="0">
                <a:solidFill>
                  <a:srgbClr val="FF0000"/>
                </a:solidFill>
              </a:rPr>
              <a:t>Adverse digital incorporation:</a:t>
            </a:r>
          </a:p>
          <a:p>
            <a:pPr marL="0" indent="0">
              <a:buNone/>
            </a:pPr>
            <a:r>
              <a:rPr lang="nb-NO" sz="1800" i="1" dirty="0"/>
              <a:t>Transformation is not necessarily for the «good» of society!</a:t>
            </a:r>
          </a:p>
        </p:txBody>
      </p:sp>
    </p:spTree>
    <p:extLst>
      <p:ext uri="{BB962C8B-B14F-4D97-AF65-F5344CB8AC3E}">
        <p14:creationId xmlns:p14="http://schemas.microsoft.com/office/powerpoint/2010/main" val="903046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/>
              <a:t>But…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6"/>
            <a:ext cx="7922703" cy="3594143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1800" b="1" dirty="0">
                <a:solidFill>
                  <a:schemeClr val="bg2">
                    <a:lumMod val="75000"/>
                  </a:schemeClr>
                </a:solidFill>
              </a:rPr>
              <a:t>Adverse digital incorporation</a:t>
            </a:r>
            <a:r>
              <a:rPr lang="en-US" sz="1800" dirty="0"/>
              <a:t>: “inclusion in a digital system that enables a more-advantaged group to extract disproportionate value from the work or resources of another, less-advantaged group” (Heeks, 2022)</a:t>
            </a:r>
          </a:p>
          <a:p>
            <a:pPr marL="285750" indent="-285750"/>
            <a:r>
              <a:rPr lang="en-US" sz="1800" dirty="0"/>
              <a:t>If are ICTs as implicated in adverse digital incorporation, they may end up generating harmful outcomes rather than “progress” and prosperity</a:t>
            </a:r>
          </a:p>
          <a:p>
            <a:pPr marL="285750" indent="-285750"/>
            <a:r>
              <a:rPr lang="en-US" sz="1800" dirty="0"/>
              <a:t>Examples: biometric border technologies implicated in harmful surveillance; social protection systems infused with </a:t>
            </a:r>
            <a:r>
              <a:rPr lang="en-US" sz="1800" b="1" dirty="0">
                <a:solidFill>
                  <a:srgbClr val="FF0000"/>
                </a:solidFill>
              </a:rPr>
              <a:t>algorithmic bias</a:t>
            </a:r>
            <a:r>
              <a:rPr lang="en-US" sz="1800" dirty="0"/>
              <a:t>; data visualisation systems forcing individuals into superimposed gender categories</a:t>
            </a:r>
          </a:p>
          <a:p>
            <a:pPr marL="285750" indent="-285750"/>
            <a:r>
              <a:rPr lang="en-US" sz="1800" dirty="0"/>
              <a:t>Through this course, we will use adverse digital incorporation as a concept to analyse the participation of ICTs in global inequalities, and also, importantly, to imagine routes to combat and bridge such inequalities.</a:t>
            </a:r>
          </a:p>
        </p:txBody>
      </p:sp>
    </p:spTree>
    <p:extLst>
      <p:ext uri="{BB962C8B-B14F-4D97-AF65-F5344CB8AC3E}">
        <p14:creationId xmlns:p14="http://schemas.microsoft.com/office/powerpoint/2010/main" val="36840098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As you </a:t>
            </a:r>
            <a:r>
              <a:rPr lang="nb-NO" dirty="0" err="1"/>
              <a:t>read</a:t>
            </a:r>
            <a:r>
              <a:rPr lang="nb-NO" dirty="0"/>
              <a:t> literature…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153" y="1263721"/>
            <a:ext cx="7920990" cy="2918344"/>
          </a:xfrm>
        </p:spPr>
        <p:txBody>
          <a:bodyPr>
            <a:normAutofit/>
          </a:bodyPr>
          <a:lstStyle/>
          <a:p>
            <a:pPr marL="285750" indent="-285750"/>
            <a:r>
              <a:rPr lang="nb-NO" sz="1800" dirty="0"/>
              <a:t>…it can be helpful to </a:t>
            </a:r>
            <a:r>
              <a:rPr lang="nb-NO" sz="1800" dirty="0" err="1"/>
              <a:t>try</a:t>
            </a:r>
            <a:r>
              <a:rPr lang="nb-NO" sz="1800" dirty="0"/>
              <a:t> and </a:t>
            </a:r>
            <a:r>
              <a:rPr lang="nb-NO" sz="1800" dirty="0" err="1"/>
              <a:t>identify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FF0000"/>
                </a:solidFill>
              </a:rPr>
              <a:t>which perspective </a:t>
            </a:r>
            <a:r>
              <a:rPr lang="nb-NO" sz="1800" dirty="0"/>
              <a:t>is taken by the </a:t>
            </a:r>
            <a:r>
              <a:rPr lang="nb-NO" sz="1800" dirty="0" err="1"/>
              <a:t>authors</a:t>
            </a:r>
            <a:r>
              <a:rPr lang="nb-NO" sz="1800" dirty="0"/>
              <a:t> in the papers you </a:t>
            </a:r>
            <a:r>
              <a:rPr lang="nb-NO" sz="1800" dirty="0" err="1"/>
              <a:t>read</a:t>
            </a:r>
            <a:r>
              <a:rPr lang="nb-NO" sz="1800" dirty="0"/>
              <a:t>!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Are the </a:t>
            </a:r>
            <a:r>
              <a:rPr lang="nb-NO" sz="1800" dirty="0" err="1"/>
              <a:t>authors</a:t>
            </a:r>
            <a:r>
              <a:rPr lang="nb-NO" sz="1800" dirty="0"/>
              <a:t> (implicitly) taking a perspective centred on technology transfer, or </a:t>
            </a:r>
            <a:r>
              <a:rPr lang="nb-NO" sz="1800" dirty="0" err="1"/>
              <a:t>one</a:t>
            </a:r>
            <a:r>
              <a:rPr lang="nb-NO" sz="1800" dirty="0"/>
              <a:t> more </a:t>
            </a:r>
            <a:r>
              <a:rPr lang="nb-NO" sz="1800" dirty="0" err="1"/>
              <a:t>oriented</a:t>
            </a:r>
            <a:r>
              <a:rPr lang="nb-NO" sz="1800" dirty="0"/>
              <a:t> to </a:t>
            </a:r>
            <a:r>
              <a:rPr lang="nb-NO" sz="1800" dirty="0" err="1"/>
              <a:t>socially</a:t>
            </a:r>
            <a:r>
              <a:rPr lang="nb-NO" sz="1800" dirty="0"/>
              <a:t> </a:t>
            </a:r>
            <a:r>
              <a:rPr lang="nb-NO" sz="1800" dirty="0" err="1"/>
              <a:t>embedded</a:t>
            </a:r>
            <a:r>
              <a:rPr lang="nb-NO" sz="1800" dirty="0"/>
              <a:t> </a:t>
            </a:r>
            <a:r>
              <a:rPr lang="nb-NO" sz="1800" dirty="0" err="1"/>
              <a:t>change</a:t>
            </a:r>
            <a:r>
              <a:rPr lang="nb-NO" sz="1800" dirty="0"/>
              <a:t> or transformative intervention?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Different perspectives generate </a:t>
            </a:r>
            <a:r>
              <a:rPr lang="nb-NO" sz="1800" b="1" dirty="0">
                <a:solidFill>
                  <a:srgbClr val="FF0000"/>
                </a:solidFill>
              </a:rPr>
              <a:t>different </a:t>
            </a:r>
            <a:r>
              <a:rPr lang="nb-NO" sz="1800" b="1" dirty="0" err="1">
                <a:solidFill>
                  <a:srgbClr val="FF0000"/>
                </a:solidFill>
              </a:rPr>
              <a:t>standpoints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dirty="0"/>
              <a:t>on what </a:t>
            </a:r>
            <a:r>
              <a:rPr lang="nb-NO" sz="1800" dirty="0" err="1"/>
              <a:t>constitutes</a:t>
            </a:r>
            <a:r>
              <a:rPr lang="nb-NO" sz="1800" dirty="0"/>
              <a:t> valid </a:t>
            </a:r>
            <a:r>
              <a:rPr lang="nb-NO" sz="1800" b="1" dirty="0">
                <a:solidFill>
                  <a:srgbClr val="FF0000"/>
                </a:solidFill>
              </a:rPr>
              <a:t>knowledge</a:t>
            </a:r>
            <a:r>
              <a:rPr lang="nb-NO" sz="1800" dirty="0"/>
              <a:t> on ICTs and global inequalities.</a:t>
            </a:r>
          </a:p>
          <a:p>
            <a:pPr mar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0443370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785" y="1121205"/>
            <a:ext cx="7920990" cy="3584359"/>
          </a:xfrm>
        </p:spPr>
        <p:txBody>
          <a:bodyPr>
            <a:normAutofit/>
          </a:bodyPr>
          <a:lstStyle/>
          <a:p>
            <a:pPr marL="285750" indent="-285750"/>
            <a:r>
              <a:rPr lang="nb-NO" sz="1800" dirty="0"/>
              <a:t>In this lecture we have examined different approaches to what is meant by «development», centered respectively on </a:t>
            </a:r>
            <a:r>
              <a:rPr lang="nb-NO" sz="1800" b="1" dirty="0">
                <a:solidFill>
                  <a:srgbClr val="FF0000"/>
                </a:solidFill>
              </a:rPr>
              <a:t>economic growth </a:t>
            </a:r>
            <a:r>
              <a:rPr lang="nb-NO" sz="1800" dirty="0"/>
              <a:t>and multi-dimensional </a:t>
            </a:r>
            <a:r>
              <a:rPr lang="nb-NO" sz="1800" b="1" dirty="0">
                <a:solidFill>
                  <a:srgbClr val="FF0000"/>
                </a:solidFill>
              </a:rPr>
              <a:t>human development</a:t>
            </a:r>
            <a:r>
              <a:rPr lang="nb-NO" sz="1800" dirty="0"/>
              <a:t>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We have then conceptualised the relation between ICTs an development according to three </a:t>
            </a:r>
            <a:r>
              <a:rPr lang="nb-NO" sz="1800" b="1" dirty="0">
                <a:solidFill>
                  <a:srgbClr val="FF0000"/>
                </a:solidFill>
              </a:rPr>
              <a:t>discourses</a:t>
            </a:r>
            <a:r>
              <a:rPr lang="nb-NO" sz="1800" dirty="0"/>
              <a:t> (sets of assumptions): technological transfer, social embeddedness and transformative intervention, examining the tenets of each perspective.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This equips us to engage research on ICTs and global inequalities, </a:t>
            </a:r>
            <a:r>
              <a:rPr lang="nb-NO" sz="1800" dirty="0" err="1"/>
              <a:t>answering</a:t>
            </a:r>
            <a:r>
              <a:rPr lang="nb-NO" sz="1800" dirty="0"/>
              <a:t> the question on what it </a:t>
            </a:r>
            <a:r>
              <a:rPr lang="nb-NO" sz="1800" dirty="0" err="1"/>
              <a:t>takes</a:t>
            </a:r>
            <a:r>
              <a:rPr lang="nb-NO" sz="1800" dirty="0"/>
              <a:t> to  understand </a:t>
            </a:r>
            <a:r>
              <a:rPr lang="nb-NO" sz="1800"/>
              <a:t>and bridge them!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609433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13" y="987159"/>
            <a:ext cx="7922703" cy="39250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b="1" dirty="0"/>
              <a:t>Core Readings</a:t>
            </a:r>
          </a:p>
          <a:p>
            <a:r>
              <a:rPr lang="en-GB" sz="1800" dirty="0"/>
              <a:t>Avgerou, C. (2008). Information systems in developing countries: a critical research review. </a:t>
            </a:r>
            <a:r>
              <a:rPr lang="en-GB" sz="1800" i="1" dirty="0"/>
              <a:t>Journal of information Technology</a:t>
            </a:r>
            <a:r>
              <a:rPr lang="en-GB" sz="1800" dirty="0"/>
              <a:t>, 23(3), 133-146.</a:t>
            </a:r>
            <a:endParaRPr lang="nb-NO" sz="1800" dirty="0"/>
          </a:p>
          <a:p>
            <a:r>
              <a:rPr lang="en-GB" sz="1800" dirty="0"/>
              <a:t>Zheng, Y., &amp; Walsham, G. (2008). Inequality of what? Social exclusion in the e‐society as capability deprivation. </a:t>
            </a:r>
            <a:r>
              <a:rPr lang="en-GB" sz="1800" i="1" dirty="0"/>
              <a:t>Information Technology &amp; People</a:t>
            </a:r>
            <a:r>
              <a:rPr lang="en-GB" sz="1800" dirty="0"/>
              <a:t>, </a:t>
            </a:r>
            <a:r>
              <a:rPr lang="en-GB" sz="1800" i="1" dirty="0"/>
              <a:t>21</a:t>
            </a:r>
            <a:r>
              <a:rPr lang="en-GB" sz="1800" dirty="0"/>
              <a:t>(3), 222-243.</a:t>
            </a:r>
            <a:endParaRPr lang="nb-NO" sz="1800" dirty="0"/>
          </a:p>
          <a:p>
            <a:pPr marL="0" indent="0">
              <a:buNone/>
            </a:pPr>
            <a:r>
              <a:rPr lang="en-GB" sz="1800" b="1" dirty="0"/>
              <a:t>Supplementary Readings</a:t>
            </a:r>
            <a:endParaRPr lang="nb-NO" sz="1800" dirty="0"/>
          </a:p>
          <a:p>
            <a:r>
              <a:rPr lang="en-GB" sz="1800" dirty="0"/>
              <a:t>Couldry, N., &amp; Mejias, U. A. (2019). Data colonialism: Rethinking big data’s relation to the contemporary subject. </a:t>
            </a:r>
            <a:r>
              <a:rPr lang="en-GB" sz="1800" i="1" dirty="0"/>
              <a:t>Television &amp; New Media</a:t>
            </a:r>
            <a:r>
              <a:rPr lang="en-GB" sz="1800" dirty="0"/>
              <a:t>, 20(4), 336-349.</a:t>
            </a:r>
            <a:endParaRPr lang="nb-NO" sz="1800" dirty="0"/>
          </a:p>
          <a:p>
            <a:r>
              <a:rPr lang="en-GB" sz="1800" dirty="0"/>
              <a:t>Wade, R. H. (2002). Bridging the digital divide: new route to development or new form of dependency. </a:t>
            </a:r>
            <a:r>
              <a:rPr lang="en-GB" sz="1800" i="1" dirty="0"/>
              <a:t>Global Governance</a:t>
            </a:r>
            <a:r>
              <a:rPr lang="en-GB" sz="1800" dirty="0"/>
              <a:t>, 8, 443-466.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680724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706</TotalTime>
  <Words>2054</Words>
  <Application>Microsoft Office PowerPoint</Application>
  <PresentationFormat>Custom</PresentationFormat>
  <Paragraphs>174</Paragraphs>
  <Slides>29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Verdana</vt:lpstr>
      <vt:lpstr>Office-tema</vt:lpstr>
      <vt:lpstr>ICTs and Global Inequalities: Theoretical perspectives</vt:lpstr>
      <vt:lpstr>Today’s seats :-)</vt:lpstr>
      <vt:lpstr>Overview</vt:lpstr>
      <vt:lpstr>After this lecture, you can…</vt:lpstr>
      <vt:lpstr>What is «development»?</vt:lpstr>
      <vt:lpstr>Debate time!</vt:lpstr>
      <vt:lpstr>From last lecture...</vt:lpstr>
      <vt:lpstr>On economic growth…</vt:lpstr>
      <vt:lpstr>The digital divide</vt:lpstr>
      <vt:lpstr>On economic growth…</vt:lpstr>
      <vt:lpstr>On economic growth...</vt:lpstr>
      <vt:lpstr>So… </vt:lpstr>
      <vt:lpstr>Is it all about growth?</vt:lpstr>
      <vt:lpstr>On human development…</vt:lpstr>
      <vt:lpstr>Amartya Sen: The Capabilities Approach</vt:lpstr>
      <vt:lpstr>Amartya Sen: The Capabilities Approach</vt:lpstr>
      <vt:lpstr>So…</vt:lpstr>
      <vt:lpstr>Critical discourses in ICT4D!</vt:lpstr>
      <vt:lpstr>Critical discourses in ICT4D!</vt:lpstr>
      <vt:lpstr>Critical discourses in ICT4D!</vt:lpstr>
      <vt:lpstr>Critical discourses in ICT4D!</vt:lpstr>
      <vt:lpstr>Critical discourses in ICT4D!</vt:lpstr>
      <vt:lpstr>Debate time!</vt:lpstr>
      <vt:lpstr>But…</vt:lpstr>
      <vt:lpstr>But…</vt:lpstr>
      <vt:lpstr>As you read literature…</vt:lpstr>
      <vt:lpstr>So…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112</cp:revision>
  <dcterms:created xsi:type="dcterms:W3CDTF">2021-08-14T13:08:41Z</dcterms:created>
  <dcterms:modified xsi:type="dcterms:W3CDTF">2024-08-28T11:31:53Z</dcterms:modified>
</cp:coreProperties>
</file>