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286" r:id="rId3"/>
    <p:sldId id="265" r:id="rId4"/>
    <p:sldId id="305" r:id="rId5"/>
    <p:sldId id="288" r:id="rId6"/>
    <p:sldId id="309" r:id="rId7"/>
    <p:sldId id="307" r:id="rId8"/>
    <p:sldId id="306" r:id="rId9"/>
    <p:sldId id="289" r:id="rId10"/>
    <p:sldId id="290" r:id="rId11"/>
    <p:sldId id="291" r:id="rId12"/>
    <p:sldId id="310" r:id="rId13"/>
    <p:sldId id="296" r:id="rId14"/>
    <p:sldId id="292" r:id="rId15"/>
    <p:sldId id="294" r:id="rId16"/>
    <p:sldId id="295" r:id="rId17"/>
    <p:sldId id="297" r:id="rId18"/>
    <p:sldId id="298" r:id="rId19"/>
    <p:sldId id="299" r:id="rId20"/>
    <p:sldId id="308" r:id="rId21"/>
    <p:sldId id="304" r:id="rId22"/>
    <p:sldId id="302" r:id="rId23"/>
    <p:sldId id="300" r:id="rId24"/>
    <p:sldId id="264" r:id="rId25"/>
    <p:sldId id="285" r:id="rId26"/>
  </p:sldIdLst>
  <p:sldSz cx="9144000" cy="5145088"/>
  <p:notesSz cx="6858000" cy="9144000"/>
  <p:defaultText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BCA"/>
    <a:srgbClr val="76777B"/>
    <a:srgbClr val="C7C1B8"/>
    <a:srgbClr val="F5F3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76714" autoAdjust="0"/>
  </p:normalViewPr>
  <p:slideViewPr>
    <p:cSldViewPr snapToGrid="0">
      <p:cViewPr varScale="1">
        <p:scale>
          <a:sx n="91" d="100"/>
          <a:sy n="91" d="100"/>
        </p:scale>
        <p:origin x="50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F6D587-4942-4DDB-B3C8-3705E1705EBB}" type="datetimeFigureOut">
              <a:rPr lang="nb-NO" smtClean="0"/>
              <a:t>29.08.2024</a:t>
            </a:fld>
            <a:endParaRPr lang="nb-NO"/>
          </a:p>
        </p:txBody>
      </p:sp>
      <p:sp>
        <p:nvSpPr>
          <p:cNvPr id="4" name="Slide Image Placeholder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117D89-EDC9-4E32-BCB3-71E0F95D5912}" type="slidenum">
              <a:rPr lang="nb-NO" smtClean="0"/>
              <a:t>‹#›</a:t>
            </a:fld>
            <a:endParaRPr lang="nb-NO"/>
          </a:p>
        </p:txBody>
      </p:sp>
    </p:spTree>
    <p:extLst>
      <p:ext uri="{BB962C8B-B14F-4D97-AF65-F5344CB8AC3E}">
        <p14:creationId xmlns:p14="http://schemas.microsoft.com/office/powerpoint/2010/main" val="11123421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a:t>
            </a:fld>
            <a:endParaRPr lang="nb-NO"/>
          </a:p>
        </p:txBody>
      </p:sp>
    </p:spTree>
    <p:extLst>
      <p:ext uri="{BB962C8B-B14F-4D97-AF65-F5344CB8AC3E}">
        <p14:creationId xmlns:p14="http://schemas.microsoft.com/office/powerpoint/2010/main" val="4111727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a:t>
            </a:fld>
            <a:endParaRPr lang="nb-NO"/>
          </a:p>
        </p:txBody>
      </p:sp>
    </p:spTree>
    <p:extLst>
      <p:ext uri="{BB962C8B-B14F-4D97-AF65-F5344CB8AC3E}">
        <p14:creationId xmlns:p14="http://schemas.microsoft.com/office/powerpoint/2010/main" val="2934460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3</a:t>
            </a:fld>
            <a:endParaRPr lang="nb-NO"/>
          </a:p>
        </p:txBody>
      </p:sp>
    </p:spTree>
    <p:extLst>
      <p:ext uri="{BB962C8B-B14F-4D97-AF65-F5344CB8AC3E}">
        <p14:creationId xmlns:p14="http://schemas.microsoft.com/office/powerpoint/2010/main" val="33249766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4</a:t>
            </a:fld>
            <a:endParaRPr lang="nb-NO"/>
          </a:p>
        </p:txBody>
      </p:sp>
    </p:spTree>
    <p:extLst>
      <p:ext uri="{BB962C8B-B14F-4D97-AF65-F5344CB8AC3E}">
        <p14:creationId xmlns:p14="http://schemas.microsoft.com/office/powerpoint/2010/main" val="27073310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5</a:t>
            </a:fld>
            <a:endParaRPr lang="nb-NO"/>
          </a:p>
        </p:txBody>
      </p:sp>
    </p:spTree>
    <p:extLst>
      <p:ext uri="{BB962C8B-B14F-4D97-AF65-F5344CB8AC3E}">
        <p14:creationId xmlns:p14="http://schemas.microsoft.com/office/powerpoint/2010/main" val="27823248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6</a:t>
            </a:fld>
            <a:endParaRPr lang="nb-NO"/>
          </a:p>
        </p:txBody>
      </p:sp>
    </p:spTree>
    <p:extLst>
      <p:ext uri="{BB962C8B-B14F-4D97-AF65-F5344CB8AC3E}">
        <p14:creationId xmlns:p14="http://schemas.microsoft.com/office/powerpoint/2010/main" val="3019420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7</a:t>
            </a:fld>
            <a:endParaRPr lang="nb-NO"/>
          </a:p>
        </p:txBody>
      </p:sp>
    </p:spTree>
    <p:extLst>
      <p:ext uri="{BB962C8B-B14F-4D97-AF65-F5344CB8AC3E}">
        <p14:creationId xmlns:p14="http://schemas.microsoft.com/office/powerpoint/2010/main" val="35820725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8</a:t>
            </a:fld>
            <a:endParaRPr lang="nb-NO"/>
          </a:p>
        </p:txBody>
      </p:sp>
    </p:spTree>
    <p:extLst>
      <p:ext uri="{BB962C8B-B14F-4D97-AF65-F5344CB8AC3E}">
        <p14:creationId xmlns:p14="http://schemas.microsoft.com/office/powerpoint/2010/main" val="8480720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9</a:t>
            </a:fld>
            <a:endParaRPr lang="nb-NO"/>
          </a:p>
        </p:txBody>
      </p:sp>
    </p:spTree>
    <p:extLst>
      <p:ext uri="{BB962C8B-B14F-4D97-AF65-F5344CB8AC3E}">
        <p14:creationId xmlns:p14="http://schemas.microsoft.com/office/powerpoint/2010/main" val="17993385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10</a:t>
            </a:fld>
            <a:endParaRPr lang="nb-NO"/>
          </a:p>
        </p:txBody>
      </p:sp>
    </p:spTree>
    <p:extLst>
      <p:ext uri="{BB962C8B-B14F-4D97-AF65-F5344CB8AC3E}">
        <p14:creationId xmlns:p14="http://schemas.microsoft.com/office/powerpoint/2010/main" val="41381461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11</a:t>
            </a:fld>
            <a:endParaRPr lang="nb-NO"/>
          </a:p>
        </p:txBody>
      </p:sp>
    </p:spTree>
    <p:extLst>
      <p:ext uri="{BB962C8B-B14F-4D97-AF65-F5344CB8AC3E}">
        <p14:creationId xmlns:p14="http://schemas.microsoft.com/office/powerpoint/2010/main" val="3349769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12</a:t>
            </a:fld>
            <a:endParaRPr lang="nb-NO"/>
          </a:p>
        </p:txBody>
      </p:sp>
    </p:spTree>
    <p:extLst>
      <p:ext uri="{BB962C8B-B14F-4D97-AF65-F5344CB8AC3E}">
        <p14:creationId xmlns:p14="http://schemas.microsoft.com/office/powerpoint/2010/main" val="23578422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13</a:t>
            </a:fld>
            <a:endParaRPr lang="nb-NO"/>
          </a:p>
        </p:txBody>
      </p:sp>
    </p:spTree>
    <p:extLst>
      <p:ext uri="{BB962C8B-B14F-4D97-AF65-F5344CB8AC3E}">
        <p14:creationId xmlns:p14="http://schemas.microsoft.com/office/powerpoint/2010/main" val="34895073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14</a:t>
            </a:fld>
            <a:endParaRPr lang="nb-NO"/>
          </a:p>
        </p:txBody>
      </p:sp>
    </p:spTree>
    <p:extLst>
      <p:ext uri="{BB962C8B-B14F-4D97-AF65-F5344CB8AC3E}">
        <p14:creationId xmlns:p14="http://schemas.microsoft.com/office/powerpoint/2010/main" val="10588203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15</a:t>
            </a:fld>
            <a:endParaRPr lang="nb-NO"/>
          </a:p>
        </p:txBody>
      </p:sp>
    </p:spTree>
    <p:extLst>
      <p:ext uri="{BB962C8B-B14F-4D97-AF65-F5344CB8AC3E}">
        <p14:creationId xmlns:p14="http://schemas.microsoft.com/office/powerpoint/2010/main" val="6516371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16</a:t>
            </a:fld>
            <a:endParaRPr lang="nb-NO"/>
          </a:p>
        </p:txBody>
      </p:sp>
    </p:spTree>
    <p:extLst>
      <p:ext uri="{BB962C8B-B14F-4D97-AF65-F5344CB8AC3E}">
        <p14:creationId xmlns:p14="http://schemas.microsoft.com/office/powerpoint/2010/main" val="16578764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17</a:t>
            </a:fld>
            <a:endParaRPr lang="nb-NO"/>
          </a:p>
        </p:txBody>
      </p:sp>
    </p:spTree>
    <p:extLst>
      <p:ext uri="{BB962C8B-B14F-4D97-AF65-F5344CB8AC3E}">
        <p14:creationId xmlns:p14="http://schemas.microsoft.com/office/powerpoint/2010/main" val="26826222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18</a:t>
            </a:fld>
            <a:endParaRPr lang="nb-NO"/>
          </a:p>
        </p:txBody>
      </p:sp>
    </p:spTree>
    <p:extLst>
      <p:ext uri="{BB962C8B-B14F-4D97-AF65-F5344CB8AC3E}">
        <p14:creationId xmlns:p14="http://schemas.microsoft.com/office/powerpoint/2010/main" val="40112936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19</a:t>
            </a:fld>
            <a:endParaRPr lang="nb-NO"/>
          </a:p>
        </p:txBody>
      </p:sp>
    </p:spTree>
    <p:extLst>
      <p:ext uri="{BB962C8B-B14F-4D97-AF65-F5344CB8AC3E}">
        <p14:creationId xmlns:p14="http://schemas.microsoft.com/office/powerpoint/2010/main" val="3471794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20</a:t>
            </a:fld>
            <a:endParaRPr lang="nb-NO"/>
          </a:p>
        </p:txBody>
      </p:sp>
    </p:spTree>
    <p:extLst>
      <p:ext uri="{BB962C8B-B14F-4D97-AF65-F5344CB8AC3E}">
        <p14:creationId xmlns:p14="http://schemas.microsoft.com/office/powerpoint/2010/main" val="22004133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21</a:t>
            </a:fld>
            <a:endParaRPr lang="nb-NO"/>
          </a:p>
        </p:txBody>
      </p:sp>
    </p:spTree>
    <p:extLst>
      <p:ext uri="{BB962C8B-B14F-4D97-AF65-F5344CB8AC3E}">
        <p14:creationId xmlns:p14="http://schemas.microsoft.com/office/powerpoint/2010/main" val="35538864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22</a:t>
            </a:fld>
            <a:endParaRPr lang="nb-NO"/>
          </a:p>
        </p:txBody>
      </p:sp>
    </p:spTree>
    <p:extLst>
      <p:ext uri="{BB962C8B-B14F-4D97-AF65-F5344CB8AC3E}">
        <p14:creationId xmlns:p14="http://schemas.microsoft.com/office/powerpoint/2010/main" val="25504938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23</a:t>
            </a:fld>
            <a:endParaRPr lang="nb-NO"/>
          </a:p>
        </p:txBody>
      </p:sp>
    </p:spTree>
    <p:extLst>
      <p:ext uri="{BB962C8B-B14F-4D97-AF65-F5344CB8AC3E}">
        <p14:creationId xmlns:p14="http://schemas.microsoft.com/office/powerpoint/2010/main" val="26264344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25</a:t>
            </a:fld>
            <a:endParaRPr lang="nb-NO"/>
          </a:p>
        </p:txBody>
      </p:sp>
    </p:spTree>
    <p:extLst>
      <p:ext uri="{BB962C8B-B14F-4D97-AF65-F5344CB8AC3E}">
        <p14:creationId xmlns:p14="http://schemas.microsoft.com/office/powerpoint/2010/main" val="4162425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telside">
    <p:spTree>
      <p:nvGrpSpPr>
        <p:cNvPr id="1" name=""/>
        <p:cNvGrpSpPr/>
        <p:nvPr/>
      </p:nvGrpSpPr>
      <p:grpSpPr>
        <a:xfrm>
          <a:off x="0" y="0"/>
          <a:ext cx="0" cy="0"/>
          <a:chOff x="0" y="0"/>
          <a:chExt cx="0" cy="0"/>
        </a:xfrm>
      </p:grpSpPr>
      <p:pic>
        <p:nvPicPr>
          <p:cNvPr id="16" name="Bilde 15">
            <a:extLst>
              <a:ext uri="{FF2B5EF4-FFF2-40B4-BE49-F238E27FC236}">
                <a16:creationId xmlns:a16="http://schemas.microsoft.com/office/drawing/2014/main" id="{9A03E78E-A3A3-4B18-96BB-369B77EDA8B7}"/>
              </a:ext>
            </a:extLst>
          </p:cNvPr>
          <p:cNvPicPr>
            <a:picLocks noChangeAspect="1"/>
          </p:cNvPicPr>
          <p:nvPr userDrawn="1"/>
        </p:nvPicPr>
        <p:blipFill>
          <a:blip r:embed="rId2"/>
          <a:stretch>
            <a:fillRect/>
          </a:stretch>
        </p:blipFill>
        <p:spPr>
          <a:xfrm>
            <a:off x="3461" y="1121728"/>
            <a:ext cx="9137078" cy="4023359"/>
          </a:xfrm>
          <a:prstGeom prst="rect">
            <a:avLst/>
          </a:prstGeom>
        </p:spPr>
      </p:pic>
      <p:sp>
        <p:nvSpPr>
          <p:cNvPr id="2" name="Tittel 1"/>
          <p:cNvSpPr>
            <a:spLocks noGrp="1"/>
          </p:cNvSpPr>
          <p:nvPr>
            <p:ph type="ctrTitle"/>
          </p:nvPr>
        </p:nvSpPr>
        <p:spPr>
          <a:xfrm>
            <a:off x="1143000" y="1676405"/>
            <a:ext cx="6858000" cy="987362"/>
          </a:xfrm>
        </p:spPr>
        <p:txBody>
          <a:bodyPr anchor="b">
            <a:normAutofit/>
          </a:bodyPr>
          <a:lstStyle>
            <a:lvl1pPr algn="ctr">
              <a:defRPr sz="3200">
                <a:solidFill>
                  <a:schemeClr val="lt1"/>
                </a:solidFill>
              </a:defRPr>
            </a:lvl1pPr>
          </a:lstStyle>
          <a:p>
            <a:r>
              <a:rPr lang="en-US"/>
              <a:t>Click to edit Master title style</a:t>
            </a:r>
            <a:endParaRPr lang="nb-NO" dirty="0"/>
          </a:p>
        </p:txBody>
      </p:sp>
      <p:sp>
        <p:nvSpPr>
          <p:cNvPr id="3" name="Undertittel 2"/>
          <p:cNvSpPr>
            <a:spLocks noGrp="1"/>
          </p:cNvSpPr>
          <p:nvPr>
            <p:ph type="subTitle" idx="1"/>
          </p:nvPr>
        </p:nvSpPr>
        <p:spPr>
          <a:xfrm>
            <a:off x="1143000" y="2687124"/>
            <a:ext cx="6858000" cy="589476"/>
          </a:xfrm>
        </p:spPr>
        <p:txBody>
          <a:bodyP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nb-NO"/>
          </a:p>
        </p:txBody>
      </p:sp>
      <p:sp>
        <p:nvSpPr>
          <p:cNvPr id="10" name="Plassholder for tekst 9">
            <a:extLst>
              <a:ext uri="{FF2B5EF4-FFF2-40B4-BE49-F238E27FC236}">
                <a16:creationId xmlns:a16="http://schemas.microsoft.com/office/drawing/2014/main" id="{071B160B-9A00-4EFC-AFE8-9655D5BA2356}"/>
              </a:ext>
            </a:extLst>
          </p:cNvPr>
          <p:cNvSpPr>
            <a:spLocks noGrp="1"/>
          </p:cNvSpPr>
          <p:nvPr>
            <p:ph type="body" sz="quarter" idx="13"/>
          </p:nvPr>
        </p:nvSpPr>
        <p:spPr>
          <a:xfrm>
            <a:off x="720090" y="3924491"/>
            <a:ext cx="1631950"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sp>
        <p:nvSpPr>
          <p:cNvPr id="13" name="Ellipse 12">
            <a:extLst>
              <a:ext uri="{FF2B5EF4-FFF2-40B4-BE49-F238E27FC236}">
                <a16:creationId xmlns:a16="http://schemas.microsoft.com/office/drawing/2014/main" id="{1AD0B27C-B238-4423-8677-A476C443572C}"/>
              </a:ext>
            </a:extLst>
          </p:cNvPr>
          <p:cNvSpPr>
            <a:spLocks noChangeAspect="1"/>
          </p:cNvSpPr>
          <p:nvPr userDrawn="1"/>
        </p:nvSpPr>
        <p:spPr>
          <a:xfrm>
            <a:off x="450056" y="3888486"/>
            <a:ext cx="162000" cy="1620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
        <p:nvSpPr>
          <p:cNvPr id="14" name="Ellipse 13">
            <a:extLst>
              <a:ext uri="{FF2B5EF4-FFF2-40B4-BE49-F238E27FC236}">
                <a16:creationId xmlns:a16="http://schemas.microsoft.com/office/drawing/2014/main" id="{7564D657-7885-4533-95E9-07977EB1E5F6}"/>
              </a:ext>
            </a:extLst>
          </p:cNvPr>
          <p:cNvSpPr>
            <a:spLocks noChangeAspect="1"/>
          </p:cNvSpPr>
          <p:nvPr userDrawn="1"/>
        </p:nvSpPr>
        <p:spPr>
          <a:xfrm>
            <a:off x="450056" y="4086226"/>
            <a:ext cx="162000" cy="1620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pic>
        <p:nvPicPr>
          <p:cNvPr id="6" name="Bilde 5">
            <a:extLst>
              <a:ext uri="{FF2B5EF4-FFF2-40B4-BE49-F238E27FC236}">
                <a16:creationId xmlns:a16="http://schemas.microsoft.com/office/drawing/2014/main" id="{BD367748-7BE7-44EC-81BA-3B5C2C15E7D9}"/>
              </a:ext>
            </a:extLst>
          </p:cNvPr>
          <p:cNvPicPr>
            <a:picLocks noChangeAspect="1"/>
          </p:cNvPicPr>
          <p:nvPr userDrawn="1"/>
        </p:nvPicPr>
        <p:blipFill>
          <a:blip r:embed="rId3"/>
          <a:stretch>
            <a:fillRect/>
          </a:stretch>
        </p:blipFill>
        <p:spPr>
          <a:xfrm>
            <a:off x="774097" y="360045"/>
            <a:ext cx="425197" cy="425197"/>
          </a:xfrm>
          <a:prstGeom prst="rect">
            <a:avLst/>
          </a:prstGeom>
        </p:spPr>
      </p:pic>
      <p:sp>
        <p:nvSpPr>
          <p:cNvPr id="15" name="TekstSylinder 14">
            <a:extLst>
              <a:ext uri="{FF2B5EF4-FFF2-40B4-BE49-F238E27FC236}">
                <a16:creationId xmlns:a16="http://schemas.microsoft.com/office/drawing/2014/main" id="{71A4B4FE-9DF4-4F75-9702-F81B6EE27EDE}"/>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7" name="Group 4">
            <a:extLst>
              <a:ext uri="{FF2B5EF4-FFF2-40B4-BE49-F238E27FC236}">
                <a16:creationId xmlns:a16="http://schemas.microsoft.com/office/drawing/2014/main" id="{DBF8729D-EC26-46E0-A463-FFB60D8A4A7F}"/>
              </a:ext>
            </a:extLst>
          </p:cNvPr>
          <p:cNvGrpSpPr>
            <a:grpSpLocks noChangeAspect="1"/>
          </p:cNvGrpSpPr>
          <p:nvPr userDrawn="1"/>
        </p:nvGrpSpPr>
        <p:grpSpPr bwMode="auto">
          <a:xfrm>
            <a:off x="1312070" y="512362"/>
            <a:ext cx="439200" cy="136098"/>
            <a:chOff x="699" y="-168"/>
            <a:chExt cx="810" cy="251"/>
          </a:xfrm>
        </p:grpSpPr>
        <p:sp>
          <p:nvSpPr>
            <p:cNvPr id="18" name="Freeform 5">
              <a:extLst>
                <a:ext uri="{FF2B5EF4-FFF2-40B4-BE49-F238E27FC236}">
                  <a16:creationId xmlns:a16="http://schemas.microsoft.com/office/drawing/2014/main" id="{12E83AD0-CDBE-4F26-A2BE-5B57E7C52D6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9" name="Freeform 6">
              <a:extLst>
                <a:ext uri="{FF2B5EF4-FFF2-40B4-BE49-F238E27FC236}">
                  <a16:creationId xmlns:a16="http://schemas.microsoft.com/office/drawing/2014/main" id="{A466584F-AD67-4585-ACAD-663074782B78}"/>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37D1EBF0-5C4C-4CD1-B463-32F29047BE15}"/>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58A0F797-8B20-460D-9AF2-ED6C18AE2ADE}"/>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CCC79193-2924-4E4D-90DA-E7B8FF8B1A1C}"/>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0F0B1522-DAF1-4576-BC24-C4B07F3C7BC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2142406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telside med bilde">
    <p:spTree>
      <p:nvGrpSpPr>
        <p:cNvPr id="1" name=""/>
        <p:cNvGrpSpPr/>
        <p:nvPr/>
      </p:nvGrpSpPr>
      <p:grpSpPr>
        <a:xfrm>
          <a:off x="0" y="0"/>
          <a:ext cx="0" cy="0"/>
          <a:chOff x="0" y="0"/>
          <a:chExt cx="0" cy="0"/>
        </a:xfrm>
      </p:grpSpPr>
      <p:sp>
        <p:nvSpPr>
          <p:cNvPr id="16" name="Plassholder for bilde 15">
            <a:extLst>
              <a:ext uri="{FF2B5EF4-FFF2-40B4-BE49-F238E27FC236}">
                <a16:creationId xmlns:a16="http://schemas.microsoft.com/office/drawing/2014/main" id="{21CF630B-3D3D-45F0-AFAF-5BAFF77886F0}"/>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nb-NO" dirty="0"/>
              <a:t>Sett inn bilde via menyen «Sett inn» og knappen «Bilde»</a:t>
            </a:r>
          </a:p>
        </p:txBody>
      </p:sp>
      <p:sp>
        <p:nvSpPr>
          <p:cNvPr id="2" name="Tittel 1"/>
          <p:cNvSpPr>
            <a:spLocks noGrp="1" noChangeAspect="1"/>
          </p:cNvSpPr>
          <p:nvPr>
            <p:ph type="ctrTitle" hasCustomPrompt="1"/>
          </p:nvPr>
        </p:nvSpPr>
        <p:spPr>
          <a:xfrm>
            <a:off x="3798000" y="1396975"/>
            <a:ext cx="1548000" cy="1548000"/>
          </a:xfrm>
          <a:prstGeom prst="ellipse">
            <a:avLst/>
          </a:prstGeom>
          <a:solidFill>
            <a:schemeClr val="accent1"/>
          </a:solidFill>
        </p:spPr>
        <p:txBody>
          <a:bodyPr anchor="ctr">
            <a:normAutofit/>
          </a:bodyPr>
          <a:lstStyle>
            <a:lvl1pPr algn="ctr">
              <a:defRPr sz="3200">
                <a:solidFill>
                  <a:schemeClr val="lt1"/>
                </a:solidFill>
              </a:defRPr>
            </a:lvl1pPr>
          </a:lstStyle>
          <a:p>
            <a:r>
              <a:rPr lang="nb-NO" dirty="0"/>
              <a:t>Tittel</a:t>
            </a:r>
          </a:p>
        </p:txBody>
      </p:sp>
      <p:sp>
        <p:nvSpPr>
          <p:cNvPr id="3" name="Undertittel 2"/>
          <p:cNvSpPr>
            <a:spLocks noGrp="1" noChangeAspect="1"/>
          </p:cNvSpPr>
          <p:nvPr>
            <p:ph type="subTitle" idx="1" hasCustomPrompt="1"/>
          </p:nvPr>
        </p:nvSpPr>
        <p:spPr>
          <a:xfrm>
            <a:off x="3798000" y="3150394"/>
            <a:ext cx="1548000" cy="1548000"/>
          </a:xfrm>
          <a:prstGeom prst="ellipse">
            <a:avLst/>
          </a:prstGeom>
          <a:solidFill>
            <a:schemeClr val="accent1"/>
          </a:solidFill>
        </p:spPr>
        <p:txBody>
          <a:bodyPr anchor="ct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dirty="0"/>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sp>
        <p:nvSpPr>
          <p:cNvPr id="13" name="Ellipse 12">
            <a:extLst>
              <a:ext uri="{FF2B5EF4-FFF2-40B4-BE49-F238E27FC236}">
                <a16:creationId xmlns:a16="http://schemas.microsoft.com/office/drawing/2014/main" id="{7011AA87-01BC-457A-9D24-F263E5A933A7}"/>
              </a:ext>
            </a:extLst>
          </p:cNvPr>
          <p:cNvSpPr>
            <a:spLocks noChangeAspect="1"/>
          </p:cNvSpPr>
          <p:nvPr userDrawn="1"/>
        </p:nvSpPr>
        <p:spPr>
          <a:xfrm>
            <a:off x="7377322" y="3884886"/>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Ellipse 13">
            <a:extLst>
              <a:ext uri="{FF2B5EF4-FFF2-40B4-BE49-F238E27FC236}">
                <a16:creationId xmlns:a16="http://schemas.microsoft.com/office/drawing/2014/main" id="{1FCCCC5A-87C6-451E-AB30-6B75040B830A}"/>
              </a:ext>
            </a:extLst>
          </p:cNvPr>
          <p:cNvSpPr>
            <a:spLocks noChangeAspect="1"/>
          </p:cNvSpPr>
          <p:nvPr userDrawn="1"/>
        </p:nvSpPr>
        <p:spPr>
          <a:xfrm>
            <a:off x="7377322" y="4082910"/>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 name="Bilde 11">
            <a:extLst>
              <a:ext uri="{FF2B5EF4-FFF2-40B4-BE49-F238E27FC236}">
                <a16:creationId xmlns:a16="http://schemas.microsoft.com/office/drawing/2014/main" id="{8C0CF3A2-BB35-4B5B-985F-C9049CE100FD}"/>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10" name="TekstSylinder 9">
            <a:extLst>
              <a:ext uri="{FF2B5EF4-FFF2-40B4-BE49-F238E27FC236}">
                <a16:creationId xmlns:a16="http://schemas.microsoft.com/office/drawing/2014/main" id="{919B5DF3-76D1-4FB2-B03A-558958BEEB81}"/>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5" name="Group 4">
            <a:extLst>
              <a:ext uri="{FF2B5EF4-FFF2-40B4-BE49-F238E27FC236}">
                <a16:creationId xmlns:a16="http://schemas.microsoft.com/office/drawing/2014/main" id="{AC493A5E-9BD3-4E8F-9929-DFF150B39C87}"/>
              </a:ext>
            </a:extLst>
          </p:cNvPr>
          <p:cNvGrpSpPr>
            <a:grpSpLocks noChangeAspect="1"/>
          </p:cNvGrpSpPr>
          <p:nvPr userDrawn="1"/>
        </p:nvGrpSpPr>
        <p:grpSpPr bwMode="auto">
          <a:xfrm>
            <a:off x="1312070" y="512362"/>
            <a:ext cx="439200" cy="136098"/>
            <a:chOff x="699" y="-168"/>
            <a:chExt cx="810" cy="251"/>
          </a:xfrm>
        </p:grpSpPr>
        <p:sp>
          <p:nvSpPr>
            <p:cNvPr id="18" name="Freeform 5">
              <a:extLst>
                <a:ext uri="{FF2B5EF4-FFF2-40B4-BE49-F238E27FC236}">
                  <a16:creationId xmlns:a16="http://schemas.microsoft.com/office/drawing/2014/main" id="{E9AC40A2-48E8-4E38-A0D0-CAEFC7530A9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9" name="Freeform 6">
              <a:extLst>
                <a:ext uri="{FF2B5EF4-FFF2-40B4-BE49-F238E27FC236}">
                  <a16:creationId xmlns:a16="http://schemas.microsoft.com/office/drawing/2014/main" id="{7F7D78F3-9CE5-4553-8D36-258A12EF6ABE}"/>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F5AC0C3A-7F3C-451F-B739-CDD50839D76F}"/>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31EAB8D2-F0B4-4FAC-B38F-64CE670894F3}"/>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7AF9656E-399E-4288-8913-4F1031205CD3}"/>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B1C1BAEC-C920-477B-B026-EFE81143DC69}"/>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59459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telside /m bilde og stor tekstboks">
    <p:spTree>
      <p:nvGrpSpPr>
        <p:cNvPr id="1" name=""/>
        <p:cNvGrpSpPr/>
        <p:nvPr/>
      </p:nvGrpSpPr>
      <p:grpSpPr>
        <a:xfrm>
          <a:off x="0" y="0"/>
          <a:ext cx="0" cy="0"/>
          <a:chOff x="0" y="0"/>
          <a:chExt cx="0" cy="0"/>
        </a:xfrm>
      </p:grpSpPr>
      <p:sp>
        <p:nvSpPr>
          <p:cNvPr id="18" name="Ellipse 17">
            <a:extLst>
              <a:ext uri="{FF2B5EF4-FFF2-40B4-BE49-F238E27FC236}">
                <a16:creationId xmlns:a16="http://schemas.microsoft.com/office/drawing/2014/main" id="{34E270BA-1CD5-4957-84D6-18A400390989}"/>
              </a:ext>
            </a:extLst>
          </p:cNvPr>
          <p:cNvSpPr>
            <a:spLocks noChangeAspect="1"/>
          </p:cNvSpPr>
          <p:nvPr userDrawn="1"/>
        </p:nvSpPr>
        <p:spPr>
          <a:xfrm>
            <a:off x="7377322" y="3884886"/>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9" name="Ellipse 18">
            <a:extLst>
              <a:ext uri="{FF2B5EF4-FFF2-40B4-BE49-F238E27FC236}">
                <a16:creationId xmlns:a16="http://schemas.microsoft.com/office/drawing/2014/main" id="{21A0141D-73F1-4F3B-9CD6-75FDD560D760}"/>
              </a:ext>
            </a:extLst>
          </p:cNvPr>
          <p:cNvSpPr>
            <a:spLocks noChangeAspect="1"/>
          </p:cNvSpPr>
          <p:nvPr userDrawn="1"/>
        </p:nvSpPr>
        <p:spPr>
          <a:xfrm>
            <a:off x="7377322" y="4082910"/>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bilde 16">
            <a:extLst>
              <a:ext uri="{FF2B5EF4-FFF2-40B4-BE49-F238E27FC236}">
                <a16:creationId xmlns:a16="http://schemas.microsoft.com/office/drawing/2014/main" id="{36B2E708-3A4F-47DB-8C8F-7EC057EF7AEE}"/>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nb-NO" dirty="0"/>
              <a:t>Sett inn bilde via menyen «Sett inn» og knappen «Bilde»</a:t>
            </a:r>
          </a:p>
        </p:txBody>
      </p:sp>
      <p:sp>
        <p:nvSpPr>
          <p:cNvPr id="2" name="Tittel 1"/>
          <p:cNvSpPr>
            <a:spLocks noGrp="1" noChangeAspect="1"/>
          </p:cNvSpPr>
          <p:nvPr>
            <p:ph type="ctrTitle" hasCustomPrompt="1"/>
          </p:nvPr>
        </p:nvSpPr>
        <p:spPr>
          <a:xfrm>
            <a:off x="2790905" y="1361116"/>
            <a:ext cx="3024000" cy="3024000"/>
          </a:xfrm>
          <a:prstGeom prst="ellipse">
            <a:avLst/>
          </a:prstGeom>
          <a:solidFill>
            <a:schemeClr val="bg1"/>
          </a:solidFill>
        </p:spPr>
        <p:txBody>
          <a:bodyPr lIns="36000" tIns="36000" rIns="36000" bIns="1080000" anchor="b">
            <a:normAutofit/>
          </a:bodyPr>
          <a:lstStyle>
            <a:lvl1pPr algn="ctr">
              <a:defRPr sz="3200">
                <a:solidFill>
                  <a:schemeClr val="accent1"/>
                </a:solidFill>
              </a:defRPr>
            </a:lvl1pPr>
          </a:lstStyle>
          <a:p>
            <a:r>
              <a:rPr lang="nb-NO" dirty="0"/>
              <a:t>Tittel</a:t>
            </a:r>
          </a:p>
        </p:txBody>
      </p:sp>
      <p:sp>
        <p:nvSpPr>
          <p:cNvPr id="3" name="Undertittel 2"/>
          <p:cNvSpPr>
            <a:spLocks noGrp="1" noChangeAspect="1"/>
          </p:cNvSpPr>
          <p:nvPr>
            <p:ph type="subTitle" idx="1" hasCustomPrompt="1"/>
          </p:nvPr>
        </p:nvSpPr>
        <p:spPr>
          <a:xfrm>
            <a:off x="2904564" y="2941568"/>
            <a:ext cx="2788023" cy="542291"/>
          </a:xfrm>
          <a:prstGeom prst="rect">
            <a:avLst/>
          </a:prstGeom>
          <a:noFill/>
        </p:spPr>
        <p:txBody>
          <a:bodyPr anchor="t">
            <a:normAutofit/>
          </a:bodyPr>
          <a:lstStyle>
            <a:lvl1pPr marL="0" indent="0" algn="ctr">
              <a:spcBef>
                <a:spcPts val="0"/>
              </a:spcBef>
              <a:buNone/>
              <a:defRPr sz="1600" b="1">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dirty="0"/>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pic>
        <p:nvPicPr>
          <p:cNvPr id="12" name="Bilde 11">
            <a:extLst>
              <a:ext uri="{FF2B5EF4-FFF2-40B4-BE49-F238E27FC236}">
                <a16:creationId xmlns:a16="http://schemas.microsoft.com/office/drawing/2014/main" id="{1A6D3BBD-497E-444D-8817-667147E479B0}"/>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10" name="TekstSylinder 9">
            <a:extLst>
              <a:ext uri="{FF2B5EF4-FFF2-40B4-BE49-F238E27FC236}">
                <a16:creationId xmlns:a16="http://schemas.microsoft.com/office/drawing/2014/main" id="{A2DCEEDE-996F-4F53-AA53-892FCAE5A1F3}"/>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3" name="Group 4">
            <a:extLst>
              <a:ext uri="{FF2B5EF4-FFF2-40B4-BE49-F238E27FC236}">
                <a16:creationId xmlns:a16="http://schemas.microsoft.com/office/drawing/2014/main" id="{E6B1FFA4-DB8A-453A-866D-42BEE9335530}"/>
              </a:ext>
            </a:extLst>
          </p:cNvPr>
          <p:cNvGrpSpPr>
            <a:grpSpLocks noChangeAspect="1"/>
          </p:cNvGrpSpPr>
          <p:nvPr userDrawn="1"/>
        </p:nvGrpSpPr>
        <p:grpSpPr bwMode="auto">
          <a:xfrm>
            <a:off x="1312070" y="512362"/>
            <a:ext cx="439200" cy="136098"/>
            <a:chOff x="699" y="-168"/>
            <a:chExt cx="810" cy="251"/>
          </a:xfrm>
        </p:grpSpPr>
        <p:sp>
          <p:nvSpPr>
            <p:cNvPr id="15" name="Freeform 5">
              <a:extLst>
                <a:ext uri="{FF2B5EF4-FFF2-40B4-BE49-F238E27FC236}">
                  <a16:creationId xmlns:a16="http://schemas.microsoft.com/office/drawing/2014/main" id="{0E559E31-041D-4610-A582-C8215B7875A2}"/>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6" name="Freeform 6">
              <a:extLst>
                <a:ext uri="{FF2B5EF4-FFF2-40B4-BE49-F238E27FC236}">
                  <a16:creationId xmlns:a16="http://schemas.microsoft.com/office/drawing/2014/main" id="{6DFF11FF-8985-45B8-87AD-4F75F97CF5A0}"/>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299177C8-B844-4593-8A4D-6028B89B0D1E}"/>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C206DB3E-7E5A-4118-A58E-D28E6B6BEE9F}"/>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BBAE402C-300B-4295-A825-9A43E9C92F25}"/>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7BBA4532-2A30-40BC-97E0-29A2E60C633E}"/>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3066989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eloverskrift">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6258D59-7168-4E0B-A9D6-8E1FF9EA5B1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4181856"/>
          </a:xfrm>
          <a:prstGeom prst="rect">
            <a:avLst/>
          </a:prstGeom>
        </p:spPr>
      </p:pic>
      <p:sp>
        <p:nvSpPr>
          <p:cNvPr id="2" name="Tittel 1"/>
          <p:cNvSpPr>
            <a:spLocks noGrp="1"/>
          </p:cNvSpPr>
          <p:nvPr>
            <p:ph type="ctrTitle"/>
          </p:nvPr>
        </p:nvSpPr>
        <p:spPr>
          <a:xfrm>
            <a:off x="1290970" y="1410933"/>
            <a:ext cx="6562060" cy="1261884"/>
          </a:xfrm>
        </p:spPr>
        <p:txBody>
          <a:bodyPr wrap="square" anchor="ctr">
            <a:spAutoFit/>
          </a:bodyPr>
          <a:lstStyle>
            <a:lvl1pPr algn="ctr">
              <a:defRPr sz="4100">
                <a:solidFill>
                  <a:schemeClr val="lt1"/>
                </a:solidFill>
              </a:defRPr>
            </a:lvl1pPr>
          </a:lstStyle>
          <a:p>
            <a:r>
              <a:rPr lang="en-US"/>
              <a:t>Click to edit Master title style</a:t>
            </a:r>
            <a:endParaRPr lang="nb-NO" dirty="0"/>
          </a:p>
        </p:txBody>
      </p:sp>
      <p:pic>
        <p:nvPicPr>
          <p:cNvPr id="6" name="Bilde 5">
            <a:extLst>
              <a:ext uri="{FF2B5EF4-FFF2-40B4-BE49-F238E27FC236}">
                <a16:creationId xmlns:a16="http://schemas.microsoft.com/office/drawing/2014/main" id="{69831B6B-6892-4E24-A66F-0CE8685A2D0B}"/>
              </a:ext>
            </a:extLst>
          </p:cNvPr>
          <p:cNvPicPr>
            <a:picLocks noChangeAspect="1"/>
          </p:cNvPicPr>
          <p:nvPr userDrawn="1"/>
        </p:nvPicPr>
        <p:blipFill>
          <a:blip r:embed="rId3"/>
          <a:stretch>
            <a:fillRect/>
          </a:stretch>
        </p:blipFill>
        <p:spPr>
          <a:xfrm>
            <a:off x="2244847" y="4515703"/>
            <a:ext cx="425197" cy="425197"/>
          </a:xfrm>
          <a:prstGeom prst="rect">
            <a:avLst/>
          </a:prstGeom>
        </p:spPr>
      </p:pic>
      <p:sp>
        <p:nvSpPr>
          <p:cNvPr id="8" name="TekstSylinder 7">
            <a:extLst>
              <a:ext uri="{FF2B5EF4-FFF2-40B4-BE49-F238E27FC236}">
                <a16:creationId xmlns:a16="http://schemas.microsoft.com/office/drawing/2014/main" id="{DA88C679-3A11-42E0-9A8B-D596C63A662C}"/>
              </a:ext>
            </a:extLst>
          </p:cNvPr>
          <p:cNvSpPr txBox="1"/>
          <p:nvPr userDrawn="1"/>
        </p:nvSpPr>
        <p:spPr>
          <a:xfrm>
            <a:off x="3177587" y="4583354"/>
            <a:ext cx="4116332" cy="307777"/>
          </a:xfrm>
          <a:prstGeom prst="rect">
            <a:avLst/>
          </a:prstGeom>
          <a:noFill/>
        </p:spPr>
        <p:txBody>
          <a:bodyPr wrap="square" rtlCol="0">
            <a:spAutoFit/>
          </a:bodyPr>
          <a:lstStyle/>
          <a:p>
            <a:r>
              <a:rPr lang="nb-NO" sz="1400" b="1" dirty="0"/>
              <a:t>Institutt for informatikk</a:t>
            </a:r>
          </a:p>
        </p:txBody>
      </p:sp>
      <p:grpSp>
        <p:nvGrpSpPr>
          <p:cNvPr id="7" name="Group 4">
            <a:extLst>
              <a:ext uri="{FF2B5EF4-FFF2-40B4-BE49-F238E27FC236}">
                <a16:creationId xmlns:a16="http://schemas.microsoft.com/office/drawing/2014/main" id="{1F52A8C7-01D7-48B7-A36C-B219C7E0197C}"/>
              </a:ext>
            </a:extLst>
          </p:cNvPr>
          <p:cNvGrpSpPr>
            <a:grpSpLocks noChangeAspect="1"/>
          </p:cNvGrpSpPr>
          <p:nvPr userDrawn="1"/>
        </p:nvGrpSpPr>
        <p:grpSpPr bwMode="auto">
          <a:xfrm>
            <a:off x="2782820" y="4667043"/>
            <a:ext cx="439200" cy="136098"/>
            <a:chOff x="699" y="-168"/>
            <a:chExt cx="810" cy="251"/>
          </a:xfrm>
        </p:grpSpPr>
        <p:sp>
          <p:nvSpPr>
            <p:cNvPr id="10" name="Freeform 5">
              <a:extLst>
                <a:ext uri="{FF2B5EF4-FFF2-40B4-BE49-F238E27FC236}">
                  <a16:creationId xmlns:a16="http://schemas.microsoft.com/office/drawing/2014/main" id="{2B391352-4D48-412C-8465-D30BD6C55EAE}"/>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 name="Freeform 6">
              <a:extLst>
                <a:ext uri="{FF2B5EF4-FFF2-40B4-BE49-F238E27FC236}">
                  <a16:creationId xmlns:a16="http://schemas.microsoft.com/office/drawing/2014/main" id="{E19855DE-927D-4973-BC42-270C92843BF2}"/>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2" name="Freeform 7">
              <a:extLst>
                <a:ext uri="{FF2B5EF4-FFF2-40B4-BE49-F238E27FC236}">
                  <a16:creationId xmlns:a16="http://schemas.microsoft.com/office/drawing/2014/main" id="{5A2B59B8-7CF6-4668-ABCB-F4A7DD75CEA1}"/>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 name="Freeform 8">
              <a:extLst>
                <a:ext uri="{FF2B5EF4-FFF2-40B4-BE49-F238E27FC236}">
                  <a16:creationId xmlns:a16="http://schemas.microsoft.com/office/drawing/2014/main" id="{74FD7DF4-3E30-4B20-A43D-1A4F8E872970}"/>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 name="Freeform 9">
              <a:extLst>
                <a:ext uri="{FF2B5EF4-FFF2-40B4-BE49-F238E27FC236}">
                  <a16:creationId xmlns:a16="http://schemas.microsoft.com/office/drawing/2014/main" id="{A64B77F7-76E3-463F-986A-ED33F912ACA9}"/>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5" name="Freeform 10">
              <a:extLst>
                <a:ext uri="{FF2B5EF4-FFF2-40B4-BE49-F238E27FC236}">
                  <a16:creationId xmlns:a16="http://schemas.microsoft.com/office/drawing/2014/main" id="{3D03E1DA-EBA2-4340-99A1-0AAE7C93187B}"/>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1952093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o innholdsdeler med bakgrunn">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EAB2FC4-B0AF-47B9-889E-B3D3131125B4}"/>
              </a:ext>
            </a:extLst>
          </p:cNvPr>
          <p:cNvSpPr/>
          <p:nvPr userDrawn="1"/>
        </p:nvSpPr>
        <p:spPr>
          <a:xfrm>
            <a:off x="0" y="905435"/>
            <a:ext cx="9144000" cy="4239653"/>
          </a:xfrm>
          <a:prstGeom prst="rect">
            <a:avLst/>
          </a:prstGeom>
          <a:solidFill>
            <a:srgbClr val="F5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p:cNvSpPr>
            <a:spLocks noGrp="1"/>
          </p:cNvSpPr>
          <p:nvPr>
            <p:ph type="body" idx="1"/>
          </p:nvPr>
        </p:nvSpPr>
        <p:spPr>
          <a:xfrm>
            <a:off x="576072" y="1182827"/>
            <a:ext cx="3600450" cy="215444"/>
          </a:xfrm>
        </p:spPr>
        <p:txBody>
          <a:bodyPr anchor="t">
            <a:normAutofit/>
          </a:bodyPr>
          <a:lstStyle>
            <a:lvl1pPr marL="0" indent="0">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7" name="Plassholder for dato 6"/>
          <p:cNvSpPr>
            <a:spLocks noGrp="1"/>
          </p:cNvSpPr>
          <p:nvPr>
            <p:ph type="dt" sz="half" idx="10"/>
          </p:nvPr>
        </p:nvSpPr>
        <p:spPr/>
        <p:txBody>
          <a:bodyPr/>
          <a:lstStyle/>
          <a:p>
            <a:fld id="{983651F3-9B16-40C6-B209-3688FC9C95F6}" type="datetimeFigureOut">
              <a:rPr lang="nb-NO" smtClean="0"/>
              <a:t>29.08.2024</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a:extLst>
              <a:ext uri="{FF2B5EF4-FFF2-40B4-BE49-F238E27FC236}">
                <a16:creationId xmlns:a16="http://schemas.microsoft.com/office/drawing/2014/main" id="{C0A3205A-B931-4541-A0D3-BE1AA7A8095B}"/>
              </a:ext>
            </a:extLst>
          </p:cNvPr>
          <p:cNvSpPr>
            <a:spLocks noGrp="1"/>
          </p:cNvSpPr>
          <p:nvPr>
            <p:ph type="title"/>
          </p:nvPr>
        </p:nvSpPr>
        <p:spPr/>
        <p:txBody>
          <a:bodyPr/>
          <a:lstStyle/>
          <a:p>
            <a:r>
              <a:rPr lang="en-US"/>
              <a:t>Click to edit Master title style</a:t>
            </a:r>
            <a:endParaRPr lang="nb-NO"/>
          </a:p>
        </p:txBody>
      </p:sp>
      <p:cxnSp>
        <p:nvCxnSpPr>
          <p:cNvPr id="13" name="Rett linje 12">
            <a:extLst>
              <a:ext uri="{FF2B5EF4-FFF2-40B4-BE49-F238E27FC236}">
                <a16:creationId xmlns:a16="http://schemas.microsoft.com/office/drawing/2014/main" id="{DFAD5ACB-59BB-4888-BC7A-DDBA47C2AC07}"/>
              </a:ext>
            </a:extLst>
          </p:cNvPr>
          <p:cNvCxnSpPr/>
          <p:nvPr userDrawn="1"/>
        </p:nvCxnSpPr>
        <p:spPr>
          <a:xfrm>
            <a:off x="4572000" y="1800225"/>
            <a:ext cx="0" cy="2736342"/>
          </a:xfrm>
          <a:prstGeom prst="line">
            <a:avLst/>
          </a:prstGeom>
          <a:ln w="12700">
            <a:solidFill>
              <a:srgbClr val="C7C1B8"/>
            </a:solidFill>
          </a:ln>
        </p:spPr>
        <p:style>
          <a:lnRef idx="1">
            <a:schemeClr val="accent1"/>
          </a:lnRef>
          <a:fillRef idx="0">
            <a:schemeClr val="accent1"/>
          </a:fillRef>
          <a:effectRef idx="0">
            <a:schemeClr val="accent1"/>
          </a:effectRef>
          <a:fontRef idx="minor">
            <a:schemeClr val="tx1"/>
          </a:fontRef>
        </p:style>
      </p:cxnSp>
      <p:sp>
        <p:nvSpPr>
          <p:cNvPr id="14" name="Plassholder for tekst 2">
            <a:extLst>
              <a:ext uri="{FF2B5EF4-FFF2-40B4-BE49-F238E27FC236}">
                <a16:creationId xmlns:a16="http://schemas.microsoft.com/office/drawing/2014/main" id="{E0A86587-8C70-4A7E-BC3D-1C0813361901}"/>
              </a:ext>
            </a:extLst>
          </p:cNvPr>
          <p:cNvSpPr>
            <a:spLocks noGrp="1"/>
          </p:cNvSpPr>
          <p:nvPr>
            <p:ph type="body" idx="14"/>
          </p:nvPr>
        </p:nvSpPr>
        <p:spPr>
          <a:xfrm>
            <a:off x="4967479" y="1196893"/>
            <a:ext cx="3600450" cy="215444"/>
          </a:xfrm>
        </p:spPr>
        <p:txBody>
          <a:bodyPr anchor="t">
            <a:normAutofit/>
          </a:bodyPr>
          <a:lstStyle>
            <a:lvl1pPr marL="0" indent="0">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Plassholder for innhold 3">
            <a:extLst>
              <a:ext uri="{FF2B5EF4-FFF2-40B4-BE49-F238E27FC236}">
                <a16:creationId xmlns:a16="http://schemas.microsoft.com/office/drawing/2014/main" id="{546ECE5E-F8BE-4003-985D-ACB125166B69}"/>
              </a:ext>
            </a:extLst>
          </p:cNvPr>
          <p:cNvSpPr>
            <a:spLocks noGrp="1"/>
          </p:cNvSpPr>
          <p:nvPr>
            <p:ph sz="quarter" idx="16"/>
          </p:nvPr>
        </p:nvSpPr>
        <p:spPr>
          <a:xfrm>
            <a:off x="576072" y="1764222"/>
            <a:ext cx="3600450" cy="2736342"/>
          </a:xfrm>
          <a:prstGeom prst="rect">
            <a:avLst/>
          </a:prstGeom>
        </p:spPr>
        <p:txBody>
          <a:bodyPr lIns="0" tIns="0" rIns="0" bIns="0"/>
          <a:lstStyle>
            <a:lvl1pPr marL="0" indent="0">
              <a:buNone/>
              <a:defRPr/>
            </a:lvl1pPr>
          </a:lstStyle>
          <a:p>
            <a:pPr lvl="0"/>
            <a:r>
              <a:rPr lang="en-US"/>
              <a:t>Edit Master text styles</a:t>
            </a:r>
          </a:p>
        </p:txBody>
      </p:sp>
      <p:sp>
        <p:nvSpPr>
          <p:cNvPr id="5" name="Plassholder for innhold 4">
            <a:extLst>
              <a:ext uri="{FF2B5EF4-FFF2-40B4-BE49-F238E27FC236}">
                <a16:creationId xmlns:a16="http://schemas.microsoft.com/office/drawing/2014/main" id="{FCAAB143-56E5-4980-95CB-926D5CE2E506}"/>
              </a:ext>
            </a:extLst>
          </p:cNvPr>
          <p:cNvSpPr>
            <a:spLocks noGrp="1"/>
          </p:cNvSpPr>
          <p:nvPr>
            <p:ph sz="quarter" idx="17"/>
          </p:nvPr>
        </p:nvSpPr>
        <p:spPr>
          <a:xfrm>
            <a:off x="4967479" y="1778288"/>
            <a:ext cx="3600450" cy="2736342"/>
          </a:xfrm>
          <a:prstGeom prst="rect">
            <a:avLst/>
          </a:prstGeom>
        </p:spPr>
        <p:txBody>
          <a:bodyPr lIns="0" tIns="0" rIns="0" bIns="0"/>
          <a:lstStyle>
            <a:lvl1pPr marL="0" indent="0">
              <a:buNone/>
              <a:defRPr/>
            </a:lvl1pPr>
          </a:lstStyle>
          <a:p>
            <a:pPr lvl="0"/>
            <a:r>
              <a:rPr lang="en-US"/>
              <a:t>Edit Master text styles</a:t>
            </a:r>
          </a:p>
        </p:txBody>
      </p:sp>
    </p:spTree>
    <p:extLst>
      <p:ext uri="{BB962C8B-B14F-4D97-AF65-F5344CB8AC3E}">
        <p14:creationId xmlns:p14="http://schemas.microsoft.com/office/powerpoint/2010/main" val="1261143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innhold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Plassholder for dato 3"/>
          <p:cNvSpPr>
            <a:spLocks noGrp="1"/>
          </p:cNvSpPr>
          <p:nvPr>
            <p:ph type="dt" sz="half" idx="10"/>
          </p:nvPr>
        </p:nvSpPr>
        <p:spPr/>
        <p:txBody>
          <a:bodyPr/>
          <a:lstStyle/>
          <a:p>
            <a:fld id="{983651F3-9B16-40C6-B209-3688FC9C95F6}" type="datetimeFigureOut">
              <a:rPr lang="nb-NO" smtClean="0"/>
              <a:t>29.08.2024</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2212558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der og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8" name="Plassholder for bilde 7">
            <a:extLst>
              <a:ext uri="{FF2B5EF4-FFF2-40B4-BE49-F238E27FC236}">
                <a16:creationId xmlns:a16="http://schemas.microsoft.com/office/drawing/2014/main" id="{BE9E5DBC-1B8D-4A0A-BE15-FE75497EC9DB}"/>
              </a:ext>
            </a:extLst>
          </p:cNvPr>
          <p:cNvSpPr>
            <a:spLocks noGrp="1"/>
          </p:cNvSpPr>
          <p:nvPr>
            <p:ph type="pic" sz="quarter" idx="13"/>
          </p:nvPr>
        </p:nvSpPr>
        <p:spPr>
          <a:xfrm>
            <a:off x="576074" y="1144943"/>
            <a:ext cx="250231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9" name="Plassholder for tekst 8">
            <a:extLst>
              <a:ext uri="{FF2B5EF4-FFF2-40B4-BE49-F238E27FC236}">
                <a16:creationId xmlns:a16="http://schemas.microsoft.com/office/drawing/2014/main" id="{B547A535-64C8-47BA-A0EF-C549CE5A7AAE}"/>
              </a:ext>
            </a:extLst>
          </p:cNvPr>
          <p:cNvSpPr>
            <a:spLocks noGrp="1"/>
          </p:cNvSpPr>
          <p:nvPr>
            <p:ph type="body" sz="quarter" idx="14"/>
          </p:nvPr>
        </p:nvSpPr>
        <p:spPr>
          <a:xfrm>
            <a:off x="576074" y="2973972"/>
            <a:ext cx="2502313" cy="1782223"/>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0" name="Plassholder for bilde 7">
            <a:extLst>
              <a:ext uri="{FF2B5EF4-FFF2-40B4-BE49-F238E27FC236}">
                <a16:creationId xmlns:a16="http://schemas.microsoft.com/office/drawing/2014/main" id="{CD8D1D19-E2BC-466E-8814-43BE87BC130B}"/>
              </a:ext>
            </a:extLst>
          </p:cNvPr>
          <p:cNvSpPr>
            <a:spLocks noGrp="1"/>
          </p:cNvSpPr>
          <p:nvPr>
            <p:ph type="pic" sz="quarter" idx="15"/>
          </p:nvPr>
        </p:nvSpPr>
        <p:spPr>
          <a:xfrm>
            <a:off x="3132392" y="1144943"/>
            <a:ext cx="178222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1" name="Plassholder for tekst 8">
            <a:extLst>
              <a:ext uri="{FF2B5EF4-FFF2-40B4-BE49-F238E27FC236}">
                <a16:creationId xmlns:a16="http://schemas.microsoft.com/office/drawing/2014/main" id="{07738B89-F2C1-41B7-92EF-E139FA97D3A7}"/>
              </a:ext>
            </a:extLst>
          </p:cNvPr>
          <p:cNvSpPr>
            <a:spLocks noGrp="1"/>
          </p:cNvSpPr>
          <p:nvPr>
            <p:ph type="body" sz="quarter" idx="16"/>
          </p:nvPr>
        </p:nvSpPr>
        <p:spPr>
          <a:xfrm>
            <a:off x="4961420" y="1144943"/>
            <a:ext cx="1782223" cy="1782223"/>
          </a:xfrm>
          <a:prstGeom prst="rect">
            <a:avLst/>
          </a:prstGeom>
          <a:solidFill>
            <a:schemeClr val="dk1"/>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2" name="Plassholder for bilde 7">
            <a:extLst>
              <a:ext uri="{FF2B5EF4-FFF2-40B4-BE49-F238E27FC236}">
                <a16:creationId xmlns:a16="http://schemas.microsoft.com/office/drawing/2014/main" id="{0DD46E06-C6D2-4C10-BCA4-5D9757C3326E}"/>
              </a:ext>
            </a:extLst>
          </p:cNvPr>
          <p:cNvSpPr>
            <a:spLocks noGrp="1"/>
          </p:cNvSpPr>
          <p:nvPr>
            <p:ph type="pic" sz="quarter" idx="17"/>
          </p:nvPr>
        </p:nvSpPr>
        <p:spPr>
          <a:xfrm>
            <a:off x="6790448" y="1144943"/>
            <a:ext cx="178222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3" name="Plassholder for bilde 7">
            <a:extLst>
              <a:ext uri="{FF2B5EF4-FFF2-40B4-BE49-F238E27FC236}">
                <a16:creationId xmlns:a16="http://schemas.microsoft.com/office/drawing/2014/main" id="{D4494FC2-94A2-40B6-9782-976365B1D3F7}"/>
              </a:ext>
            </a:extLst>
          </p:cNvPr>
          <p:cNvSpPr>
            <a:spLocks noGrp="1"/>
          </p:cNvSpPr>
          <p:nvPr>
            <p:ph type="pic" sz="quarter" idx="18"/>
          </p:nvPr>
        </p:nvSpPr>
        <p:spPr>
          <a:xfrm>
            <a:off x="3132392" y="2973971"/>
            <a:ext cx="3611251"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4" name="Plassholder for tekst 8">
            <a:extLst>
              <a:ext uri="{FF2B5EF4-FFF2-40B4-BE49-F238E27FC236}">
                <a16:creationId xmlns:a16="http://schemas.microsoft.com/office/drawing/2014/main" id="{BD395384-2AA4-43C2-BA8A-F89CC7A4EA0C}"/>
              </a:ext>
            </a:extLst>
          </p:cNvPr>
          <p:cNvSpPr>
            <a:spLocks noGrp="1"/>
          </p:cNvSpPr>
          <p:nvPr>
            <p:ph type="body" sz="quarter" idx="19"/>
          </p:nvPr>
        </p:nvSpPr>
        <p:spPr>
          <a:xfrm>
            <a:off x="6790448" y="2973970"/>
            <a:ext cx="1782223" cy="1782223"/>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5" name="Plassholder for dato 14">
            <a:extLst>
              <a:ext uri="{FF2B5EF4-FFF2-40B4-BE49-F238E27FC236}">
                <a16:creationId xmlns:a16="http://schemas.microsoft.com/office/drawing/2014/main" id="{1A23FB33-0C5E-433C-A6D7-C7CFF1937B25}"/>
              </a:ext>
            </a:extLst>
          </p:cNvPr>
          <p:cNvSpPr>
            <a:spLocks noGrp="1"/>
          </p:cNvSpPr>
          <p:nvPr>
            <p:ph type="dt" sz="half" idx="20"/>
          </p:nvPr>
        </p:nvSpPr>
        <p:spPr/>
        <p:txBody>
          <a:bodyPr/>
          <a:lstStyle/>
          <a:p>
            <a:fld id="{983651F3-9B16-40C6-B209-3688FC9C95F6}" type="datetimeFigureOut">
              <a:rPr lang="nb-NO" smtClean="0"/>
              <a:pPr/>
              <a:t>29.08.2024</a:t>
            </a:fld>
            <a:endParaRPr lang="nb-NO"/>
          </a:p>
        </p:txBody>
      </p:sp>
      <p:sp>
        <p:nvSpPr>
          <p:cNvPr id="16" name="Plassholder for bunntekst 15">
            <a:extLst>
              <a:ext uri="{FF2B5EF4-FFF2-40B4-BE49-F238E27FC236}">
                <a16:creationId xmlns:a16="http://schemas.microsoft.com/office/drawing/2014/main" id="{B6FB1711-42FB-43A1-B5CC-7DF4096BB6B9}"/>
              </a:ext>
            </a:extLst>
          </p:cNvPr>
          <p:cNvSpPr>
            <a:spLocks noGrp="1"/>
          </p:cNvSpPr>
          <p:nvPr>
            <p:ph type="ftr" sz="quarter" idx="21"/>
          </p:nvPr>
        </p:nvSpPr>
        <p:spPr/>
        <p:txBody>
          <a:bodyPr/>
          <a:lstStyle/>
          <a:p>
            <a:endParaRPr lang="nb-NO" dirty="0"/>
          </a:p>
        </p:txBody>
      </p:sp>
      <p:sp>
        <p:nvSpPr>
          <p:cNvPr id="17" name="Plassholder for lysbildenummer 16">
            <a:extLst>
              <a:ext uri="{FF2B5EF4-FFF2-40B4-BE49-F238E27FC236}">
                <a16:creationId xmlns:a16="http://schemas.microsoft.com/office/drawing/2014/main" id="{6CDFAB3E-FFBD-435E-867C-6F512F1938A7}"/>
              </a:ext>
            </a:extLst>
          </p:cNvPr>
          <p:cNvSpPr>
            <a:spLocks noGrp="1"/>
          </p:cNvSpPr>
          <p:nvPr>
            <p:ph type="sldNum" sz="quarter" idx="22"/>
          </p:nvPr>
        </p:nvSpPr>
        <p:spPr/>
        <p:txBody>
          <a:bodyPr/>
          <a:lstStyle/>
          <a:p>
            <a:fld id="{5751DFAA-887F-4071-8EAD-E8CA316FCF06}" type="slidenum">
              <a:rPr lang="nb-NO" smtClean="0"/>
              <a:pPr/>
              <a:t>‹#›</a:t>
            </a:fld>
            <a:endParaRPr lang="nb-NO"/>
          </a:p>
        </p:txBody>
      </p:sp>
    </p:spTree>
    <p:extLst>
      <p:ext uri="{BB962C8B-B14F-4D97-AF65-F5344CB8AC3E}">
        <p14:creationId xmlns:p14="http://schemas.microsoft.com/office/powerpoint/2010/main" val="285607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77612E60-73D6-4E03-A75B-7B60A12C2020}"/>
              </a:ext>
            </a:extLst>
          </p:cNvPr>
          <p:cNvSpPr/>
          <p:nvPr userDrawn="1"/>
        </p:nvSpPr>
        <p:spPr>
          <a:xfrm>
            <a:off x="0" y="1"/>
            <a:ext cx="9144000" cy="5145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lstStyle>
            <a:lvl1pPr>
              <a:defRPr>
                <a:solidFill>
                  <a:schemeClr val="lt1"/>
                </a:solidFill>
              </a:defRPr>
            </a:lvl1pPr>
          </a:lstStyle>
          <a:p>
            <a:r>
              <a:rPr lang="en-US"/>
              <a:t>Click to edit Master title style</a:t>
            </a:r>
            <a:endParaRPr lang="nb-NO"/>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29.08.2024</a:t>
            </a:fld>
            <a:endParaRPr lang="nb-NO"/>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b-NO"/>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a:t>
            </a:fld>
            <a:endParaRPr lang="nb-NO"/>
          </a:p>
        </p:txBody>
      </p:sp>
      <p:sp>
        <p:nvSpPr>
          <p:cNvPr id="7" name="Plassholder for tekst 6">
            <a:extLst>
              <a:ext uri="{FF2B5EF4-FFF2-40B4-BE49-F238E27FC236}">
                <a16:creationId xmlns:a16="http://schemas.microsoft.com/office/drawing/2014/main" id="{5280AE57-5149-4270-B50A-0515503F5820}"/>
              </a:ext>
            </a:extLst>
          </p:cNvPr>
          <p:cNvSpPr>
            <a:spLocks noGrp="1"/>
          </p:cNvSpPr>
          <p:nvPr>
            <p:ph type="body" sz="quarter" idx="13"/>
          </p:nvPr>
        </p:nvSpPr>
        <p:spPr>
          <a:xfrm>
            <a:off x="216027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cxnSp>
        <p:nvCxnSpPr>
          <p:cNvPr id="9" name="Rett linje 8">
            <a:extLst>
              <a:ext uri="{FF2B5EF4-FFF2-40B4-BE49-F238E27FC236}">
                <a16:creationId xmlns:a16="http://schemas.microsoft.com/office/drawing/2014/main" id="{A1B0674C-4CBD-4F5B-B1E6-8439D0BF7885}"/>
              </a:ext>
            </a:extLst>
          </p:cNvPr>
          <p:cNvCxnSpPr/>
          <p:nvPr userDrawn="1"/>
        </p:nvCxnSpPr>
        <p:spPr>
          <a:xfrm>
            <a:off x="4374547" y="792099"/>
            <a:ext cx="360045" cy="0"/>
          </a:xfrm>
          <a:prstGeom prst="line">
            <a:avLst/>
          </a:prstGeom>
          <a:ln w="12700">
            <a:solidFill>
              <a:schemeClr val="lt1"/>
            </a:solidFill>
          </a:ln>
        </p:spPr>
        <p:style>
          <a:lnRef idx="1">
            <a:schemeClr val="accent1"/>
          </a:lnRef>
          <a:fillRef idx="0">
            <a:schemeClr val="accent1"/>
          </a:fillRef>
          <a:effectRef idx="0">
            <a:schemeClr val="accent1"/>
          </a:effectRef>
          <a:fontRef idx="minor">
            <a:schemeClr val="tx1"/>
          </a:fontRef>
        </p:style>
      </p:cxnSp>
      <p:sp>
        <p:nvSpPr>
          <p:cNvPr id="10" name="Plassholder for tekst 6">
            <a:extLst>
              <a:ext uri="{FF2B5EF4-FFF2-40B4-BE49-F238E27FC236}">
                <a16:creationId xmlns:a16="http://schemas.microsoft.com/office/drawing/2014/main" id="{1F14E1A4-E3DE-4BED-8514-C42A8BC81D6B}"/>
              </a:ext>
            </a:extLst>
          </p:cNvPr>
          <p:cNvSpPr>
            <a:spLocks noGrp="1"/>
          </p:cNvSpPr>
          <p:nvPr>
            <p:ph type="body" sz="quarter" idx="14"/>
          </p:nvPr>
        </p:nvSpPr>
        <p:spPr>
          <a:xfrm>
            <a:off x="383400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1" name="Plassholder for tekst 6">
            <a:extLst>
              <a:ext uri="{FF2B5EF4-FFF2-40B4-BE49-F238E27FC236}">
                <a16:creationId xmlns:a16="http://schemas.microsoft.com/office/drawing/2014/main" id="{E44EF5B2-5E6A-41CC-91F9-7BEF8B2EF374}"/>
              </a:ext>
            </a:extLst>
          </p:cNvPr>
          <p:cNvSpPr>
            <a:spLocks noGrp="1"/>
          </p:cNvSpPr>
          <p:nvPr>
            <p:ph type="body" sz="quarter" idx="15"/>
          </p:nvPr>
        </p:nvSpPr>
        <p:spPr>
          <a:xfrm>
            <a:off x="550773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2" name="Plassholder for tekst 6">
            <a:extLst>
              <a:ext uri="{FF2B5EF4-FFF2-40B4-BE49-F238E27FC236}">
                <a16:creationId xmlns:a16="http://schemas.microsoft.com/office/drawing/2014/main" id="{2A9AA01A-7EA8-48B1-B72A-C38F2F418EEB}"/>
              </a:ext>
            </a:extLst>
          </p:cNvPr>
          <p:cNvSpPr>
            <a:spLocks noGrp="1"/>
          </p:cNvSpPr>
          <p:nvPr>
            <p:ph type="body" sz="quarter" idx="16"/>
          </p:nvPr>
        </p:nvSpPr>
        <p:spPr>
          <a:xfrm>
            <a:off x="212569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3" name="Plassholder for tekst 6">
            <a:extLst>
              <a:ext uri="{FF2B5EF4-FFF2-40B4-BE49-F238E27FC236}">
                <a16:creationId xmlns:a16="http://schemas.microsoft.com/office/drawing/2014/main" id="{4B802FF4-92EA-42A7-BF43-5990B128902D}"/>
              </a:ext>
            </a:extLst>
          </p:cNvPr>
          <p:cNvSpPr>
            <a:spLocks noGrp="1"/>
          </p:cNvSpPr>
          <p:nvPr>
            <p:ph type="body" sz="quarter" idx="17"/>
          </p:nvPr>
        </p:nvSpPr>
        <p:spPr>
          <a:xfrm>
            <a:off x="379942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4" name="Plassholder for tekst 6">
            <a:extLst>
              <a:ext uri="{FF2B5EF4-FFF2-40B4-BE49-F238E27FC236}">
                <a16:creationId xmlns:a16="http://schemas.microsoft.com/office/drawing/2014/main" id="{DAA5AE86-50F7-49C1-8D68-1C0A9731921D}"/>
              </a:ext>
            </a:extLst>
          </p:cNvPr>
          <p:cNvSpPr>
            <a:spLocks noGrp="1"/>
          </p:cNvSpPr>
          <p:nvPr>
            <p:ph type="body" sz="quarter" idx="18"/>
          </p:nvPr>
        </p:nvSpPr>
        <p:spPr>
          <a:xfrm>
            <a:off x="547315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Tree>
    <p:extLst>
      <p:ext uri="{BB962C8B-B14F-4D97-AF65-F5344CB8AC3E}">
        <p14:creationId xmlns:p14="http://schemas.microsoft.com/office/powerpoint/2010/main" val="3198096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ore 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5230A4C1-3971-481E-8696-7BACB511007D}"/>
              </a:ext>
            </a:extLst>
          </p:cNvPr>
          <p:cNvSpPr/>
          <p:nvPr userDrawn="1"/>
        </p:nvSpPr>
        <p:spPr>
          <a:xfrm>
            <a:off x="0" y="1"/>
            <a:ext cx="9144000" cy="5145088"/>
          </a:xfrm>
          <a:prstGeom prst="rect">
            <a:avLst/>
          </a:prstGeom>
          <a:solidFill>
            <a:srgbClr val="CCCB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lstStyle>
            <a:lvl1pPr>
              <a:defRPr>
                <a:solidFill>
                  <a:schemeClr val="lt1"/>
                </a:solidFill>
              </a:defRPr>
            </a:lvl1pPr>
          </a:lstStyle>
          <a:p>
            <a:r>
              <a:rPr lang="en-US"/>
              <a:t>Click to edit Master title style</a:t>
            </a:r>
            <a:endParaRPr lang="nb-NO" dirty="0"/>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29.08.2024</a:t>
            </a:fld>
            <a:endParaRPr lang="nb-NO"/>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b-NO"/>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a:t>
            </a:fld>
            <a:endParaRPr lang="nb-NO"/>
          </a:p>
        </p:txBody>
      </p:sp>
      <p:sp>
        <p:nvSpPr>
          <p:cNvPr id="7" name="Plassholder for tekst 6">
            <a:extLst>
              <a:ext uri="{FF2B5EF4-FFF2-40B4-BE49-F238E27FC236}">
                <a16:creationId xmlns:a16="http://schemas.microsoft.com/office/drawing/2014/main" id="{5280AE57-5149-4270-B50A-0515503F5820}"/>
              </a:ext>
            </a:extLst>
          </p:cNvPr>
          <p:cNvSpPr>
            <a:spLocks noGrp="1" noChangeAspect="1"/>
          </p:cNvSpPr>
          <p:nvPr>
            <p:ph type="body" sz="quarter" idx="13"/>
          </p:nvPr>
        </p:nvSpPr>
        <p:spPr>
          <a:xfrm>
            <a:off x="1296162"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sp>
        <p:nvSpPr>
          <p:cNvPr id="10" name="Plassholder for tekst 6">
            <a:extLst>
              <a:ext uri="{FF2B5EF4-FFF2-40B4-BE49-F238E27FC236}">
                <a16:creationId xmlns:a16="http://schemas.microsoft.com/office/drawing/2014/main" id="{3C78C568-6550-42F2-AC83-DF36B9D86A68}"/>
              </a:ext>
            </a:extLst>
          </p:cNvPr>
          <p:cNvSpPr>
            <a:spLocks noGrp="1" noChangeAspect="1"/>
          </p:cNvSpPr>
          <p:nvPr>
            <p:ph type="body" sz="quarter" idx="14"/>
          </p:nvPr>
        </p:nvSpPr>
        <p:spPr>
          <a:xfrm>
            <a:off x="3618000"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sp>
        <p:nvSpPr>
          <p:cNvPr id="11" name="Plassholder for tekst 6">
            <a:extLst>
              <a:ext uri="{FF2B5EF4-FFF2-40B4-BE49-F238E27FC236}">
                <a16:creationId xmlns:a16="http://schemas.microsoft.com/office/drawing/2014/main" id="{D52A1348-F70D-4977-ABF0-B088B61478C8}"/>
              </a:ext>
            </a:extLst>
          </p:cNvPr>
          <p:cNvSpPr>
            <a:spLocks noGrp="1" noChangeAspect="1"/>
          </p:cNvSpPr>
          <p:nvPr>
            <p:ph type="body" sz="quarter" idx="15"/>
          </p:nvPr>
        </p:nvSpPr>
        <p:spPr>
          <a:xfrm>
            <a:off x="5939838"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cxnSp>
        <p:nvCxnSpPr>
          <p:cNvPr id="12" name="Rett linje 11">
            <a:extLst>
              <a:ext uri="{FF2B5EF4-FFF2-40B4-BE49-F238E27FC236}">
                <a16:creationId xmlns:a16="http://schemas.microsoft.com/office/drawing/2014/main" id="{1907FAE4-AE58-4689-84EB-3770B2E581C5}"/>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338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innhold 2"/>
          <p:cNvSpPr>
            <a:spLocks noGrp="1"/>
          </p:cNvSpPr>
          <p:nvPr>
            <p:ph sz="half" idx="1"/>
          </p:nvPr>
        </p:nvSpPr>
        <p:spPr>
          <a:xfrm>
            <a:off x="576073" y="1440180"/>
            <a:ext cx="3780473" cy="30603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Plassholder for innhold 3"/>
          <p:cNvSpPr>
            <a:spLocks noGrp="1"/>
          </p:cNvSpPr>
          <p:nvPr>
            <p:ph sz="half" idx="2"/>
          </p:nvPr>
        </p:nvSpPr>
        <p:spPr>
          <a:xfrm>
            <a:off x="4718302" y="1440180"/>
            <a:ext cx="3780473" cy="30603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dato 4"/>
          <p:cNvSpPr>
            <a:spLocks noGrp="1"/>
          </p:cNvSpPr>
          <p:nvPr>
            <p:ph type="dt" sz="half" idx="10"/>
          </p:nvPr>
        </p:nvSpPr>
        <p:spPr/>
        <p:txBody>
          <a:bodyPr/>
          <a:lstStyle/>
          <a:p>
            <a:fld id="{983651F3-9B16-40C6-B209-3688FC9C95F6}" type="datetimeFigureOut">
              <a:rPr lang="nb-NO" smtClean="0"/>
              <a:t>29.08.2024</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213274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57607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Plassholder for innhold 3"/>
          <p:cNvSpPr>
            <a:spLocks noGrp="1"/>
          </p:cNvSpPr>
          <p:nvPr>
            <p:ph sz="half" idx="2"/>
          </p:nvPr>
        </p:nvSpPr>
        <p:spPr>
          <a:xfrm>
            <a:off x="576072" y="1655624"/>
            <a:ext cx="3780473" cy="28449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tekst 4"/>
          <p:cNvSpPr>
            <a:spLocks noGrp="1"/>
          </p:cNvSpPr>
          <p:nvPr>
            <p:ph type="body" sz="quarter" idx="3"/>
          </p:nvPr>
        </p:nvSpPr>
        <p:spPr>
          <a:xfrm>
            <a:off x="471830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Plassholder for innhold 5"/>
          <p:cNvSpPr>
            <a:spLocks noGrp="1"/>
          </p:cNvSpPr>
          <p:nvPr>
            <p:ph sz="quarter" idx="4"/>
          </p:nvPr>
        </p:nvSpPr>
        <p:spPr>
          <a:xfrm>
            <a:off x="4718302" y="1655624"/>
            <a:ext cx="3780473" cy="28449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Plassholder for dato 6"/>
          <p:cNvSpPr>
            <a:spLocks noGrp="1"/>
          </p:cNvSpPr>
          <p:nvPr>
            <p:ph type="dt" sz="half" idx="10"/>
          </p:nvPr>
        </p:nvSpPr>
        <p:spPr/>
        <p:txBody>
          <a:bodyPr/>
          <a:lstStyle/>
          <a:p>
            <a:fld id="{983651F3-9B16-40C6-B209-3688FC9C95F6}" type="datetimeFigureOut">
              <a:rPr lang="nb-NO" smtClean="0"/>
              <a:t>29.08.2024</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a:extLst>
              <a:ext uri="{FF2B5EF4-FFF2-40B4-BE49-F238E27FC236}">
                <a16:creationId xmlns:a16="http://schemas.microsoft.com/office/drawing/2014/main" id="{C0A3205A-B931-4541-A0D3-BE1AA7A8095B}"/>
              </a:ext>
            </a:extLst>
          </p:cNvPr>
          <p:cNvSpPr>
            <a:spLocks noGrp="1"/>
          </p:cNvSpPr>
          <p:nvPr>
            <p:ph type="title"/>
          </p:nvPr>
        </p:nvSpPr>
        <p:spPr/>
        <p:txBody>
          <a:bodyPr/>
          <a:lstStyle/>
          <a:p>
            <a:r>
              <a:rPr lang="en-US"/>
              <a:t>Click to edit Master title style</a:t>
            </a:r>
            <a:endParaRPr lang="nb-NO"/>
          </a:p>
        </p:txBody>
      </p:sp>
    </p:spTree>
    <p:extLst>
      <p:ext uri="{BB962C8B-B14F-4D97-AF65-F5344CB8AC3E}">
        <p14:creationId xmlns:p14="http://schemas.microsoft.com/office/powerpoint/2010/main" val="30846632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dato 2"/>
          <p:cNvSpPr>
            <a:spLocks noGrp="1"/>
          </p:cNvSpPr>
          <p:nvPr>
            <p:ph type="dt" sz="half" idx="10"/>
          </p:nvPr>
        </p:nvSpPr>
        <p:spPr/>
        <p:txBody>
          <a:bodyPr/>
          <a:lstStyle/>
          <a:p>
            <a:fld id="{983651F3-9B16-40C6-B209-3688FC9C95F6}" type="datetimeFigureOut">
              <a:rPr lang="nb-NO" smtClean="0"/>
              <a:t>29.08.2024</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0980477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983651F3-9B16-40C6-B209-3688FC9C95F6}" type="datetimeFigureOut">
              <a:rPr lang="nb-NO" smtClean="0"/>
              <a:t>29.08.2024</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19438400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vslutning">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7ED4FAE7-FE04-470F-A322-C6BD7F0DD75D}"/>
              </a:ext>
            </a:extLst>
          </p:cNvPr>
          <p:cNvSpPr/>
          <p:nvPr userDrawn="1"/>
        </p:nvSpPr>
        <p:spPr>
          <a:xfrm>
            <a:off x="0" y="1121728"/>
            <a:ext cx="9144000" cy="4023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ctrTitle"/>
          </p:nvPr>
        </p:nvSpPr>
        <p:spPr>
          <a:xfrm>
            <a:off x="1143000" y="1810875"/>
            <a:ext cx="6858000" cy="987362"/>
          </a:xfrm>
        </p:spPr>
        <p:txBody>
          <a:bodyPr anchor="b">
            <a:normAutofit/>
          </a:bodyPr>
          <a:lstStyle>
            <a:lvl1pPr algn="ctr">
              <a:defRPr sz="2800">
                <a:solidFill>
                  <a:schemeClr val="lt1"/>
                </a:solidFill>
              </a:defRPr>
            </a:lvl1pPr>
          </a:lstStyle>
          <a:p>
            <a:r>
              <a:rPr lang="en-US"/>
              <a:t>Click to edit Master title style</a:t>
            </a:r>
            <a:endParaRPr lang="nb-NO" dirty="0"/>
          </a:p>
        </p:txBody>
      </p:sp>
      <p:sp>
        <p:nvSpPr>
          <p:cNvPr id="3" name="Undertittel 2"/>
          <p:cNvSpPr>
            <a:spLocks noGrp="1"/>
          </p:cNvSpPr>
          <p:nvPr>
            <p:ph type="subTitle" idx="1"/>
          </p:nvPr>
        </p:nvSpPr>
        <p:spPr>
          <a:xfrm>
            <a:off x="1143000" y="2848487"/>
            <a:ext cx="6858000" cy="589476"/>
          </a:xfrm>
        </p:spPr>
        <p:txBody>
          <a:bodyP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nb-NO" dirty="0"/>
          </a:p>
        </p:txBody>
      </p:sp>
      <p:pic>
        <p:nvPicPr>
          <p:cNvPr id="9" name="Bilde 8">
            <a:extLst>
              <a:ext uri="{FF2B5EF4-FFF2-40B4-BE49-F238E27FC236}">
                <a16:creationId xmlns:a16="http://schemas.microsoft.com/office/drawing/2014/main" id="{35627A1A-62D2-42A8-ACC3-ED6BFFA3BBFE}"/>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8" name="TekstSylinder 7">
            <a:extLst>
              <a:ext uri="{FF2B5EF4-FFF2-40B4-BE49-F238E27FC236}">
                <a16:creationId xmlns:a16="http://schemas.microsoft.com/office/drawing/2014/main" id="{CBC08FEA-29FA-4633-9EE6-4D5DF453B752}"/>
              </a:ext>
            </a:extLst>
          </p:cNvPr>
          <p:cNvSpPr txBox="1"/>
          <p:nvPr userDrawn="1"/>
        </p:nvSpPr>
        <p:spPr>
          <a:xfrm>
            <a:off x="1706837" y="424417"/>
            <a:ext cx="4116332" cy="307777"/>
          </a:xfrm>
          <a:prstGeom prst="rect">
            <a:avLst/>
          </a:prstGeom>
          <a:noFill/>
        </p:spPr>
        <p:txBody>
          <a:bodyPr wrap="square" rtlCol="0">
            <a:spAutoFit/>
          </a:bodyPr>
          <a:lstStyle/>
          <a:p>
            <a:r>
              <a:rPr lang="nb-NO" sz="1400" b="1"/>
              <a:t>Institutt for informatikk</a:t>
            </a:r>
            <a:endParaRPr lang="nb-NO" sz="1400" b="1" dirty="0"/>
          </a:p>
        </p:txBody>
      </p:sp>
      <p:grpSp>
        <p:nvGrpSpPr>
          <p:cNvPr id="11" name="Group 4">
            <a:extLst>
              <a:ext uri="{FF2B5EF4-FFF2-40B4-BE49-F238E27FC236}">
                <a16:creationId xmlns:a16="http://schemas.microsoft.com/office/drawing/2014/main" id="{A78B141A-E1F9-4B6B-AB06-A43A9B333B69}"/>
              </a:ext>
            </a:extLst>
          </p:cNvPr>
          <p:cNvGrpSpPr>
            <a:grpSpLocks noChangeAspect="1"/>
          </p:cNvGrpSpPr>
          <p:nvPr userDrawn="1"/>
        </p:nvGrpSpPr>
        <p:grpSpPr bwMode="auto">
          <a:xfrm>
            <a:off x="1312070" y="512362"/>
            <a:ext cx="439200" cy="136098"/>
            <a:chOff x="699" y="-168"/>
            <a:chExt cx="810" cy="251"/>
          </a:xfrm>
        </p:grpSpPr>
        <p:sp>
          <p:nvSpPr>
            <p:cNvPr id="12" name="Freeform 5">
              <a:extLst>
                <a:ext uri="{FF2B5EF4-FFF2-40B4-BE49-F238E27FC236}">
                  <a16:creationId xmlns:a16="http://schemas.microsoft.com/office/drawing/2014/main" id="{B3F472EC-14D5-4FFE-9D7A-766A00F73673}"/>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 name="Freeform 6">
              <a:extLst>
                <a:ext uri="{FF2B5EF4-FFF2-40B4-BE49-F238E27FC236}">
                  <a16:creationId xmlns:a16="http://schemas.microsoft.com/office/drawing/2014/main" id="{A60137B8-8336-444A-8450-141A9D337796}"/>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 name="Freeform 7">
              <a:extLst>
                <a:ext uri="{FF2B5EF4-FFF2-40B4-BE49-F238E27FC236}">
                  <a16:creationId xmlns:a16="http://schemas.microsoft.com/office/drawing/2014/main" id="{65B1F1AD-9372-40BA-B71A-E501F11B84D0}"/>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5" name="Freeform 8">
              <a:extLst>
                <a:ext uri="{FF2B5EF4-FFF2-40B4-BE49-F238E27FC236}">
                  <a16:creationId xmlns:a16="http://schemas.microsoft.com/office/drawing/2014/main" id="{0F9CDD28-40F9-4656-8D6C-8B93880DF956}"/>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6" name="Freeform 9">
              <a:extLst>
                <a:ext uri="{FF2B5EF4-FFF2-40B4-BE49-F238E27FC236}">
                  <a16:creationId xmlns:a16="http://schemas.microsoft.com/office/drawing/2014/main" id="{50472E25-ADE3-410A-85EF-F10FB0955F70}"/>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7" name="Freeform 10">
              <a:extLst>
                <a:ext uri="{FF2B5EF4-FFF2-40B4-BE49-F238E27FC236}">
                  <a16:creationId xmlns:a16="http://schemas.microsoft.com/office/drawing/2014/main" id="{0B20A05F-2A56-4823-9122-8B62D8BADD2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
        <p:nvSpPr>
          <p:cNvPr id="19" name="Ellipse 18">
            <a:extLst>
              <a:ext uri="{FF2B5EF4-FFF2-40B4-BE49-F238E27FC236}">
                <a16:creationId xmlns:a16="http://schemas.microsoft.com/office/drawing/2014/main" id="{6AFCA1C8-BACB-4544-8D6F-E9DED43E23B9}"/>
              </a:ext>
            </a:extLst>
          </p:cNvPr>
          <p:cNvSpPr>
            <a:spLocks noChangeAspect="1"/>
          </p:cNvSpPr>
          <p:nvPr userDrawn="1"/>
        </p:nvSpPr>
        <p:spPr>
          <a:xfrm>
            <a:off x="4392000" y="3315762"/>
            <a:ext cx="360000" cy="360000"/>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
        <p:nvSpPr>
          <p:cNvPr id="20" name="Ellipse 19">
            <a:extLst>
              <a:ext uri="{FF2B5EF4-FFF2-40B4-BE49-F238E27FC236}">
                <a16:creationId xmlns:a16="http://schemas.microsoft.com/office/drawing/2014/main" id="{814A7285-3055-4647-BC2A-C6D5A8AF103F}"/>
              </a:ext>
            </a:extLst>
          </p:cNvPr>
          <p:cNvSpPr>
            <a:spLocks noChangeAspect="1"/>
          </p:cNvSpPr>
          <p:nvPr userDrawn="1"/>
        </p:nvSpPr>
        <p:spPr>
          <a:xfrm>
            <a:off x="4392000" y="3774449"/>
            <a:ext cx="360000" cy="360000"/>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Tree>
    <p:extLst>
      <p:ext uri="{BB962C8B-B14F-4D97-AF65-F5344CB8AC3E}">
        <p14:creationId xmlns:p14="http://schemas.microsoft.com/office/powerpoint/2010/main" val="3331443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576072" y="288036"/>
            <a:ext cx="7922703" cy="360045"/>
          </a:xfrm>
          <a:prstGeom prst="rect">
            <a:avLst/>
          </a:prstGeom>
        </p:spPr>
        <p:txBody>
          <a:bodyPr vert="horz" lIns="0" tIns="0" rIns="0" bIns="0" rtlCol="0" anchor="ctr" anchorCtr="0">
            <a:normAutofit/>
          </a:bodyPr>
          <a:lstStyle/>
          <a:p>
            <a:r>
              <a:rPr lang="nb-NO" dirty="0"/>
              <a:t>Klikk for å redigere tittelstil</a:t>
            </a:r>
          </a:p>
        </p:txBody>
      </p:sp>
      <p:sp>
        <p:nvSpPr>
          <p:cNvPr id="3" name="Plassholder for tekst 2"/>
          <p:cNvSpPr>
            <a:spLocks noGrp="1"/>
          </p:cNvSpPr>
          <p:nvPr>
            <p:ph type="body" idx="1"/>
          </p:nvPr>
        </p:nvSpPr>
        <p:spPr>
          <a:xfrm>
            <a:off x="576072" y="1440181"/>
            <a:ext cx="7920990" cy="3060383"/>
          </a:xfrm>
          <a:prstGeom prst="rect">
            <a:avLst/>
          </a:prstGeom>
        </p:spPr>
        <p:txBody>
          <a:bodyPr vert="horz" lIns="0" tIns="0" rIns="0" bIns="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576072" y="4860608"/>
            <a:ext cx="634666" cy="180023"/>
          </a:xfrm>
          <a:prstGeom prst="rect">
            <a:avLst/>
          </a:prstGeom>
        </p:spPr>
        <p:txBody>
          <a:bodyPr vert="horz" lIns="0" tIns="0" rIns="0" bIns="0" rtlCol="0" anchor="ctr">
            <a:normAutofit/>
          </a:bodyPr>
          <a:lstStyle>
            <a:lvl1pPr algn="l">
              <a:defRPr sz="1000">
                <a:solidFill>
                  <a:schemeClr val="dk1"/>
                </a:solidFill>
              </a:defRPr>
            </a:lvl1pPr>
          </a:lstStyle>
          <a:p>
            <a:fld id="{983651F3-9B16-40C6-B209-3688FC9C95F6}" type="datetimeFigureOut">
              <a:rPr lang="nb-NO" smtClean="0"/>
              <a:pPr/>
              <a:t>29.08.2024</a:t>
            </a:fld>
            <a:endParaRPr lang="nb-NO"/>
          </a:p>
        </p:txBody>
      </p:sp>
      <p:sp>
        <p:nvSpPr>
          <p:cNvPr id="5" name="Plassholder for bunntekst 4"/>
          <p:cNvSpPr>
            <a:spLocks noGrp="1"/>
          </p:cNvSpPr>
          <p:nvPr>
            <p:ph type="ftr" sz="quarter" idx="3"/>
          </p:nvPr>
        </p:nvSpPr>
        <p:spPr>
          <a:xfrm>
            <a:off x="1780674" y="4860608"/>
            <a:ext cx="5582653" cy="180023"/>
          </a:xfrm>
          <a:prstGeom prst="rect">
            <a:avLst/>
          </a:prstGeom>
        </p:spPr>
        <p:txBody>
          <a:bodyPr vert="horz" lIns="0" tIns="0" rIns="0" bIns="0" rtlCol="0" anchor="ctr">
            <a:normAutofit/>
          </a:bodyPr>
          <a:lstStyle>
            <a:lvl1pPr algn="ctr">
              <a:defRPr sz="1000">
                <a:solidFill>
                  <a:schemeClr val="dk1"/>
                </a:solidFill>
              </a:defRPr>
            </a:lvl1pPr>
          </a:lstStyle>
          <a:p>
            <a:endParaRPr lang="nb-NO" dirty="0"/>
          </a:p>
        </p:txBody>
      </p:sp>
      <p:sp>
        <p:nvSpPr>
          <p:cNvPr id="6" name="Plassholder for lysbildenummer 5"/>
          <p:cNvSpPr>
            <a:spLocks noGrp="1"/>
          </p:cNvSpPr>
          <p:nvPr>
            <p:ph type="sldNum" sz="quarter" idx="4"/>
          </p:nvPr>
        </p:nvSpPr>
        <p:spPr>
          <a:xfrm>
            <a:off x="8283742" y="4860608"/>
            <a:ext cx="231608" cy="180023"/>
          </a:xfrm>
          <a:prstGeom prst="rect">
            <a:avLst/>
          </a:prstGeom>
        </p:spPr>
        <p:txBody>
          <a:bodyPr vert="horz" lIns="0" tIns="0" rIns="0" bIns="0" rtlCol="0" anchor="ctr">
            <a:noAutofit/>
          </a:bodyPr>
          <a:lstStyle>
            <a:lvl1pPr algn="r">
              <a:defRPr sz="1000">
                <a:solidFill>
                  <a:schemeClr val="dk1"/>
                </a:solidFill>
              </a:defRPr>
            </a:lvl1pPr>
          </a:lstStyle>
          <a:p>
            <a:fld id="{5751DFAA-887F-4071-8EAD-E8CA316FCF06}" type="slidenum">
              <a:rPr lang="nb-NO" smtClean="0"/>
              <a:pPr/>
              <a:t>‹#›</a:t>
            </a:fld>
            <a:endParaRPr lang="nb-NO"/>
          </a:p>
        </p:txBody>
      </p:sp>
      <p:cxnSp>
        <p:nvCxnSpPr>
          <p:cNvPr id="9" name="Rett linje 8">
            <a:extLst>
              <a:ext uri="{FF2B5EF4-FFF2-40B4-BE49-F238E27FC236}">
                <a16:creationId xmlns:a16="http://schemas.microsoft.com/office/drawing/2014/main" id="{7B422D6A-1596-4F97-B0A0-875892A68C1A}"/>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3857197"/>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7" r:id="rId3"/>
    <p:sldLayoutId id="2147483663" r:id="rId4"/>
    <p:sldLayoutId id="2147483659" r:id="rId5"/>
    <p:sldLayoutId id="2147483650" r:id="rId6"/>
    <p:sldLayoutId id="2147483660" r:id="rId7"/>
    <p:sldLayoutId id="2147483661" r:id="rId8"/>
    <p:sldLayoutId id="2147483662" r:id="rId9"/>
    <p:sldLayoutId id="2147483652" r:id="rId10"/>
    <p:sldLayoutId id="2147483653" r:id="rId11"/>
    <p:sldLayoutId id="2147483654" r:id="rId12"/>
    <p:sldLayoutId id="2147483655" r:id="rId13"/>
    <p:sldLayoutId id="2147483658" r:id="rId14"/>
  </p:sldLayoutIdLst>
  <p:txStyles>
    <p:titleStyle>
      <a:lvl1pPr algn="ctr" defTabSz="685800" rtl="0" eaLnBrk="1" latinLnBrk="0" hangingPunct="1">
        <a:lnSpc>
          <a:spcPct val="100000"/>
        </a:lnSpc>
        <a:spcBef>
          <a:spcPct val="0"/>
        </a:spcBef>
        <a:buNone/>
        <a:defRPr sz="2200" b="1" kern="1200">
          <a:solidFill>
            <a:schemeClr val="tx1"/>
          </a:solidFill>
          <a:latin typeface="+mj-lt"/>
          <a:ea typeface="+mj-ea"/>
          <a:cs typeface="+mj-cs"/>
        </a:defRPr>
      </a:lvl1pPr>
    </p:titleStyle>
    <p:bodyStyle>
      <a:lvl1pPr marL="171450" indent="-180000" algn="l" defTabSz="685800" rtl="0" eaLnBrk="1" latinLnBrk="0" hangingPunct="1">
        <a:lnSpc>
          <a:spcPct val="100000"/>
        </a:lnSpc>
        <a:spcBef>
          <a:spcPts val="750"/>
        </a:spcBef>
        <a:buClr>
          <a:schemeClr val="accent1"/>
        </a:buClr>
        <a:buFont typeface="Verdana" panose="020B0604030504040204" pitchFamily="34" charset="0"/>
        <a:buChar char="•"/>
        <a:defRPr sz="1400" kern="1200">
          <a:solidFill>
            <a:schemeClr val="tx1"/>
          </a:solidFill>
          <a:latin typeface="+mn-lt"/>
          <a:ea typeface="+mn-ea"/>
          <a:cs typeface="+mn-cs"/>
        </a:defRPr>
      </a:lvl1pPr>
      <a:lvl2pPr marL="36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2pPr>
      <a:lvl3pPr marL="54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3pPr>
      <a:lvl4pPr marL="72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4pPr>
      <a:lvl5pPr marL="90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https://unstats.un.org/sdgs/report/2024/"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hyperlink" Target="https://sdgs.un.org/goals"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1608807A-8710-4B6A-9AC1-DE33D6BA1551}"/>
              </a:ext>
            </a:extLst>
          </p:cNvPr>
          <p:cNvSpPr>
            <a:spLocks noGrp="1"/>
          </p:cNvSpPr>
          <p:nvPr>
            <p:ph type="ctrTitle"/>
          </p:nvPr>
        </p:nvSpPr>
        <p:spPr/>
        <p:txBody>
          <a:bodyPr>
            <a:normAutofit/>
          </a:bodyPr>
          <a:lstStyle/>
          <a:p>
            <a:r>
              <a:rPr lang="en-US" sz="1800" dirty="0"/>
              <a:t>ICTs and Global Inequalities: Empirical Perspectives</a:t>
            </a:r>
            <a:endParaRPr lang="nb-NO" sz="1800" dirty="0"/>
          </a:p>
        </p:txBody>
      </p:sp>
      <p:sp>
        <p:nvSpPr>
          <p:cNvPr id="5" name="Undertittel 4">
            <a:extLst>
              <a:ext uri="{FF2B5EF4-FFF2-40B4-BE49-F238E27FC236}">
                <a16:creationId xmlns:a16="http://schemas.microsoft.com/office/drawing/2014/main" id="{C61E94BB-AD48-40AA-96DD-B7A97EF613A6}"/>
              </a:ext>
            </a:extLst>
          </p:cNvPr>
          <p:cNvSpPr>
            <a:spLocks noGrp="1"/>
          </p:cNvSpPr>
          <p:nvPr>
            <p:ph type="subTitle" idx="1"/>
          </p:nvPr>
        </p:nvSpPr>
        <p:spPr>
          <a:xfrm>
            <a:off x="1143000" y="2819554"/>
            <a:ext cx="6858000" cy="589476"/>
          </a:xfrm>
        </p:spPr>
        <p:txBody>
          <a:bodyPr/>
          <a:lstStyle/>
          <a:p>
            <a:r>
              <a:rPr lang="nb-NO" dirty="0"/>
              <a:t>Silvia Masiero</a:t>
            </a:r>
          </a:p>
          <a:p>
            <a:r>
              <a:rPr lang="nb-NO" dirty="0"/>
              <a:t>silvima@ifi.uio.no</a:t>
            </a:r>
          </a:p>
        </p:txBody>
      </p:sp>
      <p:sp>
        <p:nvSpPr>
          <p:cNvPr id="6" name="Plassholder for tekst 5">
            <a:extLst>
              <a:ext uri="{FF2B5EF4-FFF2-40B4-BE49-F238E27FC236}">
                <a16:creationId xmlns:a16="http://schemas.microsoft.com/office/drawing/2014/main" id="{C9E174F0-C544-46E3-B920-383A92EBB28C}"/>
              </a:ext>
            </a:extLst>
          </p:cNvPr>
          <p:cNvSpPr>
            <a:spLocks noGrp="1"/>
          </p:cNvSpPr>
          <p:nvPr>
            <p:ph type="body" sz="quarter" idx="13"/>
          </p:nvPr>
        </p:nvSpPr>
        <p:spPr>
          <a:xfrm>
            <a:off x="720089" y="3965713"/>
            <a:ext cx="3802215" cy="342776"/>
          </a:xfrm>
        </p:spPr>
        <p:txBody>
          <a:bodyPr>
            <a:normAutofit/>
          </a:bodyPr>
          <a:lstStyle/>
          <a:p>
            <a:r>
              <a:rPr lang="nb-NO" dirty="0"/>
              <a:t>IN5370 – ICT and Global Inequalities</a:t>
            </a:r>
          </a:p>
          <a:p>
            <a:r>
              <a:rPr lang="nb-NO" dirty="0"/>
              <a:t>30.08.2024</a:t>
            </a:r>
          </a:p>
        </p:txBody>
      </p:sp>
    </p:spTree>
    <p:extLst>
      <p:ext uri="{BB962C8B-B14F-4D97-AF65-F5344CB8AC3E}">
        <p14:creationId xmlns:p14="http://schemas.microsoft.com/office/powerpoint/2010/main" val="1546377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Overview</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r>
              <a:rPr lang="nb-NO" sz="1800" dirty="0"/>
              <a:t>ICT and global inequalities: A brief history of research</a:t>
            </a:r>
          </a:p>
          <a:p>
            <a:pPr lvl="0"/>
            <a:r>
              <a:rPr lang="nb-NO" sz="1800" dirty="0"/>
              <a:t>The thematic evolution of ICT4D research </a:t>
            </a:r>
          </a:p>
          <a:p>
            <a:pPr lvl="0"/>
            <a:r>
              <a:rPr lang="nb-NO" sz="1800" dirty="0"/>
              <a:t>ICT4D and Critical Data Studies: a shared research agenda</a:t>
            </a:r>
          </a:p>
        </p:txBody>
      </p:sp>
    </p:spTree>
    <p:extLst>
      <p:ext uri="{BB962C8B-B14F-4D97-AF65-F5344CB8AC3E}">
        <p14:creationId xmlns:p14="http://schemas.microsoft.com/office/powerpoint/2010/main" val="774338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After this lecture, you can…</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07459" y="1141808"/>
            <a:ext cx="8059928" cy="3390437"/>
          </a:xfrm>
        </p:spPr>
        <p:txBody>
          <a:bodyPr>
            <a:noAutofit/>
          </a:bodyPr>
          <a:lstStyle/>
          <a:p>
            <a:pPr lvl="0"/>
            <a:r>
              <a:rPr lang="nb-NO" sz="1800" dirty="0"/>
              <a:t>Distinguish three key phases in the history of research on ICT and global inequalities, noting the main characteristics of each phase in terms of assumptions, publications and scope of the field</a:t>
            </a:r>
          </a:p>
          <a:p>
            <a:pPr lvl="0"/>
            <a:r>
              <a:rPr lang="nb-NO" sz="1800" dirty="0"/>
              <a:t>Describe the thematic evolution of ICT4D research, noting its transition from an information systems to an interdisciplinary, and increasingly critical, research agenda</a:t>
            </a:r>
          </a:p>
          <a:p>
            <a:pPr lvl="0"/>
            <a:r>
              <a:rPr lang="nb-NO" sz="1800" dirty="0"/>
              <a:t>Discuss an agenda for present-</a:t>
            </a:r>
            <a:r>
              <a:rPr lang="nb-NO" sz="1800" dirty="0" err="1"/>
              <a:t>day</a:t>
            </a:r>
            <a:r>
              <a:rPr lang="nb-NO" sz="1800" dirty="0"/>
              <a:t> ICT4D research, outlining its main themes of interest and intersections with the field of Critical Data Studies.</a:t>
            </a:r>
          </a:p>
        </p:txBody>
      </p:sp>
    </p:spTree>
    <p:extLst>
      <p:ext uri="{BB962C8B-B14F-4D97-AF65-F5344CB8AC3E}">
        <p14:creationId xmlns:p14="http://schemas.microsoft.com/office/powerpoint/2010/main" val="1221242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One central object…</a:t>
            </a:r>
          </a:p>
        </p:txBody>
      </p:sp>
      <p:pic>
        <p:nvPicPr>
          <p:cNvPr id="6" name="Picture 5"/>
          <p:cNvPicPr>
            <a:picLocks noChangeAspect="1"/>
          </p:cNvPicPr>
          <p:nvPr/>
        </p:nvPicPr>
        <p:blipFill>
          <a:blip r:embed="rId3"/>
          <a:stretch>
            <a:fillRect/>
          </a:stretch>
        </p:blipFill>
        <p:spPr>
          <a:xfrm>
            <a:off x="1301154" y="468058"/>
            <a:ext cx="6743511" cy="4608134"/>
          </a:xfrm>
          <a:prstGeom prst="rect">
            <a:avLst/>
          </a:prstGeom>
        </p:spPr>
      </p:pic>
    </p:spTree>
    <p:extLst>
      <p:ext uri="{BB962C8B-B14F-4D97-AF65-F5344CB8AC3E}">
        <p14:creationId xmlns:p14="http://schemas.microsoft.com/office/powerpoint/2010/main" val="36113625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United Nations Sustainable Development Goals (SDGs)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07458" y="1002205"/>
            <a:ext cx="8266671" cy="3472073"/>
          </a:xfrm>
        </p:spPr>
        <p:txBody>
          <a:bodyPr>
            <a:noAutofit/>
          </a:bodyPr>
          <a:lstStyle/>
          <a:p>
            <a:pPr lvl="0"/>
            <a:r>
              <a:rPr lang="en-US" sz="1800" dirty="0"/>
              <a:t>2030 Agenda for Sustainable Development: “a shared blueprint for peace and prosperity for people and the planet, now and into the future” (United Nations, 2015)</a:t>
            </a:r>
          </a:p>
          <a:p>
            <a:pPr lvl="0"/>
            <a:endParaRPr lang="en-US" sz="1800" dirty="0"/>
          </a:p>
          <a:p>
            <a:pPr lvl="0"/>
            <a:r>
              <a:rPr lang="en-US" sz="1800" dirty="0"/>
              <a:t>Centred on the </a:t>
            </a:r>
            <a:r>
              <a:rPr lang="nb-NO" sz="1800" dirty="0"/>
              <a:t>Sustainable Development Goals (SDGs), which adopt a </a:t>
            </a:r>
            <a:r>
              <a:rPr lang="nb-NO" sz="1800" b="1" dirty="0">
                <a:solidFill>
                  <a:srgbClr val="FF0000"/>
                </a:solidFill>
              </a:rPr>
              <a:t>multidimensional</a:t>
            </a:r>
            <a:r>
              <a:rPr lang="nb-NO" sz="1800" dirty="0"/>
              <a:t> view of development where poverty reduction comes with improvement of health and education, reduction of inequalities, and action to preserve the environment </a:t>
            </a:r>
          </a:p>
          <a:p>
            <a:pPr lvl="0"/>
            <a:endParaRPr lang="nb-NO" sz="1800" dirty="0"/>
          </a:p>
          <a:p>
            <a:pPr lvl="0"/>
            <a:r>
              <a:rPr lang="nb-NO" sz="1800" dirty="0"/>
              <a:t>Progress towards the SDGs: SDG Progress Report 2024 - </a:t>
            </a:r>
            <a:r>
              <a:rPr lang="nb-NO" sz="1800" dirty="0">
                <a:hlinkClick r:id="rId3"/>
              </a:rPr>
              <a:t>https://unstats.un.org/sdgs/report/2024</a:t>
            </a:r>
            <a:r>
              <a:rPr lang="nb-NO" sz="1800" dirty="0"/>
              <a:t> </a:t>
            </a:r>
          </a:p>
          <a:p>
            <a:endParaRPr lang="nb-NO" sz="1800" dirty="0"/>
          </a:p>
          <a:p>
            <a:pPr lvl="1"/>
            <a:endParaRPr lang="nb-NO" sz="1600" dirty="0"/>
          </a:p>
        </p:txBody>
      </p:sp>
    </p:spTree>
    <p:extLst>
      <p:ext uri="{BB962C8B-B14F-4D97-AF65-F5344CB8AC3E}">
        <p14:creationId xmlns:p14="http://schemas.microsoft.com/office/powerpoint/2010/main" val="25089470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2994485" y="1040043"/>
            <a:ext cx="5709377" cy="3458066"/>
          </a:xfrm>
        </p:spPr>
        <p:txBody>
          <a:bodyPr>
            <a:normAutofit/>
          </a:bodyPr>
          <a:lstStyle/>
          <a:p>
            <a:pPr marL="0" indent="0">
              <a:buNone/>
            </a:pPr>
            <a:r>
              <a:rPr lang="en-US" sz="1800" dirty="0"/>
              <a:t>Choose one SDG (or two) and discuss: </a:t>
            </a:r>
          </a:p>
          <a:p>
            <a:pPr marL="0" indent="0">
              <a:buNone/>
            </a:pPr>
            <a:endParaRPr lang="en-US" sz="1800" dirty="0"/>
          </a:p>
          <a:p>
            <a:pPr marL="342900" indent="-342900">
              <a:buFontTx/>
              <a:buChar char="-"/>
            </a:pPr>
            <a:r>
              <a:rPr lang="en-US" sz="1800" dirty="0"/>
              <a:t>What targets does that SDG include? (Look them up at: (</a:t>
            </a:r>
            <a:r>
              <a:rPr lang="en-US" sz="1800" dirty="0">
                <a:hlinkClick r:id="rId3"/>
              </a:rPr>
              <a:t>https://sdgs.un.org/goals</a:t>
            </a:r>
            <a:r>
              <a:rPr lang="en-US" sz="1800" dirty="0"/>
              <a:t>) </a:t>
            </a:r>
          </a:p>
          <a:p>
            <a:pPr marL="342900" indent="-342900">
              <a:buFontTx/>
              <a:buChar char="-"/>
            </a:pPr>
            <a:endParaRPr lang="en-US" sz="1800" dirty="0"/>
          </a:p>
          <a:p>
            <a:pPr marL="342900" indent="-342900">
              <a:buFontTx/>
              <a:buChar char="-"/>
            </a:pPr>
            <a:r>
              <a:rPr lang="en-US" sz="1800" dirty="0"/>
              <a:t>How can technology participate in </a:t>
            </a:r>
            <a:r>
              <a:rPr lang="en-US" sz="1800" b="1" dirty="0">
                <a:solidFill>
                  <a:srgbClr val="FF0000"/>
                </a:solidFill>
              </a:rPr>
              <a:t>achieving</a:t>
            </a:r>
            <a:r>
              <a:rPr lang="en-US" sz="1800" dirty="0"/>
              <a:t> the specific targets within that SDG?</a:t>
            </a:r>
          </a:p>
          <a:p>
            <a:pPr marL="342900" indent="-342900">
              <a:buFontTx/>
              <a:buChar char="-"/>
            </a:pPr>
            <a:endParaRPr lang="en-US" sz="1800" dirty="0"/>
          </a:p>
          <a:p>
            <a:pPr marL="342900" indent="-342900">
              <a:buFontTx/>
              <a:buChar char="-"/>
            </a:pPr>
            <a:r>
              <a:rPr lang="en-US" sz="1800" dirty="0"/>
              <a:t>How can technology, instead, participate in dynamics that </a:t>
            </a:r>
            <a:r>
              <a:rPr lang="en-US" sz="1800" b="1" dirty="0">
                <a:solidFill>
                  <a:srgbClr val="FF0000"/>
                </a:solidFill>
              </a:rPr>
              <a:t>hinder</a:t>
            </a:r>
            <a:r>
              <a:rPr lang="en-US" sz="1800" dirty="0"/>
              <a:t> the achievement of such targets?</a:t>
            </a:r>
          </a:p>
        </p:txBody>
      </p:sp>
      <p:sp>
        <p:nvSpPr>
          <p:cNvPr id="5" name="Title 4">
            <a:extLst>
              <a:ext uri="{FF2B5EF4-FFF2-40B4-BE49-F238E27FC236}">
                <a16:creationId xmlns:a16="http://schemas.microsoft.com/office/drawing/2014/main" id="{BA540A2B-148E-11A6-3D05-485E25B6A7F0}"/>
              </a:ext>
            </a:extLst>
          </p:cNvPr>
          <p:cNvSpPr>
            <a:spLocks noGrp="1"/>
          </p:cNvSpPr>
          <p:nvPr>
            <p:ph type="title"/>
          </p:nvPr>
        </p:nvSpPr>
        <p:spPr/>
        <p:txBody>
          <a:bodyPr/>
          <a:lstStyle/>
          <a:p>
            <a:r>
              <a:rPr lang="en-US" dirty="0"/>
              <a:t>Debate time!</a:t>
            </a:r>
            <a:endParaRPr lang="nb-NO" dirty="0"/>
          </a:p>
        </p:txBody>
      </p:sp>
      <p:pic>
        <p:nvPicPr>
          <p:cNvPr id="1026" name="Picture 2" descr="Chapter 1: Getting to know the Sustainable Development Goals | by UN SDSN |  SDG Guide">
            <a:extLst>
              <a:ext uri="{FF2B5EF4-FFF2-40B4-BE49-F238E27FC236}">
                <a16:creationId xmlns:a16="http://schemas.microsoft.com/office/drawing/2014/main" id="{D04C6FA3-4811-92BA-C374-A80DDF3A302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0138" y="359835"/>
            <a:ext cx="2183352" cy="44254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03504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What led to the SDGs?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07458" y="1002205"/>
            <a:ext cx="8266671" cy="3390437"/>
          </a:xfrm>
        </p:spPr>
        <p:txBody>
          <a:bodyPr>
            <a:noAutofit/>
          </a:bodyPr>
          <a:lstStyle/>
          <a:p>
            <a:endParaRPr lang="nb-NO" sz="1800" dirty="0"/>
          </a:p>
          <a:p>
            <a:pPr lvl="1"/>
            <a:endParaRPr lang="nb-NO" sz="1600" dirty="0"/>
          </a:p>
        </p:txBody>
      </p:sp>
    </p:spTree>
    <p:extLst>
      <p:ext uri="{BB962C8B-B14F-4D97-AF65-F5344CB8AC3E}">
        <p14:creationId xmlns:p14="http://schemas.microsoft.com/office/powerpoint/2010/main" val="35252707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ICT4D: A brief history of research!</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07458" y="1002205"/>
            <a:ext cx="8266671" cy="3390437"/>
          </a:xfrm>
        </p:spPr>
        <p:txBody>
          <a:bodyPr>
            <a:noAutofit/>
          </a:bodyPr>
          <a:lstStyle/>
          <a:p>
            <a:pPr lvl="0"/>
            <a:r>
              <a:rPr lang="nb-NO" sz="1800" dirty="0"/>
              <a:t>Walsham (2017): </a:t>
            </a:r>
            <a:r>
              <a:rPr lang="en-US" sz="1800" dirty="0"/>
              <a:t>research on ICTs for development (ICT4D) can be considered to date from the mid-1980s, with a “pre-history” of engagement with computers in the so-called “developing countries” (Heeks, 2014)</a:t>
            </a:r>
          </a:p>
          <a:p>
            <a:pPr lvl="0"/>
            <a:r>
              <a:rPr lang="en-US" sz="1800" dirty="0"/>
              <a:t>Two landmarks in the mid-1980s:</a:t>
            </a:r>
          </a:p>
          <a:p>
            <a:pPr lvl="1"/>
            <a:r>
              <a:rPr lang="nb-NO" sz="1600" dirty="0"/>
              <a:t>1986 - establishment of the journal Information Technology for Development (ITD)</a:t>
            </a:r>
          </a:p>
          <a:p>
            <a:pPr lvl="1"/>
            <a:r>
              <a:rPr lang="nb-NO" sz="1600" dirty="0"/>
              <a:t>1988 - first International Federation for Information Processing (IFIP) conference on «Social Implications of Computers in Developing </a:t>
            </a:r>
            <a:r>
              <a:rPr lang="nb-NO" sz="1600" dirty="0" err="1"/>
              <a:t>Countries</a:t>
            </a:r>
            <a:r>
              <a:rPr lang="nb-NO" sz="1600" dirty="0"/>
              <a:t>», giving rise to a Working Group centred on ICT4D (IFIP 9.4)</a:t>
            </a:r>
          </a:p>
          <a:p>
            <a:r>
              <a:rPr lang="nb-NO" sz="1800" dirty="0"/>
              <a:t>A historical evolution over three periods: </a:t>
            </a:r>
            <a:r>
              <a:rPr lang="nb-NO" sz="1800" b="1" dirty="0">
                <a:solidFill>
                  <a:srgbClr val="FF0000"/>
                </a:solidFill>
              </a:rPr>
              <a:t>early beginnings </a:t>
            </a:r>
            <a:r>
              <a:rPr lang="nb-NO" sz="1800" dirty="0"/>
              <a:t>(mid-1980s to mid-1990s); </a:t>
            </a:r>
            <a:r>
              <a:rPr lang="nb-NO" sz="1800" b="1" dirty="0">
                <a:solidFill>
                  <a:srgbClr val="FF0000"/>
                </a:solidFill>
              </a:rPr>
              <a:t>expanding horizons </a:t>
            </a:r>
            <a:r>
              <a:rPr lang="nb-NO" sz="1800" dirty="0"/>
              <a:t>(mid-1990s to mid-2000s); and </a:t>
            </a:r>
            <a:r>
              <a:rPr lang="nb-NO" sz="1800" b="1" dirty="0">
                <a:solidFill>
                  <a:srgbClr val="FF0000"/>
                </a:solidFill>
              </a:rPr>
              <a:t>proliferation</a:t>
            </a:r>
            <a:r>
              <a:rPr lang="nb-NO" sz="1800" dirty="0"/>
              <a:t> (mid-2000s to the present).</a:t>
            </a:r>
          </a:p>
          <a:p>
            <a:endParaRPr lang="nb-NO" sz="1800" dirty="0"/>
          </a:p>
          <a:p>
            <a:pPr lvl="1"/>
            <a:endParaRPr lang="nb-NO" sz="1600" dirty="0"/>
          </a:p>
        </p:txBody>
      </p:sp>
    </p:spTree>
    <p:extLst>
      <p:ext uri="{BB962C8B-B14F-4D97-AF65-F5344CB8AC3E}">
        <p14:creationId xmlns:p14="http://schemas.microsoft.com/office/powerpoint/2010/main" val="35386459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normAutofit/>
          </a:bodyPr>
          <a:lstStyle/>
          <a:p>
            <a:r>
              <a:rPr lang="nb-NO" dirty="0"/>
              <a:t>Phase 1: Early </a:t>
            </a:r>
            <a:r>
              <a:rPr lang="nb-NO" dirty="0" err="1"/>
              <a:t>Beginnings</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07458" y="1002205"/>
            <a:ext cx="8266671" cy="3390437"/>
          </a:xfrm>
        </p:spPr>
        <p:txBody>
          <a:bodyPr>
            <a:noAutofit/>
          </a:bodyPr>
          <a:lstStyle/>
          <a:p>
            <a:pPr marL="0" lvl="0" indent="0">
              <a:buNone/>
            </a:pPr>
            <a:r>
              <a:rPr lang="nb-NO" sz="1800" b="1" dirty="0"/>
              <a:t>Early beginnings (mid-1980s to mid-1990s)</a:t>
            </a:r>
          </a:p>
          <a:p>
            <a:pPr lvl="0"/>
            <a:r>
              <a:rPr lang="nb-NO" sz="1800" dirty="0"/>
              <a:t>Research within the scope of the </a:t>
            </a:r>
            <a:r>
              <a:rPr lang="nb-NO" sz="1800" b="1" dirty="0">
                <a:solidFill>
                  <a:srgbClr val="FF0000"/>
                </a:solidFill>
              </a:rPr>
              <a:t>Information Systems (IS) </a:t>
            </a:r>
            <a:r>
              <a:rPr lang="nb-NO" sz="1800" dirty="0"/>
              <a:t>field, centred on «the social study of technology» (Avgerou, 2000)</a:t>
            </a:r>
          </a:p>
          <a:p>
            <a:pPr lvl="0"/>
            <a:r>
              <a:rPr lang="nb-NO" sz="1800" dirty="0"/>
              <a:t>ICT4D stems as a </a:t>
            </a:r>
            <a:r>
              <a:rPr lang="nb-NO" sz="1800" b="1" dirty="0">
                <a:solidFill>
                  <a:srgbClr val="FF0000"/>
                </a:solidFill>
              </a:rPr>
              <a:t>subfield of IS</a:t>
            </a:r>
            <a:r>
              <a:rPr lang="nb-NO" sz="1800" dirty="0"/>
              <a:t>, rather than an independent field</a:t>
            </a:r>
          </a:p>
          <a:p>
            <a:pPr lvl="0"/>
            <a:r>
              <a:rPr lang="nb-NO" sz="1800" dirty="0"/>
              <a:t>A key event: first IFIP 9.4 Conference, New Delhi, 1988</a:t>
            </a:r>
          </a:p>
          <a:p>
            <a:pPr lvl="0"/>
            <a:r>
              <a:rPr lang="nb-NO" sz="1800" b="1" dirty="0">
                <a:solidFill>
                  <a:srgbClr val="FF0000"/>
                </a:solidFill>
              </a:rPr>
              <a:t>Research themes </a:t>
            </a:r>
            <a:r>
              <a:rPr lang="nb-NO" sz="1800" dirty="0"/>
              <a:t>(from the New Delhi conference): «context is important»; </a:t>
            </a:r>
            <a:r>
              <a:rPr lang="en-US" sz="1800" dirty="0"/>
              <a:t>“participative and cooperative design”; “the need for indigenous development”; and “IT is only one element of change efforts“</a:t>
            </a:r>
          </a:p>
          <a:p>
            <a:pPr lvl="0"/>
            <a:r>
              <a:rPr lang="en-US" sz="1800" dirty="0"/>
              <a:t>Overall: an emerging research topic, firmly placed in the IS field</a:t>
            </a:r>
            <a:endParaRPr lang="nb-NO" sz="1800" dirty="0"/>
          </a:p>
          <a:p>
            <a:endParaRPr lang="nb-NO" sz="1800" dirty="0"/>
          </a:p>
          <a:p>
            <a:pPr lvl="1"/>
            <a:endParaRPr lang="nb-NO" sz="1600" dirty="0"/>
          </a:p>
        </p:txBody>
      </p:sp>
    </p:spTree>
    <p:extLst>
      <p:ext uri="{BB962C8B-B14F-4D97-AF65-F5344CB8AC3E}">
        <p14:creationId xmlns:p14="http://schemas.microsoft.com/office/powerpoint/2010/main" val="30288379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Phase 2: New </a:t>
            </a:r>
            <a:r>
              <a:rPr lang="nb-NO" dirty="0" err="1"/>
              <a:t>Horizons</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07458" y="1002205"/>
            <a:ext cx="8050209" cy="3857471"/>
          </a:xfrm>
        </p:spPr>
        <p:txBody>
          <a:bodyPr>
            <a:noAutofit/>
          </a:bodyPr>
          <a:lstStyle/>
          <a:p>
            <a:pPr marL="0" lvl="0" indent="0">
              <a:buNone/>
            </a:pPr>
            <a:r>
              <a:rPr lang="nb-NO" sz="1800" b="1" dirty="0"/>
              <a:t>New horizons (mid-1990s to mid-2000s)</a:t>
            </a:r>
          </a:p>
          <a:p>
            <a:pPr lvl="0"/>
            <a:r>
              <a:rPr lang="nb-NO" sz="1800" dirty="0"/>
              <a:t>Large </a:t>
            </a:r>
            <a:r>
              <a:rPr lang="nb-NO" sz="1800" b="1" dirty="0" err="1">
                <a:solidFill>
                  <a:srgbClr val="FF0000"/>
                </a:solidFill>
              </a:rPr>
              <a:t>diffusion</a:t>
            </a:r>
            <a:r>
              <a:rPr lang="nb-NO" sz="1800" dirty="0"/>
              <a:t> of ICT </a:t>
            </a:r>
            <a:r>
              <a:rPr lang="nb-NO" sz="1800" dirty="0" err="1"/>
              <a:t>worldwide</a:t>
            </a:r>
            <a:r>
              <a:rPr lang="nb-NO" sz="1800" dirty="0"/>
              <a:t>: </a:t>
            </a:r>
            <a:r>
              <a:rPr lang="nb-NO" sz="1800" dirty="0" err="1"/>
              <a:t>widespread</a:t>
            </a:r>
            <a:r>
              <a:rPr lang="nb-NO" sz="1800" dirty="0"/>
              <a:t> </a:t>
            </a:r>
            <a:r>
              <a:rPr lang="nb-NO" sz="1800" dirty="0" err="1"/>
              <a:t>availability</a:t>
            </a:r>
            <a:r>
              <a:rPr lang="nb-NO" sz="1800" dirty="0"/>
              <a:t> and </a:t>
            </a:r>
            <a:r>
              <a:rPr lang="nb-NO" sz="1800" dirty="0" err="1"/>
              <a:t>decreasing</a:t>
            </a:r>
            <a:r>
              <a:rPr lang="nb-NO" sz="1800" dirty="0"/>
              <a:t> </a:t>
            </a:r>
            <a:r>
              <a:rPr lang="nb-NO" sz="1800" dirty="0" err="1"/>
              <a:t>cost</a:t>
            </a:r>
            <a:r>
              <a:rPr lang="nb-NO" sz="1800" dirty="0"/>
              <a:t> of technologies and connectivity</a:t>
            </a:r>
          </a:p>
          <a:p>
            <a:pPr lvl="0"/>
            <a:r>
              <a:rPr lang="nb-NO" sz="1800" dirty="0"/>
              <a:t>More </a:t>
            </a:r>
            <a:r>
              <a:rPr lang="nb-NO" sz="1800" b="1" dirty="0">
                <a:solidFill>
                  <a:srgbClr val="FF0000"/>
                </a:solidFill>
              </a:rPr>
              <a:t>disciplines</a:t>
            </a:r>
            <a:r>
              <a:rPr lang="nb-NO" sz="1800" dirty="0"/>
              <a:t> (development studies; </a:t>
            </a:r>
            <a:r>
              <a:rPr lang="nb-NO" sz="1800" dirty="0" err="1"/>
              <a:t>sociology</a:t>
            </a:r>
            <a:r>
              <a:rPr lang="nb-NO" sz="1800" dirty="0"/>
              <a:t>; human </a:t>
            </a:r>
            <a:r>
              <a:rPr lang="nb-NO" sz="1800" dirty="0" err="1"/>
              <a:t>geography</a:t>
            </a:r>
            <a:r>
              <a:rPr lang="nb-NO" sz="1800" dirty="0"/>
              <a:t>…) become </a:t>
            </a:r>
            <a:r>
              <a:rPr lang="nb-NO" sz="1800" dirty="0" err="1"/>
              <a:t>interested</a:t>
            </a:r>
            <a:r>
              <a:rPr lang="nb-NO" sz="1800" dirty="0"/>
              <a:t> in the </a:t>
            </a:r>
            <a:r>
              <a:rPr lang="nb-NO" sz="1800" dirty="0" err="1"/>
              <a:t>diffusion</a:t>
            </a:r>
            <a:r>
              <a:rPr lang="nb-NO" sz="1800" dirty="0"/>
              <a:t> of ICTs in «</a:t>
            </a:r>
            <a:r>
              <a:rPr lang="nb-NO" sz="1800" dirty="0" err="1"/>
              <a:t>developing</a:t>
            </a:r>
            <a:r>
              <a:rPr lang="nb-NO" sz="1800" dirty="0"/>
              <a:t> </a:t>
            </a:r>
            <a:r>
              <a:rPr lang="nb-NO" sz="1800" dirty="0" err="1"/>
              <a:t>countries</a:t>
            </a:r>
            <a:r>
              <a:rPr lang="nb-NO" sz="1800" dirty="0"/>
              <a:t>»</a:t>
            </a:r>
          </a:p>
          <a:p>
            <a:pPr lvl="0"/>
            <a:r>
              <a:rPr lang="nb-NO" sz="1800" b="1" dirty="0">
                <a:solidFill>
                  <a:srgbClr val="FF0000"/>
                </a:solidFill>
              </a:rPr>
              <a:t>Research themes</a:t>
            </a:r>
            <a:r>
              <a:rPr lang="nb-NO" sz="1800" dirty="0"/>
              <a:t>: l</a:t>
            </a:r>
            <a:r>
              <a:rPr lang="en-US" sz="1800" dirty="0" err="1"/>
              <a:t>ocal</a:t>
            </a:r>
            <a:r>
              <a:rPr lang="en-US" sz="1800" dirty="0"/>
              <a:t> adaptation and cultivation of ICTs, </a:t>
            </a:r>
            <a:r>
              <a:rPr lang="en-US" sz="1800" dirty="0" err="1"/>
              <a:t>standardisation</a:t>
            </a:r>
            <a:r>
              <a:rPr lang="en-US" sz="1800" dirty="0"/>
              <a:t> versus localization of technology, and in-depth studies of particular technologies (Walsham and Sahay, 2006)</a:t>
            </a:r>
          </a:p>
          <a:p>
            <a:pPr lvl="0"/>
            <a:r>
              <a:rPr lang="en-US" sz="1800" dirty="0"/>
              <a:t>Interdisciplinary expansion begins, but still very </a:t>
            </a:r>
            <a:r>
              <a:rPr lang="en-US" sz="1800" b="1" dirty="0">
                <a:solidFill>
                  <a:srgbClr val="FF0000"/>
                </a:solidFill>
              </a:rPr>
              <a:t>IS-centred</a:t>
            </a:r>
            <a:r>
              <a:rPr lang="en-US" sz="1800" dirty="0"/>
              <a:t> topics, with little engagement with other domains of science</a:t>
            </a:r>
          </a:p>
          <a:p>
            <a:pPr marL="0" lvl="0" indent="0">
              <a:buNone/>
            </a:pPr>
            <a:endParaRPr lang="nb-NO" sz="1800" dirty="0"/>
          </a:p>
          <a:p>
            <a:pPr lvl="0"/>
            <a:endParaRPr lang="nb-NO" sz="1800" dirty="0"/>
          </a:p>
          <a:p>
            <a:endParaRPr lang="nb-NO" sz="1800" dirty="0"/>
          </a:p>
          <a:p>
            <a:pPr lvl="1"/>
            <a:endParaRPr lang="nb-NO" sz="1600" dirty="0"/>
          </a:p>
        </p:txBody>
      </p:sp>
    </p:spTree>
    <p:extLst>
      <p:ext uri="{BB962C8B-B14F-4D97-AF65-F5344CB8AC3E}">
        <p14:creationId xmlns:p14="http://schemas.microsoft.com/office/powerpoint/2010/main" val="40637665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Phase 3: </a:t>
            </a:r>
            <a:r>
              <a:rPr lang="nb-NO" dirty="0" err="1"/>
              <a:t>Proliferation</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07458" y="1002205"/>
            <a:ext cx="8266671" cy="3857471"/>
          </a:xfrm>
        </p:spPr>
        <p:txBody>
          <a:bodyPr>
            <a:noAutofit/>
          </a:bodyPr>
          <a:lstStyle/>
          <a:p>
            <a:pPr marL="0" lvl="0" indent="0">
              <a:buNone/>
            </a:pPr>
            <a:r>
              <a:rPr lang="nb-NO" sz="1800" b="1" dirty="0"/>
              <a:t>Proliferation (mid-2000s to present)</a:t>
            </a:r>
          </a:p>
          <a:p>
            <a:pPr lvl="0"/>
            <a:r>
              <a:rPr lang="nb-NO" sz="1800" dirty="0"/>
              <a:t>Very fast, </a:t>
            </a:r>
            <a:r>
              <a:rPr lang="nb-NO" sz="1800" b="1" dirty="0">
                <a:solidFill>
                  <a:srgbClr val="FF0000"/>
                </a:solidFill>
              </a:rPr>
              <a:t>mobile-</a:t>
            </a:r>
            <a:r>
              <a:rPr lang="nb-NO" sz="1800" b="1" dirty="0" err="1">
                <a:solidFill>
                  <a:srgbClr val="FF0000"/>
                </a:solidFill>
              </a:rPr>
              <a:t>phone</a:t>
            </a:r>
            <a:r>
              <a:rPr lang="nb-NO" sz="1800" b="1" dirty="0">
                <a:solidFill>
                  <a:srgbClr val="FF0000"/>
                </a:solidFill>
              </a:rPr>
              <a:t> driven </a:t>
            </a:r>
            <a:r>
              <a:rPr lang="nb-NO" sz="1800" dirty="0" err="1"/>
              <a:t>diffusion</a:t>
            </a:r>
            <a:r>
              <a:rPr lang="nb-NO" sz="1800" dirty="0"/>
              <a:t> of ICTs </a:t>
            </a:r>
            <a:r>
              <a:rPr lang="nb-NO" sz="1800" dirty="0" err="1"/>
              <a:t>worldwide</a:t>
            </a:r>
            <a:endParaRPr lang="nb-NO" sz="1800" dirty="0"/>
          </a:p>
          <a:p>
            <a:pPr lvl="0"/>
            <a:r>
              <a:rPr lang="nb-NO" sz="1800" dirty="0"/>
              <a:t>ICT4D topics become of interest to </a:t>
            </a:r>
            <a:r>
              <a:rPr lang="nb-NO" sz="1800" dirty="0" err="1"/>
              <a:t>even</a:t>
            </a:r>
            <a:r>
              <a:rPr lang="nb-NO" sz="1800" dirty="0"/>
              <a:t> more disciplines, due to the </a:t>
            </a:r>
            <a:r>
              <a:rPr lang="nb-NO" sz="1800" dirty="0" err="1"/>
              <a:t>ubiquity</a:t>
            </a:r>
            <a:r>
              <a:rPr lang="nb-NO" sz="1800" dirty="0"/>
              <a:t> of ICTs across contexts, including «</a:t>
            </a:r>
            <a:r>
              <a:rPr lang="nb-NO" sz="1800" dirty="0" err="1"/>
              <a:t>developing</a:t>
            </a:r>
            <a:r>
              <a:rPr lang="nb-NO" sz="1800" dirty="0"/>
              <a:t> country» </a:t>
            </a:r>
            <a:r>
              <a:rPr lang="nb-NO" sz="1800" dirty="0" err="1"/>
              <a:t>ones</a:t>
            </a:r>
            <a:endParaRPr lang="nb-NO" sz="1800" dirty="0"/>
          </a:p>
          <a:p>
            <a:pPr lvl="0"/>
            <a:r>
              <a:rPr lang="nb-NO" sz="1800" dirty="0"/>
              <a:t>Rapid </a:t>
            </a:r>
            <a:r>
              <a:rPr lang="nb-NO" sz="1800" dirty="0" err="1"/>
              <a:t>expansion</a:t>
            </a:r>
            <a:r>
              <a:rPr lang="nb-NO" sz="1800" dirty="0"/>
              <a:t> of research themes, from </a:t>
            </a:r>
            <a:r>
              <a:rPr lang="nb-NO" sz="1800" dirty="0" err="1"/>
              <a:t>traditional</a:t>
            </a:r>
            <a:r>
              <a:rPr lang="nb-NO" sz="1800" dirty="0"/>
              <a:t> IS </a:t>
            </a:r>
            <a:r>
              <a:rPr lang="nb-NO" sz="1800" dirty="0" err="1"/>
              <a:t>ones</a:t>
            </a:r>
            <a:r>
              <a:rPr lang="nb-NO" sz="1800" dirty="0"/>
              <a:t> to more topics </a:t>
            </a:r>
            <a:r>
              <a:rPr lang="nb-NO" sz="1800" dirty="0" err="1"/>
              <a:t>connected</a:t>
            </a:r>
            <a:r>
              <a:rPr lang="nb-NO" sz="1800" dirty="0"/>
              <a:t> to </a:t>
            </a:r>
            <a:r>
              <a:rPr lang="nb-NO" sz="1800" b="1" dirty="0">
                <a:solidFill>
                  <a:srgbClr val="FF0000"/>
                </a:solidFill>
              </a:rPr>
              <a:t>datafication</a:t>
            </a:r>
            <a:r>
              <a:rPr lang="nb-NO" sz="1800" dirty="0"/>
              <a:t>, i.e. the </a:t>
            </a:r>
            <a:r>
              <a:rPr lang="nb-NO" sz="1800" dirty="0" err="1"/>
              <a:t>conversion</a:t>
            </a:r>
            <a:r>
              <a:rPr lang="nb-NO" sz="1800" dirty="0"/>
              <a:t> of </a:t>
            </a:r>
            <a:r>
              <a:rPr lang="nb-NO" sz="1800" dirty="0" err="1"/>
              <a:t>existing</a:t>
            </a:r>
            <a:r>
              <a:rPr lang="nb-NO" sz="1800" dirty="0"/>
              <a:t> </a:t>
            </a:r>
            <a:r>
              <a:rPr lang="nb-NO" sz="1800" dirty="0" err="1"/>
              <a:t>processes</a:t>
            </a:r>
            <a:r>
              <a:rPr lang="nb-NO" sz="1800" dirty="0"/>
              <a:t> into </a:t>
            </a:r>
            <a:r>
              <a:rPr lang="nb-NO" sz="1800" dirty="0" err="1"/>
              <a:t>machine-readable</a:t>
            </a:r>
            <a:r>
              <a:rPr lang="nb-NO" sz="1800" dirty="0"/>
              <a:t> data (Cukier &amp; Mayer-Schonberger, 2012)</a:t>
            </a:r>
          </a:p>
          <a:p>
            <a:pPr lvl="0"/>
            <a:r>
              <a:rPr lang="nb-NO" sz="1800" dirty="0"/>
              <a:t>Two core </a:t>
            </a:r>
            <a:r>
              <a:rPr lang="nb-NO" sz="1800" dirty="0" err="1"/>
              <a:t>questions</a:t>
            </a:r>
            <a:r>
              <a:rPr lang="nb-NO" sz="1800" dirty="0"/>
              <a:t> of recent ICT4D research: what does development mean in ICT4D, and how can we best theorise its </a:t>
            </a:r>
            <a:r>
              <a:rPr lang="nb-NO" sz="1800" dirty="0" err="1"/>
              <a:t>meaning</a:t>
            </a:r>
            <a:r>
              <a:rPr lang="nb-NO" sz="1800" dirty="0"/>
              <a:t>?</a:t>
            </a:r>
          </a:p>
          <a:p>
            <a:pPr lvl="0"/>
            <a:r>
              <a:rPr lang="nb-NO" sz="1800" dirty="0" err="1"/>
              <a:t>Crisis</a:t>
            </a:r>
            <a:r>
              <a:rPr lang="nb-NO" sz="1800" dirty="0"/>
              <a:t> of the core assumptions of ICT4D!</a:t>
            </a:r>
            <a:endParaRPr lang="nb-NO" sz="1600" dirty="0"/>
          </a:p>
          <a:p>
            <a:endParaRPr lang="nb-NO" sz="1800" dirty="0"/>
          </a:p>
          <a:p>
            <a:pPr lvl="1"/>
            <a:endParaRPr lang="nb-NO" sz="1600" dirty="0"/>
          </a:p>
        </p:txBody>
      </p:sp>
    </p:spTree>
    <p:extLst>
      <p:ext uri="{BB962C8B-B14F-4D97-AF65-F5344CB8AC3E}">
        <p14:creationId xmlns:p14="http://schemas.microsoft.com/office/powerpoint/2010/main" val="42312078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…is </a:t>
            </a:r>
            <a:r>
              <a:rPr lang="nb-NO" dirty="0" err="1"/>
              <a:t>there</a:t>
            </a:r>
            <a:r>
              <a:rPr lang="nb-NO" dirty="0"/>
              <a:t> a next phase?</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07458" y="1002205"/>
            <a:ext cx="8266671" cy="3857471"/>
          </a:xfrm>
        </p:spPr>
        <p:txBody>
          <a:bodyPr>
            <a:noAutofit/>
          </a:bodyPr>
          <a:lstStyle/>
          <a:p>
            <a:endParaRPr lang="nb-NO" sz="1800" dirty="0"/>
          </a:p>
          <a:p>
            <a:pPr lvl="1"/>
            <a:endParaRPr lang="nb-NO" sz="1600" dirty="0"/>
          </a:p>
        </p:txBody>
      </p:sp>
    </p:spTree>
    <p:extLst>
      <p:ext uri="{BB962C8B-B14F-4D97-AF65-F5344CB8AC3E}">
        <p14:creationId xmlns:p14="http://schemas.microsoft.com/office/powerpoint/2010/main" val="30548678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1" y="470916"/>
            <a:ext cx="7922703" cy="360045"/>
          </a:xfrm>
        </p:spPr>
        <p:txBody>
          <a:bodyPr>
            <a:normAutofit fontScale="90000"/>
          </a:bodyPr>
          <a:lstStyle/>
          <a:p>
            <a:pPr lvl="0"/>
            <a:r>
              <a:rPr lang="nb-NO" sz="2400" dirty="0"/>
              <a:t>Founding assumptions of ICT4D research</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425352"/>
          </a:xfrm>
        </p:spPr>
        <p:txBody>
          <a:bodyPr>
            <a:normAutofit/>
          </a:bodyPr>
          <a:lstStyle/>
          <a:p>
            <a:pPr marL="0" indent="0">
              <a:buNone/>
            </a:pPr>
            <a:r>
              <a:rPr lang="en-US" sz="1800" dirty="0"/>
              <a:t>Three implicit assumptions of early ICT4D research:</a:t>
            </a:r>
          </a:p>
          <a:p>
            <a:pPr marL="285750" indent="-285750"/>
            <a:r>
              <a:rPr lang="en-US" sz="1800" dirty="0"/>
              <a:t>“Development” as goal of ICT diffusion</a:t>
            </a:r>
          </a:p>
          <a:p>
            <a:pPr marL="285750" indent="-285750"/>
            <a:r>
              <a:rPr lang="en-US" sz="1800" dirty="0"/>
              <a:t>Positive role of ICTs in development</a:t>
            </a:r>
          </a:p>
          <a:p>
            <a:pPr marL="285750" indent="-285750"/>
            <a:r>
              <a:rPr lang="en-US" sz="1800" dirty="0"/>
              <a:t>Meaningfulness of the term “developing countries”</a:t>
            </a:r>
          </a:p>
          <a:p>
            <a:pPr marL="0" indent="0">
              <a:buNone/>
            </a:pPr>
            <a:r>
              <a:rPr lang="en-US" sz="1800" dirty="0"/>
              <a:t> </a:t>
            </a:r>
          </a:p>
          <a:p>
            <a:pPr marL="285750" indent="-285750"/>
            <a:endParaRPr lang="en-US" sz="1800" dirty="0"/>
          </a:p>
        </p:txBody>
      </p:sp>
    </p:spTree>
    <p:extLst>
      <p:ext uri="{BB962C8B-B14F-4D97-AF65-F5344CB8AC3E}">
        <p14:creationId xmlns:p14="http://schemas.microsoft.com/office/powerpoint/2010/main" val="32777965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1" y="470916"/>
            <a:ext cx="7922703" cy="360045"/>
          </a:xfrm>
        </p:spPr>
        <p:txBody>
          <a:bodyPr>
            <a:normAutofit fontScale="90000"/>
          </a:bodyPr>
          <a:lstStyle/>
          <a:p>
            <a:pPr lvl="0"/>
            <a:r>
              <a:rPr lang="nb-NO" sz="2400" dirty="0"/>
              <a:t>ICT4D Evolution: The </a:t>
            </a:r>
            <a:r>
              <a:rPr lang="nb-NO" sz="2400" dirty="0" err="1"/>
              <a:t>Crisis</a:t>
            </a:r>
            <a:r>
              <a:rPr lang="nb-NO" sz="2400" dirty="0"/>
              <a:t> of Core Assumptions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425352"/>
          </a:xfrm>
        </p:spPr>
        <p:txBody>
          <a:bodyPr>
            <a:normAutofit/>
          </a:bodyPr>
          <a:lstStyle/>
          <a:p>
            <a:pPr marL="0" indent="0">
              <a:buNone/>
            </a:pPr>
            <a:r>
              <a:rPr lang="en-US" sz="1800" dirty="0"/>
              <a:t>Crisis of the early assumptions of ICT4D:</a:t>
            </a:r>
          </a:p>
          <a:p>
            <a:pPr marL="285750" indent="-285750"/>
            <a:r>
              <a:rPr lang="en-US" sz="1800" dirty="0"/>
              <a:t>“Development” as a </a:t>
            </a:r>
            <a:r>
              <a:rPr lang="en-US" sz="1800" b="1" dirty="0">
                <a:solidFill>
                  <a:srgbClr val="FF0000"/>
                </a:solidFill>
              </a:rPr>
              <a:t>colonial paradigm</a:t>
            </a:r>
            <a:r>
              <a:rPr lang="en-US" sz="1800" dirty="0"/>
              <a:t>, resulting in disempowerment and exploitation of development subjects (Escobar, 1995)</a:t>
            </a:r>
          </a:p>
          <a:p>
            <a:pPr marL="285750" indent="-285750"/>
            <a:r>
              <a:rPr lang="en-US" sz="1800" dirty="0"/>
              <a:t>ICTs as implicated in </a:t>
            </a:r>
            <a:r>
              <a:rPr lang="en-US" sz="1800" b="1" dirty="0">
                <a:solidFill>
                  <a:srgbClr val="FF0000"/>
                </a:solidFill>
              </a:rPr>
              <a:t>adverse digital incorporation</a:t>
            </a:r>
            <a:r>
              <a:rPr lang="en-US" sz="1800" dirty="0"/>
              <a:t>, hurting adopters rather than generating “progress” and prosperity (Heeks, 2022)</a:t>
            </a:r>
          </a:p>
          <a:p>
            <a:pPr marL="285750" indent="-285750"/>
            <a:r>
              <a:rPr lang="en-US" sz="1800" dirty="0"/>
              <a:t>Critique of the term “</a:t>
            </a:r>
            <a:r>
              <a:rPr lang="en-US" sz="1800" b="1" dirty="0">
                <a:solidFill>
                  <a:srgbClr val="FF0000"/>
                </a:solidFill>
              </a:rPr>
              <a:t>developing countries</a:t>
            </a:r>
            <a:r>
              <a:rPr lang="en-US" sz="1800" dirty="0"/>
              <a:t>”, seen as a product of a “development” imposed by economically powerful nations.</a:t>
            </a:r>
            <a:endParaRPr lang="en-US" sz="1600" dirty="0"/>
          </a:p>
          <a:p>
            <a:pPr marL="0" indent="0">
              <a:buNone/>
            </a:pPr>
            <a:r>
              <a:rPr lang="en-US" sz="1800" dirty="0"/>
              <a:t> </a:t>
            </a:r>
          </a:p>
          <a:p>
            <a:pPr marL="285750" indent="-285750"/>
            <a:endParaRPr lang="en-US" sz="1800" dirty="0"/>
          </a:p>
        </p:txBody>
      </p:sp>
    </p:spTree>
    <p:extLst>
      <p:ext uri="{BB962C8B-B14F-4D97-AF65-F5344CB8AC3E}">
        <p14:creationId xmlns:p14="http://schemas.microsoft.com/office/powerpoint/2010/main" val="3309645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1" y="470916"/>
            <a:ext cx="7922703" cy="360045"/>
          </a:xfrm>
        </p:spPr>
        <p:txBody>
          <a:bodyPr>
            <a:normAutofit fontScale="90000"/>
          </a:bodyPr>
          <a:lstStyle/>
          <a:p>
            <a:pPr lvl="0"/>
            <a:r>
              <a:rPr lang="nb-NO" sz="2400" dirty="0"/>
              <a:t>So…</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8208333" cy="3667990"/>
          </a:xfrm>
        </p:spPr>
        <p:txBody>
          <a:bodyPr>
            <a:normAutofit/>
          </a:bodyPr>
          <a:lstStyle/>
          <a:p>
            <a:pPr marL="285750" indent="-285750"/>
            <a:r>
              <a:rPr lang="en-US" sz="1800" dirty="0"/>
              <a:t>Early-days ICT4D belonged closely in the IS field, and presented an overly </a:t>
            </a:r>
            <a:r>
              <a:rPr lang="en-US" sz="1800" b="1" dirty="0">
                <a:solidFill>
                  <a:srgbClr val="FF0000"/>
                </a:solidFill>
              </a:rPr>
              <a:t>positive attitude </a:t>
            </a:r>
            <a:r>
              <a:rPr lang="en-US" sz="1800" dirty="0"/>
              <a:t>towards the role of ICTs in “development”.</a:t>
            </a:r>
          </a:p>
          <a:p>
            <a:pPr marL="285750" indent="-285750"/>
            <a:endParaRPr lang="en-US" sz="1800" dirty="0"/>
          </a:p>
          <a:p>
            <a:pPr marL="285750" indent="-285750"/>
            <a:r>
              <a:rPr lang="en-US" sz="1800" dirty="0"/>
              <a:t>Over time the concept of “development” has been problematised as colonial; ICTs have proven able to generate </a:t>
            </a:r>
            <a:r>
              <a:rPr lang="en-US" sz="1800" b="1" dirty="0">
                <a:solidFill>
                  <a:srgbClr val="FF0000"/>
                </a:solidFill>
              </a:rPr>
              <a:t>detrimental effects </a:t>
            </a:r>
            <a:r>
              <a:rPr lang="en-US" sz="1800" dirty="0"/>
              <a:t>in their adopters; and the term “developing countries” has been questioned, in favour of a lexicon centred on income or marginalisation (“low-income countries”; “global South”).</a:t>
            </a:r>
          </a:p>
          <a:p>
            <a:pPr marL="285750" indent="-285750"/>
            <a:endParaRPr lang="en-US" sz="1800" dirty="0"/>
          </a:p>
          <a:p>
            <a:pPr marL="285750" indent="-285750"/>
            <a:r>
              <a:rPr lang="en-US" sz="1800" dirty="0"/>
              <a:t>The changed conditions of the ICT4D landscape have generated a whole new </a:t>
            </a:r>
            <a:r>
              <a:rPr lang="en-US" sz="1800" b="1" dirty="0">
                <a:solidFill>
                  <a:srgbClr val="FF0000"/>
                </a:solidFill>
              </a:rPr>
              <a:t>research agenda </a:t>
            </a:r>
            <a:r>
              <a:rPr lang="en-US" sz="1800" dirty="0"/>
              <a:t>for the field!</a:t>
            </a:r>
            <a:endParaRPr lang="en-US" sz="1600" dirty="0"/>
          </a:p>
          <a:p>
            <a:pPr marL="0" indent="0">
              <a:buNone/>
            </a:pPr>
            <a:r>
              <a:rPr lang="en-US" sz="1800" dirty="0"/>
              <a:t> </a:t>
            </a:r>
          </a:p>
          <a:p>
            <a:pPr marL="285750" indent="-285750"/>
            <a:endParaRPr lang="en-US" sz="1800" dirty="0"/>
          </a:p>
        </p:txBody>
      </p:sp>
    </p:spTree>
    <p:extLst>
      <p:ext uri="{BB962C8B-B14F-4D97-AF65-F5344CB8AC3E}">
        <p14:creationId xmlns:p14="http://schemas.microsoft.com/office/powerpoint/2010/main" val="11425031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1" y="470916"/>
            <a:ext cx="7922703" cy="360045"/>
          </a:xfrm>
        </p:spPr>
        <p:txBody>
          <a:bodyPr>
            <a:normAutofit fontScale="90000"/>
          </a:bodyPr>
          <a:lstStyle/>
          <a:p>
            <a:pPr lvl="0"/>
            <a:r>
              <a:rPr lang="nb-NO" sz="2400" dirty="0"/>
              <a:t>ICT4D and Critical Data Studies: A Shared Agenda</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425352"/>
          </a:xfrm>
        </p:spPr>
        <p:txBody>
          <a:bodyPr>
            <a:normAutofit/>
          </a:bodyPr>
          <a:lstStyle/>
          <a:p>
            <a:pPr marL="0" indent="0">
              <a:buNone/>
            </a:pPr>
            <a:r>
              <a:rPr lang="en-US" sz="1800" dirty="0"/>
              <a:t> </a:t>
            </a:r>
          </a:p>
          <a:p>
            <a:pPr marL="285750" indent="-285750"/>
            <a:endParaRPr lang="en-US" sz="1800" dirty="0"/>
          </a:p>
        </p:txBody>
      </p:sp>
    </p:spTree>
    <p:extLst>
      <p:ext uri="{BB962C8B-B14F-4D97-AF65-F5344CB8AC3E}">
        <p14:creationId xmlns:p14="http://schemas.microsoft.com/office/powerpoint/2010/main" val="11626800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1" y="470916"/>
            <a:ext cx="7922703" cy="360045"/>
          </a:xfrm>
        </p:spPr>
        <p:txBody>
          <a:bodyPr>
            <a:normAutofit fontScale="90000"/>
          </a:bodyPr>
          <a:lstStyle/>
          <a:p>
            <a:pPr lvl="0"/>
            <a:r>
              <a:rPr lang="nb-NO" sz="2400" dirty="0"/>
              <a:t>ICT4D and Critical Data Studies: A Shared Agenda</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8208333" cy="3667990"/>
          </a:xfrm>
        </p:spPr>
        <p:txBody>
          <a:bodyPr>
            <a:normAutofit/>
          </a:bodyPr>
          <a:lstStyle/>
          <a:p>
            <a:pPr marL="285750" indent="-285750"/>
            <a:r>
              <a:rPr lang="en-US" sz="1800" dirty="0"/>
              <a:t>ICT evolved from a “development” orthodoxy to </a:t>
            </a:r>
            <a:r>
              <a:rPr lang="en-US" sz="1800" b="1" dirty="0">
                <a:solidFill>
                  <a:srgbClr val="FF0000"/>
                </a:solidFill>
              </a:rPr>
              <a:t>questioning</a:t>
            </a:r>
            <a:r>
              <a:rPr lang="en-US" sz="1800" dirty="0"/>
              <a:t> the notion of “development” and the potential of ICTs towards it.</a:t>
            </a:r>
          </a:p>
          <a:p>
            <a:pPr marL="285750" indent="-285750"/>
            <a:endParaRPr lang="en-US" sz="1800" dirty="0"/>
          </a:p>
          <a:p>
            <a:pPr marL="285750" indent="-285750"/>
            <a:r>
              <a:rPr lang="en-US" sz="1800" dirty="0"/>
              <a:t>The crisis of the field’s core assumptions generates the need for a </a:t>
            </a:r>
            <a:r>
              <a:rPr lang="en-US" sz="1800" b="1" dirty="0">
                <a:solidFill>
                  <a:srgbClr val="FF0000"/>
                </a:solidFill>
              </a:rPr>
              <a:t>new research agenda</a:t>
            </a:r>
            <a:r>
              <a:rPr lang="en-US" sz="1800" dirty="0"/>
              <a:t>, which embraces new themes – not part of traditional ICT4D – and new fields of research</a:t>
            </a:r>
          </a:p>
          <a:p>
            <a:pPr marL="285750" indent="-285750"/>
            <a:endParaRPr lang="en-US" sz="1800" dirty="0"/>
          </a:p>
          <a:p>
            <a:pPr marL="285750" indent="-285750"/>
            <a:r>
              <a:rPr lang="en-US" sz="1800" dirty="0"/>
              <a:t>One of these is </a:t>
            </a:r>
            <a:r>
              <a:rPr lang="en-US" sz="1800" b="1" dirty="0">
                <a:solidFill>
                  <a:srgbClr val="FF0000"/>
                </a:solidFill>
              </a:rPr>
              <a:t>Critical Data Studies</a:t>
            </a:r>
            <a:r>
              <a:rPr lang="en-US" sz="1800" dirty="0"/>
              <a:t>, which engages data as immersed in their social and political context.</a:t>
            </a:r>
          </a:p>
        </p:txBody>
      </p:sp>
    </p:spTree>
    <p:extLst>
      <p:ext uri="{BB962C8B-B14F-4D97-AF65-F5344CB8AC3E}">
        <p14:creationId xmlns:p14="http://schemas.microsoft.com/office/powerpoint/2010/main" val="9799156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1" y="470916"/>
            <a:ext cx="7922703" cy="360045"/>
          </a:xfrm>
        </p:spPr>
        <p:txBody>
          <a:bodyPr>
            <a:normAutofit fontScale="90000"/>
          </a:bodyPr>
          <a:lstStyle/>
          <a:p>
            <a:pPr lvl="0"/>
            <a:r>
              <a:rPr lang="nb-NO" sz="2400" dirty="0"/>
              <a:t>Critical Data Studies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2" y="1263607"/>
            <a:ext cx="8126140" cy="3667990"/>
          </a:xfrm>
        </p:spPr>
        <p:txBody>
          <a:bodyPr>
            <a:normAutofit/>
          </a:bodyPr>
          <a:lstStyle/>
          <a:p>
            <a:pPr marL="285750" indent="-285750"/>
            <a:r>
              <a:rPr lang="en-US" sz="1800" dirty="0"/>
              <a:t>Firstly introduced: Dalton &amp; Thatcher (2014)</a:t>
            </a:r>
          </a:p>
          <a:p>
            <a:pPr marL="285750" indent="-285750"/>
            <a:r>
              <a:rPr lang="en-US" sz="1800" dirty="0"/>
              <a:t>A field centred on data in their social and political context, which engages the consequences of data practices on users and the ecosystem around them</a:t>
            </a:r>
          </a:p>
          <a:p>
            <a:pPr marL="285750" indent="-285750"/>
            <a:r>
              <a:rPr lang="en-US" sz="1800" dirty="0"/>
              <a:t>Study of subject formation within the regimes of a datafied world, where </a:t>
            </a:r>
            <a:r>
              <a:rPr lang="en-US" sz="1800" b="1" dirty="0">
                <a:solidFill>
                  <a:srgbClr val="FF0000"/>
                </a:solidFill>
              </a:rPr>
              <a:t>datafication</a:t>
            </a:r>
            <a:r>
              <a:rPr lang="en-US" sz="1800" dirty="0"/>
              <a:t> is the rendering of existing processes into data</a:t>
            </a:r>
          </a:p>
          <a:p>
            <a:pPr marL="285750" indent="-285750"/>
            <a:r>
              <a:rPr lang="en-US" sz="1800" dirty="0"/>
              <a:t>Origins of the field: boyd &amp; Crawford (2012); note the </a:t>
            </a:r>
            <a:r>
              <a:rPr lang="en-US" sz="1800" b="1" dirty="0">
                <a:solidFill>
                  <a:srgbClr val="FF0000"/>
                </a:solidFill>
              </a:rPr>
              <a:t>sociotechnical</a:t>
            </a:r>
            <a:r>
              <a:rPr lang="en-US" sz="1800" dirty="0"/>
              <a:t> nature of data, and the problematic processes stemming from them</a:t>
            </a:r>
          </a:p>
          <a:p>
            <a:pPr marL="285750" indent="-285750"/>
            <a:r>
              <a:rPr lang="en-US" sz="1800" dirty="0"/>
              <a:t>The ICT4D research agenda is becoming increasingly </a:t>
            </a:r>
            <a:r>
              <a:rPr lang="en-US" sz="1800" b="1" dirty="0">
                <a:solidFill>
                  <a:srgbClr val="FF0000"/>
                </a:solidFill>
              </a:rPr>
              <a:t>shared</a:t>
            </a:r>
            <a:r>
              <a:rPr lang="en-US" sz="1800" dirty="0"/>
              <a:t> with that of critical data studies, with themes of interest to both fields.</a:t>
            </a:r>
          </a:p>
          <a:p>
            <a:pPr marL="285750" indent="-285750"/>
            <a:endParaRPr lang="en-US" sz="1800" dirty="0"/>
          </a:p>
        </p:txBody>
      </p:sp>
    </p:spTree>
    <p:extLst>
      <p:ext uri="{BB962C8B-B14F-4D97-AF65-F5344CB8AC3E}">
        <p14:creationId xmlns:p14="http://schemas.microsoft.com/office/powerpoint/2010/main" val="8920825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1" y="470916"/>
            <a:ext cx="7922703" cy="360045"/>
          </a:xfrm>
        </p:spPr>
        <p:txBody>
          <a:bodyPr>
            <a:normAutofit fontScale="90000"/>
          </a:bodyPr>
          <a:lstStyle/>
          <a:p>
            <a:pPr lvl="0"/>
            <a:r>
              <a:rPr lang="nb-NO" sz="2400" dirty="0"/>
              <a:t>ICT4D: A New Research Agenda</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109495"/>
            <a:ext cx="8208332" cy="3770730"/>
          </a:xfrm>
        </p:spPr>
        <p:txBody>
          <a:bodyPr>
            <a:normAutofit/>
          </a:bodyPr>
          <a:lstStyle/>
          <a:p>
            <a:pPr marL="0" indent="0">
              <a:buNone/>
            </a:pPr>
            <a:r>
              <a:rPr lang="en-US" sz="1800" dirty="0"/>
              <a:t>Inspired</a:t>
            </a:r>
            <a:r>
              <a:rPr lang="en-US" sz="1800" b="1" dirty="0"/>
              <a:t> </a:t>
            </a:r>
            <a:r>
              <a:rPr lang="en-US" sz="1800" dirty="0"/>
              <a:t>by the relation with critical data studies!</a:t>
            </a:r>
          </a:p>
          <a:p>
            <a:pPr marL="0" indent="0">
              <a:buNone/>
            </a:pPr>
            <a:endParaRPr lang="en-US" sz="1800" dirty="0"/>
          </a:p>
          <a:p>
            <a:pPr marL="0" indent="0">
              <a:buNone/>
            </a:pPr>
            <a:r>
              <a:rPr lang="en-US" sz="1800" dirty="0"/>
              <a:t>Some themes important to it:</a:t>
            </a:r>
          </a:p>
          <a:p>
            <a:pPr marL="285750" indent="-285750"/>
            <a:r>
              <a:rPr lang="en-US" sz="1800" dirty="0"/>
              <a:t>Digital identity</a:t>
            </a:r>
          </a:p>
          <a:p>
            <a:pPr marL="285750" indent="-285750"/>
            <a:r>
              <a:rPr lang="en-US" sz="1800" dirty="0"/>
              <a:t>Datafication of the Majority World</a:t>
            </a:r>
          </a:p>
          <a:p>
            <a:pPr marL="285750" indent="-285750"/>
            <a:r>
              <a:rPr lang="en-US" sz="1800" dirty="0"/>
              <a:t>Adverse digital incorporation</a:t>
            </a:r>
          </a:p>
          <a:p>
            <a:pPr marL="285750" indent="-285750"/>
            <a:endParaRPr lang="en-US" sz="1800" dirty="0"/>
          </a:p>
        </p:txBody>
      </p:sp>
    </p:spTree>
    <p:extLst>
      <p:ext uri="{BB962C8B-B14F-4D97-AF65-F5344CB8AC3E}">
        <p14:creationId xmlns:p14="http://schemas.microsoft.com/office/powerpoint/2010/main" val="2702233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1" y="470916"/>
            <a:ext cx="7922703" cy="360045"/>
          </a:xfrm>
        </p:spPr>
        <p:txBody>
          <a:bodyPr>
            <a:normAutofit fontScale="90000"/>
          </a:bodyPr>
          <a:lstStyle/>
          <a:p>
            <a:pPr lvl="0"/>
            <a:r>
              <a:rPr lang="nb-NO" sz="2400" dirty="0"/>
              <a:t>ICT4D: A New Research Agenda</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109495"/>
            <a:ext cx="8208332" cy="3770730"/>
          </a:xfrm>
        </p:spPr>
        <p:txBody>
          <a:bodyPr>
            <a:normAutofit/>
          </a:bodyPr>
          <a:lstStyle/>
          <a:p>
            <a:pPr marL="0" indent="0">
              <a:buNone/>
            </a:pPr>
            <a:r>
              <a:rPr lang="en-US" sz="1800" b="1" dirty="0"/>
              <a:t>Theme 1: Digital Identity</a:t>
            </a:r>
          </a:p>
          <a:p>
            <a:pPr marL="285750" indent="-285750"/>
            <a:r>
              <a:rPr lang="en-US" sz="1800" dirty="0"/>
              <a:t>Digital identity: conversion of human identities into machine-readable data</a:t>
            </a:r>
          </a:p>
          <a:p>
            <a:pPr marL="285750" indent="-285750"/>
            <a:r>
              <a:rPr lang="en-US" sz="1800" dirty="0"/>
              <a:t>Influences many aspects of human lives, from service delivery to assistance to refugees, displaced persons and recipients of social protection</a:t>
            </a:r>
          </a:p>
          <a:p>
            <a:pPr marL="285750" indent="-285750"/>
            <a:r>
              <a:rPr lang="en-US" sz="1800" dirty="0"/>
              <a:t>Underlying logic of data-for-development: machine readability enables the </a:t>
            </a:r>
            <a:r>
              <a:rPr lang="en-US" sz="1800" b="1" dirty="0">
                <a:solidFill>
                  <a:srgbClr val="FF0000"/>
                </a:solidFill>
              </a:rPr>
              <a:t>inclusion</a:t>
            </a:r>
            <a:r>
              <a:rPr lang="en-US" sz="1800" dirty="0"/>
              <a:t> of all those entitled to a given service, and the </a:t>
            </a:r>
            <a:r>
              <a:rPr lang="en-US" sz="1800" b="1" dirty="0">
                <a:solidFill>
                  <a:srgbClr val="FF0000"/>
                </a:solidFill>
              </a:rPr>
              <a:t>exclusion</a:t>
            </a:r>
            <a:r>
              <a:rPr lang="en-US" sz="1800" dirty="0"/>
              <a:t> of all those not entitled to it</a:t>
            </a:r>
          </a:p>
          <a:p>
            <a:pPr marL="285750" indent="-285750"/>
            <a:r>
              <a:rPr lang="en-US" sz="1800" dirty="0"/>
              <a:t>Focus on </a:t>
            </a:r>
            <a:r>
              <a:rPr lang="en-US" sz="1800" b="1" dirty="0">
                <a:solidFill>
                  <a:srgbClr val="FF0000"/>
                </a:solidFill>
              </a:rPr>
              <a:t>injustices</a:t>
            </a:r>
            <a:r>
              <a:rPr lang="en-US" sz="1800" dirty="0"/>
              <a:t> produced through digital identity: e.g. exclusion of social protection beneficiaries due to failed recognition of biometric credentials</a:t>
            </a:r>
          </a:p>
          <a:p>
            <a:pPr marL="285750" indent="-285750"/>
            <a:r>
              <a:rPr lang="en-US" sz="1800" dirty="0"/>
              <a:t>Examples: refugees receiving assistance conditional to biometric profiling; enmeshing of logics of </a:t>
            </a:r>
            <a:r>
              <a:rPr lang="en-US" sz="1800" b="1" dirty="0">
                <a:solidFill>
                  <a:srgbClr val="FF0000"/>
                </a:solidFill>
              </a:rPr>
              <a:t>care and repression </a:t>
            </a:r>
            <a:r>
              <a:rPr lang="en-US" sz="1800" dirty="0"/>
              <a:t>in technology.</a:t>
            </a:r>
          </a:p>
          <a:p>
            <a:pPr marL="285750" indent="-285750"/>
            <a:endParaRPr lang="en-US" sz="1800" dirty="0"/>
          </a:p>
          <a:p>
            <a:pPr marL="285750" indent="-285750"/>
            <a:endParaRPr lang="en-US" sz="1800" dirty="0"/>
          </a:p>
          <a:p>
            <a:pPr marL="285750" indent="-285750"/>
            <a:endParaRPr lang="en-US" sz="1800" dirty="0"/>
          </a:p>
        </p:txBody>
      </p:sp>
    </p:spTree>
    <p:extLst>
      <p:ext uri="{BB962C8B-B14F-4D97-AF65-F5344CB8AC3E}">
        <p14:creationId xmlns:p14="http://schemas.microsoft.com/office/powerpoint/2010/main" val="27997043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1" y="470916"/>
            <a:ext cx="7922703" cy="360045"/>
          </a:xfrm>
        </p:spPr>
        <p:txBody>
          <a:bodyPr>
            <a:normAutofit fontScale="90000"/>
          </a:bodyPr>
          <a:lstStyle/>
          <a:p>
            <a:pPr lvl="0"/>
            <a:r>
              <a:rPr lang="nb-NO" sz="2400" dirty="0"/>
              <a:t>ICT4D: A New Research Agenda</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109495"/>
            <a:ext cx="7821053" cy="3770730"/>
          </a:xfrm>
        </p:spPr>
        <p:txBody>
          <a:bodyPr>
            <a:normAutofit/>
          </a:bodyPr>
          <a:lstStyle/>
          <a:p>
            <a:pPr marL="0" indent="0">
              <a:buNone/>
            </a:pPr>
            <a:r>
              <a:rPr lang="en-US" sz="1800" b="1" dirty="0"/>
              <a:t>Theme 2: Datafication of the Majority World</a:t>
            </a:r>
          </a:p>
          <a:p>
            <a:pPr marL="285750" indent="-285750"/>
            <a:r>
              <a:rPr lang="en-US" sz="1800" dirty="0"/>
              <a:t>Problematised in critical data studies: </a:t>
            </a:r>
            <a:r>
              <a:rPr lang="en-US" sz="1800" b="1" dirty="0">
                <a:solidFill>
                  <a:srgbClr val="FF0000"/>
                </a:solidFill>
              </a:rPr>
              <a:t>extractive</a:t>
            </a:r>
            <a:r>
              <a:rPr lang="en-US" sz="1800" dirty="0"/>
              <a:t> nature of datafication in the Majority World, i.e. the demographic majority of this planet (referred to, in many works, as Global South)</a:t>
            </a:r>
          </a:p>
          <a:p>
            <a:pPr marL="285750" indent="-285750"/>
            <a:r>
              <a:rPr lang="en-US" sz="1800" dirty="0"/>
              <a:t>Proposing to act in the name of “development”, providers of mobile and data technologies in less wealthy countries are empowered to appropriate data generated there (Taylor &amp; Broeders, 2015).</a:t>
            </a:r>
          </a:p>
          <a:p>
            <a:pPr marL="285750" indent="-285750"/>
            <a:r>
              <a:rPr lang="en-US" sz="1800" dirty="0"/>
              <a:t>This leads to “</a:t>
            </a:r>
            <a:r>
              <a:rPr lang="en-US" sz="1800" b="1" dirty="0">
                <a:solidFill>
                  <a:srgbClr val="FF0000"/>
                </a:solidFill>
              </a:rPr>
              <a:t>development/surveillance assemblages</a:t>
            </a:r>
            <a:r>
              <a:rPr lang="en-US" sz="1800" dirty="0"/>
              <a:t>” where people’s data are aggregated for profit, with powers of database construction shifting from the state to private companies. </a:t>
            </a:r>
          </a:p>
          <a:p>
            <a:pPr marL="285750" indent="-285750"/>
            <a:r>
              <a:rPr lang="en-US" sz="1800" b="1" dirty="0">
                <a:solidFill>
                  <a:srgbClr val="FF0000"/>
                </a:solidFill>
              </a:rPr>
              <a:t>Technocolonialism</a:t>
            </a:r>
            <a:r>
              <a:rPr lang="en-US" sz="1800" dirty="0"/>
              <a:t> perpetrated through data-based technology diffusion (cf. Madianou, 2019)</a:t>
            </a:r>
          </a:p>
          <a:p>
            <a:pPr marL="285750" indent="-285750"/>
            <a:endParaRPr lang="en-US" sz="1800" dirty="0"/>
          </a:p>
          <a:p>
            <a:pPr marL="285750" indent="-285750"/>
            <a:endParaRPr lang="en-US" sz="1800" dirty="0"/>
          </a:p>
        </p:txBody>
      </p:sp>
    </p:spTree>
    <p:extLst>
      <p:ext uri="{BB962C8B-B14F-4D97-AF65-F5344CB8AC3E}">
        <p14:creationId xmlns:p14="http://schemas.microsoft.com/office/powerpoint/2010/main" val="20736305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1" y="470916"/>
            <a:ext cx="7922703" cy="360045"/>
          </a:xfrm>
        </p:spPr>
        <p:txBody>
          <a:bodyPr>
            <a:normAutofit fontScale="90000"/>
          </a:bodyPr>
          <a:lstStyle/>
          <a:p>
            <a:pPr lvl="0"/>
            <a:r>
              <a:rPr lang="nb-NO" sz="2400" dirty="0"/>
              <a:t>ICT4D: A New Research Agenda</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2" y="1263607"/>
            <a:ext cx="8187784" cy="3667990"/>
          </a:xfrm>
        </p:spPr>
        <p:txBody>
          <a:bodyPr>
            <a:normAutofit/>
          </a:bodyPr>
          <a:lstStyle/>
          <a:p>
            <a:pPr marL="0" indent="0">
              <a:buNone/>
            </a:pPr>
            <a:r>
              <a:rPr lang="en-US" sz="1800" b="1" dirty="0"/>
              <a:t>Theme 3: Adverse Digital Incorporation</a:t>
            </a:r>
          </a:p>
          <a:p>
            <a:pPr marL="285750" indent="-285750"/>
            <a:r>
              <a:rPr lang="en-US" sz="1800" dirty="0"/>
              <a:t>Heeks (2022): “inclusion in a digital system that enables a more-advantaged group to extract disproportionate value from the work or resources of another, less-advantaged group”.</a:t>
            </a:r>
          </a:p>
          <a:p>
            <a:pPr marL="285750" indent="-285750"/>
            <a:r>
              <a:rPr lang="en-US" sz="1800" dirty="0"/>
              <a:t>Shift of core issue in ICT4D: from the disadvantages of lack of connectivity (“digital divide”) to detrimental effects of being </a:t>
            </a:r>
            <a:r>
              <a:rPr lang="en-US" sz="1800" b="1" dirty="0">
                <a:solidFill>
                  <a:srgbClr val="FF0000"/>
                </a:solidFill>
              </a:rPr>
              <a:t>incorporated</a:t>
            </a:r>
            <a:r>
              <a:rPr lang="en-US" sz="1800" dirty="0"/>
              <a:t> in digital systems</a:t>
            </a:r>
          </a:p>
          <a:p>
            <a:pPr marL="285750" indent="-285750"/>
            <a:r>
              <a:rPr lang="en-US" sz="1800" dirty="0"/>
              <a:t>Examples: mismanagement of citizen subsidies by biometric state administrations; profiling of migrants inducing risk of capture, deportation and death; unethical consequences of tracing technologies (e.g. contact tracing during the COVID-19 pandemic) on communities at risk</a:t>
            </a:r>
          </a:p>
          <a:p>
            <a:pPr marL="285750" indent="-285750"/>
            <a:r>
              <a:rPr lang="en-US" sz="1800" dirty="0"/>
              <a:t>Overlaps with topics of </a:t>
            </a:r>
            <a:r>
              <a:rPr lang="en-US" sz="1800" b="1" dirty="0">
                <a:solidFill>
                  <a:srgbClr val="FF0000"/>
                </a:solidFill>
              </a:rPr>
              <a:t>data justice</a:t>
            </a:r>
            <a:r>
              <a:rPr lang="en-US" sz="1800" dirty="0"/>
              <a:t> and </a:t>
            </a:r>
            <a:r>
              <a:rPr lang="en-US" sz="1800" b="1" dirty="0">
                <a:solidFill>
                  <a:srgbClr val="FF0000"/>
                </a:solidFill>
              </a:rPr>
              <a:t>surveillance studies</a:t>
            </a:r>
          </a:p>
        </p:txBody>
      </p:sp>
    </p:spTree>
    <p:extLst>
      <p:ext uri="{BB962C8B-B14F-4D97-AF65-F5344CB8AC3E}">
        <p14:creationId xmlns:p14="http://schemas.microsoft.com/office/powerpoint/2010/main" val="41157276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1" y="470916"/>
            <a:ext cx="7922703" cy="360045"/>
          </a:xfrm>
        </p:spPr>
        <p:txBody>
          <a:bodyPr>
            <a:normAutofit fontScale="90000"/>
          </a:bodyPr>
          <a:lstStyle/>
          <a:p>
            <a:pPr lvl="0"/>
            <a:r>
              <a:rPr lang="nb-NO" sz="2400" dirty="0"/>
              <a:t>So..</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74352" y="1171139"/>
            <a:ext cx="8126140" cy="3667990"/>
          </a:xfrm>
        </p:spPr>
        <p:txBody>
          <a:bodyPr>
            <a:normAutofit/>
          </a:bodyPr>
          <a:lstStyle/>
          <a:p>
            <a:pPr marL="285750" indent="-285750"/>
            <a:r>
              <a:rPr lang="en-US" sz="1800" dirty="0"/>
              <a:t>While ICT4D experienced a journey from belief in “development” and the role of ICTs in it to a crisis of its core assumptions, critical data studies stems in open </a:t>
            </a:r>
            <a:r>
              <a:rPr lang="en-US" sz="1800" b="1" dirty="0">
                <a:solidFill>
                  <a:srgbClr val="FF0000"/>
                </a:solidFill>
              </a:rPr>
              <a:t>problematisation</a:t>
            </a:r>
            <a:r>
              <a:rPr lang="en-US" sz="1800" dirty="0"/>
              <a:t> of the promise of data for a “better” world.</a:t>
            </a:r>
          </a:p>
          <a:p>
            <a:pPr marL="285750" indent="-285750"/>
            <a:endParaRPr lang="en-US" sz="1800" dirty="0"/>
          </a:p>
          <a:p>
            <a:pPr marL="285750" indent="-285750"/>
            <a:r>
              <a:rPr lang="en-US" sz="1800" dirty="0"/>
              <a:t>Today’s ICT4D agenda, evolved from the early days of an overall positive belief in ICTs for development, engages themes of digital identity, datafication of the Majority World, and adverse digital incorporation that are shared between ICT4D and fields such as critical data studies.</a:t>
            </a:r>
          </a:p>
          <a:p>
            <a:pPr marL="285750" indent="-285750"/>
            <a:endParaRPr lang="en-US" sz="1800" dirty="0"/>
          </a:p>
          <a:p>
            <a:pPr marL="285750" indent="-285750"/>
            <a:r>
              <a:rPr lang="en-US" sz="1800" dirty="0"/>
              <a:t>In the rest of the course we will deal with topics from the present-day ICT4D agenda, maintaining a </a:t>
            </a:r>
            <a:r>
              <a:rPr lang="en-US" sz="1800" b="1" dirty="0">
                <a:solidFill>
                  <a:srgbClr val="FF0000"/>
                </a:solidFill>
              </a:rPr>
              <a:t>constructively critical </a:t>
            </a:r>
            <a:r>
              <a:rPr lang="en-US" sz="1800" dirty="0"/>
              <a:t>approach to them!</a:t>
            </a:r>
          </a:p>
          <a:p>
            <a:pPr marL="285750" indent="-285750"/>
            <a:endParaRPr lang="en-US" sz="1800" dirty="0"/>
          </a:p>
        </p:txBody>
      </p:sp>
    </p:spTree>
    <p:extLst>
      <p:ext uri="{BB962C8B-B14F-4D97-AF65-F5344CB8AC3E}">
        <p14:creationId xmlns:p14="http://schemas.microsoft.com/office/powerpoint/2010/main" val="1699270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15DB2AA-CFEA-4381-8872-373B1C2DEFE1}"/>
              </a:ext>
            </a:extLst>
          </p:cNvPr>
          <p:cNvSpPr>
            <a:spLocks noGrp="1"/>
          </p:cNvSpPr>
          <p:nvPr>
            <p:ph type="ctrTitle"/>
          </p:nvPr>
        </p:nvSpPr>
        <p:spPr/>
        <p:txBody>
          <a:bodyPr/>
          <a:lstStyle/>
          <a:p>
            <a:r>
              <a:rPr lang="nb-NO" dirty="0" err="1"/>
              <a:t>Thank</a:t>
            </a:r>
            <a:r>
              <a:rPr lang="nb-NO" dirty="0"/>
              <a:t> you!</a:t>
            </a:r>
          </a:p>
        </p:txBody>
      </p:sp>
      <p:sp>
        <p:nvSpPr>
          <p:cNvPr id="3" name="Undertittel 2">
            <a:extLst>
              <a:ext uri="{FF2B5EF4-FFF2-40B4-BE49-F238E27FC236}">
                <a16:creationId xmlns:a16="http://schemas.microsoft.com/office/drawing/2014/main" id="{4B5A2597-F8A7-4EB7-9CCC-034A03B12653}"/>
              </a:ext>
            </a:extLst>
          </p:cNvPr>
          <p:cNvSpPr>
            <a:spLocks noGrp="1"/>
          </p:cNvSpPr>
          <p:nvPr>
            <p:ph type="subTitle" idx="1"/>
          </p:nvPr>
        </p:nvSpPr>
        <p:spPr/>
        <p:txBody>
          <a:bodyPr/>
          <a:lstStyle/>
          <a:p>
            <a:r>
              <a:rPr lang="nb-NO" dirty="0"/>
              <a:t>silvima@ifi.uio.no</a:t>
            </a:r>
          </a:p>
        </p:txBody>
      </p:sp>
    </p:spTree>
    <p:extLst>
      <p:ext uri="{BB962C8B-B14F-4D97-AF65-F5344CB8AC3E}">
        <p14:creationId xmlns:p14="http://schemas.microsoft.com/office/powerpoint/2010/main" val="31471416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1" y="470916"/>
            <a:ext cx="7922703" cy="360045"/>
          </a:xfrm>
        </p:spPr>
        <p:txBody>
          <a:bodyPr>
            <a:normAutofit fontScale="90000"/>
          </a:bodyPr>
          <a:lstStyle/>
          <a:p>
            <a:pPr lvl="0"/>
            <a:r>
              <a:rPr lang="nb-NO" sz="2400" dirty="0"/>
              <a:t>Readings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59113" y="987159"/>
            <a:ext cx="7922703" cy="3925081"/>
          </a:xfrm>
        </p:spPr>
        <p:txBody>
          <a:bodyPr>
            <a:noAutofit/>
          </a:bodyPr>
          <a:lstStyle/>
          <a:p>
            <a:pPr marL="0" indent="0">
              <a:buNone/>
            </a:pPr>
            <a:r>
              <a:rPr lang="en-GB" sz="1600" b="1" dirty="0"/>
              <a:t>Core Readings</a:t>
            </a:r>
          </a:p>
          <a:p>
            <a:r>
              <a:rPr lang="en-GB" sz="1600" dirty="0"/>
              <a:t>Walsham, G. (2017). ICT4D research: Reflections on history and future agenda. </a:t>
            </a:r>
            <a:r>
              <a:rPr lang="en-GB" sz="1600" i="1" dirty="0"/>
              <a:t>Information Technology for Development</a:t>
            </a:r>
            <a:r>
              <a:rPr lang="en-GB" sz="1600" dirty="0"/>
              <a:t>, 23(1), 18-41</a:t>
            </a:r>
            <a:endParaRPr lang="nb-NO" sz="1600" dirty="0"/>
          </a:p>
          <a:p>
            <a:r>
              <a:rPr lang="en-GB" sz="1600" dirty="0"/>
              <a:t>Masiero, S. (2022) ICT4D and Critical Data Studies: A Joint Research Agenda.</a:t>
            </a:r>
            <a:r>
              <a:rPr lang="nb-NO" sz="1600" dirty="0"/>
              <a:t> ICTD Conference, Seattle, 27-29 June 2022.</a:t>
            </a:r>
          </a:p>
          <a:p>
            <a:pPr marL="0" indent="0">
              <a:buNone/>
            </a:pPr>
            <a:r>
              <a:rPr lang="en-GB" sz="1600" b="1" dirty="0"/>
              <a:t>Supplementary Readings</a:t>
            </a:r>
            <a:endParaRPr lang="nb-NO" sz="1600" dirty="0"/>
          </a:p>
          <a:p>
            <a:r>
              <a:rPr lang="en-US" sz="1600" dirty="0"/>
              <a:t>Dalton, C. M., Taylor, L., &amp; Thatcher, J. (2016). Critical data studies: A dialog on data and space. </a:t>
            </a:r>
            <a:r>
              <a:rPr lang="en-US" sz="1600" i="1" dirty="0"/>
              <a:t>Big Data &amp; Society</a:t>
            </a:r>
            <a:r>
              <a:rPr lang="en-US" sz="1600" dirty="0"/>
              <a:t>, </a:t>
            </a:r>
            <a:r>
              <a:rPr lang="en-US" sz="1600" i="1" dirty="0"/>
              <a:t>3</a:t>
            </a:r>
            <a:r>
              <a:rPr lang="en-US" sz="1600" dirty="0"/>
              <a:t>(1), 1-9.</a:t>
            </a:r>
          </a:p>
          <a:p>
            <a:r>
              <a:rPr lang="en-GB" sz="1600" dirty="0"/>
              <a:t>Nielsen, P. (2017). Digital innovation: A research agenda for information systems research in developing countries. In International Conference on social implications of Computers in developing countries (pp. 269-279). Springer, Cham.</a:t>
            </a:r>
          </a:p>
          <a:p>
            <a:r>
              <a:rPr lang="en-GB" sz="1600" dirty="0"/>
              <a:t>Taylor, L., &amp; Broeders, D. (2015). In the name of Development: Power, profit and the datafication of the global South. </a:t>
            </a:r>
            <a:r>
              <a:rPr lang="nb-NO" sz="1600" i="1" dirty="0"/>
              <a:t>Geoforum</a:t>
            </a:r>
            <a:r>
              <a:rPr lang="nb-NO" sz="1600" dirty="0"/>
              <a:t>, </a:t>
            </a:r>
            <a:r>
              <a:rPr lang="nb-NO" sz="1600" i="1" dirty="0"/>
              <a:t>64</a:t>
            </a:r>
            <a:r>
              <a:rPr lang="nb-NO" sz="1600" dirty="0"/>
              <a:t>, 229-237.</a:t>
            </a:r>
          </a:p>
          <a:p>
            <a:endParaRPr lang="en-GB" sz="1800" dirty="0"/>
          </a:p>
          <a:p>
            <a:endParaRPr lang="nb-NO" sz="1800" dirty="0"/>
          </a:p>
          <a:p>
            <a:pPr marL="0" indent="0">
              <a:buNone/>
            </a:pPr>
            <a:endParaRPr lang="nb-NO" sz="1800" dirty="0"/>
          </a:p>
        </p:txBody>
      </p:sp>
    </p:spTree>
    <p:extLst>
      <p:ext uri="{BB962C8B-B14F-4D97-AF65-F5344CB8AC3E}">
        <p14:creationId xmlns:p14="http://schemas.microsoft.com/office/powerpoint/2010/main" val="680724772"/>
      </p:ext>
    </p:extLst>
  </p:cSld>
  <p:clrMapOvr>
    <a:masterClrMapping/>
  </p:clrMapOvr>
</p:sld>
</file>

<file path=ppt/theme/theme1.xml><?xml version="1.0" encoding="utf-8"?>
<a:theme xmlns:a="http://schemas.openxmlformats.org/drawingml/2006/main" name="Office-tema">
  <a:themeElements>
    <a:clrScheme name="UIO">
      <a:dk1>
        <a:sysClr val="windowText" lastClr="000000"/>
      </a:dk1>
      <a:lt1>
        <a:sysClr val="window" lastClr="FFFFFF"/>
      </a:lt1>
      <a:dk2>
        <a:srgbClr val="404040"/>
      </a:dk2>
      <a:lt2>
        <a:srgbClr val="F18665"/>
      </a:lt2>
      <a:accent1>
        <a:srgbClr val="E30613"/>
      </a:accent1>
      <a:accent2>
        <a:srgbClr val="C7C1B8"/>
      </a:accent2>
      <a:accent3>
        <a:srgbClr val="B7B7B6"/>
      </a:accent3>
      <a:accent4>
        <a:srgbClr val="76777B"/>
      </a:accent4>
      <a:accent5>
        <a:srgbClr val="E66A77"/>
      </a:accent5>
      <a:accent6>
        <a:srgbClr val="8A3B8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8" id="{D707FE88-6279-46C2-A840-268A51290FF4}" vid="{30B76393-2AE7-456F-9D2F-AAFD822532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pptmal_2020_ifi</Template>
  <TotalTime>864</TotalTime>
  <Words>1927</Words>
  <Application>Microsoft Office PowerPoint</Application>
  <PresentationFormat>Custom</PresentationFormat>
  <Paragraphs>159</Paragraphs>
  <Slides>25</Slides>
  <Notes>24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Verdana</vt:lpstr>
      <vt:lpstr>Office-tema</vt:lpstr>
      <vt:lpstr>ICTs and Global Inequalities: Empirical Perspectives</vt:lpstr>
      <vt:lpstr>Overview</vt:lpstr>
      <vt:lpstr>After this lecture, you can…</vt:lpstr>
      <vt:lpstr>One central object…</vt:lpstr>
      <vt:lpstr>United Nations Sustainable Development Goals (SDGs)</vt:lpstr>
      <vt:lpstr>Debate time!</vt:lpstr>
      <vt:lpstr>What led to the SDGs?</vt:lpstr>
      <vt:lpstr>ICT4D: A brief history of research!</vt:lpstr>
      <vt:lpstr>Phase 1: Early Beginnings</vt:lpstr>
      <vt:lpstr>Phase 2: New Horizons</vt:lpstr>
      <vt:lpstr>Phase 3: Proliferation</vt:lpstr>
      <vt:lpstr>…is there a next phase?</vt:lpstr>
      <vt:lpstr>Founding assumptions of ICT4D research</vt:lpstr>
      <vt:lpstr>ICT4D Evolution: The Crisis of Core Assumptions</vt:lpstr>
      <vt:lpstr>So…</vt:lpstr>
      <vt:lpstr>ICT4D and Critical Data Studies: A Shared Agenda</vt:lpstr>
      <vt:lpstr>ICT4D and Critical Data Studies: A Shared Agenda</vt:lpstr>
      <vt:lpstr>Critical Data Studies</vt:lpstr>
      <vt:lpstr>ICT4D: A New Research Agenda</vt:lpstr>
      <vt:lpstr>ICT4D: A New Research Agenda</vt:lpstr>
      <vt:lpstr>ICT4D: A New Research Agenda</vt:lpstr>
      <vt:lpstr>ICT4D: A New Research Agenda</vt:lpstr>
      <vt:lpstr>So..</vt:lpstr>
      <vt:lpstr>Thank you!</vt:lpstr>
      <vt:lpstr>Readings</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Undergraduate Research Track 2020-2021 Is there a Community of Practice on the DHIS2 Online Community of Practice Website?</dc:title>
  <dc:creator>Silvia Masiero</dc:creator>
  <cp:lastModifiedBy>Silvia Masiero</cp:lastModifiedBy>
  <cp:revision>135</cp:revision>
  <dcterms:created xsi:type="dcterms:W3CDTF">2021-08-14T13:08:41Z</dcterms:created>
  <dcterms:modified xsi:type="dcterms:W3CDTF">2024-08-29T13:54:35Z</dcterms:modified>
</cp:coreProperties>
</file>