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65" r:id="rId3"/>
    <p:sldId id="287" r:id="rId4"/>
    <p:sldId id="457" r:id="rId5"/>
    <p:sldId id="286" r:id="rId6"/>
    <p:sldId id="441" r:id="rId7"/>
    <p:sldId id="443" r:id="rId8"/>
    <p:sldId id="488" r:id="rId9"/>
    <p:sldId id="447" r:id="rId10"/>
    <p:sldId id="460" r:id="rId11"/>
    <p:sldId id="477" r:id="rId12"/>
    <p:sldId id="478" r:id="rId13"/>
    <p:sldId id="479" r:id="rId14"/>
    <p:sldId id="480" r:id="rId15"/>
    <p:sldId id="482" r:id="rId16"/>
    <p:sldId id="481" r:id="rId17"/>
    <p:sldId id="483" r:id="rId18"/>
    <p:sldId id="484" r:id="rId19"/>
    <p:sldId id="264" r:id="rId20"/>
    <p:sldId id="489" r:id="rId21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7" autoAdjust="0"/>
    <p:restoredTop sz="70168" autoAdjust="0"/>
  </p:normalViewPr>
  <p:slideViewPr>
    <p:cSldViewPr snapToGrid="0">
      <p:cViewPr varScale="1">
        <p:scale>
          <a:sx n="83" d="100"/>
          <a:sy n="83" d="100"/>
        </p:scale>
        <p:origin x="7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6D587-4942-4DDB-B3C8-3705E1705EBB}" type="datetimeFigureOut">
              <a:rPr lang="nb-NO" smtClean="0"/>
              <a:t>01.09.2024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7D89-EDC9-4E32-BCB3-71E0F95D59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342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1727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4976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237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8631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0766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B765C033-F141-49AD-6F94-FC432F22BE0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9A7E97A7-85E7-E3C7-4610-669CCBED24D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E6D0B9F0-DD26-6B6D-9661-2B92CC5706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fld id="{A0CA61C9-4983-4236-95C7-125419000085}" type="slidenum">
              <a:rPr lang="en-GB" altLang="en-US" smtClean="0">
                <a:latin typeface="Calibri" panose="020F0502020204030204" pitchFamily="34" charset="0"/>
              </a:rPr>
              <a:pPr/>
              <a:t>6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9EB76A8D-1543-F452-FBC0-C92DF67E11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6E77880A-EA1F-C865-7365-819ADA4CB73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3CB95408-2CE3-65E2-C836-12A9636D1E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fld id="{9D19F492-4893-49DE-9F63-9991E72E7056}" type="slidenum">
              <a:rPr lang="en-GB" altLang="en-US" smtClean="0">
                <a:latin typeface="Calibri" panose="020F0502020204030204" pitchFamily="34" charset="0"/>
              </a:rPr>
              <a:pPr/>
              <a:t>7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1654E810-38A9-5F10-923B-96D3ED96E0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33B17AC4-C79B-9A3C-88E1-91527DFCD3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38FC5CB3-831D-F671-72B2-286AB30419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fld id="{5DAE78B7-1450-4395-89ED-91910124E6F4}" type="slidenum">
              <a:rPr lang="en-GB" altLang="en-US" smtClean="0">
                <a:latin typeface="Calibri" panose="020F0502020204030204" pitchFamily="34" charset="0"/>
              </a:rPr>
              <a:pPr/>
              <a:t>8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6E6E09AD-9ADD-0EC5-7497-3D378F7CD1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75C226C4-A5A3-670E-B015-E401DC7EFAD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C53E42B8-0EFE-FE6B-2849-85D9C6A468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125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313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16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8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0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32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04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596AF98-037C-45D1-A363-555856987E1D}" type="slidenum">
              <a:rPr lang="en-GB" altLang="en-US" sz="1300" smtClean="0"/>
              <a:pPr>
                <a:spcBef>
                  <a:spcPct val="0"/>
                </a:spcBef>
              </a:pPr>
              <a:t>9</a:t>
            </a:fld>
            <a:endParaRPr lang="en-GB" altLang="en-US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F9C8BA74-1DDA-58D0-FE05-DCF3279118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D5D8A9D3-0516-437A-A7BC-ADCFA911E4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9A2283FD-A178-36F6-3360-4E577E36D5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125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313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16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8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0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32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04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0E517D-D8F6-414D-B938-536A6C64F0CC}" type="slidenum">
              <a:rPr lang="en-GB" altLang="en-US" sz="1300" smtClean="0"/>
              <a:pPr>
                <a:spcBef>
                  <a:spcPct val="0"/>
                </a:spcBef>
              </a:pPr>
              <a:t>10</a:t>
            </a:fld>
            <a:endParaRPr lang="en-GB" altLang="en-US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1C3C818F-B006-D357-0D2E-A839A249D80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DA6C915B-8AE5-1362-9FE4-E994A0D0B5D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B6C6014A-D3B4-D242-1CCD-C93EAE1C5C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fld id="{9515169A-EC20-4144-9A2E-DC7705812D33}" type="slidenum">
              <a:rPr lang="en-GB" altLang="en-US" smtClean="0">
                <a:latin typeface="Calibri" panose="020F0502020204030204" pitchFamily="34" charset="0"/>
              </a:rPr>
              <a:pPr/>
              <a:t>13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322C5BD4-9D2E-E2B6-5865-082603A6E2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0DD01290-A7F8-7AC4-30AD-AEAFC37608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4070F6A1-EB6A-199B-41E9-0059B1F71D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125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93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313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16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8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0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32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0488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B5422B-A6A8-446A-A863-A9E239189EE7}" type="slidenum">
              <a:rPr lang="en-GB" altLang="en-US" sz="1300" smtClean="0"/>
              <a:pPr>
                <a:spcBef>
                  <a:spcPct val="0"/>
                </a:spcBef>
              </a:pPr>
              <a:t>16</a:t>
            </a:fld>
            <a:endParaRPr lang="en-GB" altLang="en-US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53711C67-97D2-4B77-7DED-5A300DFA0D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4CFB360E-D85F-FED7-761C-CB086293AD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067E5A32-D24A-2D2B-8284-3BBD66B3DF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fld id="{2173CB67-A8DC-4751-9454-C7225D4CA28C}" type="slidenum">
              <a:rPr lang="en-GB" altLang="en-US" smtClean="0">
                <a:latin typeface="Calibri" panose="020F0502020204030204" pitchFamily="34" charset="0"/>
              </a:rPr>
              <a:pPr/>
              <a:t>18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242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01.09.2024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01.09.2024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01.09.2024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01.09.2024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01.09.2024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01.09.2024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01.09.2024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01.09.2024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01.09.2024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Institutt for informatikk</a:t>
            </a:r>
            <a:endParaRPr lang="nb-NO" sz="1400" b="1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01.09.2024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hrgj.org/2022-06-paving-digital-road-to-hell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ehindu.com/news/national/other-states/death-by-digital-exclusion/article28414768.ece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deasforindia.in/topics/poverty-inequality/balancing-corruption-and-exclusion-incorporating-aadhaar-into-pds.html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World%20Bank%20must%20protect%20human%20rights%20in%20digital%20ID%20systems%20(accessnow.org)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mosip.io/#1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akinasheria.or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knowledge.worldbank.org/bitstreams/c3187e7e-63be-5255-96de-087d563a3b8d/download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/>
            <a:r>
              <a:rPr lang="nb-NO" sz="1800" dirty="0"/>
              <a:t>Digital Identity: Between Development and Unfairness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19554"/>
            <a:ext cx="6858000" cy="589476"/>
          </a:xfrm>
        </p:spPr>
        <p:txBody>
          <a:bodyPr/>
          <a:lstStyle/>
          <a:p>
            <a:r>
              <a:rPr lang="nb-NO" dirty="0"/>
              <a:t>Silvia Masiero</a:t>
            </a:r>
          </a:p>
          <a:p>
            <a:r>
              <a:rPr lang="nb-NO" dirty="0"/>
              <a:t>silvima@ifi.uio.no 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65713"/>
            <a:ext cx="3802215" cy="342776"/>
          </a:xfrm>
        </p:spPr>
        <p:txBody>
          <a:bodyPr>
            <a:normAutofit/>
          </a:bodyPr>
          <a:lstStyle/>
          <a:p>
            <a:r>
              <a:rPr lang="nb-NO" dirty="0"/>
              <a:t>IN5370 – ICTs and Global Inequalities</a:t>
            </a:r>
          </a:p>
          <a:p>
            <a:r>
              <a:rPr lang="nb-NO" dirty="0"/>
              <a:t>04.09.2024</a:t>
            </a:r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Overview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Identity challenges: the digital ID game!</a:t>
            </a:r>
          </a:p>
          <a:p>
            <a:pPr lvl="0"/>
            <a:r>
              <a:rPr lang="nb-NO" sz="1800" dirty="0"/>
              <a:t>Unfairness in digital ID: a typology</a:t>
            </a:r>
          </a:p>
          <a:p>
            <a:pPr lvl="0"/>
            <a:r>
              <a:rPr lang="en-US" sz="1800" dirty="0"/>
              <a:t>Imagining fair digital identity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221242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010" y="392337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nb-NO" sz="2400" dirty="0"/>
              <a:t>The digital ID game!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011" y="1290917"/>
            <a:ext cx="7922703" cy="3101789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450807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010" y="392337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nb-NO" sz="2400" dirty="0"/>
              <a:t>The digital ID game!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011" y="1290917"/>
            <a:ext cx="7922703" cy="351928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1800" dirty="0"/>
              <a:t>Choose your persona: cards in the persona deck describe people with fictional backgrounds based on real scenarios. Familiarise with the situation of your persona and draw a </a:t>
            </a:r>
            <a:r>
              <a:rPr lang="en-US" sz="1800" b="1" dirty="0">
                <a:solidFill>
                  <a:srgbClr val="FF0000"/>
                </a:solidFill>
              </a:rPr>
              <a:t>system</a:t>
            </a:r>
            <a:r>
              <a:rPr lang="en-US" sz="1800" dirty="0"/>
              <a:t> card among the options presented.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sz="18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1800" dirty="0"/>
              <a:t>Choose a system: each persona is presented with different system cards they can draw. Choose one, familiarise with the system’s features and when you are ready, draw a </a:t>
            </a:r>
            <a:r>
              <a:rPr lang="en-GB" sz="1800" b="1" dirty="0">
                <a:solidFill>
                  <a:srgbClr val="FF0000"/>
                </a:solidFill>
              </a:rPr>
              <a:t>harm</a:t>
            </a:r>
            <a:r>
              <a:rPr lang="en-GB" sz="1800" dirty="0"/>
              <a:t> card among the options presented.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sz="18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1800" dirty="0"/>
              <a:t>If you have time: discuss the causes and consequences of the form of harm that your card speaks about. Then familiarise with the </a:t>
            </a:r>
            <a:r>
              <a:rPr lang="en-GB" sz="1800" b="1" dirty="0">
                <a:solidFill>
                  <a:srgbClr val="FF0000"/>
                </a:solidFill>
              </a:rPr>
              <a:t>mitigation</a:t>
            </a:r>
            <a:r>
              <a:rPr lang="en-GB" sz="1800" dirty="0"/>
              <a:t> options that the card presents!</a:t>
            </a:r>
          </a:p>
        </p:txBody>
      </p:sp>
    </p:spTree>
    <p:extLst>
      <p:ext uri="{BB962C8B-B14F-4D97-AF65-F5344CB8AC3E}">
        <p14:creationId xmlns:p14="http://schemas.microsoft.com/office/powerpoint/2010/main" val="1278290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470916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endParaRPr lang="nb-NO" sz="2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011" y="1072221"/>
            <a:ext cx="7922703" cy="36486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i="1" dirty="0"/>
              <a:t>…take-homes from the game!</a:t>
            </a:r>
          </a:p>
        </p:txBody>
      </p:sp>
    </p:spTree>
    <p:extLst>
      <p:ext uri="{BB962C8B-B14F-4D97-AF65-F5344CB8AC3E}">
        <p14:creationId xmlns:p14="http://schemas.microsoft.com/office/powerpoint/2010/main" val="1098364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C53688D3-4F7D-75D8-9056-D32FC56D69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8992" y="182222"/>
            <a:ext cx="5476183" cy="562148"/>
          </a:xfrm>
        </p:spPr>
        <p:txBody>
          <a:bodyPr/>
          <a:lstStyle/>
          <a:p>
            <a:r>
              <a:rPr lang="en-GB" altLang="en-US" sz="2101" dirty="0"/>
              <a:t>Digital identity: what is it?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12B7E24A-40F7-1366-860C-32465E4800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3879" y="1249200"/>
            <a:ext cx="7776241" cy="3299747"/>
          </a:xfrm>
        </p:spPr>
        <p:txBody>
          <a:bodyPr>
            <a:normAutofit/>
          </a:bodyPr>
          <a:lstStyle/>
          <a:p>
            <a:r>
              <a:rPr lang="en-US" altLang="nb-NO" sz="1800" dirty="0"/>
              <a:t>The term </a:t>
            </a:r>
            <a:r>
              <a:rPr lang="en-US" altLang="nb-NO" sz="1800" i="1" dirty="0"/>
              <a:t>digital identity</a:t>
            </a:r>
            <a:r>
              <a:rPr lang="en-US" altLang="nb-NO" sz="1800" dirty="0"/>
              <a:t> indicates the result of the </a:t>
            </a:r>
            <a:r>
              <a:rPr lang="en-US" altLang="nb-NO" sz="1800" b="1" dirty="0">
                <a:solidFill>
                  <a:srgbClr val="FF0000"/>
                </a:solidFill>
              </a:rPr>
              <a:t>conversion</a:t>
            </a:r>
            <a:r>
              <a:rPr lang="en-US" altLang="nb-NO" sz="1800" dirty="0"/>
              <a:t> of human identities into digital, machine-readable data.</a:t>
            </a:r>
          </a:p>
          <a:p>
            <a:endParaRPr lang="en-US" altLang="nb-NO" sz="1800" dirty="0"/>
          </a:p>
          <a:p>
            <a:r>
              <a:rPr lang="en-US" altLang="nb-NO" sz="1800" dirty="0"/>
              <a:t>In </a:t>
            </a:r>
            <a:r>
              <a:rPr lang="en-US" altLang="nb-NO" sz="1800" b="1" dirty="0">
                <a:solidFill>
                  <a:srgbClr val="FF0000"/>
                </a:solidFill>
              </a:rPr>
              <a:t>digital identity systems</a:t>
            </a:r>
            <a:r>
              <a:rPr lang="en-US" altLang="nb-NO" sz="1800" dirty="0"/>
              <a:t>, the functions of </a:t>
            </a:r>
            <a:r>
              <a:rPr lang="en-US" altLang="nb-NO" sz="1800" i="1" dirty="0"/>
              <a:t>identification</a:t>
            </a:r>
            <a:r>
              <a:rPr lang="en-US" altLang="nb-NO" sz="1800" dirty="0"/>
              <a:t>, </a:t>
            </a:r>
            <a:r>
              <a:rPr lang="en-US" altLang="nb-NO" sz="1800" i="1" dirty="0"/>
              <a:t>authentication</a:t>
            </a:r>
            <a:r>
              <a:rPr lang="en-US" altLang="nb-NO" sz="1800" dirty="0"/>
              <a:t> and </a:t>
            </a:r>
            <a:r>
              <a:rPr lang="en-US" altLang="nb-NO" sz="1800" i="1" dirty="0"/>
              <a:t>authorisation</a:t>
            </a:r>
            <a:r>
              <a:rPr lang="en-US" altLang="nb-NO" sz="1800" dirty="0"/>
              <a:t> are all performed digitally.</a:t>
            </a:r>
          </a:p>
          <a:p>
            <a:endParaRPr lang="en-US" altLang="nb-NO" sz="1800" dirty="0"/>
          </a:p>
          <a:p>
            <a:r>
              <a:rPr lang="en-US" altLang="nb-NO" sz="1800" dirty="0"/>
              <a:t>Global proliferation of digital identity systems!</a:t>
            </a:r>
          </a:p>
        </p:txBody>
      </p:sp>
      <p:sp>
        <p:nvSpPr>
          <p:cNvPr id="9220" name="AutoShape 4" descr="IMG_4073.JPG">
            <a:extLst>
              <a:ext uri="{FF2B5EF4-FFF2-40B4-BE49-F238E27FC236}">
                <a16:creationId xmlns:a16="http://schemas.microsoft.com/office/drawing/2014/main" id="{0A17B6B3-1210-8A85-9D69-BC7DA30B4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50322" y="-108380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221" name="AutoShape 7" descr="IMG_4075.JPG">
            <a:extLst>
              <a:ext uri="{FF2B5EF4-FFF2-40B4-BE49-F238E27FC236}">
                <a16:creationId xmlns:a16="http://schemas.microsoft.com/office/drawing/2014/main" id="{39D382CB-B810-A3FE-9881-17B2636C48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64657" y="5955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222" name="AutoShape 10" descr="IMG_3986.JPG">
            <a:extLst>
              <a:ext uri="{FF2B5EF4-FFF2-40B4-BE49-F238E27FC236}">
                <a16:creationId xmlns:a16="http://schemas.microsoft.com/office/drawing/2014/main" id="{F71920C2-2BC3-8E1C-8ECB-C246B569DD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78993" y="12029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223" name="AutoShape 13" descr="IMG_E4013.JPG">
            <a:extLst>
              <a:ext uri="{FF2B5EF4-FFF2-40B4-BE49-F238E27FC236}">
                <a16:creationId xmlns:a16="http://schemas.microsoft.com/office/drawing/2014/main" id="{03B48D5A-10E0-B8FF-0C75-3A83DC231D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93328" y="234626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224" name="AutoShape 16" descr="IMG_4034.JPG">
            <a:extLst>
              <a:ext uri="{FF2B5EF4-FFF2-40B4-BE49-F238E27FC236}">
                <a16:creationId xmlns:a16="http://schemas.microsoft.com/office/drawing/2014/main" id="{B62C4FA4-76A2-D5E4-910D-63713ADB30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07663" y="34896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152C0D95-079D-3535-8EBF-BEE7BD1767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64658" y="332288"/>
            <a:ext cx="5476183" cy="750325"/>
          </a:xfrm>
        </p:spPr>
        <p:txBody>
          <a:bodyPr/>
          <a:lstStyle/>
          <a:p>
            <a:r>
              <a:rPr lang="en-GB" altLang="en-US" sz="2101"/>
              <a:t>Digital identity: what is it?</a:t>
            </a:r>
            <a:br>
              <a:rPr lang="en-GB" altLang="en-US" sz="2101"/>
            </a:br>
            <a:endParaRPr lang="en-GB" altLang="en-US" sz="2101"/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D3659867-D43D-E014-28BC-0A566C3E7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774" y="1082613"/>
            <a:ext cx="7607193" cy="3343390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en-US" sz="1800" dirty="0"/>
              <a:t>Digital identity systems involve the digital performance of three functions (Masiero &amp; Arvidsson, 2021):</a:t>
            </a:r>
          </a:p>
          <a:p>
            <a:pPr marL="0" indent="0">
              <a:buNone/>
              <a:defRPr/>
            </a:pPr>
            <a:endParaRPr lang="en-US" altLang="en-US" sz="1800" dirty="0"/>
          </a:p>
          <a:p>
            <a:pPr>
              <a:defRPr/>
            </a:pPr>
            <a:r>
              <a:rPr lang="en-US" altLang="en-US" sz="1800" b="1" dirty="0">
                <a:solidFill>
                  <a:srgbClr val="FF0000"/>
                </a:solidFill>
              </a:rPr>
              <a:t>Identification</a:t>
            </a:r>
            <a:r>
              <a:rPr lang="en-US" altLang="en-US" sz="1800" dirty="0"/>
              <a:t> – </a:t>
            </a:r>
            <a:r>
              <a:rPr lang="en-US" sz="1800" dirty="0"/>
              <a:t>the process of </a:t>
            </a:r>
            <a:r>
              <a:rPr lang="en-US" sz="1800" u="sng" dirty="0"/>
              <a:t>establishing information</a:t>
            </a:r>
            <a:r>
              <a:rPr lang="en-US" sz="1800" dirty="0"/>
              <a:t> about an individual, for example through breeder documents;</a:t>
            </a:r>
            <a:endParaRPr lang="en-US" altLang="en-US" sz="1800" dirty="0"/>
          </a:p>
          <a:p>
            <a:pPr>
              <a:defRPr/>
            </a:pPr>
            <a:r>
              <a:rPr lang="en-US" altLang="en-US" sz="1800" b="1" dirty="0">
                <a:solidFill>
                  <a:srgbClr val="FF0000"/>
                </a:solidFill>
              </a:rPr>
              <a:t>Authentication</a:t>
            </a:r>
            <a:r>
              <a:rPr lang="en-US" altLang="en-US" sz="1800" dirty="0"/>
              <a:t> - </a:t>
            </a:r>
            <a:r>
              <a:rPr lang="en-US" sz="1800" dirty="0"/>
              <a:t>the process of </a:t>
            </a:r>
            <a:r>
              <a:rPr lang="en-US" sz="1800" u="sng" dirty="0"/>
              <a:t>asserting an identity</a:t>
            </a:r>
            <a:r>
              <a:rPr lang="en-US" sz="1800" dirty="0"/>
              <a:t> established during identification; for example through demographic or biometric details;</a:t>
            </a:r>
            <a:endParaRPr lang="en-US" altLang="en-US" sz="1800" dirty="0"/>
          </a:p>
          <a:p>
            <a:pPr>
              <a:defRPr/>
            </a:pPr>
            <a:r>
              <a:rPr lang="en-US" altLang="en-US" sz="1800" b="1" dirty="0">
                <a:solidFill>
                  <a:srgbClr val="FF0000"/>
                </a:solidFill>
              </a:rPr>
              <a:t>Authorisation</a:t>
            </a:r>
            <a:r>
              <a:rPr lang="en-US" altLang="en-US" sz="1800" dirty="0"/>
              <a:t> - </a:t>
            </a:r>
            <a:r>
              <a:rPr lang="en-US" sz="1800" dirty="0"/>
              <a:t>the process of </a:t>
            </a:r>
            <a:r>
              <a:rPr lang="en-US" sz="1800" u="sng" dirty="0"/>
              <a:t>determining what actions may be performed</a:t>
            </a:r>
            <a:r>
              <a:rPr lang="en-US" sz="1800" dirty="0"/>
              <a:t> or services accessed based on the asserted and authenticated identity.</a:t>
            </a:r>
            <a:endParaRPr lang="en-GB" altLang="en-US" sz="1800" dirty="0"/>
          </a:p>
          <a:p>
            <a:pPr>
              <a:defRPr/>
            </a:pPr>
            <a:endParaRPr lang="en-GB" altLang="en-US" sz="1800" dirty="0"/>
          </a:p>
          <a:p>
            <a:pPr marL="0" indent="0">
              <a:buNone/>
              <a:defRPr/>
            </a:pPr>
            <a:endParaRPr lang="en-GB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268" name="AutoShape 4" descr="IMG_4073.JPG">
            <a:extLst>
              <a:ext uri="{FF2B5EF4-FFF2-40B4-BE49-F238E27FC236}">
                <a16:creationId xmlns:a16="http://schemas.microsoft.com/office/drawing/2014/main" id="{854E12B5-0564-3680-1797-00120EC4C8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50322" y="-108380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269" name="AutoShape 7" descr="IMG_4075.JPG">
            <a:extLst>
              <a:ext uri="{FF2B5EF4-FFF2-40B4-BE49-F238E27FC236}">
                <a16:creationId xmlns:a16="http://schemas.microsoft.com/office/drawing/2014/main" id="{6F33F09B-72C6-984C-CAC5-39BE198C55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64657" y="5955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270" name="AutoShape 10" descr="IMG_3986.JPG">
            <a:extLst>
              <a:ext uri="{FF2B5EF4-FFF2-40B4-BE49-F238E27FC236}">
                <a16:creationId xmlns:a16="http://schemas.microsoft.com/office/drawing/2014/main" id="{DD8BC65C-D539-A855-C9EF-B09EF285B4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78993" y="12029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271" name="AutoShape 13" descr="IMG_E4013.JPG">
            <a:extLst>
              <a:ext uri="{FF2B5EF4-FFF2-40B4-BE49-F238E27FC236}">
                <a16:creationId xmlns:a16="http://schemas.microsoft.com/office/drawing/2014/main" id="{C546EDCC-A7C9-A0B2-6887-15BC26587B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93328" y="234626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272" name="AutoShape 16" descr="IMG_4034.JPG">
            <a:extLst>
              <a:ext uri="{FF2B5EF4-FFF2-40B4-BE49-F238E27FC236}">
                <a16:creationId xmlns:a16="http://schemas.microsoft.com/office/drawing/2014/main" id="{167D3A0B-8E18-7B2D-ED70-3F463628284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07663" y="34896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6D81C6FD-2ABD-EB12-1B09-E1A99CB204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1563" y="120291"/>
            <a:ext cx="6973444" cy="811066"/>
          </a:xfrm>
        </p:spPr>
        <p:txBody>
          <a:bodyPr/>
          <a:lstStyle/>
          <a:p>
            <a:r>
              <a:rPr lang="en-GB" altLang="en-US" sz="2101" dirty="0"/>
              <a:t>Digital identity: The Development Orthodoxy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6968A011-23D3-2D6B-1EA7-C842C3999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563" y="1274363"/>
            <a:ext cx="7484249" cy="3243073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1800" dirty="0"/>
              <a:t>By matching individuals with their digital credentials, digital identity schemes tackle </a:t>
            </a:r>
            <a:r>
              <a:rPr lang="en-US" sz="1800" b="1" dirty="0">
                <a:solidFill>
                  <a:srgbClr val="FF0000"/>
                </a:solidFill>
              </a:rPr>
              <a:t>inclusion errors</a:t>
            </a:r>
            <a:r>
              <a:rPr lang="en-US" sz="1800" dirty="0"/>
              <a:t> (people being included in schemes they are note entitled to and </a:t>
            </a:r>
            <a:r>
              <a:rPr lang="en-US" sz="1800" b="1" dirty="0">
                <a:solidFill>
                  <a:srgbClr val="FF0000"/>
                </a:solidFill>
              </a:rPr>
              <a:t>exclusion</a:t>
            </a:r>
            <a:r>
              <a:rPr lang="en-US" sz="1800" dirty="0"/>
              <a:t> </a:t>
            </a:r>
            <a:r>
              <a:rPr lang="en-US" sz="1800" b="1" dirty="0">
                <a:solidFill>
                  <a:srgbClr val="FF0000"/>
                </a:solidFill>
              </a:rPr>
              <a:t>errors </a:t>
            </a:r>
            <a:r>
              <a:rPr lang="en-US" sz="1800" dirty="0"/>
              <a:t>(people being erroneously excluded from schemes and services they are entitled to).</a:t>
            </a:r>
          </a:p>
          <a:p>
            <a:pPr>
              <a:defRPr/>
            </a:pPr>
            <a:endParaRPr lang="en-US" sz="1800" dirty="0"/>
          </a:p>
          <a:p>
            <a:pPr>
              <a:defRPr/>
            </a:pPr>
            <a:r>
              <a:rPr lang="en-US" sz="1800" dirty="0"/>
              <a:t>For example, social protection programmes can easily identify entitled users, preventing leakage and ensuring that all the needful are served. </a:t>
            </a:r>
          </a:p>
          <a:p>
            <a:pPr>
              <a:defRPr/>
            </a:pPr>
            <a:endParaRPr lang="en-US" sz="1800" dirty="0"/>
          </a:p>
          <a:p>
            <a:pPr>
              <a:defRPr/>
            </a:pPr>
            <a:r>
              <a:rPr lang="en-US" sz="1800" b="1" dirty="0">
                <a:solidFill>
                  <a:srgbClr val="FF0000"/>
                </a:solidFill>
              </a:rPr>
              <a:t>Sustainable Development Goal target 16.9</a:t>
            </a:r>
            <a:r>
              <a:rPr lang="en-US" sz="1800" dirty="0"/>
              <a:t>: reaching a “free and universal legal identity, including birth registration, by 2030”.</a:t>
            </a:r>
          </a:p>
          <a:p>
            <a:pPr>
              <a:defRPr/>
            </a:pPr>
            <a:endParaRPr lang="en-US" sz="1650" dirty="0"/>
          </a:p>
          <a:p>
            <a:pPr>
              <a:defRPr/>
            </a:pPr>
            <a:endParaRPr lang="en-US" altLang="en-US" sz="1650" dirty="0"/>
          </a:p>
          <a:p>
            <a:pPr marL="0" indent="0">
              <a:buNone/>
              <a:defRPr/>
            </a:pPr>
            <a:endParaRPr lang="en-GB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388" name="AutoShape 4" descr="IMG_4073.JPG">
            <a:extLst>
              <a:ext uri="{FF2B5EF4-FFF2-40B4-BE49-F238E27FC236}">
                <a16:creationId xmlns:a16="http://schemas.microsoft.com/office/drawing/2014/main" id="{A67CDF1B-72D7-4209-E2EF-FD6A3119B65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50322" y="-108380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389" name="AutoShape 7" descr="IMG_4075.JPG">
            <a:extLst>
              <a:ext uri="{FF2B5EF4-FFF2-40B4-BE49-F238E27FC236}">
                <a16:creationId xmlns:a16="http://schemas.microsoft.com/office/drawing/2014/main" id="{92466128-4A04-0619-D161-FB625EBA3C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64657" y="5955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390" name="AutoShape 10" descr="IMG_3986.JPG">
            <a:extLst>
              <a:ext uri="{FF2B5EF4-FFF2-40B4-BE49-F238E27FC236}">
                <a16:creationId xmlns:a16="http://schemas.microsoft.com/office/drawing/2014/main" id="{8A7FBC7A-4394-2A6A-8D61-13F59B9701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78993" y="12029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391" name="AutoShape 13" descr="IMG_E4013.JPG">
            <a:extLst>
              <a:ext uri="{FF2B5EF4-FFF2-40B4-BE49-F238E27FC236}">
                <a16:creationId xmlns:a16="http://schemas.microsoft.com/office/drawing/2014/main" id="{66C291DA-D03D-0E69-C0BA-12E7BE9CD7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93328" y="234626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392" name="AutoShape 16" descr="IMG_4034.JPG">
            <a:extLst>
              <a:ext uri="{FF2B5EF4-FFF2-40B4-BE49-F238E27FC236}">
                <a16:creationId xmlns:a16="http://schemas.microsoft.com/office/drawing/2014/main" id="{967DF854-6075-0776-2DE6-A4B4C4AC52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07663" y="34896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18CC0470-9810-8090-1E6F-2817321AF5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84947" y="256330"/>
            <a:ext cx="6174105" cy="593114"/>
          </a:xfrm>
        </p:spPr>
        <p:txBody>
          <a:bodyPr/>
          <a:lstStyle/>
          <a:p>
            <a:pPr eaLnBrk="1" hangingPunct="1"/>
            <a:r>
              <a:rPr lang="en-GB" altLang="en-US" sz="2401" dirty="0"/>
              <a:t>But…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06098-6372-AABF-572E-80BFCEEF5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299" y="1059984"/>
            <a:ext cx="7653298" cy="3727806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en-GB" sz="1800" dirty="0"/>
              <a:t>Empirical studies of digital identity offer many problematisations of the development orthodoxy.</a:t>
            </a:r>
          </a:p>
          <a:p>
            <a:pPr>
              <a:defRPr/>
            </a:pPr>
            <a:r>
              <a:rPr lang="en-GB" sz="1800" dirty="0"/>
              <a:t>Social welfare benefits: digital identity associated to erroneous </a:t>
            </a:r>
            <a:r>
              <a:rPr lang="en-GB" sz="1800" b="1" dirty="0">
                <a:solidFill>
                  <a:srgbClr val="FF0000"/>
                </a:solidFill>
              </a:rPr>
              <a:t>exclusions</a:t>
            </a:r>
            <a:r>
              <a:rPr lang="en-GB" sz="1800" dirty="0"/>
              <a:t> of genuinely entitled users (cf. Masiero &amp; Arvidsson, 2021)</a:t>
            </a:r>
          </a:p>
          <a:p>
            <a:pPr>
              <a:defRPr/>
            </a:pPr>
            <a:r>
              <a:rPr lang="en-GB" sz="1800" dirty="0"/>
              <a:t>Humanitarianism and assistance to minorities: coexistence of data-based assistance and </a:t>
            </a:r>
            <a:r>
              <a:rPr lang="en-GB" sz="1800" b="1" dirty="0">
                <a:solidFill>
                  <a:srgbClr val="FF0000"/>
                </a:solidFill>
              </a:rPr>
              <a:t>surveillance</a:t>
            </a:r>
            <a:r>
              <a:rPr lang="en-GB" sz="1800" dirty="0"/>
              <a:t>, resulting into capture, deportation and even death (cf. Schoemaker et al., 2023)</a:t>
            </a:r>
          </a:p>
          <a:p>
            <a:pPr>
              <a:defRPr/>
            </a:pPr>
            <a:r>
              <a:rPr lang="en-GB" sz="1800" dirty="0"/>
              <a:t>Outright </a:t>
            </a:r>
            <a:r>
              <a:rPr lang="en-GB" sz="1800" b="1" dirty="0">
                <a:solidFill>
                  <a:srgbClr val="FF0000"/>
                </a:solidFill>
              </a:rPr>
              <a:t>violation of human rights</a:t>
            </a:r>
            <a:r>
              <a:rPr lang="en-GB" sz="1800" dirty="0"/>
              <a:t>: </a:t>
            </a:r>
            <a:r>
              <a:rPr lang="en-GB" sz="1800" dirty="0">
                <a:hlinkClick r:id="rId3"/>
              </a:rPr>
              <a:t>Centre for Human Rights and Global Justice, NYU (2022)</a:t>
            </a:r>
            <a:r>
              <a:rPr lang="en-GB" sz="1800" dirty="0"/>
              <a:t> – digital identity systems funded by World Bank’s ID4D initiative result in documented </a:t>
            </a:r>
            <a:r>
              <a:rPr lang="en-GB" sz="1800" b="1" dirty="0">
                <a:solidFill>
                  <a:srgbClr val="FF0000"/>
                </a:solidFill>
              </a:rPr>
              <a:t>human rights harm</a:t>
            </a:r>
            <a:r>
              <a:rPr lang="en-GB" sz="1800" dirty="0"/>
              <a:t>, while evidence of benefits remains “assumed, rather than proven”</a:t>
            </a:r>
          </a:p>
          <a:p>
            <a:pPr>
              <a:defRPr/>
            </a:pPr>
            <a:endParaRPr lang="en-GB" sz="1650" dirty="0"/>
          </a:p>
          <a:p>
            <a:pPr>
              <a:defRPr/>
            </a:pPr>
            <a:endParaRPr lang="en-GB" sz="675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DF400037-68C4-C96C-B626-6AABD1081D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6609" y="188276"/>
            <a:ext cx="7061626" cy="593114"/>
          </a:xfrm>
        </p:spPr>
        <p:txBody>
          <a:bodyPr>
            <a:noAutofit/>
          </a:bodyPr>
          <a:lstStyle/>
          <a:p>
            <a:pPr eaLnBrk="1" hangingPunct="1"/>
            <a:r>
              <a:rPr lang="en-GB" altLang="en-US" sz="2000" dirty="0"/>
              <a:t>How are harmful outcomes produced from digital ID?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CA6B4785-59F5-5871-0222-7091EC5C78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84947" y="310253"/>
            <a:ext cx="6174105" cy="512127"/>
          </a:xfrm>
        </p:spPr>
        <p:txBody>
          <a:bodyPr/>
          <a:lstStyle/>
          <a:p>
            <a:r>
              <a:rPr lang="en-GB" altLang="en-US" sz="2101" dirty="0"/>
              <a:t>Harmful Outcomes of Digital ID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1060B68E-4BA3-F270-0A96-43F277557E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88444" y="1012344"/>
            <a:ext cx="5071462" cy="38349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altLang="en-US" sz="1800" dirty="0">
                <a:solidFill>
                  <a:schemeClr val="tx1"/>
                </a:solidFill>
              </a:rPr>
              <a:t>Three routes to unfairness in digital ID (from Masiero &amp; Das, 2019):</a:t>
            </a:r>
          </a:p>
          <a:p>
            <a:pPr marL="0" indent="0">
              <a:buNone/>
            </a:pPr>
            <a:r>
              <a:rPr lang="en-GB" altLang="en-US" sz="1800" b="1" dirty="0">
                <a:solidFill>
                  <a:srgbClr val="FF0000"/>
                </a:solidFill>
              </a:rPr>
              <a:t>Legal</a:t>
            </a:r>
            <a:r>
              <a:rPr lang="en-GB" altLang="en-US" sz="1800" dirty="0">
                <a:solidFill>
                  <a:srgbClr val="FF0000"/>
                </a:solidFill>
              </a:rPr>
              <a:t> </a:t>
            </a:r>
            <a:r>
              <a:rPr lang="en-GB" altLang="en-US" sz="1800" b="1" dirty="0">
                <a:solidFill>
                  <a:srgbClr val="FF0000"/>
                </a:solidFill>
              </a:rPr>
              <a:t>injustice</a:t>
            </a:r>
            <a:r>
              <a:rPr lang="en-GB" altLang="en-US" sz="1800" dirty="0">
                <a:solidFill>
                  <a:srgbClr val="FF0000"/>
                </a:solidFill>
              </a:rPr>
              <a:t> </a:t>
            </a:r>
            <a:r>
              <a:rPr lang="en-GB" altLang="en-US" sz="1800" dirty="0">
                <a:solidFill>
                  <a:schemeClr val="tx1"/>
                </a:solidFill>
              </a:rPr>
              <a:t>– s</a:t>
            </a:r>
            <a:r>
              <a:rPr lang="en-GB" altLang="nb-NO" sz="1800" dirty="0">
                <a:solidFill>
                  <a:schemeClr val="tx1"/>
                </a:solidFill>
              </a:rPr>
              <a:t>ubordination of essential rights to correct provision of digital identity and functioning of digital identity systems</a:t>
            </a:r>
            <a:endParaRPr lang="nb-NO" alt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altLang="en-US" sz="1800" b="1" dirty="0">
                <a:solidFill>
                  <a:srgbClr val="FF0000"/>
                </a:solidFill>
              </a:rPr>
              <a:t>Informational</a:t>
            </a:r>
            <a:r>
              <a:rPr lang="en-GB" altLang="en-US" sz="1800" dirty="0">
                <a:solidFill>
                  <a:srgbClr val="FF0000"/>
                </a:solidFill>
              </a:rPr>
              <a:t> </a:t>
            </a:r>
            <a:r>
              <a:rPr lang="en-GB" altLang="en-US" sz="1800" b="1" dirty="0">
                <a:solidFill>
                  <a:srgbClr val="FF0000"/>
                </a:solidFill>
              </a:rPr>
              <a:t>injustice</a:t>
            </a:r>
            <a:r>
              <a:rPr lang="en-GB" altLang="en-US" sz="1800" dirty="0">
                <a:solidFill>
                  <a:srgbClr val="FF0000"/>
                </a:solidFill>
              </a:rPr>
              <a:t> </a:t>
            </a:r>
            <a:r>
              <a:rPr lang="en-GB" altLang="en-US" sz="1800" dirty="0">
                <a:solidFill>
                  <a:schemeClr val="tx1"/>
                </a:solidFill>
              </a:rPr>
              <a:t>– i</a:t>
            </a:r>
            <a:r>
              <a:rPr lang="en-GB" altLang="nb-NO" sz="1800" dirty="0">
                <a:solidFill>
                  <a:schemeClr val="tx1"/>
                </a:solidFill>
              </a:rPr>
              <a:t>njustice perpetrated through hiding or mishandling information on how digital identity data are used</a:t>
            </a:r>
            <a:endParaRPr lang="nb-NO" alt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altLang="en-US" sz="1800" b="1" dirty="0">
                <a:solidFill>
                  <a:srgbClr val="FF0000"/>
                </a:solidFill>
              </a:rPr>
              <a:t>Design-related injustice</a:t>
            </a:r>
            <a:r>
              <a:rPr lang="en-GB" altLang="en-US" sz="1800" dirty="0">
                <a:solidFill>
                  <a:srgbClr val="FF0000"/>
                </a:solidFill>
              </a:rPr>
              <a:t> </a:t>
            </a:r>
            <a:r>
              <a:rPr lang="en-GB" altLang="en-US" sz="1800" dirty="0">
                <a:solidFill>
                  <a:schemeClr val="tx1"/>
                </a:solidFill>
              </a:rPr>
              <a:t>– i</a:t>
            </a:r>
            <a:r>
              <a:rPr lang="en-GB" altLang="nb-NO" sz="1800" dirty="0">
                <a:solidFill>
                  <a:schemeClr val="tx1"/>
                </a:solidFill>
              </a:rPr>
              <a:t>njustice perpetrated through technology design, based on the technical features of digital identity systems</a:t>
            </a:r>
            <a:endParaRPr lang="nb-NO" altLang="nb-NO" sz="1800" dirty="0">
              <a:solidFill>
                <a:schemeClr val="tx1"/>
              </a:solidFill>
            </a:endParaRPr>
          </a:p>
        </p:txBody>
      </p:sp>
      <p:sp>
        <p:nvSpPr>
          <p:cNvPr id="23556" name="AutoShape 4" descr="IMG_4073.JPG">
            <a:extLst>
              <a:ext uri="{FF2B5EF4-FFF2-40B4-BE49-F238E27FC236}">
                <a16:creationId xmlns:a16="http://schemas.microsoft.com/office/drawing/2014/main" id="{7A26B92C-6D11-4604-0B1D-1EFF3C0E94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50322" y="-108380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23557" name="Picture 5">
            <a:extLst>
              <a:ext uri="{FF2B5EF4-FFF2-40B4-BE49-F238E27FC236}">
                <a16:creationId xmlns:a16="http://schemas.microsoft.com/office/drawing/2014/main" id="{D0E89267-0E5C-9237-3CA2-7E2BAD117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35" y="1012344"/>
            <a:ext cx="2323626" cy="1742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AutoShape 7" descr="IMG_4075.JPG">
            <a:extLst>
              <a:ext uri="{FF2B5EF4-FFF2-40B4-BE49-F238E27FC236}">
                <a16:creationId xmlns:a16="http://schemas.microsoft.com/office/drawing/2014/main" id="{DD9D4004-7277-644F-EF81-3E384336FBF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64657" y="5955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559" name="AutoShape 10" descr="IMG_3986.JPG">
            <a:extLst>
              <a:ext uri="{FF2B5EF4-FFF2-40B4-BE49-F238E27FC236}">
                <a16:creationId xmlns:a16="http://schemas.microsoft.com/office/drawing/2014/main" id="{FEA82C81-D739-1AE6-0D25-C556191788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78993" y="12029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560" name="AutoShape 13" descr="IMG_E4013.JPG">
            <a:extLst>
              <a:ext uri="{FF2B5EF4-FFF2-40B4-BE49-F238E27FC236}">
                <a16:creationId xmlns:a16="http://schemas.microsoft.com/office/drawing/2014/main" id="{DADA2D95-9DBD-B14D-290A-E60BBDA90F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93328" y="234626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561" name="AutoShape 16" descr="IMG_4034.JPG">
            <a:extLst>
              <a:ext uri="{FF2B5EF4-FFF2-40B4-BE49-F238E27FC236}">
                <a16:creationId xmlns:a16="http://schemas.microsoft.com/office/drawing/2014/main" id="{83CB1287-1685-CCFE-8C87-58FB5CFBC6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07663" y="34896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23562" name="Picture 17">
            <a:extLst>
              <a:ext uri="{FF2B5EF4-FFF2-40B4-BE49-F238E27FC236}">
                <a16:creationId xmlns:a16="http://schemas.microsoft.com/office/drawing/2014/main" id="{20401142-1E77-8308-BA96-3A305656F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35" y="2872674"/>
            <a:ext cx="2312907" cy="173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D6B825E2-8FA1-CEDE-A03E-310D44E1DC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64657" y="322759"/>
            <a:ext cx="5476183" cy="562148"/>
          </a:xfrm>
        </p:spPr>
        <p:txBody>
          <a:bodyPr/>
          <a:lstStyle/>
          <a:p>
            <a:r>
              <a:rPr lang="en-GB" altLang="en-US" sz="2101" dirty="0"/>
              <a:t>Harmful Outcomes of Digital ID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18178122-D948-2CDD-4195-52E5250D2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775" y="973041"/>
            <a:ext cx="7676349" cy="3643256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endParaRPr lang="en-GB" alt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en-GB" altLang="en-US" sz="1800" b="1" dirty="0">
                <a:solidFill>
                  <a:srgbClr val="FF0000"/>
                </a:solidFill>
              </a:rPr>
              <a:t>Legal</a:t>
            </a:r>
            <a:r>
              <a:rPr lang="en-GB" altLang="en-US" sz="1800" dirty="0">
                <a:solidFill>
                  <a:srgbClr val="FF0000"/>
                </a:solidFill>
              </a:rPr>
              <a:t> </a:t>
            </a:r>
            <a:r>
              <a:rPr lang="en-GB" altLang="en-US" sz="1800" b="1" dirty="0">
                <a:solidFill>
                  <a:srgbClr val="FF0000"/>
                </a:solidFill>
              </a:rPr>
              <a:t>injustice</a:t>
            </a:r>
            <a:r>
              <a:rPr lang="en-GB" altLang="en-US" sz="1800" dirty="0">
                <a:solidFill>
                  <a:srgbClr val="FF0000"/>
                </a:solidFill>
              </a:rPr>
              <a:t> </a:t>
            </a:r>
            <a:r>
              <a:rPr lang="en-GB" altLang="en-US" sz="1800" dirty="0"/>
              <a:t>– s</a:t>
            </a:r>
            <a:r>
              <a:rPr lang="en-GB" sz="1800" dirty="0"/>
              <a:t>ubordination of essential rights to correct provision of digital identity and functioning of digital identity systems</a:t>
            </a:r>
            <a:endParaRPr lang="nb-NO" sz="1800" dirty="0"/>
          </a:p>
          <a:p>
            <a:pPr>
              <a:defRPr/>
            </a:pPr>
            <a:r>
              <a:rPr lang="en-GB" altLang="en-US" sz="1800" dirty="0"/>
              <a:t>Masiero &amp; Das (2019): introducing digital authentication in ration shops results in </a:t>
            </a:r>
            <a:r>
              <a:rPr lang="en-GB" altLang="en-US" sz="1800" b="1" dirty="0">
                <a:solidFill>
                  <a:srgbClr val="FF0000"/>
                </a:solidFill>
              </a:rPr>
              <a:t>new exclusions </a:t>
            </a:r>
            <a:r>
              <a:rPr lang="en-GB" altLang="en-US" sz="1800" dirty="0"/>
              <a:t>of users, who originally could smoothly access food rations in India’s Public Distribution System (PDS)</a:t>
            </a:r>
          </a:p>
          <a:p>
            <a:pPr>
              <a:defRPr/>
            </a:pPr>
            <a:r>
              <a:rPr lang="en-GB" altLang="en-US" sz="1800" b="1" dirty="0">
                <a:solidFill>
                  <a:srgbClr val="FF0000"/>
                </a:solidFill>
              </a:rPr>
              <a:t>Extreme outcomes </a:t>
            </a:r>
            <a:r>
              <a:rPr lang="en-GB" altLang="en-US" sz="1800" dirty="0"/>
              <a:t>of exclusion: hunger deaths documented in relation to </a:t>
            </a:r>
            <a:r>
              <a:rPr lang="en-GB" altLang="en-US" sz="1800" dirty="0">
                <a:hlinkClick r:id="rId2"/>
              </a:rPr>
              <a:t>failed biometric authentication</a:t>
            </a:r>
            <a:r>
              <a:rPr lang="en-GB" altLang="en-US" sz="1800" dirty="0"/>
              <a:t> in India’s Jharkhand state</a:t>
            </a:r>
          </a:p>
          <a:p>
            <a:pPr>
              <a:defRPr/>
            </a:pPr>
            <a:r>
              <a:rPr lang="en-GB" altLang="en-US" sz="1800" dirty="0"/>
              <a:t>Harm generated by the breach of fundamental human rights, where rights as essential as the right to food are made </a:t>
            </a:r>
            <a:r>
              <a:rPr lang="en-GB" altLang="en-US" sz="1800" b="1" dirty="0">
                <a:solidFill>
                  <a:srgbClr val="FF0000"/>
                </a:solidFill>
              </a:rPr>
              <a:t>conditional</a:t>
            </a:r>
            <a:r>
              <a:rPr lang="en-GB" altLang="en-US" sz="1800" dirty="0"/>
              <a:t> to the good functioning of digital identification and authentication.</a:t>
            </a:r>
          </a:p>
          <a:p>
            <a:pPr>
              <a:defRPr/>
            </a:pPr>
            <a:endParaRPr lang="en-GB" altLang="en-US" sz="1500" dirty="0"/>
          </a:p>
          <a:p>
            <a:pPr>
              <a:buFontTx/>
              <a:buChar char="-"/>
              <a:defRPr/>
            </a:pPr>
            <a:endParaRPr lang="en-GB" altLang="en-US" sz="1650" dirty="0"/>
          </a:p>
          <a:p>
            <a:pPr marL="0" indent="0">
              <a:buNone/>
              <a:defRPr/>
            </a:pPr>
            <a:endParaRPr lang="en-GB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580" name="AutoShape 4" descr="IMG_4073.JPG">
            <a:extLst>
              <a:ext uri="{FF2B5EF4-FFF2-40B4-BE49-F238E27FC236}">
                <a16:creationId xmlns:a16="http://schemas.microsoft.com/office/drawing/2014/main" id="{D289EC06-A785-5690-F32C-D2F5A6C8EE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50322" y="-108380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4581" name="AutoShape 7" descr="IMG_4075.JPG">
            <a:extLst>
              <a:ext uri="{FF2B5EF4-FFF2-40B4-BE49-F238E27FC236}">
                <a16:creationId xmlns:a16="http://schemas.microsoft.com/office/drawing/2014/main" id="{6D107D4D-1D20-00E5-8417-7B13F96161C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64657" y="5955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4582" name="AutoShape 10" descr="IMG_3986.JPG">
            <a:extLst>
              <a:ext uri="{FF2B5EF4-FFF2-40B4-BE49-F238E27FC236}">
                <a16:creationId xmlns:a16="http://schemas.microsoft.com/office/drawing/2014/main" id="{74124B9B-EC12-AE35-27E2-30CB36768B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78993" y="12029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4583" name="AutoShape 13" descr="IMG_E4013.JPG">
            <a:extLst>
              <a:ext uri="{FF2B5EF4-FFF2-40B4-BE49-F238E27FC236}">
                <a16:creationId xmlns:a16="http://schemas.microsoft.com/office/drawing/2014/main" id="{7A6A3238-5F88-B3FD-EF1F-172F2FD4A2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93328" y="234626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4584" name="AutoShape 16" descr="IMG_4034.JPG">
            <a:extLst>
              <a:ext uri="{FF2B5EF4-FFF2-40B4-BE49-F238E27FC236}">
                <a16:creationId xmlns:a16="http://schemas.microsoft.com/office/drawing/2014/main" id="{371D4FC7-C443-C629-0083-5F2633DBE8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07663" y="34896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1D21AA48-C94B-45CE-2C1E-AF909410B7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93328" y="278358"/>
            <a:ext cx="5476183" cy="562148"/>
          </a:xfrm>
        </p:spPr>
        <p:txBody>
          <a:bodyPr/>
          <a:lstStyle/>
          <a:p>
            <a:r>
              <a:rPr lang="en-GB" altLang="en-US" sz="2101" dirty="0"/>
              <a:t>Harmful Outcomes of Digital ID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54568ACE-9FF7-A538-5667-C6DFAF1B8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354" y="1034971"/>
            <a:ext cx="7571875" cy="3761155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endParaRPr lang="en-GB" altLang="en-US" sz="1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en-GB" altLang="en-US" sz="1800" b="1" dirty="0">
                <a:solidFill>
                  <a:srgbClr val="FF0000"/>
                </a:solidFill>
              </a:rPr>
              <a:t>Informational</a:t>
            </a:r>
            <a:r>
              <a:rPr lang="en-GB" altLang="en-US" sz="1800" dirty="0">
                <a:solidFill>
                  <a:srgbClr val="FF0000"/>
                </a:solidFill>
              </a:rPr>
              <a:t> </a:t>
            </a:r>
            <a:r>
              <a:rPr lang="en-GB" altLang="en-US" sz="1800" b="1" dirty="0">
                <a:solidFill>
                  <a:srgbClr val="FF0000"/>
                </a:solidFill>
              </a:rPr>
              <a:t>injustice</a:t>
            </a:r>
            <a:r>
              <a:rPr lang="en-GB" altLang="en-US" sz="1800" dirty="0">
                <a:solidFill>
                  <a:srgbClr val="FF0000"/>
                </a:solidFill>
              </a:rPr>
              <a:t> </a:t>
            </a:r>
            <a:r>
              <a:rPr lang="en-GB" altLang="en-US" sz="1800" dirty="0"/>
              <a:t>– i</a:t>
            </a:r>
            <a:r>
              <a:rPr lang="en-GB" sz="1800" dirty="0"/>
              <a:t>njustice perpetrated through hiding or mishandling information on how digital identity data are used</a:t>
            </a:r>
          </a:p>
          <a:p>
            <a:pPr>
              <a:defRPr/>
            </a:pPr>
            <a:r>
              <a:rPr lang="en-GB" altLang="en-US" sz="1800" dirty="0"/>
              <a:t>Masiero &amp; Das (2019): little information among users on how biometric data will be used; no mention of the Indian government’s plan to shift from in-kind rations to </a:t>
            </a:r>
            <a:r>
              <a:rPr lang="en-GB" altLang="en-US" sz="1800" b="1" dirty="0">
                <a:solidFill>
                  <a:srgbClr val="FF0000"/>
                </a:solidFill>
              </a:rPr>
              <a:t>cash transfers</a:t>
            </a:r>
          </a:p>
          <a:p>
            <a:pPr>
              <a:defRPr/>
            </a:pPr>
            <a:r>
              <a:rPr lang="en-GB" altLang="en-US" sz="1800" dirty="0"/>
              <a:t>With food subsidies made conditional to biometric registration, users are not in the position to meaningfully question how their data are handled</a:t>
            </a:r>
          </a:p>
          <a:p>
            <a:pPr>
              <a:defRPr/>
            </a:pPr>
            <a:r>
              <a:rPr lang="en-GB" altLang="en-US" sz="1800" dirty="0"/>
              <a:t>Harm generated by </a:t>
            </a:r>
            <a:r>
              <a:rPr lang="en-GB" altLang="en-US" sz="1800" b="1" dirty="0">
                <a:solidFill>
                  <a:srgbClr val="FF0000"/>
                </a:solidFill>
              </a:rPr>
              <a:t>one-sided management </a:t>
            </a:r>
            <a:r>
              <a:rPr lang="en-GB" altLang="en-US" sz="1800" dirty="0"/>
              <a:t>of user data, leaving users in the position of either registering for digital ID or remaining without basic food rations.</a:t>
            </a:r>
          </a:p>
          <a:p>
            <a:pPr>
              <a:defRPr/>
            </a:pPr>
            <a:endParaRPr lang="en-GB" altLang="en-US" sz="1500" dirty="0"/>
          </a:p>
        </p:txBody>
      </p:sp>
      <p:sp>
        <p:nvSpPr>
          <p:cNvPr id="25604" name="AutoShape 4" descr="IMG_4073.JPG">
            <a:extLst>
              <a:ext uri="{FF2B5EF4-FFF2-40B4-BE49-F238E27FC236}">
                <a16:creationId xmlns:a16="http://schemas.microsoft.com/office/drawing/2014/main" id="{334AF66D-DA5E-BB35-38EA-CFBD76D7C39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50322" y="-108380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5605" name="AutoShape 7" descr="IMG_4075.JPG">
            <a:extLst>
              <a:ext uri="{FF2B5EF4-FFF2-40B4-BE49-F238E27FC236}">
                <a16:creationId xmlns:a16="http://schemas.microsoft.com/office/drawing/2014/main" id="{7EB6A478-1963-819B-9E35-5C5825211C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64657" y="5955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5606" name="AutoShape 10" descr="IMG_3986.JPG">
            <a:extLst>
              <a:ext uri="{FF2B5EF4-FFF2-40B4-BE49-F238E27FC236}">
                <a16:creationId xmlns:a16="http://schemas.microsoft.com/office/drawing/2014/main" id="{23E132A2-3D68-790D-FAA0-85D291B7B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78993" y="12029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5607" name="AutoShape 13" descr="IMG_E4013.JPG">
            <a:extLst>
              <a:ext uri="{FF2B5EF4-FFF2-40B4-BE49-F238E27FC236}">
                <a16:creationId xmlns:a16="http://schemas.microsoft.com/office/drawing/2014/main" id="{7C914C72-982C-6626-E6FB-25D1751EA1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93328" y="234626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5608" name="AutoShape 16" descr="IMG_4034.JPG">
            <a:extLst>
              <a:ext uri="{FF2B5EF4-FFF2-40B4-BE49-F238E27FC236}">
                <a16:creationId xmlns:a16="http://schemas.microsoft.com/office/drawing/2014/main" id="{E70B2A23-4784-AE0F-7848-D1DB8FC86B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07663" y="34896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DDD6C8FC-F0B3-D35A-48E3-7099E66F8E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8992" y="296558"/>
            <a:ext cx="5476183" cy="562148"/>
          </a:xfrm>
        </p:spPr>
        <p:txBody>
          <a:bodyPr/>
          <a:lstStyle/>
          <a:p>
            <a:r>
              <a:rPr lang="en-GB" altLang="en-US" sz="2101" dirty="0"/>
              <a:t>Harmful Outcomes of Digital ID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645FC7BF-87FD-26D2-F0D9-3F2B07A32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3" y="780101"/>
            <a:ext cx="7976027" cy="4244696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endParaRPr lang="en-GB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en-GB" altLang="en-US" sz="1800" b="1" dirty="0">
                <a:solidFill>
                  <a:srgbClr val="FF0000"/>
                </a:solidFill>
              </a:rPr>
              <a:t>Design-related</a:t>
            </a:r>
            <a:r>
              <a:rPr lang="en-GB" altLang="en-US" sz="1800" dirty="0">
                <a:solidFill>
                  <a:srgbClr val="FF0000"/>
                </a:solidFill>
              </a:rPr>
              <a:t> </a:t>
            </a:r>
            <a:r>
              <a:rPr lang="en-GB" altLang="en-US" sz="1800" b="1" dirty="0">
                <a:solidFill>
                  <a:srgbClr val="FF0000"/>
                </a:solidFill>
              </a:rPr>
              <a:t>i</a:t>
            </a:r>
            <a:r>
              <a:rPr lang="en-GB" sz="1800" b="1" dirty="0">
                <a:solidFill>
                  <a:srgbClr val="FF0000"/>
                </a:solidFill>
              </a:rPr>
              <a:t>njustice</a:t>
            </a:r>
            <a:r>
              <a:rPr lang="en-GB" sz="1800" dirty="0"/>
              <a:t> – a form of injustice perpetrated through technology design, based on the technical features of digital identity systems.</a:t>
            </a:r>
            <a:endParaRPr lang="en-GB" altLang="en-US" sz="1800" dirty="0"/>
          </a:p>
          <a:p>
            <a:pPr>
              <a:defRPr/>
            </a:pPr>
            <a:r>
              <a:rPr lang="nb-NO" sz="1800" dirty="0"/>
              <a:t>Masiero and Das (2019): </a:t>
            </a:r>
            <a:r>
              <a:rPr lang="nb-NO" sz="1800" dirty="0" err="1"/>
              <a:t>exclusion</a:t>
            </a:r>
            <a:r>
              <a:rPr lang="nb-NO" sz="1800" dirty="0"/>
              <a:t> of non-</a:t>
            </a:r>
            <a:r>
              <a:rPr lang="nb-NO" sz="1800" dirty="0" err="1"/>
              <a:t>entitled</a:t>
            </a:r>
            <a:r>
              <a:rPr lang="nb-NO" sz="1800" dirty="0"/>
              <a:t> users through </a:t>
            </a:r>
            <a:r>
              <a:rPr lang="nb-NO" sz="1800" dirty="0" err="1"/>
              <a:t>biometrics</a:t>
            </a:r>
            <a:r>
              <a:rPr lang="nb-NO" sz="1800" dirty="0"/>
              <a:t>, but </a:t>
            </a:r>
            <a:r>
              <a:rPr lang="nb-NO" sz="1800" dirty="0" err="1"/>
              <a:t>no</a:t>
            </a:r>
            <a:r>
              <a:rPr lang="nb-NO" sz="1800" dirty="0"/>
              <a:t> action towards </a:t>
            </a:r>
            <a:r>
              <a:rPr lang="nb-NO" sz="1800" b="1" dirty="0" err="1">
                <a:solidFill>
                  <a:srgbClr val="FF0000"/>
                </a:solidFill>
              </a:rPr>
              <a:t>entitled</a:t>
            </a:r>
            <a:r>
              <a:rPr lang="nb-NO" sz="1800" b="1" dirty="0">
                <a:solidFill>
                  <a:srgbClr val="FF0000"/>
                </a:solidFill>
              </a:rPr>
              <a:t> users </a:t>
            </a:r>
            <a:r>
              <a:rPr lang="nb-NO" sz="1800" dirty="0"/>
              <a:t>(</a:t>
            </a:r>
            <a:r>
              <a:rPr lang="nb-NO" sz="1800" dirty="0" err="1"/>
              <a:t>esp</a:t>
            </a:r>
            <a:r>
              <a:rPr lang="nb-NO" sz="1800" dirty="0"/>
              <a:t>. </a:t>
            </a:r>
            <a:r>
              <a:rPr lang="nb-NO" sz="1800" dirty="0" err="1"/>
              <a:t>widows</a:t>
            </a:r>
            <a:r>
              <a:rPr lang="nb-NO" sz="1800" dirty="0"/>
              <a:t>; farmers; </a:t>
            </a:r>
            <a:r>
              <a:rPr lang="nb-NO" sz="1800" dirty="0" err="1"/>
              <a:t>elderly</a:t>
            </a:r>
            <a:r>
              <a:rPr lang="nb-NO" sz="1800" dirty="0"/>
              <a:t>) </a:t>
            </a:r>
            <a:r>
              <a:rPr lang="nb-NO" sz="1800" dirty="0" err="1"/>
              <a:t>whose</a:t>
            </a:r>
            <a:r>
              <a:rPr lang="nb-NO" sz="1800" dirty="0"/>
              <a:t> access to </a:t>
            </a:r>
            <a:r>
              <a:rPr lang="nb-NO" sz="1800" dirty="0" err="1"/>
              <a:t>rations</a:t>
            </a:r>
            <a:r>
              <a:rPr lang="nb-NO" sz="1800" dirty="0"/>
              <a:t> is </a:t>
            </a:r>
            <a:r>
              <a:rPr lang="nb-NO" sz="1800" dirty="0" err="1"/>
              <a:t>hampered</a:t>
            </a:r>
            <a:r>
              <a:rPr lang="nb-NO" sz="1800" dirty="0"/>
              <a:t> by </a:t>
            </a:r>
            <a:r>
              <a:rPr lang="nb-NO" sz="1800" dirty="0" err="1"/>
              <a:t>misreadability</a:t>
            </a:r>
            <a:r>
              <a:rPr lang="nb-NO" sz="1800" dirty="0"/>
              <a:t> of bodies</a:t>
            </a:r>
          </a:p>
          <a:p>
            <a:pPr>
              <a:defRPr/>
            </a:pPr>
            <a:r>
              <a:rPr lang="nb-NO" sz="1800" dirty="0"/>
              <a:t>The system is not designed to </a:t>
            </a:r>
            <a:r>
              <a:rPr lang="nb-NO" sz="1800" dirty="0" err="1"/>
              <a:t>fix</a:t>
            </a:r>
            <a:r>
              <a:rPr lang="nb-NO" sz="1800" dirty="0"/>
              <a:t> </a:t>
            </a:r>
            <a:r>
              <a:rPr lang="nb-NO" sz="1800" dirty="0" err="1"/>
              <a:t>wrongful</a:t>
            </a:r>
            <a:r>
              <a:rPr lang="nb-NO" sz="1800" dirty="0"/>
              <a:t> exclusion, which results in </a:t>
            </a:r>
            <a:r>
              <a:rPr lang="nb-NO" sz="1800" b="1" dirty="0" err="1">
                <a:solidFill>
                  <a:srgbClr val="FF0000"/>
                </a:solidFill>
              </a:rPr>
              <a:t>magnified</a:t>
            </a:r>
            <a:r>
              <a:rPr lang="nb-NO" sz="1800" b="1" dirty="0">
                <a:solidFill>
                  <a:srgbClr val="FF0000"/>
                </a:solidFill>
              </a:rPr>
              <a:t> </a:t>
            </a:r>
            <a:r>
              <a:rPr lang="nb-NO" sz="1800" b="1" dirty="0" err="1">
                <a:solidFill>
                  <a:srgbClr val="FF0000"/>
                </a:solidFill>
              </a:rPr>
              <a:t>exclusions</a:t>
            </a:r>
            <a:r>
              <a:rPr lang="nb-NO" sz="1800" b="1" dirty="0">
                <a:solidFill>
                  <a:srgbClr val="FF0000"/>
                </a:solidFill>
              </a:rPr>
              <a:t> </a:t>
            </a:r>
            <a:r>
              <a:rPr lang="nb-NO" sz="1800" dirty="0"/>
              <a:t>from food subsidies </a:t>
            </a:r>
            <a:r>
              <a:rPr lang="nb-NO" sz="1800" dirty="0" err="1"/>
              <a:t>after</a:t>
            </a:r>
            <a:r>
              <a:rPr lang="nb-NO" sz="1800" dirty="0"/>
              <a:t> the introduction of </a:t>
            </a:r>
            <a:r>
              <a:rPr lang="nb-NO" sz="1800" dirty="0" err="1"/>
              <a:t>biometrics</a:t>
            </a:r>
            <a:r>
              <a:rPr lang="nb-NO" sz="1800" dirty="0"/>
              <a:t> (</a:t>
            </a:r>
            <a:r>
              <a:rPr lang="nb-NO" sz="1800" dirty="0">
                <a:hlinkClick r:id="rId2"/>
              </a:rPr>
              <a:t>Muralidharan et al., 2020</a:t>
            </a:r>
            <a:r>
              <a:rPr lang="nb-NO" sz="1800" dirty="0"/>
              <a:t>)</a:t>
            </a:r>
          </a:p>
          <a:p>
            <a:pPr>
              <a:defRPr/>
            </a:pPr>
            <a:r>
              <a:rPr lang="nb-NO" sz="1800" dirty="0"/>
              <a:t>Harm </a:t>
            </a:r>
            <a:r>
              <a:rPr lang="nb-NO" sz="1800" dirty="0" err="1"/>
              <a:t>generated</a:t>
            </a:r>
            <a:r>
              <a:rPr lang="nb-NO" sz="1800" dirty="0"/>
              <a:t> by the very </a:t>
            </a:r>
            <a:r>
              <a:rPr lang="nb-NO" sz="1800" b="1" dirty="0">
                <a:solidFill>
                  <a:srgbClr val="FF0000"/>
                </a:solidFill>
              </a:rPr>
              <a:t>design</a:t>
            </a:r>
            <a:r>
              <a:rPr lang="nb-NO" sz="1800" dirty="0"/>
              <a:t> of the technology, which is </a:t>
            </a:r>
            <a:r>
              <a:rPr lang="nb-NO" sz="1800" dirty="0" err="1"/>
              <a:t>misaligned</a:t>
            </a:r>
            <a:r>
              <a:rPr lang="nb-NO" sz="1800" dirty="0"/>
              <a:t> with the </a:t>
            </a:r>
            <a:r>
              <a:rPr lang="nb-NO" sz="1800" dirty="0" err="1"/>
              <a:t>urgent</a:t>
            </a:r>
            <a:r>
              <a:rPr lang="nb-NO" sz="1800" dirty="0"/>
              <a:t> </a:t>
            </a:r>
            <a:r>
              <a:rPr lang="nb-NO" sz="1800" dirty="0" err="1"/>
              <a:t>need</a:t>
            </a:r>
            <a:r>
              <a:rPr lang="nb-NO" sz="1800" dirty="0"/>
              <a:t> for </a:t>
            </a:r>
            <a:r>
              <a:rPr lang="nb-NO" sz="1800" dirty="0" err="1"/>
              <a:t>entitled</a:t>
            </a:r>
            <a:r>
              <a:rPr lang="nb-NO" sz="1800" dirty="0"/>
              <a:t> people to access food </a:t>
            </a:r>
            <a:r>
              <a:rPr lang="nb-NO" sz="1800" dirty="0" err="1"/>
              <a:t>rations</a:t>
            </a:r>
            <a:r>
              <a:rPr lang="nb-NO" sz="1800" dirty="0"/>
              <a:t>.</a:t>
            </a:r>
          </a:p>
          <a:p>
            <a:pPr>
              <a:defRPr/>
            </a:pPr>
            <a:r>
              <a:rPr lang="nb-NO" sz="1800" dirty="0" err="1"/>
              <a:t>Again</a:t>
            </a:r>
            <a:r>
              <a:rPr lang="nb-NO" sz="1800" dirty="0"/>
              <a:t> the «</a:t>
            </a:r>
            <a:r>
              <a:rPr lang="nb-NO" sz="1800" dirty="0" err="1"/>
              <a:t>dark</a:t>
            </a:r>
            <a:r>
              <a:rPr lang="nb-NO" sz="1800" dirty="0"/>
              <a:t> matter» </a:t>
            </a:r>
            <a:r>
              <a:rPr lang="nb-NO" sz="1800" dirty="0" err="1"/>
              <a:t>point</a:t>
            </a:r>
            <a:r>
              <a:rPr lang="nb-NO" sz="1800" dirty="0"/>
              <a:t> from the </a:t>
            </a:r>
            <a:r>
              <a:rPr lang="nb-NO" sz="1800" dirty="0" err="1"/>
              <a:t>previous</a:t>
            </a:r>
            <a:r>
              <a:rPr lang="nb-NO" sz="1800" dirty="0"/>
              <a:t> lecture: injustice is not a «side» of the system, but </a:t>
            </a:r>
            <a:r>
              <a:rPr lang="nb-NO" sz="1800" dirty="0" err="1"/>
              <a:t>directly</a:t>
            </a:r>
            <a:r>
              <a:rPr lang="nb-NO" sz="1800" dirty="0"/>
              <a:t> designed into how the system is made.</a:t>
            </a:r>
          </a:p>
          <a:p>
            <a:pPr>
              <a:defRPr/>
            </a:pPr>
            <a:endParaRPr lang="en-GB" altLang="en-US" sz="675" dirty="0"/>
          </a:p>
          <a:p>
            <a:pPr>
              <a:defRPr/>
            </a:pPr>
            <a:endParaRPr lang="en-GB" altLang="en-US" sz="1500" dirty="0"/>
          </a:p>
        </p:txBody>
      </p:sp>
      <p:sp>
        <p:nvSpPr>
          <p:cNvPr id="27652" name="AutoShape 4" descr="IMG_4073.JPG">
            <a:extLst>
              <a:ext uri="{FF2B5EF4-FFF2-40B4-BE49-F238E27FC236}">
                <a16:creationId xmlns:a16="http://schemas.microsoft.com/office/drawing/2014/main" id="{549E1679-8D40-1E37-2A2D-1F998DCEF7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50322" y="-108380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7653" name="AutoShape 7" descr="IMG_4075.JPG">
            <a:extLst>
              <a:ext uri="{FF2B5EF4-FFF2-40B4-BE49-F238E27FC236}">
                <a16:creationId xmlns:a16="http://schemas.microsoft.com/office/drawing/2014/main" id="{ADEBE1D4-77F5-6DE5-2A22-F416E35DEB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64657" y="5955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7654" name="AutoShape 10" descr="IMG_3986.JPG">
            <a:extLst>
              <a:ext uri="{FF2B5EF4-FFF2-40B4-BE49-F238E27FC236}">
                <a16:creationId xmlns:a16="http://schemas.microsoft.com/office/drawing/2014/main" id="{299FE435-137A-5938-4306-F3BE824640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78993" y="12029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7655" name="AutoShape 13" descr="IMG_E4013.JPG">
            <a:extLst>
              <a:ext uri="{FF2B5EF4-FFF2-40B4-BE49-F238E27FC236}">
                <a16:creationId xmlns:a16="http://schemas.microsoft.com/office/drawing/2014/main" id="{C8D53931-CE49-0B68-4230-F0C09AF017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93328" y="234626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7656" name="AutoShape 16" descr="IMG_4034.JPG">
            <a:extLst>
              <a:ext uri="{FF2B5EF4-FFF2-40B4-BE49-F238E27FC236}">
                <a16:creationId xmlns:a16="http://schemas.microsoft.com/office/drawing/2014/main" id="{D1BA041F-B53B-0627-D35E-25DD049569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07663" y="34896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E649F2F9-BF73-3381-0737-636DD96310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8992" y="270356"/>
            <a:ext cx="5476183" cy="562148"/>
          </a:xfrm>
        </p:spPr>
        <p:txBody>
          <a:bodyPr/>
          <a:lstStyle/>
          <a:p>
            <a:r>
              <a:rPr lang="en-GB" altLang="en-US" sz="2101" dirty="0"/>
              <a:t>So…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929166B4-B0D4-F7C8-6C10-2B85DC5B0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987" y="795583"/>
            <a:ext cx="7783926" cy="4114879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endParaRPr lang="en-GB" alt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nb-NO" sz="1800" dirty="0"/>
              <a:t>The digital ID for development promise (cf. Dahan &amp; Gelb, 2015) </a:t>
            </a:r>
            <a:r>
              <a:rPr lang="nb-NO" sz="1800" dirty="0" err="1"/>
              <a:t>builds</a:t>
            </a:r>
            <a:r>
              <a:rPr lang="nb-NO" sz="1800" dirty="0"/>
              <a:t> on digital identity to tackle inclusion and exclusion errors, hence building better government services, social protection and humanitarian assistance</a:t>
            </a:r>
            <a:endParaRPr lang="en-GB" altLang="en-US" sz="1800" dirty="0"/>
          </a:p>
          <a:p>
            <a:pPr>
              <a:defRPr/>
            </a:pPr>
            <a:endParaRPr lang="en-GB" altLang="en-US" sz="1800" dirty="0"/>
          </a:p>
          <a:p>
            <a:pPr>
              <a:defRPr/>
            </a:pPr>
            <a:r>
              <a:rPr lang="en-GB" altLang="en-US" sz="1800" dirty="0"/>
              <a:t>But: research shows at least three types (</a:t>
            </a:r>
            <a:r>
              <a:rPr lang="en-GB" altLang="en-US" sz="1800" b="1" dirty="0">
                <a:solidFill>
                  <a:srgbClr val="FF0000"/>
                </a:solidFill>
              </a:rPr>
              <a:t>legal</a:t>
            </a:r>
            <a:r>
              <a:rPr lang="en-GB" altLang="en-US" sz="1800" b="1" dirty="0"/>
              <a:t>, </a:t>
            </a:r>
            <a:r>
              <a:rPr lang="en-GB" altLang="en-US" sz="1800" b="1" dirty="0">
                <a:solidFill>
                  <a:srgbClr val="FF0000"/>
                </a:solidFill>
              </a:rPr>
              <a:t>informational</a:t>
            </a:r>
            <a:r>
              <a:rPr lang="en-GB" altLang="en-US" sz="1800" b="1" dirty="0"/>
              <a:t> </a:t>
            </a:r>
            <a:r>
              <a:rPr lang="en-GB" altLang="en-US" sz="1800" dirty="0"/>
              <a:t>and</a:t>
            </a:r>
            <a:r>
              <a:rPr lang="en-GB" altLang="en-US" sz="1800" b="1" dirty="0"/>
              <a:t> </a:t>
            </a:r>
            <a:r>
              <a:rPr lang="en-GB" altLang="en-US" sz="1800" b="1" dirty="0">
                <a:solidFill>
                  <a:srgbClr val="FF0000"/>
                </a:solidFill>
              </a:rPr>
              <a:t>design-related</a:t>
            </a:r>
            <a:r>
              <a:rPr lang="en-GB" altLang="en-US" sz="1800" dirty="0"/>
              <a:t>) of harmful outcomes of digital identity!</a:t>
            </a:r>
          </a:p>
          <a:p>
            <a:pPr>
              <a:defRPr/>
            </a:pPr>
            <a:endParaRPr lang="en-GB" altLang="en-US" sz="1800" dirty="0"/>
          </a:p>
          <a:p>
            <a:pPr>
              <a:defRPr/>
            </a:pPr>
            <a:r>
              <a:rPr lang="en-GB" altLang="en-US" sz="1800" dirty="0"/>
              <a:t>An </a:t>
            </a:r>
            <a:r>
              <a:rPr lang="en-GB" altLang="en-US" sz="1800" b="1" dirty="0">
                <a:hlinkClick r:id="rId2" action="ppaction://hlinkfile"/>
              </a:rPr>
              <a:t>open letter</a:t>
            </a:r>
            <a:r>
              <a:rPr lang="en-GB" altLang="en-US" sz="1800" b="1" dirty="0"/>
              <a:t> </a:t>
            </a:r>
            <a:r>
              <a:rPr lang="en-GB" altLang="en-US" sz="1800" dirty="0"/>
              <a:t>from civil society organisations and researchers recently asked the World Bank to</a:t>
            </a:r>
            <a:r>
              <a:rPr lang="en-US" altLang="en-US" sz="1800" dirty="0"/>
              <a:t> cease activities that promote harmful models of digital ID.</a:t>
            </a:r>
            <a:endParaRPr lang="en-GB" altLang="en-US" sz="1800" dirty="0"/>
          </a:p>
        </p:txBody>
      </p:sp>
      <p:sp>
        <p:nvSpPr>
          <p:cNvPr id="28676" name="AutoShape 4" descr="IMG_4073.JPG">
            <a:extLst>
              <a:ext uri="{FF2B5EF4-FFF2-40B4-BE49-F238E27FC236}">
                <a16:creationId xmlns:a16="http://schemas.microsoft.com/office/drawing/2014/main" id="{C3526671-70CC-2E8D-3269-05A6F0DBCF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50322" y="-108380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8677" name="AutoShape 7" descr="IMG_4075.JPG">
            <a:extLst>
              <a:ext uri="{FF2B5EF4-FFF2-40B4-BE49-F238E27FC236}">
                <a16:creationId xmlns:a16="http://schemas.microsoft.com/office/drawing/2014/main" id="{C5414A1A-7C29-AEB0-BE00-A8A498D5C1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64657" y="5955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8678" name="AutoShape 10" descr="IMG_3986.JPG">
            <a:extLst>
              <a:ext uri="{FF2B5EF4-FFF2-40B4-BE49-F238E27FC236}">
                <a16:creationId xmlns:a16="http://schemas.microsoft.com/office/drawing/2014/main" id="{F332DBA0-563F-DE9D-3567-F0D919B2BC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78993" y="12029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8679" name="AutoShape 13" descr="IMG_E4013.JPG">
            <a:extLst>
              <a:ext uri="{FF2B5EF4-FFF2-40B4-BE49-F238E27FC236}">
                <a16:creationId xmlns:a16="http://schemas.microsoft.com/office/drawing/2014/main" id="{9C205476-5889-EBBA-B993-C438574777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93328" y="234626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8680" name="AutoShape 16" descr="IMG_4034.JPG">
            <a:extLst>
              <a:ext uri="{FF2B5EF4-FFF2-40B4-BE49-F238E27FC236}">
                <a16:creationId xmlns:a16="http://schemas.microsoft.com/office/drawing/2014/main" id="{FE7EBA4A-4F05-9525-4414-2B913A56A1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07663" y="34896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D41606ED-3285-3FD9-711B-7339302AE2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91590" y="195961"/>
            <a:ext cx="6174105" cy="593114"/>
          </a:xfrm>
        </p:spPr>
        <p:txBody>
          <a:bodyPr/>
          <a:lstStyle/>
          <a:p>
            <a:pPr eaLnBrk="1" hangingPunct="1"/>
            <a:r>
              <a:rPr lang="en-GB" altLang="en-US" sz="2101" dirty="0"/>
              <a:t>Building fair ID!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D2E2EF22-C2B5-C37B-CB5D-2D49373875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1998" y="296558"/>
            <a:ext cx="5476183" cy="562148"/>
          </a:xfrm>
        </p:spPr>
        <p:txBody>
          <a:bodyPr/>
          <a:lstStyle/>
          <a:p>
            <a:r>
              <a:rPr lang="en-GB" altLang="en-US" sz="2101" dirty="0"/>
              <a:t>Some notes…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99C62887-1E6B-D962-15A9-34983CE5C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462" y="819000"/>
            <a:ext cx="8145075" cy="4114879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endParaRPr lang="en-GB" alt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nb-NO" sz="1800" dirty="0"/>
              <a:t>Recent research, </a:t>
            </a:r>
            <a:r>
              <a:rPr lang="nb-NO" sz="1800" dirty="0" err="1"/>
              <a:t>having</a:t>
            </a:r>
            <a:r>
              <a:rPr lang="nb-NO" sz="1800" dirty="0"/>
              <a:t> </a:t>
            </a:r>
            <a:r>
              <a:rPr lang="nb-NO" sz="1800" dirty="0" err="1"/>
              <a:t>ascertained</a:t>
            </a:r>
            <a:r>
              <a:rPr lang="nb-NO" sz="1800" dirty="0"/>
              <a:t> the </a:t>
            </a:r>
            <a:r>
              <a:rPr lang="nb-NO" sz="1800" dirty="0" err="1"/>
              <a:t>harms</a:t>
            </a:r>
            <a:r>
              <a:rPr lang="nb-NO" sz="1800" dirty="0"/>
              <a:t> </a:t>
            </a:r>
            <a:r>
              <a:rPr lang="nb-NO" sz="1800" dirty="0" err="1"/>
              <a:t>caused</a:t>
            </a:r>
            <a:r>
              <a:rPr lang="nb-NO" sz="1800" dirty="0"/>
              <a:t> by unfair ID, </a:t>
            </a:r>
            <a:r>
              <a:rPr lang="nb-NO" sz="1800" dirty="0" err="1"/>
              <a:t>focuses</a:t>
            </a:r>
            <a:r>
              <a:rPr lang="nb-NO" sz="1800" dirty="0"/>
              <a:t> on how to build </a:t>
            </a:r>
            <a:r>
              <a:rPr lang="nb-NO" sz="1800" dirty="0" err="1"/>
              <a:t>models</a:t>
            </a:r>
            <a:r>
              <a:rPr lang="nb-NO" sz="1800" dirty="0"/>
              <a:t> of digital ID that </a:t>
            </a:r>
            <a:r>
              <a:rPr lang="nb-NO" sz="1800" dirty="0" err="1"/>
              <a:t>combat</a:t>
            </a:r>
            <a:r>
              <a:rPr lang="nb-NO" sz="1800" dirty="0"/>
              <a:t> </a:t>
            </a:r>
            <a:r>
              <a:rPr lang="nb-NO" sz="1800" dirty="0" err="1"/>
              <a:t>unfairness</a:t>
            </a:r>
            <a:r>
              <a:rPr lang="nb-NO" sz="1800" dirty="0"/>
              <a:t> and </a:t>
            </a:r>
            <a:r>
              <a:rPr lang="nb-NO" sz="1800" dirty="0" err="1"/>
              <a:t>ensure</a:t>
            </a:r>
            <a:r>
              <a:rPr lang="nb-NO" sz="1800" dirty="0"/>
              <a:t> that the </a:t>
            </a:r>
            <a:r>
              <a:rPr lang="nb-NO" sz="1800" dirty="0" err="1"/>
              <a:t>conditions</a:t>
            </a:r>
            <a:r>
              <a:rPr lang="nb-NO" sz="1800" dirty="0"/>
              <a:t> for </a:t>
            </a:r>
            <a:r>
              <a:rPr lang="nb-NO" sz="1800" dirty="0" err="1"/>
              <a:t>meeting</a:t>
            </a:r>
            <a:r>
              <a:rPr lang="nb-NO" sz="1800" dirty="0"/>
              <a:t> the «development promise» are </a:t>
            </a:r>
            <a:r>
              <a:rPr lang="nb-NO" sz="1800" dirty="0" err="1"/>
              <a:t>optimised</a:t>
            </a:r>
            <a:endParaRPr lang="nb-NO" sz="1800" dirty="0"/>
          </a:p>
          <a:p>
            <a:pPr>
              <a:defRPr/>
            </a:pPr>
            <a:r>
              <a:rPr lang="en-GB" altLang="en-US" sz="1800" dirty="0"/>
              <a:t>But: it can only happen if we take stock of unfair ID, and realise the magnitude of harm inflicted from digital identity systems since their inception.</a:t>
            </a:r>
          </a:p>
          <a:p>
            <a:pPr marL="0" indent="0">
              <a:buNone/>
              <a:defRPr/>
            </a:pPr>
            <a:endParaRPr lang="en-GB" altLang="en-US" sz="1800" dirty="0"/>
          </a:p>
          <a:p>
            <a:pPr>
              <a:defRPr/>
            </a:pPr>
            <a:r>
              <a:rPr lang="en-GB" altLang="en-US" sz="1800" dirty="0"/>
              <a:t>One recent initiative: </a:t>
            </a:r>
            <a:r>
              <a:rPr lang="en-GB" altLang="en-US" sz="1800" dirty="0">
                <a:hlinkClick r:id="rId2"/>
              </a:rPr>
              <a:t>MOSIP</a:t>
            </a:r>
            <a:r>
              <a:rPr lang="en-GB" altLang="en-US" sz="1800" dirty="0"/>
              <a:t>, defined by its creators as “</a:t>
            </a:r>
            <a:r>
              <a:rPr lang="en-US" altLang="en-US" sz="1800" dirty="0"/>
              <a:t>an open source platform on which national foundational IDs are built”.</a:t>
            </a:r>
          </a:p>
          <a:p>
            <a:pPr>
              <a:defRPr/>
            </a:pPr>
            <a:r>
              <a:rPr lang="en-US" altLang="en-US" sz="1800" dirty="0"/>
              <a:t>Solves the problem of vendor lock-in…</a:t>
            </a:r>
          </a:p>
          <a:p>
            <a:pPr>
              <a:defRPr/>
            </a:pPr>
            <a:r>
              <a:rPr lang="en-US" altLang="en-US" sz="1800" dirty="0"/>
              <a:t>…but questions on how the initiative will tackle issues of legal, informational and design injustices remain open.</a:t>
            </a:r>
            <a:endParaRPr lang="en-GB" altLang="en-US" sz="1800" dirty="0"/>
          </a:p>
        </p:txBody>
      </p:sp>
      <p:sp>
        <p:nvSpPr>
          <p:cNvPr id="31748" name="AutoShape 4" descr="IMG_4073.JPG">
            <a:extLst>
              <a:ext uri="{FF2B5EF4-FFF2-40B4-BE49-F238E27FC236}">
                <a16:creationId xmlns:a16="http://schemas.microsoft.com/office/drawing/2014/main" id="{97D89A66-E5D9-F0B4-36F5-4EF8942727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50322" y="-108380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1749" name="AutoShape 7" descr="IMG_4075.JPG">
            <a:extLst>
              <a:ext uri="{FF2B5EF4-FFF2-40B4-BE49-F238E27FC236}">
                <a16:creationId xmlns:a16="http://schemas.microsoft.com/office/drawing/2014/main" id="{67125F48-116F-9F1F-D154-19BC93278A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64657" y="5955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1750" name="AutoShape 10" descr="IMG_3986.JPG">
            <a:extLst>
              <a:ext uri="{FF2B5EF4-FFF2-40B4-BE49-F238E27FC236}">
                <a16:creationId xmlns:a16="http://schemas.microsoft.com/office/drawing/2014/main" id="{5A3F08E7-EB8A-D2EF-1A7A-96E12ECEBD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78993" y="12029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1751" name="AutoShape 13" descr="IMG_E4013.JPG">
            <a:extLst>
              <a:ext uri="{FF2B5EF4-FFF2-40B4-BE49-F238E27FC236}">
                <a16:creationId xmlns:a16="http://schemas.microsoft.com/office/drawing/2014/main" id="{9701E825-C4D4-CC73-D3F9-EB9170D7BB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93328" y="234626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1752" name="AutoShape 16" descr="IMG_4034.JPG">
            <a:extLst>
              <a:ext uri="{FF2B5EF4-FFF2-40B4-BE49-F238E27FC236}">
                <a16:creationId xmlns:a16="http://schemas.microsoft.com/office/drawing/2014/main" id="{2DA85F3B-CD7D-A5F1-40E1-E138CE311B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07663" y="34896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6B86BD8A-55BD-347E-D333-977A28E1CC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8992" y="283458"/>
            <a:ext cx="5476183" cy="562148"/>
          </a:xfrm>
        </p:spPr>
        <p:txBody>
          <a:bodyPr/>
          <a:lstStyle/>
          <a:p>
            <a:r>
              <a:rPr lang="en-GB" altLang="en-US" sz="2101" dirty="0"/>
              <a:t>…and so?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AD3C00B6-007E-B10B-4A3A-79D481224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459" y="780101"/>
            <a:ext cx="7860766" cy="4114879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endParaRPr lang="en-GB" alt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nb-NO" sz="1800" dirty="0"/>
              <a:t>My view as digital ID researcher is that we should learn from grassroot </a:t>
            </a:r>
            <a:r>
              <a:rPr lang="nb-NO" sz="1800" dirty="0" err="1"/>
              <a:t>efforts</a:t>
            </a:r>
            <a:r>
              <a:rPr lang="nb-NO" sz="1800" dirty="0"/>
              <a:t> on digital ID, developed with awareness of all three types of injustice.</a:t>
            </a:r>
          </a:p>
          <a:p>
            <a:pPr>
              <a:defRPr/>
            </a:pPr>
            <a:r>
              <a:rPr lang="nb-NO" altLang="en-US" sz="1800" dirty="0"/>
              <a:t>An important </a:t>
            </a:r>
            <a:r>
              <a:rPr lang="nb-NO" altLang="en-US" sz="1800" dirty="0" err="1"/>
              <a:t>example</a:t>
            </a:r>
            <a:r>
              <a:rPr lang="nb-NO" altLang="en-US" sz="1800" dirty="0"/>
              <a:t> from Kenya: </a:t>
            </a:r>
            <a:r>
              <a:rPr lang="nb-NO" altLang="en-US" sz="1800" dirty="0">
                <a:hlinkClick r:id="rId3"/>
              </a:rPr>
              <a:t>Haki na Sheria</a:t>
            </a:r>
            <a:r>
              <a:rPr lang="nb-NO" altLang="en-US" sz="1800" dirty="0">
                <a:solidFill>
                  <a:srgbClr val="FF0000"/>
                </a:solidFill>
              </a:rPr>
              <a:t> </a:t>
            </a:r>
            <a:r>
              <a:rPr lang="nb-NO" altLang="en-US" sz="1800" dirty="0"/>
              <a:t>(NGO </a:t>
            </a:r>
            <a:r>
              <a:rPr lang="en-US" altLang="en-US" sz="1800" dirty="0"/>
              <a:t>promoting the rights of marginalized communities in Northern Kenya)</a:t>
            </a:r>
          </a:p>
          <a:p>
            <a:pPr>
              <a:defRPr/>
            </a:pPr>
            <a:r>
              <a:rPr lang="en-US" altLang="en-US" sz="1800" dirty="0"/>
              <a:t>Supported over 10,000 persons in acquiring </a:t>
            </a:r>
            <a:r>
              <a:rPr lang="en-US" altLang="en-US" sz="1800" b="1" dirty="0">
                <a:solidFill>
                  <a:srgbClr val="FF0000"/>
                </a:solidFill>
              </a:rPr>
              <a:t>identification documents</a:t>
            </a:r>
            <a:r>
              <a:rPr lang="en-US" altLang="en-US" sz="1800" dirty="0"/>
              <a:t>, such as birth and ID registration, during mobile registration events and throughout weekly outreach and legal aid support </a:t>
            </a:r>
          </a:p>
          <a:p>
            <a:pPr>
              <a:defRPr/>
            </a:pPr>
            <a:r>
              <a:rPr lang="en-US" altLang="en-US" sz="1800" dirty="0"/>
              <a:t>Engages directly with the community on issues of digital ID and how these can be addressed</a:t>
            </a:r>
          </a:p>
          <a:p>
            <a:pPr>
              <a:defRPr/>
            </a:pPr>
            <a:r>
              <a:rPr lang="en-US" altLang="en-US" sz="1800" dirty="0"/>
              <a:t>Research suggests that a fair ID starts from </a:t>
            </a:r>
            <a:r>
              <a:rPr lang="en-US" altLang="en-US" sz="1800" b="1" dirty="0">
                <a:solidFill>
                  <a:srgbClr val="FF0000"/>
                </a:solidFill>
              </a:rPr>
              <a:t>user engagement</a:t>
            </a:r>
            <a:r>
              <a:rPr lang="en-US" altLang="en-US" sz="1800" dirty="0"/>
              <a:t>!</a:t>
            </a:r>
          </a:p>
          <a:p>
            <a:pPr>
              <a:defRPr/>
            </a:pPr>
            <a:endParaRPr lang="en-GB" altLang="en-US" sz="1500" dirty="0"/>
          </a:p>
        </p:txBody>
      </p:sp>
      <p:sp>
        <p:nvSpPr>
          <p:cNvPr id="32772" name="AutoShape 4" descr="IMG_4073.JPG">
            <a:extLst>
              <a:ext uri="{FF2B5EF4-FFF2-40B4-BE49-F238E27FC236}">
                <a16:creationId xmlns:a16="http://schemas.microsoft.com/office/drawing/2014/main" id="{D7D34937-6814-2436-38EB-B3F2884252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50322" y="-108380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2773" name="AutoShape 7" descr="IMG_4075.JPG">
            <a:extLst>
              <a:ext uri="{FF2B5EF4-FFF2-40B4-BE49-F238E27FC236}">
                <a16:creationId xmlns:a16="http://schemas.microsoft.com/office/drawing/2014/main" id="{47A7F35C-6251-340D-4BA2-D6BA31E867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64657" y="5955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2774" name="AutoShape 10" descr="IMG_3986.JPG">
            <a:extLst>
              <a:ext uri="{FF2B5EF4-FFF2-40B4-BE49-F238E27FC236}">
                <a16:creationId xmlns:a16="http://schemas.microsoft.com/office/drawing/2014/main" id="{BD6D4A30-3D78-07E6-A1A3-ED003A9EDB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78993" y="12029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2775" name="AutoShape 13" descr="IMG_E4013.JPG">
            <a:extLst>
              <a:ext uri="{FF2B5EF4-FFF2-40B4-BE49-F238E27FC236}">
                <a16:creationId xmlns:a16="http://schemas.microsoft.com/office/drawing/2014/main" id="{3C145093-2AF8-B9E3-16C5-45B65B3FF1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93328" y="234626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2776" name="AutoShape 16" descr="IMG_4034.JPG">
            <a:extLst>
              <a:ext uri="{FF2B5EF4-FFF2-40B4-BE49-F238E27FC236}">
                <a16:creationId xmlns:a16="http://schemas.microsoft.com/office/drawing/2014/main" id="{161272C7-19BF-0152-1BFB-EDB8E9B742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07663" y="348961"/>
            <a:ext cx="228671" cy="2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13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Thank</a:t>
            </a:r>
            <a:r>
              <a:rPr lang="nb-NO" dirty="0"/>
              <a:t> you!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silvima@ifi.uio.no</a:t>
            </a:r>
          </a:p>
        </p:txBody>
      </p:sp>
    </p:spTree>
    <p:extLst>
      <p:ext uri="{BB962C8B-B14F-4D97-AF65-F5344CB8AC3E}">
        <p14:creationId xmlns:p14="http://schemas.microsoft.com/office/powerpoint/2010/main" val="3147141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0" y="424811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nb-NO" sz="2400" dirty="0"/>
              <a:t>Readings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446" y="904966"/>
            <a:ext cx="8499952" cy="41696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b="1" dirty="0"/>
              <a:t>Core Reading</a:t>
            </a:r>
          </a:p>
          <a:p>
            <a:pPr marL="285750" indent="-285750"/>
            <a:r>
              <a:rPr lang="nb-NO" sz="1800" b="0" i="0" u="none" strike="noStrike" dirty="0">
                <a:solidFill>
                  <a:srgbClr val="222222"/>
                </a:solidFill>
                <a:effectLst/>
                <a:latin typeface="+mj-lt"/>
              </a:rPr>
              <a:t>Dahan, M., &amp; Gelb, A. (2015). The role of identification in the post-2015 development agenda. Working Paper, World Ba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nk, 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+mj-lt"/>
                <a:hlinkClick r:id="rId3"/>
              </a:rPr>
              <a:t>https://openknowledge.worldbank.org/bitstreams/c3187e7e-63be-5255-96de-087d563a3b8d/download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.</a:t>
            </a:r>
          </a:p>
          <a:p>
            <a:pPr marL="285750" indent="-285750"/>
            <a:r>
              <a:rPr lang="nb-NO" sz="1800" b="0" i="0" u="none" strike="noStrike" dirty="0">
                <a:solidFill>
                  <a:srgbClr val="222222"/>
                </a:solidFill>
                <a:effectLst/>
                <a:latin typeface="+mj-lt"/>
              </a:rPr>
              <a:t>Masiero, S., &amp; Das, S. (2019). Datafying anti-</a:t>
            </a:r>
            <a:r>
              <a:rPr lang="nb-NO" sz="1800" b="0" i="0" u="none" strike="noStrike" dirty="0" err="1">
                <a:solidFill>
                  <a:srgbClr val="222222"/>
                </a:solidFill>
                <a:effectLst/>
                <a:latin typeface="+mj-lt"/>
              </a:rPr>
              <a:t>poverty</a:t>
            </a:r>
            <a:r>
              <a:rPr lang="nb-NO" sz="1800" b="0" i="0" u="none" strike="noStrike" dirty="0">
                <a:solidFill>
                  <a:srgbClr val="222222"/>
                </a:solidFill>
                <a:effectLst/>
                <a:latin typeface="+mj-lt"/>
              </a:rPr>
              <a:t> programmes: Implications for data justice. </a:t>
            </a:r>
            <a:r>
              <a:rPr lang="nb-NO" sz="1800" b="0" i="1" u="none" strike="noStrike" dirty="0">
                <a:solidFill>
                  <a:srgbClr val="222222"/>
                </a:solidFill>
                <a:effectLst/>
                <a:latin typeface="+mj-lt"/>
              </a:rPr>
              <a:t>Information, Communication &amp; Society</a:t>
            </a:r>
            <a:r>
              <a:rPr lang="nb-NO" sz="1800" b="0" i="0" u="none" strike="noStrike" dirty="0">
                <a:solidFill>
                  <a:srgbClr val="222222"/>
                </a:solidFill>
                <a:effectLst/>
                <a:latin typeface="+mj-lt"/>
              </a:rPr>
              <a:t>, 22(7), 916-933.</a:t>
            </a:r>
          </a:p>
          <a:p>
            <a:pPr marL="0" indent="0">
              <a:buNone/>
            </a:pPr>
            <a:r>
              <a:rPr lang="en-GB" sz="1800" b="1" dirty="0"/>
              <a:t>Supplementary Reading</a:t>
            </a:r>
            <a:endParaRPr lang="nb-NO" sz="1800" b="0" i="0" u="none" strike="noStrike" dirty="0">
              <a:solidFill>
                <a:srgbClr val="222222"/>
              </a:solidFill>
              <a:effectLst/>
              <a:latin typeface="+mj-lt"/>
            </a:endParaRPr>
          </a:p>
          <a:p>
            <a:pPr marL="285750" indent="-285750"/>
            <a:r>
              <a:rPr lang="nb-NO" sz="1800" b="0" i="0" u="none" strike="noStrike" dirty="0">
                <a:solidFill>
                  <a:srgbClr val="222222"/>
                </a:solidFill>
                <a:effectLst/>
                <a:latin typeface="+mj-lt"/>
              </a:rPr>
              <a:t>Masiero, S., &amp; Arvidsson, V. (2021). Degenerative outcomes of digital identity platforms for development. </a:t>
            </a:r>
            <a:r>
              <a:rPr lang="nb-NO" sz="1800" b="0" i="1" u="none" strike="noStrike" dirty="0">
                <a:solidFill>
                  <a:srgbClr val="222222"/>
                </a:solidFill>
                <a:effectLst/>
                <a:latin typeface="+mj-lt"/>
              </a:rPr>
              <a:t>Information Systems Journal</a:t>
            </a:r>
            <a:r>
              <a:rPr lang="nb-NO" sz="1800" b="0" i="0" u="none" strike="noStrike" dirty="0">
                <a:solidFill>
                  <a:srgbClr val="222222"/>
                </a:solidFill>
                <a:effectLst/>
                <a:latin typeface="+mj-lt"/>
              </a:rPr>
              <a:t>, 31(6), 903-928.</a:t>
            </a:r>
          </a:p>
          <a:p>
            <a:pPr marL="285750" indent="-285750"/>
            <a:r>
              <a:rPr lang="nb-NO" sz="1800" dirty="0">
                <a:solidFill>
                  <a:srgbClr val="222222"/>
                </a:solidFill>
                <a:latin typeface="+mj-lt"/>
              </a:rPr>
              <a:t>S</a:t>
            </a:r>
            <a:r>
              <a:rPr lang="nb-NO" sz="1800" b="0" i="0" u="none" strike="noStrike" dirty="0">
                <a:solidFill>
                  <a:srgbClr val="222222"/>
                </a:solidFill>
                <a:effectLst/>
                <a:latin typeface="+mj-lt"/>
              </a:rPr>
              <a:t>choemaker, E., Martin, A., &amp; Weitzberg, K. (2023). Digital Identity and Inclusion: Tracing Technological </a:t>
            </a:r>
            <a:r>
              <a:rPr lang="nb-NO" sz="1800" b="0" i="0" u="none" strike="noStrike" dirty="0" err="1">
                <a:solidFill>
                  <a:srgbClr val="222222"/>
                </a:solidFill>
                <a:effectLst/>
                <a:latin typeface="+mj-lt"/>
              </a:rPr>
              <a:t>Transitions</a:t>
            </a:r>
            <a:r>
              <a:rPr lang="nb-NO" sz="1800" b="0" i="0" u="none" strike="noStrike" dirty="0">
                <a:solidFill>
                  <a:srgbClr val="222222"/>
                </a:solidFill>
                <a:effectLst/>
                <a:latin typeface="+mj-lt"/>
              </a:rPr>
              <a:t>. </a:t>
            </a:r>
            <a:r>
              <a:rPr lang="nb-NO" sz="1800" b="0" i="1" u="none" strike="noStrike" dirty="0">
                <a:solidFill>
                  <a:srgbClr val="222222"/>
                </a:solidFill>
                <a:effectLst/>
                <a:latin typeface="+mj-lt"/>
              </a:rPr>
              <a:t>Georgetown Journal of International </a:t>
            </a:r>
            <a:r>
              <a:rPr lang="nb-NO" sz="1800" b="0" i="1" u="none" strike="noStrike" dirty="0" err="1">
                <a:solidFill>
                  <a:srgbClr val="222222"/>
                </a:solidFill>
                <a:effectLst/>
                <a:latin typeface="+mj-lt"/>
              </a:rPr>
              <a:t>Affairs</a:t>
            </a:r>
            <a:r>
              <a:rPr lang="nb-NO" sz="1800" b="0" i="0" u="none" strike="noStrike" dirty="0">
                <a:solidFill>
                  <a:srgbClr val="222222"/>
                </a:solidFill>
                <a:effectLst/>
                <a:latin typeface="+mj-lt"/>
              </a:rPr>
              <a:t>, 24(1), 36-45.</a:t>
            </a:r>
            <a:endParaRPr lang="nb-NO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445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8" id="{D707FE88-6279-46C2-A840-268A51290FF4}" vid="{30B76393-2AE7-456F-9D2F-AAFD82253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pptmal_2020_ifi</Template>
  <TotalTime>775</TotalTime>
  <Words>1443</Words>
  <Application>Microsoft Office PowerPoint</Application>
  <PresentationFormat>Custom</PresentationFormat>
  <Paragraphs>117</Paragraphs>
  <Slides>20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Verdana</vt:lpstr>
      <vt:lpstr>Office-tema</vt:lpstr>
      <vt:lpstr>Digital Identity: Between Development and Unfairness</vt:lpstr>
      <vt:lpstr>Overview</vt:lpstr>
      <vt:lpstr>The digital ID game!</vt:lpstr>
      <vt:lpstr>The digital ID game!</vt:lpstr>
      <vt:lpstr>PowerPoint Presentation</vt:lpstr>
      <vt:lpstr>Digital identity: what is it?</vt:lpstr>
      <vt:lpstr>Digital identity: what is it? </vt:lpstr>
      <vt:lpstr>Digital identity: The Development Orthodoxy</vt:lpstr>
      <vt:lpstr>But…</vt:lpstr>
      <vt:lpstr>How are harmful outcomes produced from digital ID?</vt:lpstr>
      <vt:lpstr>Harmful Outcomes of Digital ID</vt:lpstr>
      <vt:lpstr>Harmful Outcomes of Digital ID</vt:lpstr>
      <vt:lpstr>Harmful Outcomes of Digital ID</vt:lpstr>
      <vt:lpstr>Harmful Outcomes of Digital ID</vt:lpstr>
      <vt:lpstr>So…</vt:lpstr>
      <vt:lpstr>Building fair ID!</vt:lpstr>
      <vt:lpstr>Some notes…</vt:lpstr>
      <vt:lpstr>…and so?</vt:lpstr>
      <vt:lpstr>Thank you!</vt:lpstr>
      <vt:lpstr>Readings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Undergraduate Research Track 2020-2021 Is there a Community of Practice on the DHIS2 Online Community of Practice Website?</dc:title>
  <dc:creator>Silvia Masiero</dc:creator>
  <cp:lastModifiedBy>Silvia Masiero</cp:lastModifiedBy>
  <cp:revision>77</cp:revision>
  <dcterms:created xsi:type="dcterms:W3CDTF">2021-08-14T13:08:41Z</dcterms:created>
  <dcterms:modified xsi:type="dcterms:W3CDTF">2024-09-01T12:20:14Z</dcterms:modified>
</cp:coreProperties>
</file>