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65" r:id="rId3"/>
    <p:sldId id="287" r:id="rId4"/>
    <p:sldId id="457" r:id="rId5"/>
    <p:sldId id="441" r:id="rId6"/>
    <p:sldId id="490" r:id="rId7"/>
    <p:sldId id="286" r:id="rId8"/>
    <p:sldId id="443" r:id="rId9"/>
    <p:sldId id="488" r:id="rId10"/>
    <p:sldId id="483" r:id="rId11"/>
    <p:sldId id="493" r:id="rId12"/>
    <p:sldId id="497" r:id="rId13"/>
    <p:sldId id="495" r:id="rId14"/>
    <p:sldId id="496" r:id="rId15"/>
    <p:sldId id="498" r:id="rId16"/>
    <p:sldId id="481" r:id="rId17"/>
    <p:sldId id="492" r:id="rId18"/>
    <p:sldId id="484" r:id="rId19"/>
    <p:sldId id="264" r:id="rId20"/>
    <p:sldId id="489" r:id="rId21"/>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3" autoAdjust="0"/>
    <p:restoredTop sz="70168" autoAdjust="0"/>
  </p:normalViewPr>
  <p:slideViewPr>
    <p:cSldViewPr snapToGrid="0">
      <p:cViewPr varScale="1">
        <p:scale>
          <a:sx n="83" d="100"/>
          <a:sy n="83" d="100"/>
        </p:scale>
        <p:origin x="9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05.09.2024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256237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668631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765C033-F141-49AD-6F94-FC432F22BE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9A7E97A7-85E7-E3C7-4610-669CCBED24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10244" name="Slide Number Placeholder 3">
            <a:extLst>
              <a:ext uri="{FF2B5EF4-FFF2-40B4-BE49-F238E27FC236}">
                <a16:creationId xmlns:a16="http://schemas.microsoft.com/office/drawing/2014/main" id="{E6D0B9F0-DD26-6B6D-9661-2B92CC5706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fld id="{A0CA61C9-4983-4236-95C7-125419000085}" type="slidenum">
              <a:rPr lang="en-GB" altLang="en-US" smtClean="0">
                <a:latin typeface="Calibri" panose="020F0502020204030204" pitchFamily="34" charset="0"/>
              </a:rPr>
              <a:pPr/>
              <a:t>5</a:t>
            </a:fld>
            <a:endParaRPr lang="en-GB"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3952330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3870766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9EB76A8D-1543-F452-FBC0-C92DF67E11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6E77880A-EA1F-C865-7365-819ADA4CB7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dirty="0"/>
          </a:p>
        </p:txBody>
      </p:sp>
      <p:sp>
        <p:nvSpPr>
          <p:cNvPr id="12292" name="Slide Number Placeholder 3">
            <a:extLst>
              <a:ext uri="{FF2B5EF4-FFF2-40B4-BE49-F238E27FC236}">
                <a16:creationId xmlns:a16="http://schemas.microsoft.com/office/drawing/2014/main" id="{3CB95408-2CE3-65E2-C836-12A9636D1E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fld id="{9D19F492-4893-49DE-9F63-9991E72E7056}" type="slidenum">
              <a:rPr lang="en-GB" altLang="en-US" smtClean="0">
                <a:latin typeface="Calibri" panose="020F0502020204030204" pitchFamily="34" charset="0"/>
              </a:rPr>
              <a:pPr/>
              <a:t>8</a:t>
            </a:fld>
            <a:endParaRPr lang="en-GB"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1654E810-38A9-5F10-923B-96D3ED96E0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33B17AC4-C79B-9A3C-88E1-91527DFCD3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17412" name="Slide Number Placeholder 3">
            <a:extLst>
              <a:ext uri="{FF2B5EF4-FFF2-40B4-BE49-F238E27FC236}">
                <a16:creationId xmlns:a16="http://schemas.microsoft.com/office/drawing/2014/main" id="{38FC5CB3-831D-F671-72B2-286AB30419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fld id="{5DAE78B7-1450-4395-89ED-91910124E6F4}" type="slidenum">
              <a:rPr lang="en-GB" altLang="en-US" smtClean="0">
                <a:latin typeface="Calibri" panose="020F0502020204030204" pitchFamily="34" charset="0"/>
              </a:rPr>
              <a:pPr/>
              <a:t>9</a:t>
            </a:fld>
            <a:endParaRPr lang="en-GB"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4236320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3802795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921660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594048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1727469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322C5BD4-9D2E-E2B6-5865-082603A6E2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0DD01290-A7F8-7AC4-30AD-AEAFC37608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0724" name="Slide Number Placeholder 3">
            <a:extLst>
              <a:ext uri="{FF2B5EF4-FFF2-40B4-BE49-F238E27FC236}">
                <a16:creationId xmlns:a16="http://schemas.microsoft.com/office/drawing/2014/main" id="{4070F6A1-EB6A-199B-41E9-0059B1F71D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6125" indent="-285750">
              <a:spcBef>
                <a:spcPct val="30000"/>
              </a:spcBef>
              <a:defRPr sz="1200">
                <a:solidFill>
                  <a:schemeClr val="tx1"/>
                </a:solidFill>
                <a:latin typeface="Calibri" panose="020F0502020204030204" pitchFamily="34" charset="0"/>
              </a:defRPr>
            </a:lvl2pPr>
            <a:lvl3pPr marL="1149350" indent="-228600">
              <a:spcBef>
                <a:spcPct val="30000"/>
              </a:spcBef>
              <a:defRPr sz="1200">
                <a:solidFill>
                  <a:schemeClr val="tx1"/>
                </a:solidFill>
                <a:latin typeface="Calibri" panose="020F0502020204030204" pitchFamily="34" charset="0"/>
              </a:defRPr>
            </a:lvl3pPr>
            <a:lvl4pPr marL="1611313" indent="-228600">
              <a:spcBef>
                <a:spcPct val="30000"/>
              </a:spcBef>
              <a:defRPr sz="1200">
                <a:solidFill>
                  <a:schemeClr val="tx1"/>
                </a:solidFill>
                <a:latin typeface="Calibri" panose="020F0502020204030204" pitchFamily="34" charset="0"/>
              </a:defRPr>
            </a:lvl4pPr>
            <a:lvl5pPr marL="2071688" indent="-228600">
              <a:spcBef>
                <a:spcPct val="30000"/>
              </a:spcBef>
              <a:defRPr sz="1200">
                <a:solidFill>
                  <a:schemeClr val="tx1"/>
                </a:solidFill>
                <a:latin typeface="Calibri" panose="020F0502020204030204" pitchFamily="34" charset="0"/>
              </a:defRPr>
            </a:lvl5pPr>
            <a:lvl6pPr marL="2528888"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86088"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43288"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900488"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1B5422B-A6A8-446A-A863-A9E239189EE7}" type="slidenum">
              <a:rPr lang="en-GB" altLang="en-US" sz="1300" smtClean="0"/>
              <a:pPr>
                <a:spcBef>
                  <a:spcPct val="0"/>
                </a:spcBef>
              </a:pPr>
              <a:t>16</a:t>
            </a:fld>
            <a:endParaRPr lang="en-GB" altLang="en-US"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53711C67-97D2-4B77-7DED-5A300DFA0D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4CFB360E-D85F-FED7-761C-CB086293AD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33796" name="Slide Number Placeholder 3">
            <a:extLst>
              <a:ext uri="{FF2B5EF4-FFF2-40B4-BE49-F238E27FC236}">
                <a16:creationId xmlns:a16="http://schemas.microsoft.com/office/drawing/2014/main" id="{067E5A32-D24A-2D2B-8284-3BBD66B3DF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fld id="{2173CB67-A8DC-4751-9454-C7225D4CA28C}" type="slidenum">
              <a:rPr lang="en-GB" altLang="en-US" smtClean="0">
                <a:latin typeface="Calibri" panose="020F0502020204030204" pitchFamily="34" charset="0"/>
              </a:rPr>
              <a:pPr/>
              <a:t>18</a:t>
            </a:fld>
            <a:endParaRPr lang="en-GB"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416242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05.09.2024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05.09.2024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05.09.2024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05.09.2024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05.09.2024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05.09.2024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05.09.2024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05.09.2024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05.09.2024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05.09.2024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ojs.library.queensu.ca/index.php/surveillance-and-society/article/view/3390"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euromedrights.org/wp-content/uploads/2023/07/Euromed_AI-Migration-Report_EN-1.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ojs.library.queensu.ca/index.php/surveillance-and-society/article/view/3390"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chrgj.org/2022-06-17-world-bank-and-co-may-be-paving-digital-road-to-hel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euromedrights.org/wp-content/uploads/2023/07/Euromed_AI-Migration-Report_EN-1.pdf"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mosip.io/#1"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hakinasheria.org/"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pPr lvl="0"/>
            <a:r>
              <a:rPr lang="nb-NO" sz="1800" dirty="0"/>
              <a:t>Biometric Borders: Digital Technologies and Surveillance</a:t>
            </a:r>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 </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a:t>IN5370 – ICTs and Global Inequalities</a:t>
            </a:r>
          </a:p>
          <a:p>
            <a:r>
              <a:rPr lang="nb-NO" dirty="0"/>
              <a:t>06.09.2024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After</a:t>
            </a:r>
            <a:r>
              <a:rPr lang="nb-NO" dirty="0"/>
              <a:t> </a:t>
            </a:r>
            <a:r>
              <a:rPr lang="nb-NO" dirty="0" err="1"/>
              <a:t>this</a:t>
            </a:r>
            <a:r>
              <a:rPr lang="nb-NO" dirty="0"/>
              <a:t>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42036" y="1318322"/>
            <a:ext cx="8059928" cy="2669691"/>
          </a:xfrm>
        </p:spPr>
        <p:txBody>
          <a:bodyPr>
            <a:noAutofit/>
          </a:bodyPr>
          <a:lstStyle/>
          <a:p>
            <a:pPr lvl="0"/>
            <a:r>
              <a:rPr lang="nb-NO" sz="1800" dirty="0" err="1"/>
              <a:t>Define</a:t>
            </a:r>
            <a:r>
              <a:rPr lang="nb-NO" sz="1800" dirty="0"/>
              <a:t> digital </a:t>
            </a:r>
            <a:r>
              <a:rPr lang="nb-NO" sz="1800" dirty="0" err="1"/>
              <a:t>sovereignty</a:t>
            </a:r>
            <a:r>
              <a:rPr lang="nb-NO" sz="1800" dirty="0"/>
              <a:t>, and use it as a conceptual tool to understand inequalities </a:t>
            </a:r>
            <a:r>
              <a:rPr lang="nb-NO" sz="1800" dirty="0" err="1"/>
              <a:t>associated</a:t>
            </a:r>
            <a:r>
              <a:rPr lang="nb-NO" sz="1800" dirty="0"/>
              <a:t> to digital border </a:t>
            </a:r>
            <a:r>
              <a:rPr lang="nb-NO" sz="1800" dirty="0" err="1"/>
              <a:t>policies</a:t>
            </a:r>
            <a:endParaRPr lang="nb-NO" sz="1800" dirty="0"/>
          </a:p>
          <a:p>
            <a:pPr lvl="0"/>
            <a:r>
              <a:rPr lang="nb-NO" sz="1800" dirty="0"/>
              <a:t>Engage </a:t>
            </a:r>
            <a:r>
              <a:rPr lang="nb-NO" sz="1800" dirty="0" err="1"/>
              <a:t>empirical</a:t>
            </a:r>
            <a:r>
              <a:rPr lang="nb-NO" sz="1800" dirty="0"/>
              <a:t> </a:t>
            </a:r>
            <a:r>
              <a:rPr lang="nb-NO" sz="1800" dirty="0" err="1"/>
              <a:t>instantiations</a:t>
            </a:r>
            <a:r>
              <a:rPr lang="nb-NO" sz="1800" dirty="0"/>
              <a:t> of digital </a:t>
            </a:r>
            <a:r>
              <a:rPr lang="nb-NO" sz="1800" dirty="0" err="1"/>
              <a:t>borderwork</a:t>
            </a:r>
            <a:r>
              <a:rPr lang="nb-NO" sz="1800" dirty="0"/>
              <a:t> (EURODAC, the Shared Biometric Matching Service, WAPIS) in order to </a:t>
            </a:r>
            <a:r>
              <a:rPr lang="nb-NO" sz="1800" dirty="0" err="1"/>
              <a:t>exemplify</a:t>
            </a:r>
            <a:r>
              <a:rPr lang="nb-NO" sz="1800" dirty="0"/>
              <a:t> how </a:t>
            </a:r>
            <a:r>
              <a:rPr lang="nb-NO" sz="1800" dirty="0" err="1"/>
              <a:t>biometric</a:t>
            </a:r>
            <a:r>
              <a:rPr lang="nb-NO" sz="1800" dirty="0"/>
              <a:t> borders crystallise, </a:t>
            </a:r>
            <a:r>
              <a:rPr lang="nb-NO" sz="1800" dirty="0" err="1"/>
              <a:t>recreate</a:t>
            </a:r>
            <a:r>
              <a:rPr lang="nb-NO" sz="1800" dirty="0"/>
              <a:t>, or </a:t>
            </a:r>
            <a:r>
              <a:rPr lang="nb-NO" sz="1800" dirty="0" err="1"/>
              <a:t>challenge</a:t>
            </a:r>
            <a:r>
              <a:rPr lang="nb-NO" sz="1800" dirty="0"/>
              <a:t> </a:t>
            </a:r>
            <a:r>
              <a:rPr lang="nb-NO" sz="1800" dirty="0" err="1"/>
              <a:t>existing</a:t>
            </a:r>
            <a:r>
              <a:rPr lang="nb-NO" sz="1800" dirty="0"/>
              <a:t> forms of </a:t>
            </a:r>
            <a:r>
              <a:rPr lang="nb-NO" sz="1800" dirty="0" err="1"/>
              <a:t>inequality</a:t>
            </a:r>
            <a:endParaRPr lang="nb-NO" sz="1800" dirty="0"/>
          </a:p>
          <a:p>
            <a:pPr lvl="0"/>
            <a:r>
              <a:rPr lang="en-US" sz="1800" dirty="0"/>
              <a:t>Discuss forms of mitigation of the harm generated by digital ID systems, and how such forms of mitigation can be applied to digital borderwork.</a:t>
            </a:r>
            <a:endParaRPr lang="nb-NO" sz="1800" dirty="0"/>
          </a:p>
        </p:txBody>
      </p:sp>
    </p:spTree>
    <p:extLst>
      <p:ext uri="{BB962C8B-B14F-4D97-AF65-F5344CB8AC3E}">
        <p14:creationId xmlns:p14="http://schemas.microsoft.com/office/powerpoint/2010/main" val="122124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491010" y="392337"/>
            <a:ext cx="7922703" cy="360045"/>
          </a:xfrm>
        </p:spPr>
        <p:txBody>
          <a:bodyPr>
            <a:normAutofit fontScale="90000"/>
          </a:bodyPr>
          <a:lstStyle/>
          <a:p>
            <a:pPr lvl="0"/>
            <a:r>
              <a:rPr lang="nb-NO" sz="2400" dirty="0"/>
              <a:t>Introduction: Surveillance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1011" y="1290917"/>
            <a:ext cx="7922703" cy="3101789"/>
          </a:xfrm>
        </p:spPr>
        <p:txBody>
          <a:bodyPr>
            <a:normAutofit/>
          </a:bodyPr>
          <a:lstStyle/>
          <a:p>
            <a:pPr marL="0" indent="0" eaLnBrk="1" fontAlgn="auto" hangingPunct="1">
              <a:spcAft>
                <a:spcPts val="0"/>
              </a:spcAft>
              <a:buNone/>
              <a:defRPr/>
            </a:pPr>
            <a:endParaRPr lang="en-GB" sz="1800" dirty="0"/>
          </a:p>
        </p:txBody>
      </p:sp>
    </p:spTree>
    <p:extLst>
      <p:ext uri="{BB962C8B-B14F-4D97-AF65-F5344CB8AC3E}">
        <p14:creationId xmlns:p14="http://schemas.microsoft.com/office/powerpoint/2010/main" val="145080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491010" y="392337"/>
            <a:ext cx="7922703" cy="360045"/>
          </a:xfrm>
        </p:spPr>
        <p:txBody>
          <a:bodyPr>
            <a:normAutofit fontScale="90000"/>
          </a:bodyPr>
          <a:lstStyle/>
          <a:p>
            <a:pPr lvl="0"/>
            <a:r>
              <a:rPr lang="nb-NO" sz="2400" dirty="0"/>
              <a:t>Surveillance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1011" y="1290917"/>
            <a:ext cx="7922703" cy="3519288"/>
          </a:xfrm>
        </p:spPr>
        <p:txBody>
          <a:bodyPr>
            <a:normAutofit/>
          </a:bodyPr>
          <a:lstStyle/>
          <a:p>
            <a:pPr eaLnBrk="1" fontAlgn="auto" hangingPunct="1">
              <a:spcAft>
                <a:spcPts val="0"/>
              </a:spcAft>
              <a:defRPr/>
            </a:pPr>
            <a:r>
              <a:rPr lang="en-US" sz="1800" dirty="0"/>
              <a:t>A field centered on understanding “the rapidly increasing ways in which </a:t>
            </a:r>
            <a:r>
              <a:rPr lang="en-US" sz="1800" b="1" dirty="0">
                <a:solidFill>
                  <a:srgbClr val="FF0000"/>
                </a:solidFill>
              </a:rPr>
              <a:t>personal details </a:t>
            </a:r>
            <a:r>
              <a:rPr lang="en-US" sz="1800" dirty="0"/>
              <a:t>are collected, stored, transmitted, checked, and used as means of influencing and managing people and populations” (</a:t>
            </a:r>
            <a:r>
              <a:rPr lang="en-US" sz="1800" dirty="0">
                <a:hlinkClick r:id="rId3"/>
              </a:rPr>
              <a:t>Lyon, 2002</a:t>
            </a:r>
            <a:r>
              <a:rPr lang="en-US" sz="1800" dirty="0"/>
              <a:t>)</a:t>
            </a:r>
          </a:p>
          <a:p>
            <a:pPr eaLnBrk="1" fontAlgn="auto" hangingPunct="1">
              <a:spcAft>
                <a:spcPts val="0"/>
              </a:spcAft>
              <a:defRPr/>
            </a:pPr>
            <a:r>
              <a:rPr lang="en-US" sz="1800" dirty="0"/>
              <a:t>Surveillance may involve physical watching, but over time, has become increasingly </a:t>
            </a:r>
            <a:r>
              <a:rPr lang="en-US" sz="1800" b="1" dirty="0">
                <a:solidFill>
                  <a:srgbClr val="FF0000"/>
                </a:solidFill>
              </a:rPr>
              <a:t>automated</a:t>
            </a:r>
            <a:r>
              <a:rPr lang="en-US" sz="1800" dirty="0"/>
              <a:t>, with present-day instantiations of digitalisation and artificial intelligence (AI) use in the making of its techniques</a:t>
            </a:r>
          </a:p>
          <a:p>
            <a:pPr eaLnBrk="1" fontAlgn="auto" hangingPunct="1">
              <a:spcAft>
                <a:spcPts val="0"/>
              </a:spcAft>
              <a:defRPr/>
            </a:pPr>
            <a:r>
              <a:rPr lang="en-US" sz="1800" b="1" dirty="0">
                <a:solidFill>
                  <a:srgbClr val="FF0000"/>
                </a:solidFill>
              </a:rPr>
              <a:t>Surveillance technologies</a:t>
            </a:r>
            <a:r>
              <a:rPr lang="en-US" sz="1800" dirty="0"/>
              <a:t>: “encompasses any digital device, software or system that gathers information on an individuals’ activities or communications” (</a:t>
            </a:r>
            <a:r>
              <a:rPr lang="en-US" sz="1800" dirty="0">
                <a:hlinkClick r:id="rId4"/>
              </a:rPr>
              <a:t>EuroMed Rights, 2023</a:t>
            </a:r>
            <a:r>
              <a:rPr lang="en-US" sz="1800" dirty="0"/>
              <a:t>)</a:t>
            </a:r>
          </a:p>
          <a:p>
            <a:pPr eaLnBrk="1" fontAlgn="auto" hangingPunct="1">
              <a:spcAft>
                <a:spcPts val="0"/>
              </a:spcAft>
              <a:defRPr/>
            </a:pPr>
            <a:r>
              <a:rPr lang="en-US" sz="1800" dirty="0"/>
              <a:t>Who is subjected to surveillance technologies, and what sort of human rights, and at large, fundamental rights questions do they pose?</a:t>
            </a:r>
          </a:p>
        </p:txBody>
      </p:sp>
    </p:spTree>
    <p:extLst>
      <p:ext uri="{BB962C8B-B14F-4D97-AF65-F5344CB8AC3E}">
        <p14:creationId xmlns:p14="http://schemas.microsoft.com/office/powerpoint/2010/main" val="1278290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53688D3-4F7D-75D8-9056-D32FC56D6933}"/>
              </a:ext>
            </a:extLst>
          </p:cNvPr>
          <p:cNvSpPr>
            <a:spLocks noGrp="1" noChangeArrowheads="1"/>
          </p:cNvSpPr>
          <p:nvPr>
            <p:ph type="title"/>
          </p:nvPr>
        </p:nvSpPr>
        <p:spPr>
          <a:xfrm>
            <a:off x="968188" y="182222"/>
            <a:ext cx="7192256" cy="562148"/>
          </a:xfrm>
        </p:spPr>
        <p:txBody>
          <a:bodyPr/>
          <a:lstStyle/>
          <a:p>
            <a:r>
              <a:rPr lang="en-GB" altLang="en-US" sz="2101" dirty="0"/>
              <a:t>Care-Control: A Fundamental Tension </a:t>
            </a:r>
          </a:p>
        </p:txBody>
      </p:sp>
      <p:sp>
        <p:nvSpPr>
          <p:cNvPr id="9219" name="Content Placeholder 2">
            <a:extLst>
              <a:ext uri="{FF2B5EF4-FFF2-40B4-BE49-F238E27FC236}">
                <a16:creationId xmlns:a16="http://schemas.microsoft.com/office/drawing/2014/main" id="{12B7E24A-40F7-1366-860C-32465E4800E0}"/>
              </a:ext>
            </a:extLst>
          </p:cNvPr>
          <p:cNvSpPr>
            <a:spLocks noGrp="1" noChangeArrowheads="1"/>
          </p:cNvSpPr>
          <p:nvPr>
            <p:ph idx="1"/>
          </p:nvPr>
        </p:nvSpPr>
        <p:spPr>
          <a:xfrm>
            <a:off x="691563" y="1149308"/>
            <a:ext cx="7545721" cy="3646819"/>
          </a:xfrm>
        </p:spPr>
        <p:txBody>
          <a:bodyPr>
            <a:normAutofit/>
          </a:bodyPr>
          <a:lstStyle/>
          <a:p>
            <a:r>
              <a:rPr lang="en-US" altLang="nb-NO" sz="1800" dirty="0"/>
              <a:t>Surveillance technologies are capable of holding (and likely to hold) concomitant affordances of care and control, coexisting in the same artefact (</a:t>
            </a:r>
            <a:r>
              <a:rPr lang="en-US" altLang="nb-NO" sz="1800" dirty="0">
                <a:hlinkClick r:id="rId3"/>
              </a:rPr>
              <a:t>Lyon, 2002</a:t>
            </a:r>
            <a:r>
              <a:rPr lang="en-US" altLang="nb-NO" sz="1800" dirty="0"/>
              <a:t>)</a:t>
            </a:r>
          </a:p>
          <a:p>
            <a:r>
              <a:rPr lang="en-US" altLang="nb-NO" sz="1800" dirty="0"/>
              <a:t>An example from last lecture: biometric social protection systems, which subordinate access to food or other goods to biometric authentication</a:t>
            </a:r>
          </a:p>
          <a:p>
            <a:r>
              <a:rPr lang="en-US" altLang="nb-NO" sz="1800" b="1" dirty="0">
                <a:solidFill>
                  <a:srgbClr val="FF0000"/>
                </a:solidFill>
              </a:rPr>
              <a:t>Care</a:t>
            </a:r>
            <a:r>
              <a:rPr lang="en-US" altLang="nb-NO" sz="1800" dirty="0"/>
              <a:t>: the person (or household) is cared for, because capture of their biometric details is functional to provision of essential goods or services (food rations; cash entitlements; measured by income/family size)</a:t>
            </a:r>
          </a:p>
          <a:p>
            <a:r>
              <a:rPr lang="en-US" altLang="nb-NO" sz="1800" b="1" dirty="0">
                <a:solidFill>
                  <a:srgbClr val="FF0000"/>
                </a:solidFill>
              </a:rPr>
              <a:t>Control</a:t>
            </a:r>
            <a:r>
              <a:rPr lang="en-US" altLang="nb-NO" sz="1800" dirty="0"/>
              <a:t>: at the same time, becoming biometrically visible, the person exposes themselves to multiple forms of monitoring, which can result into systemic violations of fundamental rights (</a:t>
            </a:r>
            <a:r>
              <a:rPr lang="en-US" altLang="nb-NO" sz="1800" dirty="0">
                <a:hlinkClick r:id="rId4"/>
              </a:rPr>
              <a:t>Cioffi et al., 2022</a:t>
            </a:r>
            <a:r>
              <a:rPr lang="en-US" altLang="nb-NO" sz="1800" dirty="0"/>
              <a:t>).</a:t>
            </a:r>
          </a:p>
        </p:txBody>
      </p:sp>
      <p:sp>
        <p:nvSpPr>
          <p:cNvPr id="9220" name="AutoShape 4" descr="IMG_4073.JPG">
            <a:extLst>
              <a:ext uri="{FF2B5EF4-FFF2-40B4-BE49-F238E27FC236}">
                <a16:creationId xmlns:a16="http://schemas.microsoft.com/office/drawing/2014/main" id="{0A17B6B3-1210-8A85-9D69-BC7DA30B4394}"/>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9221" name="AutoShape 7" descr="IMG_4075.JPG">
            <a:extLst>
              <a:ext uri="{FF2B5EF4-FFF2-40B4-BE49-F238E27FC236}">
                <a16:creationId xmlns:a16="http://schemas.microsoft.com/office/drawing/2014/main" id="{39D382CB-B810-A3FE-9881-17B2636C489C}"/>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9222" name="AutoShape 10" descr="IMG_3986.JPG">
            <a:extLst>
              <a:ext uri="{FF2B5EF4-FFF2-40B4-BE49-F238E27FC236}">
                <a16:creationId xmlns:a16="http://schemas.microsoft.com/office/drawing/2014/main" id="{F71920C2-2BC3-8E1C-8ECB-C246B569DD79}"/>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9223" name="AutoShape 13" descr="IMG_E4013.JPG">
            <a:extLst>
              <a:ext uri="{FF2B5EF4-FFF2-40B4-BE49-F238E27FC236}">
                <a16:creationId xmlns:a16="http://schemas.microsoft.com/office/drawing/2014/main" id="{03B48D5A-10E0-B8FF-0C75-3A83DC231D6C}"/>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9224" name="AutoShape 16" descr="IMG_4034.JPG">
            <a:extLst>
              <a:ext uri="{FF2B5EF4-FFF2-40B4-BE49-F238E27FC236}">
                <a16:creationId xmlns:a16="http://schemas.microsoft.com/office/drawing/2014/main" id="{B62C4FA4-76A2-D5E4-910D-63713ADB30F0}"/>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491010" y="392337"/>
            <a:ext cx="7922703" cy="360045"/>
          </a:xfrm>
        </p:spPr>
        <p:txBody>
          <a:bodyPr>
            <a:normAutofit fontScale="90000"/>
          </a:bodyPr>
          <a:lstStyle/>
          <a:p>
            <a:pPr lvl="0"/>
            <a:r>
              <a:rPr lang="nb-NO" sz="2400" dirty="0"/>
              <a:t>The system game!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1011" y="1290917"/>
            <a:ext cx="7922703" cy="3101789"/>
          </a:xfrm>
        </p:spPr>
        <p:txBody>
          <a:bodyPr>
            <a:normAutofit/>
          </a:bodyPr>
          <a:lstStyle/>
          <a:p>
            <a:pPr marL="0" indent="0" eaLnBrk="1" fontAlgn="auto" hangingPunct="1">
              <a:spcAft>
                <a:spcPts val="0"/>
              </a:spcAft>
              <a:buNone/>
              <a:defRPr/>
            </a:pPr>
            <a:endParaRPr lang="en-GB" sz="1800" dirty="0"/>
          </a:p>
        </p:txBody>
      </p:sp>
    </p:spTree>
    <p:extLst>
      <p:ext uri="{BB962C8B-B14F-4D97-AF65-F5344CB8AC3E}">
        <p14:creationId xmlns:p14="http://schemas.microsoft.com/office/powerpoint/2010/main" val="1070417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10648" y="362758"/>
            <a:ext cx="7922703" cy="360045"/>
          </a:xfrm>
        </p:spPr>
        <p:txBody>
          <a:bodyPr>
            <a:normAutofit fontScale="90000"/>
          </a:bodyPr>
          <a:lstStyle/>
          <a:p>
            <a:pPr lvl="0"/>
            <a:r>
              <a:rPr lang="en-US" sz="2400" dirty="0"/>
              <a:t>Questions...</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37222" y="1302742"/>
            <a:ext cx="7922703" cy="2938845"/>
          </a:xfrm>
        </p:spPr>
        <p:txBody>
          <a:bodyPr>
            <a:normAutofit/>
          </a:bodyPr>
          <a:lstStyle/>
          <a:p>
            <a:pPr marL="285750" indent="-285750"/>
            <a:r>
              <a:rPr lang="en-US" sz="1800" dirty="0"/>
              <a:t>What </a:t>
            </a:r>
            <a:r>
              <a:rPr lang="en-US" sz="1800" b="1" dirty="0">
                <a:solidFill>
                  <a:srgbClr val="FF0000"/>
                </a:solidFill>
              </a:rPr>
              <a:t>care</a:t>
            </a:r>
            <a:r>
              <a:rPr lang="en-US" sz="1800" dirty="0"/>
              <a:t> affordances have you identified in the system assigned to you? How can this artefact support, for example, the provision of food, shelter, essential benefits to the people for whom it is meant?</a:t>
            </a:r>
          </a:p>
          <a:p>
            <a:pPr marL="285750" indent="-285750"/>
            <a:endParaRPr lang="en-US" sz="1800" dirty="0"/>
          </a:p>
          <a:p>
            <a:pPr marL="285750" indent="-285750"/>
            <a:r>
              <a:rPr lang="en-US" sz="1800" dirty="0"/>
              <a:t>Conversely, what </a:t>
            </a:r>
            <a:r>
              <a:rPr lang="en-US" sz="1800" b="1" dirty="0">
                <a:solidFill>
                  <a:srgbClr val="FF0000"/>
                </a:solidFill>
              </a:rPr>
              <a:t>control</a:t>
            </a:r>
            <a:r>
              <a:rPr lang="en-US" sz="1800" dirty="0"/>
              <a:t> affordances are there in your system? How can it enforce activities of policing, profiling – or even capture and deportation, putting at risk fundamental rights for people?</a:t>
            </a:r>
          </a:p>
          <a:p>
            <a:pPr marL="285750" indent="-285750"/>
            <a:endParaRPr lang="en-US" sz="1800" dirty="0"/>
          </a:p>
          <a:p>
            <a:pPr marL="285750" indent="-285750"/>
            <a:endParaRPr lang="en-US" sz="1800" dirty="0"/>
          </a:p>
        </p:txBody>
      </p:sp>
    </p:spTree>
    <p:extLst>
      <p:ext uri="{BB962C8B-B14F-4D97-AF65-F5344CB8AC3E}">
        <p14:creationId xmlns:p14="http://schemas.microsoft.com/office/powerpoint/2010/main" val="1098364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152C0D95-079D-3535-8EBF-BEE7BD176727}"/>
              </a:ext>
            </a:extLst>
          </p:cNvPr>
          <p:cNvSpPr>
            <a:spLocks noGrp="1" noChangeArrowheads="1"/>
          </p:cNvSpPr>
          <p:nvPr>
            <p:ph type="title"/>
          </p:nvPr>
        </p:nvSpPr>
        <p:spPr>
          <a:xfrm>
            <a:off x="1703278" y="120290"/>
            <a:ext cx="5476183" cy="750325"/>
          </a:xfrm>
        </p:spPr>
        <p:txBody>
          <a:bodyPr>
            <a:normAutofit/>
          </a:bodyPr>
          <a:lstStyle/>
          <a:p>
            <a:r>
              <a:rPr lang="en-GB" altLang="en-US" dirty="0"/>
              <a:t>Game take-homes!</a:t>
            </a:r>
          </a:p>
        </p:txBody>
      </p:sp>
      <p:sp>
        <p:nvSpPr>
          <p:cNvPr id="23555" name="Content Placeholder 2">
            <a:extLst>
              <a:ext uri="{FF2B5EF4-FFF2-40B4-BE49-F238E27FC236}">
                <a16:creationId xmlns:a16="http://schemas.microsoft.com/office/drawing/2014/main" id="{D3659867-D43D-E014-28BC-0A566C3E7D2C}"/>
              </a:ext>
            </a:extLst>
          </p:cNvPr>
          <p:cNvSpPr>
            <a:spLocks noGrp="1"/>
          </p:cNvSpPr>
          <p:nvPr>
            <p:ph idx="1"/>
          </p:nvPr>
        </p:nvSpPr>
        <p:spPr>
          <a:xfrm>
            <a:off x="637774" y="1082613"/>
            <a:ext cx="7607193" cy="3343390"/>
          </a:xfrm>
        </p:spPr>
        <p:txBody>
          <a:bodyPr rtlCol="0">
            <a:normAutofit/>
          </a:bodyPr>
          <a:lstStyle/>
          <a:p>
            <a:pPr marL="0" indent="0">
              <a:buNone/>
              <a:defRPr/>
            </a:pPr>
            <a:endParaRPr lang="en-GB" altLang="en-US" sz="1800" dirty="0"/>
          </a:p>
          <a:p>
            <a:pPr>
              <a:defRPr/>
            </a:pPr>
            <a:endParaRPr lang="en-GB" altLang="en-US" sz="1800" dirty="0"/>
          </a:p>
          <a:p>
            <a:pPr marL="0" indent="0">
              <a:buNone/>
              <a:defRPr/>
            </a:pPr>
            <a:endParaRPr lang="en-GB" altLang="en-US" sz="1800" dirty="0">
              <a:solidFill>
                <a:schemeClr val="tx1">
                  <a:lumMod val="75000"/>
                  <a:lumOff val="25000"/>
                </a:schemeClr>
              </a:solidFill>
            </a:endParaRPr>
          </a:p>
        </p:txBody>
      </p:sp>
      <p:sp>
        <p:nvSpPr>
          <p:cNvPr id="11268" name="AutoShape 4" descr="IMG_4073.JPG">
            <a:extLst>
              <a:ext uri="{FF2B5EF4-FFF2-40B4-BE49-F238E27FC236}">
                <a16:creationId xmlns:a16="http://schemas.microsoft.com/office/drawing/2014/main" id="{854E12B5-0564-3680-1797-00120EC4C8B2}"/>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1269" name="AutoShape 7" descr="IMG_4075.JPG">
            <a:extLst>
              <a:ext uri="{FF2B5EF4-FFF2-40B4-BE49-F238E27FC236}">
                <a16:creationId xmlns:a16="http://schemas.microsoft.com/office/drawing/2014/main" id="{6F33F09B-72C6-984C-CAC5-39BE198C556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1270" name="AutoShape 10" descr="IMG_3986.JPG">
            <a:extLst>
              <a:ext uri="{FF2B5EF4-FFF2-40B4-BE49-F238E27FC236}">
                <a16:creationId xmlns:a16="http://schemas.microsoft.com/office/drawing/2014/main" id="{DD8BC65C-D539-A855-C9EF-B09EF285B419}"/>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1271" name="AutoShape 13" descr="IMG_E4013.JPG">
            <a:extLst>
              <a:ext uri="{FF2B5EF4-FFF2-40B4-BE49-F238E27FC236}">
                <a16:creationId xmlns:a16="http://schemas.microsoft.com/office/drawing/2014/main" id="{C546EDCC-A7C9-A0B2-6887-15BC26587B86}"/>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1272" name="AutoShape 16" descr="IMG_4034.JPG">
            <a:extLst>
              <a:ext uri="{FF2B5EF4-FFF2-40B4-BE49-F238E27FC236}">
                <a16:creationId xmlns:a16="http://schemas.microsoft.com/office/drawing/2014/main" id="{167D3A0B-8E18-7B2D-ED70-3F463628284B}"/>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D81C6FD-2ABD-EB12-1B09-E1A99CB204D6}"/>
              </a:ext>
            </a:extLst>
          </p:cNvPr>
          <p:cNvSpPr>
            <a:spLocks noGrp="1" noChangeArrowheads="1"/>
          </p:cNvSpPr>
          <p:nvPr>
            <p:ph type="title"/>
          </p:nvPr>
        </p:nvSpPr>
        <p:spPr>
          <a:xfrm>
            <a:off x="1144921" y="120290"/>
            <a:ext cx="6973444" cy="811066"/>
          </a:xfrm>
        </p:spPr>
        <p:txBody>
          <a:bodyPr/>
          <a:lstStyle/>
          <a:p>
            <a:r>
              <a:rPr lang="en-GB" altLang="en-US" sz="2101" dirty="0" err="1"/>
              <a:t>So.</a:t>
            </a:r>
            <a:r>
              <a:rPr lang="en-GB" altLang="en-US" sz="2101" dirty="0"/>
              <a:t>..</a:t>
            </a:r>
          </a:p>
        </p:txBody>
      </p:sp>
      <p:sp>
        <p:nvSpPr>
          <p:cNvPr id="23555" name="Content Placeholder 2">
            <a:extLst>
              <a:ext uri="{FF2B5EF4-FFF2-40B4-BE49-F238E27FC236}">
                <a16:creationId xmlns:a16="http://schemas.microsoft.com/office/drawing/2014/main" id="{6968A011-23D3-2D6B-1EA7-C842C39991A0}"/>
              </a:ext>
            </a:extLst>
          </p:cNvPr>
          <p:cNvSpPr>
            <a:spLocks noGrp="1"/>
          </p:cNvSpPr>
          <p:nvPr>
            <p:ph idx="1"/>
          </p:nvPr>
        </p:nvSpPr>
        <p:spPr>
          <a:xfrm>
            <a:off x="691563" y="1045693"/>
            <a:ext cx="7737822" cy="3471744"/>
          </a:xfrm>
        </p:spPr>
        <p:txBody>
          <a:bodyPr rtlCol="0">
            <a:normAutofit/>
          </a:bodyPr>
          <a:lstStyle/>
          <a:p>
            <a:pPr>
              <a:defRPr/>
            </a:pPr>
            <a:r>
              <a:rPr lang="en-US" sz="1800" dirty="0"/>
              <a:t>Surveillance studies invite us to focus on systems that gather </a:t>
            </a:r>
            <a:r>
              <a:rPr lang="en-US" sz="1800" b="1" dirty="0">
                <a:solidFill>
                  <a:srgbClr val="FF0000"/>
                </a:solidFill>
              </a:rPr>
              <a:t>information</a:t>
            </a:r>
            <a:r>
              <a:rPr lang="en-US" sz="1800" dirty="0"/>
              <a:t> on individuals, building profiles that can support care, but also harmful practices like capture, deportation, and outright violence.</a:t>
            </a:r>
          </a:p>
          <a:p>
            <a:pPr>
              <a:defRPr/>
            </a:pPr>
            <a:endParaRPr lang="en-US" sz="1800" dirty="0"/>
          </a:p>
          <a:p>
            <a:pPr>
              <a:defRPr/>
            </a:pPr>
            <a:r>
              <a:rPr lang="en-US" sz="1800" dirty="0"/>
              <a:t>We have examined </a:t>
            </a:r>
            <a:r>
              <a:rPr lang="en-US" sz="1800" b="1" dirty="0">
                <a:solidFill>
                  <a:srgbClr val="FF0000"/>
                </a:solidFill>
              </a:rPr>
              <a:t>digital identity systems</a:t>
            </a:r>
            <a:r>
              <a:rPr lang="en-US" sz="1800" dirty="0"/>
              <a:t>, as routes to social protection but also sites of injustice, leading to harmful outcomes on the intended beneficiaries.</a:t>
            </a:r>
          </a:p>
          <a:p>
            <a:pPr>
              <a:defRPr/>
            </a:pPr>
            <a:endParaRPr lang="en-US" sz="1800" dirty="0"/>
          </a:p>
          <a:p>
            <a:pPr>
              <a:defRPr/>
            </a:pPr>
            <a:r>
              <a:rPr lang="en-US" sz="1800" dirty="0"/>
              <a:t>What happens when digital forms of identification, especially using biometric technology, are applied to </a:t>
            </a:r>
            <a:r>
              <a:rPr lang="en-US" sz="1800" b="1" dirty="0">
                <a:solidFill>
                  <a:srgbClr val="FF0000"/>
                </a:solidFill>
              </a:rPr>
              <a:t>national borders</a:t>
            </a:r>
            <a:r>
              <a:rPr lang="en-US" sz="1800" dirty="0"/>
              <a:t>?</a:t>
            </a:r>
          </a:p>
          <a:p>
            <a:pPr>
              <a:defRPr/>
            </a:pPr>
            <a:endParaRPr lang="en-US" sz="1650" dirty="0"/>
          </a:p>
          <a:p>
            <a:pPr>
              <a:defRPr/>
            </a:pPr>
            <a:endParaRPr lang="en-US" altLang="en-US" sz="1650" dirty="0"/>
          </a:p>
          <a:p>
            <a:pPr marL="0" indent="0">
              <a:buNone/>
              <a:defRPr/>
            </a:pPr>
            <a:endParaRPr lang="en-GB" altLang="en-US" sz="1800" dirty="0">
              <a:solidFill>
                <a:schemeClr val="tx1">
                  <a:lumMod val="75000"/>
                  <a:lumOff val="25000"/>
                </a:schemeClr>
              </a:solidFill>
            </a:endParaRPr>
          </a:p>
        </p:txBody>
      </p:sp>
      <p:sp>
        <p:nvSpPr>
          <p:cNvPr id="16388" name="AutoShape 4" descr="IMG_4073.JPG">
            <a:extLst>
              <a:ext uri="{FF2B5EF4-FFF2-40B4-BE49-F238E27FC236}">
                <a16:creationId xmlns:a16="http://schemas.microsoft.com/office/drawing/2014/main" id="{A67CDF1B-72D7-4209-E2EF-FD6A3119B659}"/>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6389" name="AutoShape 7" descr="IMG_4075.JPG">
            <a:extLst>
              <a:ext uri="{FF2B5EF4-FFF2-40B4-BE49-F238E27FC236}">
                <a16:creationId xmlns:a16="http://schemas.microsoft.com/office/drawing/2014/main" id="{92466128-4A04-0619-D161-FB625EBA3C97}"/>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6390" name="AutoShape 10" descr="IMG_3986.JPG">
            <a:extLst>
              <a:ext uri="{FF2B5EF4-FFF2-40B4-BE49-F238E27FC236}">
                <a16:creationId xmlns:a16="http://schemas.microsoft.com/office/drawing/2014/main" id="{8A7FBC7A-4394-2A6A-8D61-13F59B97013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6391" name="AutoShape 13" descr="IMG_E4013.JPG">
            <a:extLst>
              <a:ext uri="{FF2B5EF4-FFF2-40B4-BE49-F238E27FC236}">
                <a16:creationId xmlns:a16="http://schemas.microsoft.com/office/drawing/2014/main" id="{66C291DA-D03D-0E69-C0BA-12E7BE9CD75A}"/>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16392" name="AutoShape 16" descr="IMG_4034.JPG">
            <a:extLst>
              <a:ext uri="{FF2B5EF4-FFF2-40B4-BE49-F238E27FC236}">
                <a16:creationId xmlns:a16="http://schemas.microsoft.com/office/drawing/2014/main" id="{967DF854-6075-0776-2DE6-A4B4C4AC52A9}"/>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029662" y="296558"/>
            <a:ext cx="6708160" cy="562148"/>
          </a:xfrm>
        </p:spPr>
        <p:txBody>
          <a:bodyPr/>
          <a:lstStyle/>
          <a:p>
            <a:r>
              <a:rPr lang="en-GB" altLang="en-US" sz="2101" dirty="0"/>
              <a:t>Digital Borderwork: EU Focus</a:t>
            </a:r>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920638"/>
            <a:ext cx="8145075" cy="4013241"/>
          </a:xfrm>
        </p:spPr>
        <p:txBody>
          <a:bodyPr rtlCol="0">
            <a:normAutofit/>
          </a:bodyPr>
          <a:lstStyle/>
          <a:p>
            <a:pPr marL="0" indent="0">
              <a:buNone/>
              <a:defRPr/>
            </a:pPr>
            <a:endParaRPr lang="en-GB" altLang="en-US" sz="1050" dirty="0">
              <a:solidFill>
                <a:schemeClr val="tx1">
                  <a:lumMod val="75000"/>
                  <a:lumOff val="25000"/>
                </a:schemeClr>
              </a:solidFill>
            </a:endParaRPr>
          </a:p>
          <a:p>
            <a:pPr>
              <a:defRPr/>
            </a:pPr>
            <a:r>
              <a:rPr lang="en-US" sz="1800" dirty="0"/>
              <a:t>Martins et al. (2022): EU borders can be seen as a key site for the politics of </a:t>
            </a:r>
            <a:r>
              <a:rPr lang="en-US" sz="1800" b="1" dirty="0">
                <a:solidFill>
                  <a:srgbClr val="FF0000"/>
                </a:solidFill>
              </a:rPr>
              <a:t>digital sovereignty</a:t>
            </a:r>
            <a:r>
              <a:rPr lang="en-US" sz="1800" dirty="0"/>
              <a:t>, controlling digital data, software and infrastructures.</a:t>
            </a:r>
          </a:p>
          <a:p>
            <a:pPr>
              <a:defRPr/>
            </a:pPr>
            <a:endParaRPr lang="en-US" altLang="en-US" sz="1800" dirty="0"/>
          </a:p>
          <a:p>
            <a:pPr>
              <a:defRPr/>
            </a:pPr>
            <a:r>
              <a:rPr lang="en-US" altLang="en-US" sz="1800" dirty="0"/>
              <a:t>Over the last decade, multiple instantiations of </a:t>
            </a:r>
            <a:r>
              <a:rPr lang="en-US" altLang="en-US" sz="1800" b="1" dirty="0">
                <a:solidFill>
                  <a:srgbClr val="FF0000"/>
                </a:solidFill>
              </a:rPr>
              <a:t>digital borderwork </a:t>
            </a:r>
            <a:r>
              <a:rPr lang="en-US" altLang="en-US" sz="1800" dirty="0"/>
              <a:t>– activities around “envisioning, constructing, maintaining and erasing borders” have been experienced in the EU space. We focus on the EURODAC, </a:t>
            </a:r>
            <a:r>
              <a:rPr lang="nb-NO" sz="1800" dirty="0"/>
              <a:t>the Shared Biometric Matching Service, and the EU-</a:t>
            </a:r>
            <a:r>
              <a:rPr lang="nb-NO" sz="1800" dirty="0" err="1"/>
              <a:t>funded</a:t>
            </a:r>
            <a:r>
              <a:rPr lang="nb-NO" sz="1800" dirty="0"/>
              <a:t> West-</a:t>
            </a:r>
            <a:r>
              <a:rPr lang="nb-NO" sz="1800" dirty="0" err="1"/>
              <a:t>African</a:t>
            </a:r>
            <a:r>
              <a:rPr lang="nb-NO" sz="1800" dirty="0"/>
              <a:t> WAPIS.</a:t>
            </a:r>
            <a:endParaRPr lang="en-US" altLang="en-US" sz="1800" dirty="0"/>
          </a:p>
          <a:p>
            <a:pPr>
              <a:defRPr/>
            </a:pPr>
            <a:endParaRPr lang="en-GB" altLang="en-US" sz="1800" dirty="0"/>
          </a:p>
          <a:p>
            <a:pPr>
              <a:defRPr/>
            </a:pPr>
            <a:r>
              <a:rPr lang="en-GB" altLang="en-US" sz="1800" dirty="0"/>
              <a:t>All three systems – qualifying as surveillance technologies as per the EuroMed Rights definition – illuminate inequalities in the treatment of subjects, and present limited evidence of challenges to these inequalities.</a:t>
            </a:r>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029662" y="296558"/>
            <a:ext cx="6708160" cy="562148"/>
          </a:xfrm>
        </p:spPr>
        <p:txBody>
          <a:bodyPr/>
          <a:lstStyle/>
          <a:p>
            <a:r>
              <a:rPr lang="en-GB" altLang="en-US" sz="2101" dirty="0"/>
              <a:t>Digital Sovereignty</a:t>
            </a:r>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920638"/>
            <a:ext cx="8145075" cy="4013241"/>
          </a:xfrm>
        </p:spPr>
        <p:txBody>
          <a:bodyPr rtlCol="0">
            <a:normAutofit/>
          </a:bodyPr>
          <a:lstStyle/>
          <a:p>
            <a:pPr marL="0" indent="0">
              <a:buNone/>
              <a:defRPr/>
            </a:pPr>
            <a:endParaRPr lang="en-GB" altLang="en-US" sz="1050" dirty="0">
              <a:solidFill>
                <a:schemeClr val="tx1">
                  <a:lumMod val="75000"/>
                  <a:lumOff val="25000"/>
                </a:schemeClr>
              </a:solidFill>
            </a:endParaRPr>
          </a:p>
          <a:p>
            <a:pPr>
              <a:defRPr/>
            </a:pPr>
            <a:r>
              <a:rPr lang="en-US" sz="1800" dirty="0"/>
              <a:t>Floridi (2020): defines </a:t>
            </a:r>
            <a:r>
              <a:rPr lang="en-US" sz="1800" b="1" dirty="0">
                <a:solidFill>
                  <a:srgbClr val="FF0000"/>
                </a:solidFill>
              </a:rPr>
              <a:t>digital sovereignty </a:t>
            </a:r>
            <a:r>
              <a:rPr lang="en-US" sz="1800" dirty="0"/>
              <a:t>as “ﬁght for (…) the control of data, software (e.g. AI), standards and protocols (e.g. 5G, domainnames), processes (e.g. cloud computing), hardware (e.g. mobile phones), services (</a:t>
            </a:r>
            <a:r>
              <a:rPr lang="en-US" sz="1800" dirty="0" err="1"/>
              <a:t>e.g.social</a:t>
            </a:r>
            <a:r>
              <a:rPr lang="en-US" sz="1800" dirty="0"/>
              <a:t> media, e-commerce), and infrastructures (e.g. cables, satellites, smart cities), in short, for the control of the </a:t>
            </a:r>
            <a:r>
              <a:rPr lang="en-US" sz="1800" i="1" dirty="0"/>
              <a:t>digital</a:t>
            </a:r>
            <a:r>
              <a:rPr lang="en-US" sz="1800" dirty="0"/>
              <a:t>”.</a:t>
            </a:r>
          </a:p>
          <a:p>
            <a:pPr>
              <a:defRPr/>
            </a:pPr>
            <a:endParaRPr lang="en-US" altLang="en-US" sz="1800" dirty="0"/>
          </a:p>
          <a:p>
            <a:pPr>
              <a:defRPr/>
            </a:pPr>
            <a:r>
              <a:rPr lang="en-US" altLang="en-US" sz="1800" dirty="0"/>
              <a:t>Martins et al. (2022): expand the concept of “sovereignty </a:t>
            </a:r>
            <a:r>
              <a:rPr lang="en-US" altLang="en-US" sz="1800" b="1" dirty="0">
                <a:solidFill>
                  <a:srgbClr val="FF0000"/>
                </a:solidFill>
              </a:rPr>
              <a:t>over</a:t>
            </a:r>
            <a:r>
              <a:rPr lang="en-US" altLang="en-US" sz="1800" dirty="0"/>
              <a:t> the digital” to two more dimensions: “sovereignty </a:t>
            </a:r>
            <a:r>
              <a:rPr lang="en-US" altLang="en-US" sz="1800" b="1" dirty="0">
                <a:solidFill>
                  <a:srgbClr val="FF0000"/>
                </a:solidFill>
              </a:rPr>
              <a:t>by</a:t>
            </a:r>
            <a:r>
              <a:rPr lang="en-US" altLang="en-US" sz="1800" dirty="0"/>
              <a:t> digital means” (e.g. through digital borderwork) and “sovereignty </a:t>
            </a:r>
            <a:r>
              <a:rPr lang="en-US" altLang="en-US" sz="1800" b="1" dirty="0">
                <a:solidFill>
                  <a:srgbClr val="FF0000"/>
                </a:solidFill>
              </a:rPr>
              <a:t>of</a:t>
            </a:r>
            <a:r>
              <a:rPr lang="en-US" altLang="en-US" sz="1800" dirty="0"/>
              <a:t> the digital” (e.g. of the technology that make borderwork possible).</a:t>
            </a:r>
          </a:p>
          <a:p>
            <a:pPr>
              <a:defRPr/>
            </a:pPr>
            <a:endParaRPr lang="en-GB" altLang="en-US" sz="1800" dirty="0"/>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extLst>
      <p:ext uri="{BB962C8B-B14F-4D97-AF65-F5344CB8AC3E}">
        <p14:creationId xmlns:p14="http://schemas.microsoft.com/office/powerpoint/2010/main" val="179863702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029662" y="296558"/>
            <a:ext cx="6708160" cy="562148"/>
          </a:xfrm>
        </p:spPr>
        <p:txBody>
          <a:bodyPr/>
          <a:lstStyle/>
          <a:p>
            <a:r>
              <a:rPr lang="en-GB" altLang="en-US" sz="2101" dirty="0"/>
              <a:t>Digital Borderwork: EURODAC</a:t>
            </a:r>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920638"/>
            <a:ext cx="8145075" cy="4013241"/>
          </a:xfrm>
        </p:spPr>
        <p:txBody>
          <a:bodyPr rtlCol="0">
            <a:normAutofit/>
          </a:bodyPr>
          <a:lstStyle/>
          <a:p>
            <a:pPr marL="0" indent="0">
              <a:buNone/>
              <a:defRPr/>
            </a:pPr>
            <a:endParaRPr lang="en-GB" altLang="en-US" sz="1050" dirty="0">
              <a:solidFill>
                <a:schemeClr val="tx1">
                  <a:lumMod val="75000"/>
                  <a:lumOff val="25000"/>
                </a:schemeClr>
              </a:solidFill>
            </a:endParaRPr>
          </a:p>
          <a:p>
            <a:r>
              <a:rPr lang="en-GB" sz="1800" dirty="0">
                <a:effectLst/>
                <a:ea typeface="Calibri" panose="020F0502020204030204" pitchFamily="34" charset="0"/>
                <a:cs typeface="Times New Roman" panose="02020603050405020304" pitchFamily="18" charset="0"/>
              </a:rPr>
              <a:t>Based on the Automated Fingerprint Identification System (</a:t>
            </a:r>
            <a:r>
              <a:rPr lang="en-GB" sz="1800" b="1" dirty="0">
                <a:solidFill>
                  <a:srgbClr val="FF0000"/>
                </a:solidFill>
                <a:effectLst/>
                <a:ea typeface="Calibri" panose="020F0502020204030204" pitchFamily="34" charset="0"/>
                <a:cs typeface="Times New Roman" panose="02020603050405020304" pitchFamily="18" charset="0"/>
              </a:rPr>
              <a:t>AFIS</a:t>
            </a:r>
            <a:r>
              <a:rPr lang="en-GB" sz="1800" dirty="0">
                <a:effectLst/>
                <a:ea typeface="Calibri" panose="020F0502020204030204" pitchFamily="34" charset="0"/>
                <a:cs typeface="Times New Roman" panose="02020603050405020304" pitchFamily="18" charset="0"/>
              </a:rPr>
              <a:t>), a digital fingerprint database supplied by the company Cogent Systems (now Thales)</a:t>
            </a:r>
            <a:endParaRPr lang="nb-NO" sz="1600" dirty="0"/>
          </a:p>
          <a:p>
            <a:pPr>
              <a:defRPr/>
            </a:pPr>
            <a:r>
              <a:rPr lang="en-GB" sz="1800" dirty="0">
                <a:effectLst/>
                <a:ea typeface="Calibri" panose="020F0502020204030204" pitchFamily="34" charset="0"/>
                <a:cs typeface="Times New Roman" panose="02020603050405020304" pitchFamily="18" charset="0"/>
              </a:rPr>
              <a:t>Launched in 2003 to contain </a:t>
            </a:r>
            <a:r>
              <a:rPr lang="en-US" sz="1800" dirty="0">
                <a:effectLst/>
                <a:ea typeface="Calibri" panose="020F0502020204030204" pitchFamily="34" charset="0"/>
                <a:cs typeface="Times New Roman" panose="02020603050405020304" pitchFamily="18" charset="0"/>
              </a:rPr>
              <a:t>the </a:t>
            </a:r>
            <a:r>
              <a:rPr lang="en-US" sz="1800" b="1" dirty="0">
                <a:solidFill>
                  <a:srgbClr val="FF0000"/>
                </a:solidFill>
                <a:effectLst/>
                <a:ea typeface="Calibri" panose="020F0502020204030204" pitchFamily="34" charset="0"/>
                <a:cs typeface="Times New Roman" panose="02020603050405020304" pitchFamily="18" charset="0"/>
              </a:rPr>
              <a:t>ﬁngerprints</a:t>
            </a:r>
            <a:r>
              <a:rPr lang="en-US" sz="1800" dirty="0">
                <a:effectLst/>
                <a:ea typeface="Calibri" panose="020F0502020204030204" pitchFamily="34" charset="0"/>
                <a:cs typeface="Times New Roman" panose="02020603050405020304" pitchFamily="18" charset="0"/>
              </a:rPr>
              <a:t> of all asylum applicants from each EU member state, assisting </a:t>
            </a:r>
            <a:r>
              <a:rPr lang="en-GB" sz="1800" dirty="0">
                <a:effectLst/>
                <a:ea typeface="Calibri" panose="020F0502020204030204" pitchFamily="34" charset="0"/>
                <a:cs typeface="Times New Roman" panose="02020603050405020304" pitchFamily="18" charset="0"/>
              </a:rPr>
              <a:t>EU states in implementing the Dublin Regulation of 1990 (determines which country is responsible for processing an </a:t>
            </a:r>
            <a:r>
              <a:rPr lang="en-US" sz="1800" dirty="0">
                <a:effectLst/>
                <a:ea typeface="Calibri" panose="020F0502020204030204" pitchFamily="34" charset="0"/>
                <a:cs typeface="Times New Roman" panose="02020603050405020304" pitchFamily="18" charset="0"/>
              </a:rPr>
              <a:t>asylum application)</a:t>
            </a:r>
          </a:p>
          <a:p>
            <a:pPr>
              <a:defRPr/>
            </a:pPr>
            <a:r>
              <a:rPr lang="en-GB" sz="1800" dirty="0">
                <a:effectLst/>
                <a:ea typeface="Calibri" panose="020F0502020204030204" pitchFamily="34" charset="0"/>
                <a:cs typeface="Times New Roman" panose="02020603050405020304" pitchFamily="18" charset="0"/>
              </a:rPr>
              <a:t>By storing fingerprints for each </a:t>
            </a:r>
            <a:r>
              <a:rPr lang="en-GB" sz="1800" b="1" dirty="0">
                <a:solidFill>
                  <a:srgbClr val="FF0000"/>
                </a:solidFill>
                <a:effectLst/>
                <a:ea typeface="Calibri" panose="020F0502020204030204" pitchFamily="34" charset="0"/>
                <a:cs typeface="Times New Roman" panose="02020603050405020304" pitchFamily="18" charset="0"/>
              </a:rPr>
              <a:t>asylum seeker</a:t>
            </a:r>
            <a:r>
              <a:rPr lang="en-GB" sz="1800" dirty="0">
                <a:effectLst/>
                <a:ea typeface="Calibri" panose="020F0502020204030204" pitchFamily="34" charset="0"/>
                <a:cs typeface="Times New Roman" panose="02020603050405020304" pitchFamily="18" charset="0"/>
              </a:rPr>
              <a:t>, Eurodac prevents people from applying for asylum in more than one member stat</a:t>
            </a:r>
            <a:r>
              <a:rPr lang="en-US" sz="1800" dirty="0">
                <a:ea typeface="Calibri" panose="020F0502020204030204" pitchFamily="34" charset="0"/>
                <a:cs typeface="Times New Roman" panose="02020603050405020304" pitchFamily="18" charset="0"/>
              </a:rPr>
              <a:t>e (a phenomenon referred to by Thales as “asylum shopping”)</a:t>
            </a:r>
            <a:endParaRPr lang="en-US" altLang="en-US" sz="1800" dirty="0"/>
          </a:p>
          <a:p>
            <a:pPr>
              <a:defRPr/>
            </a:pPr>
            <a:r>
              <a:rPr lang="en-GB" altLang="en-US" sz="1800" dirty="0"/>
              <a:t>Pelizza (2020): </a:t>
            </a:r>
            <a:r>
              <a:rPr lang="en-GB" sz="1800" dirty="0">
                <a:effectLst/>
                <a:ea typeface="Calibri" panose="020F0502020204030204" pitchFamily="34" charset="0"/>
                <a:cs typeface="Times New Roman" panose="02020603050405020304" pitchFamily="18" charset="0"/>
              </a:rPr>
              <a:t>in 2005 the European Commission proposed to extend the database to </a:t>
            </a:r>
            <a:r>
              <a:rPr lang="en-GB" sz="1800" b="1" dirty="0">
                <a:solidFill>
                  <a:srgbClr val="FF0000"/>
                </a:solidFill>
                <a:effectLst/>
                <a:ea typeface="Calibri" panose="020F0502020204030204" pitchFamily="34" charset="0"/>
                <a:cs typeface="Times New Roman" panose="02020603050405020304" pitchFamily="18" charset="0"/>
              </a:rPr>
              <a:t>irregular migrants</a:t>
            </a:r>
            <a:r>
              <a:rPr lang="en-GB" sz="1800" dirty="0">
                <a:effectLst/>
                <a:ea typeface="Calibri" panose="020F0502020204030204" pitchFamily="34" charset="0"/>
                <a:cs typeface="Times New Roman" panose="02020603050405020304" pitchFamily="18" charset="0"/>
              </a:rPr>
              <a:t>, meaning persons apprehended in the act of an irregular border crossing. Database then expanded to include this group.</a:t>
            </a:r>
            <a:endParaRPr lang="en-GB" altLang="en-US" sz="1800" dirty="0"/>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extLst>
      <p:ext uri="{BB962C8B-B14F-4D97-AF65-F5344CB8AC3E}">
        <p14:creationId xmlns:p14="http://schemas.microsoft.com/office/powerpoint/2010/main" val="213184548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029662" y="296558"/>
            <a:ext cx="6708160" cy="562148"/>
          </a:xfrm>
        </p:spPr>
        <p:txBody>
          <a:bodyPr/>
          <a:lstStyle/>
          <a:p>
            <a:r>
              <a:rPr lang="en-GB" altLang="en-US" sz="2101" dirty="0"/>
              <a:t>Digital Borderwork: EURODAC</a:t>
            </a:r>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920638"/>
            <a:ext cx="8145075" cy="4013241"/>
          </a:xfrm>
        </p:spPr>
        <p:txBody>
          <a:bodyPr rtlCol="0">
            <a:normAutofit/>
          </a:bodyPr>
          <a:lstStyle/>
          <a:p>
            <a:pPr marL="0" indent="0">
              <a:buNone/>
              <a:defRPr/>
            </a:pPr>
            <a:endParaRPr lang="en-GB" altLang="en-US" sz="1050" dirty="0">
              <a:solidFill>
                <a:schemeClr val="tx1">
                  <a:lumMod val="75000"/>
                  <a:lumOff val="25000"/>
                </a:schemeClr>
              </a:solidFill>
            </a:endParaRPr>
          </a:p>
          <a:p>
            <a:r>
              <a:rPr lang="en-US" altLang="en-US" sz="1800" dirty="0">
                <a:latin typeface="+mj-lt"/>
                <a:ea typeface="Calibri" panose="020F0502020204030204" pitchFamily="34" charset="0"/>
                <a:cs typeface="Times New Roman" panose="02020603050405020304" pitchFamily="18" charset="0"/>
              </a:rPr>
              <a:t>Pelizza (2020): on 20 July 2015, </a:t>
            </a:r>
            <a:r>
              <a:rPr lang="en-GB" sz="1800" dirty="0">
                <a:effectLst/>
                <a:latin typeface="+mj-lt"/>
                <a:ea typeface="Calibri" panose="020F0502020204030204" pitchFamily="34" charset="0"/>
                <a:cs typeface="Times New Roman" panose="02020603050405020304" pitchFamily="18" charset="0"/>
              </a:rPr>
              <a:t>Eurodac made </a:t>
            </a:r>
            <a:r>
              <a:rPr lang="en-GB" sz="1800" b="1" dirty="0">
                <a:solidFill>
                  <a:srgbClr val="FF0000"/>
                </a:solidFill>
                <a:effectLst/>
                <a:latin typeface="+mj-lt"/>
                <a:ea typeface="Calibri" panose="020F0502020204030204" pitchFamily="34" charset="0"/>
                <a:cs typeface="Times New Roman" panose="02020603050405020304" pitchFamily="18" charset="0"/>
              </a:rPr>
              <a:t>interoperable</a:t>
            </a:r>
            <a:r>
              <a:rPr lang="en-GB" sz="1800" dirty="0">
                <a:effectLst/>
                <a:latin typeface="+mj-lt"/>
                <a:ea typeface="Calibri" panose="020F0502020204030204" pitchFamily="34" charset="0"/>
                <a:cs typeface="Times New Roman" panose="02020603050405020304" pitchFamily="18" charset="0"/>
              </a:rPr>
              <a:t> with the databases of police forces in all EU member states</a:t>
            </a:r>
          </a:p>
          <a:p>
            <a:r>
              <a:rPr lang="en-GB" sz="1800" dirty="0">
                <a:latin typeface="+mj-lt"/>
                <a:ea typeface="Calibri" panose="020F0502020204030204" pitchFamily="34" charset="0"/>
                <a:cs typeface="Times New Roman" panose="02020603050405020304" pitchFamily="18" charset="0"/>
              </a:rPr>
              <a:t>C</a:t>
            </a:r>
            <a:r>
              <a:rPr lang="en-GB" sz="1800" dirty="0">
                <a:effectLst/>
                <a:latin typeface="+mj-lt"/>
                <a:ea typeface="Calibri" panose="020F0502020204030204" pitchFamily="34" charset="0"/>
                <a:cs typeface="Times New Roman" panose="02020603050405020304" pitchFamily="18" charset="0"/>
              </a:rPr>
              <a:t>onsequences on surveillance practices: police authorities of EU member states can search the database not just to process asylum applications, but also to investigate crimes in their national territory</a:t>
            </a:r>
          </a:p>
          <a:p>
            <a:r>
              <a:rPr lang="en-GB" sz="1800" dirty="0">
                <a:effectLst/>
                <a:latin typeface="+mj-lt"/>
                <a:ea typeface="Calibri" panose="020F0502020204030204" pitchFamily="34" charset="0"/>
              </a:rPr>
              <a:t>May 2021: open letter to the European Parliament expresses vivid concern on plans to extend the Eurodac database beyond the fingerprint comparison function to the storing of “</a:t>
            </a:r>
            <a:r>
              <a:rPr lang="en-GB" sz="1800" b="1" dirty="0">
                <a:solidFill>
                  <a:srgbClr val="FF0000"/>
                </a:solidFill>
                <a:effectLst/>
                <a:latin typeface="+mj-lt"/>
                <a:ea typeface="Calibri" panose="020F0502020204030204" pitchFamily="34" charset="0"/>
              </a:rPr>
              <a:t>facial images</a:t>
            </a:r>
            <a:r>
              <a:rPr lang="en-GB" sz="1800" dirty="0">
                <a:effectLst/>
                <a:latin typeface="+mj-lt"/>
                <a:ea typeface="Calibri" panose="020F0502020204030204" pitchFamily="34" charset="0"/>
              </a:rPr>
              <a:t>, passport or ID card details, as well as fingerprints. Authorities would also be able to start fingerprinting and photographing </a:t>
            </a:r>
            <a:r>
              <a:rPr lang="en-GB" sz="1800" b="1" dirty="0">
                <a:solidFill>
                  <a:srgbClr val="FF0000"/>
                </a:solidFill>
                <a:effectLst/>
                <a:latin typeface="+mj-lt"/>
                <a:ea typeface="Calibri" panose="020F0502020204030204" pitchFamily="34" charset="0"/>
              </a:rPr>
              <a:t>migrant children </a:t>
            </a:r>
            <a:r>
              <a:rPr lang="en-GB" sz="1800" dirty="0">
                <a:effectLst/>
                <a:latin typeface="+mj-lt"/>
                <a:ea typeface="Calibri" panose="020F0502020204030204" pitchFamily="34" charset="0"/>
              </a:rPr>
              <a:t>as young as six, compared with the current minimum age limit of 14” (Access Now and 30 other NGOs, 2021). </a:t>
            </a:r>
            <a:endParaRPr lang="en-GB" sz="1800" dirty="0">
              <a:effectLst/>
              <a:latin typeface="+mj-lt"/>
              <a:ea typeface="Calibri" panose="020F0502020204030204" pitchFamily="34" charset="0"/>
              <a:cs typeface="Times New Roman" panose="02020603050405020304" pitchFamily="18" charset="0"/>
            </a:endParaRPr>
          </a:p>
          <a:p>
            <a:r>
              <a:rPr lang="en-GB" altLang="en-US" sz="1800" dirty="0">
                <a:latin typeface="+mj-lt"/>
                <a:ea typeface="Calibri" panose="020F0502020204030204" pitchFamily="34" charset="0"/>
                <a:cs typeface="Times New Roman" panose="02020603050405020304" pitchFamily="18" charset="0"/>
              </a:rPr>
              <a:t>Involution from a technology of </a:t>
            </a:r>
            <a:r>
              <a:rPr lang="en-GB" altLang="en-US" sz="1800" b="1" dirty="0">
                <a:solidFill>
                  <a:srgbClr val="FF0000"/>
                </a:solidFill>
                <a:latin typeface="+mj-lt"/>
                <a:ea typeface="Calibri" panose="020F0502020204030204" pitchFamily="34" charset="0"/>
                <a:cs typeface="Times New Roman" panose="02020603050405020304" pitchFamily="18" charset="0"/>
              </a:rPr>
              <a:t>care</a:t>
            </a:r>
            <a:r>
              <a:rPr lang="en-GB" altLang="en-US" sz="1800" dirty="0">
                <a:latin typeface="+mj-lt"/>
                <a:ea typeface="Calibri" panose="020F0502020204030204" pitchFamily="34" charset="0"/>
                <a:cs typeface="Times New Roman" panose="02020603050405020304" pitchFamily="18" charset="0"/>
              </a:rPr>
              <a:t> to one of </a:t>
            </a:r>
            <a:r>
              <a:rPr lang="en-GB" altLang="en-US" sz="1800" b="1" dirty="0">
                <a:solidFill>
                  <a:srgbClr val="FF0000"/>
                </a:solidFill>
                <a:latin typeface="+mj-lt"/>
                <a:ea typeface="Calibri" panose="020F0502020204030204" pitchFamily="34" charset="0"/>
                <a:cs typeface="Times New Roman" panose="02020603050405020304" pitchFamily="18" charset="0"/>
              </a:rPr>
              <a:t>control</a:t>
            </a:r>
            <a:r>
              <a:rPr lang="en-GB" altLang="en-US" sz="1800" dirty="0">
                <a:latin typeface="+mj-lt"/>
                <a:ea typeface="Calibri" panose="020F0502020204030204" pitchFamily="34" charset="0"/>
                <a:cs typeface="Times New Roman" panose="02020603050405020304" pitchFamily="18" charset="0"/>
              </a:rPr>
              <a:t> (Martins et al., 2022)</a:t>
            </a:r>
            <a:endParaRPr lang="en-GB" altLang="en-US" sz="1800" dirty="0">
              <a:latin typeface="+mj-lt"/>
            </a:endParaRPr>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extLst>
      <p:ext uri="{BB962C8B-B14F-4D97-AF65-F5344CB8AC3E}">
        <p14:creationId xmlns:p14="http://schemas.microsoft.com/office/powerpoint/2010/main" val="16550571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029662" y="296558"/>
            <a:ext cx="6708160" cy="562148"/>
          </a:xfrm>
        </p:spPr>
        <p:txBody>
          <a:bodyPr/>
          <a:lstStyle/>
          <a:p>
            <a:r>
              <a:rPr lang="en-GB" altLang="en-US" sz="2101" dirty="0"/>
              <a:t>Digital Borderwork: </a:t>
            </a:r>
            <a:r>
              <a:rPr lang="en-GB" altLang="en-US" sz="2101" dirty="0" err="1"/>
              <a:t>sBMS</a:t>
            </a:r>
            <a:endParaRPr lang="en-GB" altLang="en-US" sz="2101" dirty="0"/>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920638"/>
            <a:ext cx="8145075" cy="4013241"/>
          </a:xfrm>
        </p:spPr>
        <p:txBody>
          <a:bodyPr rtlCol="0">
            <a:normAutofit/>
          </a:bodyPr>
          <a:lstStyle/>
          <a:p>
            <a:pPr marL="0" indent="0">
              <a:buNone/>
              <a:defRPr/>
            </a:pPr>
            <a:endParaRPr lang="en-GB" altLang="en-US" sz="1050" dirty="0">
              <a:solidFill>
                <a:schemeClr val="tx1">
                  <a:lumMod val="75000"/>
                  <a:lumOff val="25000"/>
                </a:schemeClr>
              </a:solidFill>
            </a:endParaRPr>
          </a:p>
          <a:p>
            <a:r>
              <a:rPr lang="en-US" altLang="en-US" sz="1800" dirty="0"/>
              <a:t>When operational, the </a:t>
            </a:r>
            <a:r>
              <a:rPr lang="en-US" altLang="en-US" sz="1800" dirty="0" err="1"/>
              <a:t>sBMS</a:t>
            </a:r>
            <a:r>
              <a:rPr lang="en-US" altLang="en-US" sz="1800" dirty="0"/>
              <a:t> will be one of the largest biometric systems in the world, integrating a database of over 400 million third-country nationals with their ﬁngerprints and facial images</a:t>
            </a:r>
          </a:p>
          <a:p>
            <a:r>
              <a:rPr lang="en-US" altLang="en-US" sz="1800" dirty="0"/>
              <a:t> It will “extract </a:t>
            </a:r>
            <a:r>
              <a:rPr lang="en-US" altLang="en-US" sz="1800" b="1" dirty="0">
                <a:solidFill>
                  <a:srgbClr val="FF0000"/>
                </a:solidFill>
              </a:rPr>
              <a:t>biometric ‘templates’</a:t>
            </a:r>
            <a:r>
              <a:rPr lang="en-US" altLang="en-US" sz="1800" dirty="0"/>
              <a:t> from diﬀerent EU databases to simplify the searching and cross-matching of bio-metric data” such as ﬁngerprints, facial images, and other biometric markers (Jones et al., 2019)</a:t>
            </a:r>
          </a:p>
          <a:p>
            <a:r>
              <a:rPr lang="en-US" altLang="en-US" sz="1800" dirty="0"/>
              <a:t>Through </a:t>
            </a:r>
            <a:r>
              <a:rPr lang="en-US" altLang="en-US" sz="1800" dirty="0" err="1"/>
              <a:t>sBMS</a:t>
            </a:r>
            <a:r>
              <a:rPr lang="en-US" altLang="en-US" sz="1800" dirty="0"/>
              <a:t>, authorities will be able to check whether third-country nationals are the person they claim to be through </a:t>
            </a:r>
            <a:r>
              <a:rPr lang="en-US" altLang="en-US" sz="1800" b="1" dirty="0">
                <a:solidFill>
                  <a:srgbClr val="FF0000"/>
                </a:solidFill>
              </a:rPr>
              <a:t>biometric veriﬁcation </a:t>
            </a:r>
            <a:r>
              <a:rPr lang="en-US" altLang="en-US" sz="1800" dirty="0"/>
              <a:t>and then ensure they do not overstay the length of their permits</a:t>
            </a:r>
          </a:p>
          <a:p>
            <a:r>
              <a:rPr lang="en-US" altLang="en-US" sz="1800" dirty="0"/>
              <a:t>Conflation of diﬀerent EU policy and law objectives: logics of </a:t>
            </a:r>
            <a:r>
              <a:rPr lang="en-US" altLang="en-US" sz="1800" b="1" dirty="0">
                <a:solidFill>
                  <a:srgbClr val="FF0000"/>
                </a:solidFill>
              </a:rPr>
              <a:t>control</a:t>
            </a:r>
            <a:r>
              <a:rPr lang="en-US" altLang="en-US" sz="1800" dirty="0"/>
              <a:t> of borders and policing prevail over logics of care (Martins et al., 2022).</a:t>
            </a:r>
            <a:endParaRPr lang="en-GB" altLang="en-US" sz="1800" dirty="0"/>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extLst>
      <p:ext uri="{BB962C8B-B14F-4D97-AF65-F5344CB8AC3E}">
        <p14:creationId xmlns:p14="http://schemas.microsoft.com/office/powerpoint/2010/main" val="188472425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029662" y="296558"/>
            <a:ext cx="6708160" cy="562148"/>
          </a:xfrm>
        </p:spPr>
        <p:txBody>
          <a:bodyPr/>
          <a:lstStyle/>
          <a:p>
            <a:r>
              <a:rPr lang="en-GB" altLang="en-US" sz="2101" dirty="0"/>
              <a:t>Digital Borderwork: WAPIS</a:t>
            </a:r>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920638"/>
            <a:ext cx="8145075" cy="4013241"/>
          </a:xfrm>
        </p:spPr>
        <p:txBody>
          <a:bodyPr rtlCol="0">
            <a:normAutofit/>
          </a:bodyPr>
          <a:lstStyle/>
          <a:p>
            <a:pPr marL="0" indent="0">
              <a:buNone/>
              <a:defRPr/>
            </a:pPr>
            <a:endParaRPr lang="en-GB" altLang="en-US" sz="1050" dirty="0">
              <a:solidFill>
                <a:schemeClr val="tx1">
                  <a:lumMod val="75000"/>
                  <a:lumOff val="25000"/>
                </a:schemeClr>
              </a:solidFill>
            </a:endParaRPr>
          </a:p>
          <a:p>
            <a:r>
              <a:rPr lang="en-US" altLang="en-US" sz="1800" b="1" dirty="0">
                <a:solidFill>
                  <a:srgbClr val="FF0000"/>
                </a:solidFill>
              </a:rPr>
              <a:t>Extraterritorialisation</a:t>
            </a:r>
            <a:r>
              <a:rPr lang="en-US" altLang="en-US" sz="1800" dirty="0"/>
              <a:t>: the EU border is being enacted beyond the geographical borders of the EU, and well into third countries.</a:t>
            </a:r>
          </a:p>
          <a:p>
            <a:r>
              <a:rPr lang="en-US" altLang="en-US" sz="1800" dirty="0"/>
              <a:t>West African Police Information System (</a:t>
            </a:r>
            <a:r>
              <a:rPr lang="en-US" altLang="en-US" sz="1800" b="1" dirty="0">
                <a:solidFill>
                  <a:srgbClr val="FF0000"/>
                </a:solidFill>
              </a:rPr>
              <a:t>WAPIS</a:t>
            </a:r>
            <a:r>
              <a:rPr lang="en-US" altLang="en-US" sz="1800" dirty="0"/>
              <a:t>) aims at “improving the capacity of West African law enforcement agencies to combat transnational organised crime and terrorism by facilitating the sharing of information”</a:t>
            </a:r>
          </a:p>
          <a:p>
            <a:r>
              <a:rPr lang="en-US" altLang="en-US" sz="1800" dirty="0"/>
              <a:t>Managed by Interpol, it enables police oﬃcers in West African countries to access critical police information from their national criminal databases and from databases of countries across the region</a:t>
            </a:r>
          </a:p>
          <a:p>
            <a:r>
              <a:rPr lang="en-US" altLang="en-US" sz="1800" dirty="0"/>
              <a:t>EU funding: WAPIS meets the needs of the EU for furthering population control in Africa, externalising border management (Martins et al., 2022).</a:t>
            </a:r>
          </a:p>
          <a:p>
            <a:r>
              <a:rPr lang="en-US" altLang="en-US" sz="1800" dirty="0">
                <a:hlinkClick r:id="rId3"/>
              </a:rPr>
              <a:t>EuroMed Rights (2023)</a:t>
            </a:r>
            <a:r>
              <a:rPr lang="en-US" altLang="en-US" sz="1800" dirty="0"/>
              <a:t>: AI implicated in border </a:t>
            </a:r>
            <a:r>
              <a:rPr lang="en-US" altLang="en-US" sz="1800" dirty="0" err="1"/>
              <a:t>externalisation</a:t>
            </a:r>
            <a:r>
              <a:rPr lang="en-US" altLang="en-US" sz="1800" dirty="0"/>
              <a:t>?</a:t>
            </a:r>
            <a:endParaRPr lang="en-GB" altLang="en-US" sz="1800" dirty="0"/>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extLst>
      <p:ext uri="{BB962C8B-B14F-4D97-AF65-F5344CB8AC3E}">
        <p14:creationId xmlns:p14="http://schemas.microsoft.com/office/powerpoint/2010/main" val="361575743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D41606ED-3285-3FD9-711B-7339302AE254}"/>
              </a:ext>
            </a:extLst>
          </p:cNvPr>
          <p:cNvSpPr>
            <a:spLocks noGrp="1" noChangeArrowheads="1"/>
          </p:cNvSpPr>
          <p:nvPr>
            <p:ph type="title"/>
          </p:nvPr>
        </p:nvSpPr>
        <p:spPr>
          <a:xfrm>
            <a:off x="1391590" y="195961"/>
            <a:ext cx="6174105" cy="593114"/>
          </a:xfrm>
        </p:spPr>
        <p:txBody>
          <a:bodyPr/>
          <a:lstStyle/>
          <a:p>
            <a:pPr eaLnBrk="1" hangingPunct="1"/>
            <a:r>
              <a:rPr lang="en-GB" altLang="en-US" sz="2101" dirty="0"/>
              <a:t>Mitigation mechanisms!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2E2EF22-C2B5-C37B-CB5D-2D4937387592}"/>
              </a:ext>
            </a:extLst>
          </p:cNvPr>
          <p:cNvSpPr>
            <a:spLocks noGrp="1" noChangeArrowheads="1"/>
          </p:cNvSpPr>
          <p:nvPr>
            <p:ph type="title"/>
          </p:nvPr>
        </p:nvSpPr>
        <p:spPr>
          <a:xfrm>
            <a:off x="1821998" y="296558"/>
            <a:ext cx="5476183" cy="562148"/>
          </a:xfrm>
        </p:spPr>
        <p:txBody>
          <a:bodyPr/>
          <a:lstStyle/>
          <a:p>
            <a:r>
              <a:rPr lang="en-GB" altLang="en-US" sz="2101" dirty="0"/>
              <a:t>From the previous lecture...</a:t>
            </a:r>
          </a:p>
        </p:txBody>
      </p:sp>
      <p:sp>
        <p:nvSpPr>
          <p:cNvPr id="23555" name="Content Placeholder 2">
            <a:extLst>
              <a:ext uri="{FF2B5EF4-FFF2-40B4-BE49-F238E27FC236}">
                <a16:creationId xmlns:a16="http://schemas.microsoft.com/office/drawing/2014/main" id="{99C62887-1E6B-D962-15A9-34983CE5C817}"/>
              </a:ext>
            </a:extLst>
          </p:cNvPr>
          <p:cNvSpPr>
            <a:spLocks noGrp="1"/>
          </p:cNvSpPr>
          <p:nvPr>
            <p:ph idx="1"/>
          </p:nvPr>
        </p:nvSpPr>
        <p:spPr>
          <a:xfrm>
            <a:off x="499462" y="819000"/>
            <a:ext cx="8145075" cy="4114879"/>
          </a:xfrm>
        </p:spPr>
        <p:txBody>
          <a:bodyPr rtlCol="0">
            <a:normAutofit/>
          </a:bodyPr>
          <a:lstStyle/>
          <a:p>
            <a:pPr marL="0" indent="0">
              <a:buNone/>
              <a:defRPr/>
            </a:pPr>
            <a:endParaRPr lang="en-GB" altLang="en-US" sz="1050" dirty="0">
              <a:solidFill>
                <a:schemeClr val="tx1">
                  <a:lumMod val="75000"/>
                  <a:lumOff val="25000"/>
                </a:schemeClr>
              </a:solidFill>
            </a:endParaRPr>
          </a:p>
          <a:p>
            <a:pPr>
              <a:defRPr/>
            </a:pPr>
            <a:r>
              <a:rPr lang="nb-NO" sz="1800" dirty="0"/>
              <a:t>Recent research, </a:t>
            </a:r>
            <a:r>
              <a:rPr lang="nb-NO" sz="1800" dirty="0" err="1"/>
              <a:t>having</a:t>
            </a:r>
            <a:r>
              <a:rPr lang="nb-NO" sz="1800" dirty="0"/>
              <a:t> </a:t>
            </a:r>
            <a:r>
              <a:rPr lang="nb-NO" sz="1800" dirty="0" err="1"/>
              <a:t>ascertained</a:t>
            </a:r>
            <a:r>
              <a:rPr lang="nb-NO" sz="1800" dirty="0"/>
              <a:t> the </a:t>
            </a:r>
            <a:r>
              <a:rPr lang="nb-NO" sz="1800" dirty="0" err="1"/>
              <a:t>harms</a:t>
            </a:r>
            <a:r>
              <a:rPr lang="nb-NO" sz="1800" dirty="0"/>
              <a:t> </a:t>
            </a:r>
            <a:r>
              <a:rPr lang="nb-NO" sz="1800" dirty="0" err="1"/>
              <a:t>caused</a:t>
            </a:r>
            <a:r>
              <a:rPr lang="nb-NO" sz="1800" dirty="0"/>
              <a:t> by unfair ID, </a:t>
            </a:r>
            <a:r>
              <a:rPr lang="nb-NO" sz="1800" dirty="0" err="1"/>
              <a:t>focuses</a:t>
            </a:r>
            <a:r>
              <a:rPr lang="nb-NO" sz="1800" dirty="0"/>
              <a:t> on how to build </a:t>
            </a:r>
            <a:r>
              <a:rPr lang="nb-NO" sz="1800" dirty="0" err="1"/>
              <a:t>models</a:t>
            </a:r>
            <a:r>
              <a:rPr lang="nb-NO" sz="1800" dirty="0"/>
              <a:t> of digital ID that </a:t>
            </a:r>
            <a:r>
              <a:rPr lang="nb-NO" sz="1800" dirty="0" err="1"/>
              <a:t>combat</a:t>
            </a:r>
            <a:r>
              <a:rPr lang="nb-NO" sz="1800" dirty="0"/>
              <a:t> </a:t>
            </a:r>
            <a:r>
              <a:rPr lang="nb-NO" sz="1800" dirty="0" err="1"/>
              <a:t>unfairness</a:t>
            </a:r>
            <a:r>
              <a:rPr lang="nb-NO" sz="1800" dirty="0"/>
              <a:t> and </a:t>
            </a:r>
            <a:r>
              <a:rPr lang="nb-NO" sz="1800" dirty="0" err="1"/>
              <a:t>ensure</a:t>
            </a:r>
            <a:r>
              <a:rPr lang="nb-NO" sz="1800" dirty="0"/>
              <a:t> that the </a:t>
            </a:r>
            <a:r>
              <a:rPr lang="nb-NO" sz="1800" dirty="0" err="1"/>
              <a:t>conditions</a:t>
            </a:r>
            <a:r>
              <a:rPr lang="nb-NO" sz="1800" dirty="0"/>
              <a:t> for </a:t>
            </a:r>
            <a:r>
              <a:rPr lang="nb-NO" sz="1800" dirty="0" err="1"/>
              <a:t>meeting</a:t>
            </a:r>
            <a:r>
              <a:rPr lang="nb-NO" sz="1800" dirty="0"/>
              <a:t> the «development promise» are </a:t>
            </a:r>
            <a:r>
              <a:rPr lang="nb-NO" sz="1800" dirty="0" err="1"/>
              <a:t>optimised</a:t>
            </a:r>
            <a:endParaRPr lang="nb-NO" sz="1800" dirty="0"/>
          </a:p>
          <a:p>
            <a:pPr>
              <a:defRPr/>
            </a:pPr>
            <a:r>
              <a:rPr lang="en-GB" altLang="en-US" sz="1800" dirty="0"/>
              <a:t>But: it can only happen if we take stock of unfair ID, and realise the magnitude of harm inflicted from digital identity systems since their inception.</a:t>
            </a:r>
          </a:p>
          <a:p>
            <a:pPr marL="0" indent="0">
              <a:buNone/>
              <a:defRPr/>
            </a:pPr>
            <a:endParaRPr lang="en-GB" altLang="en-US" sz="1800" dirty="0"/>
          </a:p>
          <a:p>
            <a:pPr>
              <a:defRPr/>
            </a:pPr>
            <a:r>
              <a:rPr lang="en-GB" altLang="en-US" sz="1800" dirty="0"/>
              <a:t>One recent initiative: </a:t>
            </a:r>
            <a:r>
              <a:rPr lang="en-GB" altLang="en-US" sz="1800" dirty="0">
                <a:hlinkClick r:id="rId2"/>
              </a:rPr>
              <a:t>MOSIP</a:t>
            </a:r>
            <a:r>
              <a:rPr lang="en-GB" altLang="en-US" sz="1800" dirty="0"/>
              <a:t>, defined by its creators as “</a:t>
            </a:r>
            <a:r>
              <a:rPr lang="en-US" altLang="en-US" sz="1800" dirty="0"/>
              <a:t>an open source platform on which national foundational IDs are built”.</a:t>
            </a:r>
          </a:p>
          <a:p>
            <a:pPr>
              <a:defRPr/>
            </a:pPr>
            <a:r>
              <a:rPr lang="en-US" altLang="en-US" sz="1800" dirty="0"/>
              <a:t>Solves the problem of vendor lock-in…</a:t>
            </a:r>
          </a:p>
          <a:p>
            <a:pPr>
              <a:defRPr/>
            </a:pPr>
            <a:r>
              <a:rPr lang="en-US" altLang="en-US" sz="1800" dirty="0"/>
              <a:t>…but questions on how the initiative will tackle issues of legal, informational and design injustices remain open.</a:t>
            </a:r>
            <a:endParaRPr lang="en-GB" altLang="en-US" sz="1800" dirty="0"/>
          </a:p>
        </p:txBody>
      </p:sp>
      <p:sp>
        <p:nvSpPr>
          <p:cNvPr id="31748" name="AutoShape 4" descr="IMG_4073.JPG">
            <a:extLst>
              <a:ext uri="{FF2B5EF4-FFF2-40B4-BE49-F238E27FC236}">
                <a16:creationId xmlns:a16="http://schemas.microsoft.com/office/drawing/2014/main" id="{97D89A66-E5D9-F0B4-36F5-4EF89427273C}"/>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49" name="AutoShape 7" descr="IMG_4075.JPG">
            <a:extLst>
              <a:ext uri="{FF2B5EF4-FFF2-40B4-BE49-F238E27FC236}">
                <a16:creationId xmlns:a16="http://schemas.microsoft.com/office/drawing/2014/main" id="{67125F48-116F-9F1F-D154-19BC93278A46}"/>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0" name="AutoShape 10" descr="IMG_3986.JPG">
            <a:extLst>
              <a:ext uri="{FF2B5EF4-FFF2-40B4-BE49-F238E27FC236}">
                <a16:creationId xmlns:a16="http://schemas.microsoft.com/office/drawing/2014/main" id="{5A3F08E7-EB8A-D2EF-1A7A-96E12ECEBD91}"/>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1" name="AutoShape 13" descr="IMG_E4013.JPG">
            <a:extLst>
              <a:ext uri="{FF2B5EF4-FFF2-40B4-BE49-F238E27FC236}">
                <a16:creationId xmlns:a16="http://schemas.microsoft.com/office/drawing/2014/main" id="{9701E825-C4D4-CC73-D3F9-EB9170D7BB6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1752" name="AutoShape 16" descr="IMG_4034.JPG">
            <a:extLst>
              <a:ext uri="{FF2B5EF4-FFF2-40B4-BE49-F238E27FC236}">
                <a16:creationId xmlns:a16="http://schemas.microsoft.com/office/drawing/2014/main" id="{2DA85F3B-CD7D-A5F1-40E1-E138CE311B8E}"/>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6B86BD8A-55BD-347E-D333-977A28E1CC41}"/>
              </a:ext>
            </a:extLst>
          </p:cNvPr>
          <p:cNvSpPr>
            <a:spLocks noGrp="1" noChangeArrowheads="1"/>
          </p:cNvSpPr>
          <p:nvPr>
            <p:ph type="title"/>
          </p:nvPr>
        </p:nvSpPr>
        <p:spPr>
          <a:xfrm>
            <a:off x="1478992" y="283458"/>
            <a:ext cx="5476183" cy="562148"/>
          </a:xfrm>
        </p:spPr>
        <p:txBody>
          <a:bodyPr/>
          <a:lstStyle/>
          <a:p>
            <a:r>
              <a:rPr lang="en-GB" altLang="en-US" sz="2101" dirty="0"/>
              <a:t>…and so?</a:t>
            </a:r>
          </a:p>
        </p:txBody>
      </p:sp>
      <p:sp>
        <p:nvSpPr>
          <p:cNvPr id="23555" name="Content Placeholder 2">
            <a:extLst>
              <a:ext uri="{FF2B5EF4-FFF2-40B4-BE49-F238E27FC236}">
                <a16:creationId xmlns:a16="http://schemas.microsoft.com/office/drawing/2014/main" id="{AD3C00B6-007E-B10B-4A3A-79D481224CC6}"/>
              </a:ext>
            </a:extLst>
          </p:cNvPr>
          <p:cNvSpPr>
            <a:spLocks noGrp="1"/>
          </p:cNvSpPr>
          <p:nvPr>
            <p:ph idx="1"/>
          </p:nvPr>
        </p:nvSpPr>
        <p:spPr>
          <a:xfrm>
            <a:off x="645459" y="780101"/>
            <a:ext cx="7860766" cy="4114879"/>
          </a:xfrm>
        </p:spPr>
        <p:txBody>
          <a:bodyPr rtlCol="0">
            <a:normAutofit/>
          </a:bodyPr>
          <a:lstStyle/>
          <a:p>
            <a:pPr marL="0" indent="0">
              <a:buNone/>
              <a:defRPr/>
            </a:pPr>
            <a:endParaRPr lang="en-GB" altLang="en-US" sz="1050" dirty="0">
              <a:solidFill>
                <a:schemeClr val="tx1">
                  <a:lumMod val="75000"/>
                  <a:lumOff val="25000"/>
                </a:schemeClr>
              </a:solidFill>
            </a:endParaRPr>
          </a:p>
          <a:p>
            <a:pPr>
              <a:defRPr/>
            </a:pPr>
            <a:r>
              <a:rPr lang="nb-NO" sz="1800" dirty="0"/>
              <a:t>My view as digital ID researcher is that we should learn from grassroot </a:t>
            </a:r>
            <a:r>
              <a:rPr lang="nb-NO" sz="1800" dirty="0" err="1"/>
              <a:t>efforts</a:t>
            </a:r>
            <a:r>
              <a:rPr lang="nb-NO" sz="1800" dirty="0"/>
              <a:t> on digital ID, developed with awareness of all three types of injustice.</a:t>
            </a:r>
          </a:p>
          <a:p>
            <a:pPr>
              <a:defRPr/>
            </a:pPr>
            <a:r>
              <a:rPr lang="nb-NO" altLang="en-US" sz="1800" dirty="0"/>
              <a:t>An important </a:t>
            </a:r>
            <a:r>
              <a:rPr lang="nb-NO" altLang="en-US" sz="1800" dirty="0" err="1"/>
              <a:t>example</a:t>
            </a:r>
            <a:r>
              <a:rPr lang="nb-NO" altLang="en-US" sz="1800" dirty="0"/>
              <a:t> from Kenya: </a:t>
            </a:r>
            <a:r>
              <a:rPr lang="nb-NO" altLang="en-US" sz="1800" dirty="0">
                <a:hlinkClick r:id="rId3"/>
              </a:rPr>
              <a:t>Haki na Sheria</a:t>
            </a:r>
            <a:r>
              <a:rPr lang="nb-NO" altLang="en-US" sz="1800" dirty="0">
                <a:solidFill>
                  <a:srgbClr val="FF0000"/>
                </a:solidFill>
              </a:rPr>
              <a:t> </a:t>
            </a:r>
            <a:r>
              <a:rPr lang="nb-NO" altLang="en-US" sz="1800" dirty="0"/>
              <a:t>(NGO </a:t>
            </a:r>
            <a:r>
              <a:rPr lang="en-US" altLang="en-US" sz="1800" dirty="0"/>
              <a:t>promoting the rights of marginalized communities in Northern Kenya)</a:t>
            </a:r>
          </a:p>
          <a:p>
            <a:pPr>
              <a:defRPr/>
            </a:pPr>
            <a:r>
              <a:rPr lang="en-US" altLang="en-US" sz="1800" dirty="0"/>
              <a:t>Supported over 10,000 persons in acquiring </a:t>
            </a:r>
            <a:r>
              <a:rPr lang="en-US" altLang="en-US" sz="1800" b="1" dirty="0">
                <a:solidFill>
                  <a:srgbClr val="FF0000"/>
                </a:solidFill>
              </a:rPr>
              <a:t>identification documents</a:t>
            </a:r>
            <a:r>
              <a:rPr lang="en-US" altLang="en-US" sz="1800" dirty="0"/>
              <a:t>, such as birth and ID registration, during mobile registration events and throughout weekly outreach and legal aid support </a:t>
            </a:r>
          </a:p>
          <a:p>
            <a:pPr>
              <a:defRPr/>
            </a:pPr>
            <a:r>
              <a:rPr lang="en-US" altLang="en-US" sz="1800" dirty="0"/>
              <a:t>Engages directly with the community on issues of digital ID and how these can be addressed</a:t>
            </a:r>
          </a:p>
          <a:p>
            <a:pPr>
              <a:defRPr/>
            </a:pPr>
            <a:r>
              <a:rPr lang="en-US" altLang="en-US" sz="1800" dirty="0"/>
              <a:t>Research suggests that a fair ID starts from </a:t>
            </a:r>
            <a:r>
              <a:rPr lang="en-US" altLang="en-US" sz="1800" b="1" dirty="0">
                <a:solidFill>
                  <a:srgbClr val="FF0000"/>
                </a:solidFill>
              </a:rPr>
              <a:t>user engagement</a:t>
            </a:r>
            <a:r>
              <a:rPr lang="en-US" altLang="en-US" sz="1800" dirty="0"/>
              <a:t>!</a:t>
            </a:r>
          </a:p>
          <a:p>
            <a:pPr>
              <a:defRPr/>
            </a:pPr>
            <a:endParaRPr lang="en-GB" altLang="en-US" sz="1500" dirty="0"/>
          </a:p>
        </p:txBody>
      </p:sp>
      <p:sp>
        <p:nvSpPr>
          <p:cNvPr id="32772" name="AutoShape 4" descr="IMG_4073.JPG">
            <a:extLst>
              <a:ext uri="{FF2B5EF4-FFF2-40B4-BE49-F238E27FC236}">
                <a16:creationId xmlns:a16="http://schemas.microsoft.com/office/drawing/2014/main" id="{D7D34937-6814-2436-38EB-B3F2884252A2}"/>
              </a:ext>
            </a:extLst>
          </p:cNvPr>
          <p:cNvSpPr>
            <a:spLocks noChangeAspect="1" noChangeArrowheads="1"/>
          </p:cNvSpPr>
          <p:nvPr/>
        </p:nvSpPr>
        <p:spPr bwMode="auto">
          <a:xfrm>
            <a:off x="1250322" y="-108380"/>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2773" name="AutoShape 7" descr="IMG_4075.JPG">
            <a:extLst>
              <a:ext uri="{FF2B5EF4-FFF2-40B4-BE49-F238E27FC236}">
                <a16:creationId xmlns:a16="http://schemas.microsoft.com/office/drawing/2014/main" id="{47A7F35C-6251-340D-4BA2-D6BA31E86717}"/>
              </a:ext>
            </a:extLst>
          </p:cNvPr>
          <p:cNvSpPr>
            <a:spLocks noChangeAspect="1" noChangeArrowheads="1"/>
          </p:cNvSpPr>
          <p:nvPr/>
        </p:nvSpPr>
        <p:spPr bwMode="auto">
          <a:xfrm>
            <a:off x="1364657" y="5955"/>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2774" name="AutoShape 10" descr="IMG_3986.JPG">
            <a:extLst>
              <a:ext uri="{FF2B5EF4-FFF2-40B4-BE49-F238E27FC236}">
                <a16:creationId xmlns:a16="http://schemas.microsoft.com/office/drawing/2014/main" id="{BD6D4A30-3D78-07E6-A1A3-ED003A9EDBB8}"/>
              </a:ext>
            </a:extLst>
          </p:cNvPr>
          <p:cNvSpPr>
            <a:spLocks noChangeAspect="1" noChangeArrowheads="1"/>
          </p:cNvSpPr>
          <p:nvPr/>
        </p:nvSpPr>
        <p:spPr bwMode="auto">
          <a:xfrm>
            <a:off x="1478993" y="12029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2775" name="AutoShape 13" descr="IMG_E4013.JPG">
            <a:extLst>
              <a:ext uri="{FF2B5EF4-FFF2-40B4-BE49-F238E27FC236}">
                <a16:creationId xmlns:a16="http://schemas.microsoft.com/office/drawing/2014/main" id="{3C145093-2AF8-B9E3-16C5-45B65B3FF1FD}"/>
              </a:ext>
            </a:extLst>
          </p:cNvPr>
          <p:cNvSpPr>
            <a:spLocks noChangeAspect="1" noChangeArrowheads="1"/>
          </p:cNvSpPr>
          <p:nvPr/>
        </p:nvSpPr>
        <p:spPr bwMode="auto">
          <a:xfrm>
            <a:off x="1593328" y="234626"/>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
        <p:nvSpPr>
          <p:cNvPr id="32776" name="AutoShape 16" descr="IMG_4034.JPG">
            <a:extLst>
              <a:ext uri="{FF2B5EF4-FFF2-40B4-BE49-F238E27FC236}">
                <a16:creationId xmlns:a16="http://schemas.microsoft.com/office/drawing/2014/main" id="{161272C7-19BF-0152-1BFB-EDB8E9B742D5}"/>
              </a:ext>
            </a:extLst>
          </p:cNvPr>
          <p:cNvSpPr>
            <a:spLocks noChangeAspect="1" noChangeArrowheads="1"/>
          </p:cNvSpPr>
          <p:nvPr/>
        </p:nvSpPr>
        <p:spPr bwMode="auto">
          <a:xfrm>
            <a:off x="1707663" y="348961"/>
            <a:ext cx="228671"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1013">
              <a:solidFill>
                <a:schemeClr val="tx1"/>
              </a:solidFill>
              <a:latin typeface="Calibri" panose="020F0502020204030204" pitchFamily="3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0" y="424811"/>
            <a:ext cx="7922703" cy="360045"/>
          </a:xfrm>
        </p:spPr>
        <p:txBody>
          <a:bodyPr>
            <a:normAutofit fontScale="90000"/>
          </a:bodyPr>
          <a:lstStyle/>
          <a:p>
            <a:pPr lvl="0"/>
            <a:r>
              <a:rPr lang="nb-NO" sz="2400"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233656" y="720550"/>
            <a:ext cx="8499952" cy="4169605"/>
          </a:xfrm>
        </p:spPr>
        <p:txBody>
          <a:bodyPr>
            <a:noAutofit/>
          </a:bodyPr>
          <a:lstStyle/>
          <a:p>
            <a:pPr marL="0" indent="0">
              <a:buNone/>
            </a:pPr>
            <a:r>
              <a:rPr lang="en-GB" sz="1800" b="1" dirty="0">
                <a:latin typeface="+mj-lt"/>
              </a:rPr>
              <a:t>Core Reading</a:t>
            </a:r>
          </a:p>
          <a:p>
            <a:pPr marL="285750" indent="-285750"/>
            <a:r>
              <a:rPr lang="en-US" sz="1800" b="0" i="0" u="none" strike="noStrike" dirty="0">
                <a:solidFill>
                  <a:srgbClr val="000000"/>
                </a:solidFill>
                <a:effectLst/>
                <a:latin typeface="+mj-lt"/>
              </a:rPr>
              <a:t>Martins, B. O., &amp; Jumbert, M. G. (2022). EU Border technologies and the co-production of security ‘problems’ and ‘solutions’. </a:t>
            </a:r>
            <a:r>
              <a:rPr lang="en-US" sz="1800" b="0" i="1" u="none" strike="noStrike" dirty="0">
                <a:solidFill>
                  <a:srgbClr val="000000"/>
                </a:solidFill>
                <a:effectLst/>
                <a:latin typeface="+mj-lt"/>
              </a:rPr>
              <a:t>Journal of Ethnic and Migration Studies</a:t>
            </a:r>
            <a:r>
              <a:rPr lang="en-US" sz="1800" b="0" i="0" u="none" strike="noStrike" dirty="0">
                <a:solidFill>
                  <a:srgbClr val="000000"/>
                </a:solidFill>
                <a:effectLst/>
                <a:latin typeface="+mj-lt"/>
              </a:rPr>
              <a:t>, 48(6), 1430-1447.</a:t>
            </a:r>
          </a:p>
          <a:p>
            <a:pPr marL="285750" indent="-285750"/>
            <a:r>
              <a:rPr lang="en-US" sz="1800" b="0" i="0" u="none" strike="noStrike" dirty="0">
                <a:solidFill>
                  <a:srgbClr val="1C1D1E"/>
                </a:solidFill>
                <a:effectLst/>
                <a:latin typeface="+mj-lt"/>
              </a:rPr>
              <a:t>Pelizza, A. (2020). Processing alterity, enacting Europe: Migrant registration and identification as co-construction of individuals and polities. </a:t>
            </a:r>
            <a:r>
              <a:rPr lang="en-US" sz="1800" b="0" i="1" u="none" strike="noStrike" dirty="0">
                <a:solidFill>
                  <a:srgbClr val="1C1D1E"/>
                </a:solidFill>
                <a:effectLst/>
                <a:latin typeface="+mj-lt"/>
              </a:rPr>
              <a:t>Science, Technology &amp; Human Values</a:t>
            </a:r>
            <a:r>
              <a:rPr lang="en-US" sz="1800" b="0" i="0" u="none" strike="noStrike" dirty="0">
                <a:solidFill>
                  <a:srgbClr val="1C1D1E"/>
                </a:solidFill>
                <a:effectLst/>
                <a:latin typeface="+mj-lt"/>
              </a:rPr>
              <a:t>, 45(2), 262– 288.</a:t>
            </a:r>
          </a:p>
          <a:p>
            <a:pPr marL="0" indent="0">
              <a:buNone/>
            </a:pPr>
            <a:r>
              <a:rPr lang="en-GB" sz="1800" b="1" dirty="0">
                <a:latin typeface="+mj-lt"/>
              </a:rPr>
              <a:t>Supplementary Reading</a:t>
            </a:r>
          </a:p>
          <a:p>
            <a:pPr marL="285750" indent="-285750"/>
            <a:r>
              <a:rPr lang="nb-NO" sz="1800" b="0" i="0" u="none" strike="noStrike" dirty="0">
                <a:effectLst/>
                <a:latin typeface="+mj-lt"/>
              </a:rPr>
              <a:t>Martins, B. O., Lidén, K., &amp; Jumbert, M. G. (2022). Border security and the digitalisation of </a:t>
            </a:r>
            <a:r>
              <a:rPr lang="nb-NO" sz="1800" b="0" i="0" u="none" strike="noStrike" dirty="0" err="1">
                <a:effectLst/>
                <a:latin typeface="+mj-lt"/>
              </a:rPr>
              <a:t>sovereignty</a:t>
            </a:r>
            <a:r>
              <a:rPr lang="nb-NO" sz="1800" b="0" i="0" u="none" strike="noStrike" dirty="0">
                <a:effectLst/>
                <a:latin typeface="+mj-lt"/>
              </a:rPr>
              <a:t>: insights from EU </a:t>
            </a:r>
            <a:r>
              <a:rPr lang="nb-NO" sz="1800" b="0" i="0" u="none" strike="noStrike" dirty="0" err="1">
                <a:effectLst/>
                <a:latin typeface="+mj-lt"/>
              </a:rPr>
              <a:t>borderwork</a:t>
            </a:r>
            <a:r>
              <a:rPr lang="nb-NO" sz="1800" b="0" i="0" u="none" strike="noStrike" dirty="0">
                <a:effectLst/>
                <a:latin typeface="+mj-lt"/>
              </a:rPr>
              <a:t>. </a:t>
            </a:r>
            <a:r>
              <a:rPr lang="nb-NO" sz="1800" b="0" i="1" u="none" strike="noStrike" dirty="0">
                <a:effectLst/>
                <a:latin typeface="+mj-lt"/>
              </a:rPr>
              <a:t>European Security</a:t>
            </a:r>
            <a:r>
              <a:rPr lang="nb-NO" sz="1800" b="0" i="0" u="none" strike="noStrike" dirty="0">
                <a:effectLst/>
                <a:latin typeface="+mj-lt"/>
              </a:rPr>
              <a:t>, 31(3), 475-494.</a:t>
            </a:r>
          </a:p>
          <a:p>
            <a:pPr marL="285750" indent="-285750"/>
            <a:r>
              <a:rPr lang="nb-NO" sz="1800" b="0" i="0" u="none" strike="noStrike" dirty="0">
                <a:effectLst/>
                <a:latin typeface="+mj-lt"/>
              </a:rPr>
              <a:t>EuroMed Rights (2023). </a:t>
            </a:r>
            <a:r>
              <a:rPr lang="nb-NO" sz="1800" b="0" i="0" u="none" strike="noStrike" dirty="0" err="1">
                <a:effectLst/>
                <a:latin typeface="+mj-lt"/>
              </a:rPr>
              <a:t>Artificial</a:t>
            </a:r>
            <a:r>
              <a:rPr lang="nb-NO" sz="1800" b="0" i="0" u="none" strike="noStrike" dirty="0">
                <a:effectLst/>
                <a:latin typeface="+mj-lt"/>
              </a:rPr>
              <a:t> </a:t>
            </a:r>
            <a:r>
              <a:rPr lang="nb-NO" sz="1800" b="0" i="0" u="none" strike="noStrike" dirty="0" err="1">
                <a:effectLst/>
                <a:latin typeface="+mj-lt"/>
              </a:rPr>
              <a:t>Intelligence</a:t>
            </a:r>
            <a:r>
              <a:rPr lang="nb-NO" sz="1800" b="0" i="0" u="none" strike="noStrike" dirty="0">
                <a:effectLst/>
                <a:latin typeface="+mj-lt"/>
              </a:rPr>
              <a:t>: The New </a:t>
            </a:r>
            <a:r>
              <a:rPr lang="nb-NO" sz="1800" b="0" i="0" u="none" strike="noStrike" dirty="0" err="1">
                <a:effectLst/>
                <a:latin typeface="+mj-lt"/>
              </a:rPr>
              <a:t>Frontier</a:t>
            </a:r>
            <a:r>
              <a:rPr lang="nb-NO" sz="1800" b="0" i="0" u="none" strike="noStrike" dirty="0">
                <a:effectLst/>
                <a:latin typeface="+mj-lt"/>
              </a:rPr>
              <a:t> of the EU </a:t>
            </a:r>
            <a:r>
              <a:rPr lang="nb-NO" sz="1800" b="0" i="0" u="none" strike="noStrike" dirty="0" err="1">
                <a:effectLst/>
                <a:latin typeface="+mj-lt"/>
              </a:rPr>
              <a:t>Border’s</a:t>
            </a:r>
            <a:r>
              <a:rPr lang="nb-NO" sz="1800" b="0" i="0" u="none" strike="noStrike" dirty="0">
                <a:effectLst/>
                <a:latin typeface="+mj-lt"/>
              </a:rPr>
              <a:t> </a:t>
            </a:r>
            <a:r>
              <a:rPr lang="nb-NO" sz="1800" b="0" i="0" u="none" strike="noStrike" dirty="0" err="1">
                <a:effectLst/>
                <a:latin typeface="+mj-lt"/>
              </a:rPr>
              <a:t>Externalisation</a:t>
            </a:r>
            <a:r>
              <a:rPr lang="nb-NO" sz="1800" b="0" i="0" u="none" strike="noStrike" dirty="0">
                <a:effectLst/>
                <a:latin typeface="+mj-lt"/>
              </a:rPr>
              <a:t> </a:t>
            </a:r>
            <a:r>
              <a:rPr lang="nb-NO" sz="1800" b="0" i="0" u="none" strike="noStrike" dirty="0" err="1">
                <a:effectLst/>
                <a:latin typeface="+mj-lt"/>
              </a:rPr>
              <a:t>Strategy</a:t>
            </a:r>
            <a:r>
              <a:rPr lang="nb-NO" sz="1800" b="0" i="0" u="none" strike="noStrike" dirty="0">
                <a:effectLst/>
                <a:latin typeface="+mj-lt"/>
              </a:rPr>
              <a:t>. EuroMed Rights, https://euromedrights.org/wp-content/uploads/2023/07/Euromed_AI-Migration-Report_EN-1.pdf. </a:t>
            </a:r>
            <a:endParaRPr lang="nb-NO" sz="2400" b="0" dirty="0">
              <a:effectLst/>
              <a:latin typeface="+mj-lt"/>
            </a:endParaRPr>
          </a:p>
        </p:txBody>
      </p:sp>
    </p:spTree>
    <p:extLst>
      <p:ext uri="{BB962C8B-B14F-4D97-AF65-F5344CB8AC3E}">
        <p14:creationId xmlns:p14="http://schemas.microsoft.com/office/powerpoint/2010/main" val="1722445848"/>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970</TotalTime>
  <Words>1796</Words>
  <Application>Microsoft Office PowerPoint</Application>
  <PresentationFormat>Custom</PresentationFormat>
  <Paragraphs>113</Paragraphs>
  <Slides>20</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Verdana</vt:lpstr>
      <vt:lpstr>Office-tema</vt:lpstr>
      <vt:lpstr>Biometric Borders: Digital Technologies and Surveillance</vt:lpstr>
      <vt:lpstr>After this lecture, you can...</vt:lpstr>
      <vt:lpstr>Introduction: Surveillance Studies</vt:lpstr>
      <vt:lpstr>Surveillance Studies</vt:lpstr>
      <vt:lpstr>Care-Control: A Fundamental Tension </vt:lpstr>
      <vt:lpstr>The system game!</vt:lpstr>
      <vt:lpstr>Questions...</vt:lpstr>
      <vt:lpstr>Game take-homes!</vt:lpstr>
      <vt:lpstr>So...</vt:lpstr>
      <vt:lpstr>Digital Borderwork: EU Focus</vt:lpstr>
      <vt:lpstr>Digital Sovereignty</vt:lpstr>
      <vt:lpstr>Digital Borderwork: EURODAC</vt:lpstr>
      <vt:lpstr>Digital Borderwork: EURODAC</vt:lpstr>
      <vt:lpstr>Digital Borderwork: sBMS</vt:lpstr>
      <vt:lpstr>Digital Borderwork: WAPIS</vt:lpstr>
      <vt:lpstr>Mitigation mechanisms!</vt:lpstr>
      <vt:lpstr>From the previous lecture...</vt:lpstr>
      <vt:lpstr>…and 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89</cp:revision>
  <dcterms:created xsi:type="dcterms:W3CDTF">2021-08-14T13:08:41Z</dcterms:created>
  <dcterms:modified xsi:type="dcterms:W3CDTF">2024-09-05T18:00:09Z</dcterms:modified>
</cp:coreProperties>
</file>