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65" r:id="rId3"/>
    <p:sldId id="266" r:id="rId4"/>
    <p:sldId id="268" r:id="rId5"/>
    <p:sldId id="267" r:id="rId6"/>
    <p:sldId id="269" r:id="rId7"/>
    <p:sldId id="270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6" r:id="rId17"/>
    <p:sldId id="287" r:id="rId18"/>
    <p:sldId id="281" r:id="rId19"/>
    <p:sldId id="280" r:id="rId20"/>
    <p:sldId id="282" r:id="rId21"/>
    <p:sldId id="283" r:id="rId22"/>
    <p:sldId id="284" r:id="rId23"/>
    <p:sldId id="264" r:id="rId24"/>
    <p:sldId id="285" r:id="rId25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7" autoAdjust="0"/>
    <p:restoredTop sz="70168" autoAdjust="0"/>
  </p:normalViewPr>
  <p:slideViewPr>
    <p:cSldViewPr snapToGrid="0">
      <p:cViewPr varScale="1">
        <p:scale>
          <a:sx n="60" d="100"/>
          <a:sy n="60" d="100"/>
        </p:scale>
        <p:origin x="14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16.09.2022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1727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976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9482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1114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4322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7963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4690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2574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9551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0084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647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77749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0678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2393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8890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1389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0430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92036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82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04590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29032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42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16.09.2022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16.09.2022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16.09.2022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16.09.2022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16.09.2022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16.09.2022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16.09.2022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16.09.2022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16.09.2022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smtClean="0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16.09.2022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ifi/english/people/aca/silvim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silvima@ifi.uio.no" TargetMode="External"/><Relationship Id="rId4" Type="http://schemas.openxmlformats.org/officeDocument/2006/relationships/hyperlink" Target="https://www.researchgate.net/profile/Silvia-Masiero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tudies/examinations/grades/#:~:text=The%20University%20of%20Oslo%20employs,is%20used%20in%20a%20cours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ndfonline.com/toc/titd20/curren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ictd.org/" TargetMode="External"/><Relationship Id="rId5" Type="http://schemas.openxmlformats.org/officeDocument/2006/relationships/hyperlink" Target="http://ifiptc9.org/wg94/ifip-9-4-conferences/" TargetMode="External"/><Relationship Id="rId4" Type="http://schemas.openxmlformats.org/officeDocument/2006/relationships/hyperlink" Target="https://onlinelibrary.wiley.com/journal/16814835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fip94.wordpress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ifiptc9.org/wg94/ifip-9-4-conferences/conference-proceedings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nb-NO" sz="1800" dirty="0"/>
              <a:t>ICT for Development: Building a better world?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 smtClean="0"/>
              <a:t>Silvia Masiero</a:t>
            </a:r>
          </a:p>
          <a:p>
            <a:r>
              <a:rPr lang="nb-NO" dirty="0" smtClean="0"/>
              <a:t>silvima@ifi.uio.no</a:t>
            </a: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65713"/>
            <a:ext cx="3802215" cy="342776"/>
          </a:xfrm>
        </p:spPr>
        <p:txBody>
          <a:bodyPr>
            <a:normAutofit/>
          </a:bodyPr>
          <a:lstStyle/>
          <a:p>
            <a:r>
              <a:rPr lang="nb-NO" dirty="0" smtClean="0"/>
              <a:t>IN5390 – ICT for Development: Building a Better World? </a:t>
            </a:r>
          </a:p>
          <a:p>
            <a:r>
              <a:rPr lang="nb-NO" dirty="0" smtClean="0"/>
              <a:t>20.09.2022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Overview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 smtClean="0"/>
              <a:t>Welcome to IN5390!</a:t>
            </a:r>
            <a:endParaRPr lang="nb-NO" sz="1800" dirty="0"/>
          </a:p>
          <a:p>
            <a:pPr lvl="0"/>
            <a:r>
              <a:rPr lang="en-US" sz="1800" dirty="0" smtClean="0"/>
              <a:t>Introduction</a:t>
            </a:r>
          </a:p>
          <a:p>
            <a:pPr lvl="1"/>
            <a:r>
              <a:rPr lang="en-US" sz="1600" dirty="0" smtClean="0"/>
              <a:t>Course Motivation</a:t>
            </a:r>
          </a:p>
          <a:p>
            <a:pPr lvl="1"/>
            <a:r>
              <a:rPr lang="en-US" sz="1600" dirty="0" smtClean="0"/>
              <a:t>Learning Objectives</a:t>
            </a:r>
          </a:p>
          <a:p>
            <a:pPr lvl="1"/>
            <a:r>
              <a:rPr lang="en-US" sz="1600" dirty="0" smtClean="0"/>
              <a:t>Assessment </a:t>
            </a:r>
          </a:p>
          <a:p>
            <a:pPr lvl="1"/>
            <a:r>
              <a:rPr lang="en-US" sz="1600" dirty="0" smtClean="0"/>
              <a:t>Course Structure</a:t>
            </a:r>
          </a:p>
          <a:p>
            <a:pPr lvl="0"/>
            <a:r>
              <a:rPr lang="nb-NO" sz="1800" dirty="0" smtClean="0"/>
              <a:t>Expectations!</a:t>
            </a:r>
          </a:p>
          <a:p>
            <a:pPr lvl="0"/>
            <a:r>
              <a:rPr lang="nb-NO" sz="1800" dirty="0" smtClean="0"/>
              <a:t>ICT </a:t>
            </a:r>
            <a:r>
              <a:rPr lang="nb-NO" sz="1800" dirty="0"/>
              <a:t>for Development: Building a better </a:t>
            </a:r>
            <a:r>
              <a:rPr lang="nb-NO" sz="1800" dirty="0" smtClean="0"/>
              <a:t>world?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22124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Introductions!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41128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About me…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188575"/>
          </a:xfrm>
        </p:spPr>
        <p:txBody>
          <a:bodyPr>
            <a:normAutofit/>
          </a:bodyPr>
          <a:lstStyle/>
          <a:p>
            <a:r>
              <a:rPr lang="en-GB" altLang="nb-NO" sz="1800" dirty="0"/>
              <a:t>Dr Silvia Masiero</a:t>
            </a:r>
          </a:p>
          <a:p>
            <a:r>
              <a:rPr lang="en-GB" altLang="nb-NO" sz="1800" dirty="0" smtClean="0"/>
              <a:t>Associate Professor of Information Systems, HISP Centre </a:t>
            </a:r>
          </a:p>
          <a:p>
            <a:r>
              <a:rPr lang="en-GB" altLang="nb-NO" sz="1800" dirty="0" smtClean="0"/>
              <a:t>Research </a:t>
            </a:r>
            <a:r>
              <a:rPr lang="en-GB" altLang="nb-NO" sz="1800" dirty="0"/>
              <a:t>interests: information &amp; communication technology for development (ICT4D), ICT use for emergency management, digital platforms for socio-economic development</a:t>
            </a:r>
          </a:p>
          <a:p>
            <a:r>
              <a:rPr lang="en-GB" altLang="nb-NO" sz="1800" dirty="0">
                <a:hlinkClick r:id="rId3"/>
              </a:rPr>
              <a:t>https://www.mn.uio.no/ifi/english/people/aca/silvima</a:t>
            </a:r>
            <a:r>
              <a:rPr lang="en-GB" altLang="nb-NO" sz="1800" dirty="0" smtClean="0">
                <a:hlinkClick r:id="rId3"/>
              </a:rPr>
              <a:t>/</a:t>
            </a:r>
            <a:r>
              <a:rPr lang="en-GB" altLang="nb-NO" sz="1800" dirty="0" smtClean="0"/>
              <a:t> </a:t>
            </a:r>
          </a:p>
          <a:p>
            <a:r>
              <a:rPr lang="en-GB" altLang="nb-NO" sz="1800" dirty="0">
                <a:hlinkClick r:id="rId4"/>
              </a:rPr>
              <a:t>https://</a:t>
            </a:r>
            <a:r>
              <a:rPr lang="en-GB" altLang="nb-NO" sz="1800" dirty="0" smtClean="0">
                <a:hlinkClick r:id="rId4"/>
              </a:rPr>
              <a:t>www.researchgate.net/profile/Silvia-Masiero</a:t>
            </a:r>
            <a:r>
              <a:rPr lang="en-GB" altLang="nb-NO" sz="1800" dirty="0" smtClean="0"/>
              <a:t> </a:t>
            </a:r>
            <a:endParaRPr lang="en-GB" altLang="nb-NO" sz="1800" dirty="0"/>
          </a:p>
          <a:p>
            <a:r>
              <a:rPr lang="en-GB" altLang="nb-NO" sz="1800" dirty="0"/>
              <a:t>Email: </a:t>
            </a:r>
            <a:r>
              <a:rPr lang="en-GB" altLang="nb-NO" sz="1800" dirty="0">
                <a:hlinkClick r:id="rId5"/>
              </a:rPr>
              <a:t>silvima@ifi.uio.no</a:t>
            </a:r>
            <a:r>
              <a:rPr lang="en-GB" altLang="nb-NO" sz="1800" dirty="0"/>
              <a:t> </a:t>
            </a:r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26176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Introduction to IN5390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2611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Course Motivation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785" y="1248795"/>
            <a:ext cx="7920990" cy="3060383"/>
          </a:xfrm>
        </p:spPr>
        <p:txBody>
          <a:bodyPr>
            <a:normAutofit/>
          </a:bodyPr>
          <a:lstStyle/>
          <a:p>
            <a:r>
              <a:rPr lang="nb-NO" sz="1800" dirty="0" smtClean="0"/>
              <a:t>Information and Communication Technology for Development (ICT4D): </a:t>
            </a:r>
            <a:r>
              <a:rPr lang="nb-NO" sz="1800" dirty="0" err="1" smtClean="0"/>
              <a:t>studying</a:t>
            </a:r>
            <a:r>
              <a:rPr lang="nb-NO" sz="1800" dirty="0" smtClean="0"/>
              <a:t> the potential of ICTs for </a:t>
            </a:r>
            <a:r>
              <a:rPr lang="nb-NO" sz="1800" dirty="0" err="1" smtClean="0"/>
              <a:t>generating</a:t>
            </a:r>
            <a:r>
              <a:rPr lang="nb-NO" sz="1800" dirty="0" smtClean="0"/>
              <a:t> </a:t>
            </a:r>
            <a:r>
              <a:rPr lang="nb-NO" sz="1800" b="1" dirty="0" smtClean="0">
                <a:solidFill>
                  <a:srgbClr val="FF0000"/>
                </a:solidFill>
              </a:rPr>
              <a:t>progress</a:t>
            </a:r>
            <a:r>
              <a:rPr lang="nb-NO" sz="1800" dirty="0" smtClean="0"/>
              <a:t> and </a:t>
            </a:r>
            <a:r>
              <a:rPr lang="nb-NO" sz="1800" dirty="0" err="1" smtClean="0"/>
              <a:t>prosperity</a:t>
            </a:r>
            <a:r>
              <a:rPr lang="nb-NO" sz="1800" dirty="0" smtClean="0"/>
              <a:t> in the so-</a:t>
            </a:r>
            <a:r>
              <a:rPr lang="nb-NO" sz="1800" dirty="0" err="1" smtClean="0"/>
              <a:t>called</a:t>
            </a:r>
            <a:r>
              <a:rPr lang="nb-NO" sz="1800" dirty="0" smtClean="0"/>
              <a:t> «</a:t>
            </a:r>
            <a:r>
              <a:rPr lang="nb-NO" sz="1800" dirty="0" err="1" smtClean="0"/>
              <a:t>developing</a:t>
            </a:r>
            <a:r>
              <a:rPr lang="nb-NO" sz="1800" dirty="0" smtClean="0"/>
              <a:t>» world</a:t>
            </a:r>
          </a:p>
          <a:p>
            <a:r>
              <a:rPr lang="nb-NO" sz="1800" dirty="0" err="1" smtClean="0"/>
              <a:t>Originally</a:t>
            </a:r>
            <a:r>
              <a:rPr lang="nb-NO" sz="1800" dirty="0"/>
              <a:t> </a:t>
            </a:r>
            <a:r>
              <a:rPr lang="nb-NO" sz="1800" dirty="0" smtClean="0"/>
              <a:t>centred on </a:t>
            </a:r>
            <a:r>
              <a:rPr lang="nb-NO" sz="1800" dirty="0" err="1" smtClean="0"/>
              <a:t>promoting</a:t>
            </a:r>
            <a:r>
              <a:rPr lang="nb-NO" sz="1800" dirty="0" smtClean="0"/>
              <a:t> the </a:t>
            </a:r>
            <a:r>
              <a:rPr lang="nb-NO" sz="1800" b="1" dirty="0" err="1" smtClean="0">
                <a:solidFill>
                  <a:srgbClr val="FF0000"/>
                </a:solidFill>
              </a:rPr>
              <a:t>diffusion</a:t>
            </a:r>
            <a:r>
              <a:rPr lang="nb-NO" sz="1800" dirty="0" smtClean="0"/>
              <a:t> of ICTs for development, </a:t>
            </a:r>
            <a:r>
              <a:rPr lang="nb-NO" sz="1800" dirty="0" err="1" smtClean="0"/>
              <a:t>reducing</a:t>
            </a:r>
            <a:r>
              <a:rPr lang="nb-NO" sz="1800" dirty="0" smtClean="0"/>
              <a:t> the «digital </a:t>
            </a:r>
            <a:r>
              <a:rPr lang="nb-NO" sz="1800" dirty="0" err="1" smtClean="0"/>
              <a:t>divide</a:t>
            </a:r>
            <a:r>
              <a:rPr lang="nb-NO" sz="1800" dirty="0" smtClean="0"/>
              <a:t>» across the </a:t>
            </a:r>
            <a:r>
              <a:rPr lang="nb-NO" sz="1800" dirty="0" err="1" smtClean="0"/>
              <a:t>world’s</a:t>
            </a:r>
            <a:r>
              <a:rPr lang="nb-NO" sz="1800" dirty="0" smtClean="0"/>
              <a:t> </a:t>
            </a:r>
            <a:r>
              <a:rPr lang="nb-NO" sz="1800" dirty="0" err="1" smtClean="0"/>
              <a:t>countries</a:t>
            </a:r>
            <a:r>
              <a:rPr lang="nb-NO" sz="1800" dirty="0" smtClean="0"/>
              <a:t> and regions</a:t>
            </a:r>
          </a:p>
          <a:p>
            <a:r>
              <a:rPr lang="nb-NO" sz="1800" dirty="0" smtClean="0"/>
              <a:t>But: </a:t>
            </a:r>
            <a:r>
              <a:rPr lang="nb-NO" sz="1800" dirty="0" smtClean="0"/>
              <a:t>do ICTs </a:t>
            </a:r>
            <a:r>
              <a:rPr lang="nb-NO" sz="1800" dirty="0" err="1" smtClean="0"/>
              <a:t>really</a:t>
            </a:r>
            <a:r>
              <a:rPr lang="nb-NO" sz="1800" dirty="0" smtClean="0"/>
              <a:t> foster «development»?</a:t>
            </a:r>
            <a:endParaRPr lang="nb-NO" sz="1800" dirty="0" smtClean="0"/>
          </a:p>
          <a:p>
            <a:r>
              <a:rPr lang="nb-NO" sz="1800" b="1" dirty="0" smtClean="0">
                <a:solidFill>
                  <a:srgbClr val="FF0000"/>
                </a:solidFill>
              </a:rPr>
              <a:t>Detrimental effects </a:t>
            </a:r>
            <a:r>
              <a:rPr lang="nb-NO" sz="1800" dirty="0" smtClean="0"/>
              <a:t>of ICT </a:t>
            </a:r>
            <a:r>
              <a:rPr lang="nb-NO" sz="1800" dirty="0" err="1" smtClean="0"/>
              <a:t>adoption</a:t>
            </a:r>
            <a:r>
              <a:rPr lang="nb-NO" sz="1800" dirty="0" smtClean="0"/>
              <a:t>, in and </a:t>
            </a:r>
            <a:r>
              <a:rPr lang="nb-NO" sz="1800" dirty="0" err="1" smtClean="0"/>
              <a:t>beyond</a:t>
            </a:r>
            <a:r>
              <a:rPr lang="nb-NO" sz="1800" dirty="0" smtClean="0"/>
              <a:t> the «</a:t>
            </a:r>
            <a:r>
              <a:rPr lang="nb-NO" sz="1800" dirty="0" err="1" smtClean="0"/>
              <a:t>developing</a:t>
            </a:r>
            <a:r>
              <a:rPr lang="nb-NO" sz="1800" dirty="0" smtClean="0"/>
              <a:t>» world: injustice, surveillance, harm resulting from </a:t>
            </a:r>
            <a:r>
              <a:rPr lang="nb-NO" sz="1800" dirty="0" err="1" smtClean="0"/>
              <a:t>incorporation</a:t>
            </a:r>
            <a:r>
              <a:rPr lang="nb-NO" sz="1800" dirty="0" smtClean="0"/>
              <a:t> into digital systems</a:t>
            </a:r>
          </a:p>
          <a:p>
            <a:r>
              <a:rPr lang="nb-NO" sz="1800" dirty="0" smtClean="0"/>
              <a:t>In this context, what does it take to make a </a:t>
            </a:r>
            <a:r>
              <a:rPr lang="nb-NO" sz="1800" b="1" dirty="0" smtClean="0">
                <a:solidFill>
                  <a:srgbClr val="FF0000"/>
                </a:solidFill>
              </a:rPr>
              <a:t>better world </a:t>
            </a:r>
            <a:r>
              <a:rPr lang="nb-NO" sz="1800" dirty="0" smtClean="0"/>
              <a:t>with ICTs?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0632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Learning Objectives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440181"/>
            <a:ext cx="8220456" cy="34701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dirty="0" smtClean="0"/>
              <a:t>After completing the course, you can:</a:t>
            </a:r>
          </a:p>
          <a:p>
            <a:pPr fontAlgn="base"/>
            <a:r>
              <a:rPr lang="en-US" sz="1800" b="1" dirty="0" smtClean="0">
                <a:solidFill>
                  <a:srgbClr val="FF0000"/>
                </a:solidFill>
              </a:rPr>
              <a:t>Discuss</a:t>
            </a:r>
            <a:r>
              <a:rPr lang="en-US" sz="1800" dirty="0" smtClean="0"/>
              <a:t> core issues in ICT </a:t>
            </a:r>
            <a:r>
              <a:rPr lang="en-US" sz="1800" dirty="0"/>
              <a:t>for </a:t>
            </a:r>
            <a:r>
              <a:rPr lang="en-US" sz="1800" dirty="0" smtClean="0"/>
              <a:t>Development</a:t>
            </a:r>
            <a:r>
              <a:rPr lang="en-US" sz="1800" dirty="0"/>
              <a:t>, with </a:t>
            </a:r>
            <a:r>
              <a:rPr lang="en-US" sz="1800" dirty="0" smtClean="0"/>
              <a:t>an emphasis </a:t>
            </a:r>
            <a:r>
              <a:rPr lang="en-US" sz="1800" dirty="0"/>
              <a:t>on the relationship between technology and development in particular socio-political </a:t>
            </a:r>
            <a:r>
              <a:rPr lang="en-US" sz="1800" dirty="0" smtClean="0"/>
              <a:t>contexts;</a:t>
            </a:r>
            <a:endParaRPr lang="en-US" sz="1800" dirty="0"/>
          </a:p>
          <a:p>
            <a:pPr fontAlgn="base"/>
            <a:r>
              <a:rPr lang="en-US" sz="1800" b="1" dirty="0" smtClean="0">
                <a:solidFill>
                  <a:srgbClr val="FF0000"/>
                </a:solidFill>
              </a:rPr>
              <a:t>Analyse</a:t>
            </a:r>
            <a:r>
              <a:rPr lang="en-US" sz="1800" dirty="0" smtClean="0"/>
              <a:t> </a:t>
            </a:r>
            <a:r>
              <a:rPr lang="en-US" sz="1800" dirty="0"/>
              <a:t>different perspectives on development and the manner in which we can understand ICTs from these </a:t>
            </a:r>
            <a:r>
              <a:rPr lang="en-US" sz="1800" dirty="0" smtClean="0"/>
              <a:t>perspectives;</a:t>
            </a:r>
            <a:endParaRPr lang="en-US" sz="1800" dirty="0"/>
          </a:p>
          <a:p>
            <a:pPr fontAlgn="base"/>
            <a:r>
              <a:rPr lang="en-US" sz="1800" b="1" dirty="0" smtClean="0">
                <a:solidFill>
                  <a:srgbClr val="FF0000"/>
                </a:solidFill>
              </a:rPr>
              <a:t>Problematise</a:t>
            </a:r>
            <a:r>
              <a:rPr lang="en-US" sz="1800" dirty="0" smtClean="0"/>
              <a:t> </a:t>
            </a:r>
            <a:r>
              <a:rPr lang="en-US" sz="1800" dirty="0"/>
              <a:t>the nature </a:t>
            </a:r>
            <a:r>
              <a:rPr lang="en-US" sz="1800" dirty="0" smtClean="0"/>
              <a:t>and impact of </a:t>
            </a:r>
            <a:r>
              <a:rPr lang="en-US" sz="1800" dirty="0"/>
              <a:t>ICT applications in different </a:t>
            </a:r>
            <a:r>
              <a:rPr lang="en-US" sz="1800" dirty="0" smtClean="0"/>
              <a:t>domains </a:t>
            </a:r>
            <a:r>
              <a:rPr lang="en-US" sz="1800" dirty="0"/>
              <a:t>such as health, </a:t>
            </a:r>
            <a:r>
              <a:rPr lang="en-US" sz="1800" dirty="0" smtClean="0"/>
              <a:t>gender, migration, platforms and data justice;</a:t>
            </a:r>
            <a:endParaRPr lang="en-US" sz="1800" dirty="0"/>
          </a:p>
          <a:p>
            <a:pPr fontAlgn="base"/>
            <a:r>
              <a:rPr lang="en-US" sz="1800" dirty="0"/>
              <a:t>C</a:t>
            </a:r>
            <a:r>
              <a:rPr lang="en-US" sz="1800" dirty="0" smtClean="0"/>
              <a:t>ritically </a:t>
            </a:r>
            <a:r>
              <a:rPr lang="en-US" sz="1800" b="1" dirty="0" smtClean="0">
                <a:solidFill>
                  <a:srgbClr val="FF0000"/>
                </a:solidFill>
              </a:rPr>
              <a:t>participate</a:t>
            </a:r>
            <a:r>
              <a:rPr lang="en-US" sz="1800" dirty="0" smtClean="0"/>
              <a:t> in ICT4D debates, including the core debate on whether, and if so how, ICTs are </a:t>
            </a:r>
            <a:r>
              <a:rPr lang="en-US" sz="1800" dirty="0"/>
              <a:t>helping to create a </a:t>
            </a:r>
            <a:r>
              <a:rPr lang="en-US" sz="1800" dirty="0" smtClean="0"/>
              <a:t>“better world”.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5689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Course Structure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Four weeks teaching!</a:t>
            </a:r>
          </a:p>
          <a:p>
            <a:r>
              <a:rPr lang="en-US" sz="1800" dirty="0" smtClean="0"/>
              <a:t>Three weekly </a:t>
            </a:r>
            <a:r>
              <a:rPr lang="en-US" sz="1800" dirty="0"/>
              <a:t>lectures </a:t>
            </a:r>
            <a:r>
              <a:rPr lang="en-US" sz="1800" dirty="0" smtClean="0"/>
              <a:t>(Tuesday, Thursday, Friday, 12.15-14.00</a:t>
            </a:r>
            <a:r>
              <a:rPr lang="en-US" sz="1800" dirty="0"/>
              <a:t>)</a:t>
            </a:r>
          </a:p>
          <a:p>
            <a:endParaRPr lang="nb-NO" sz="1800" dirty="0"/>
          </a:p>
          <a:p>
            <a:r>
              <a:rPr lang="nb-NO" sz="1800" dirty="0"/>
              <a:t>R</a:t>
            </a:r>
            <a:r>
              <a:rPr lang="nb-NO" sz="1800" dirty="0" smtClean="0"/>
              <a:t>evision </a:t>
            </a:r>
            <a:r>
              <a:rPr lang="nb-NO" sz="1800" dirty="0" smtClean="0"/>
              <a:t>lecture (22 November) before the take-</a:t>
            </a:r>
            <a:r>
              <a:rPr lang="nb-NO" sz="1800" dirty="0" err="1" smtClean="0"/>
              <a:t>home</a:t>
            </a:r>
            <a:r>
              <a:rPr lang="nb-NO" sz="1800" dirty="0" smtClean="0"/>
              <a:t> </a:t>
            </a:r>
            <a:r>
              <a:rPr lang="nb-NO" sz="1800" dirty="0" err="1" smtClean="0"/>
              <a:t>exam</a:t>
            </a: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358550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Assessment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234502"/>
          </a:xfrm>
        </p:spPr>
        <p:txBody>
          <a:bodyPr>
            <a:normAutofit/>
          </a:bodyPr>
          <a:lstStyle/>
          <a:p>
            <a:pPr fontAlgn="base"/>
            <a:r>
              <a:rPr lang="en-US" sz="1800" b="1" dirty="0" smtClean="0">
                <a:solidFill>
                  <a:srgbClr val="FF0000"/>
                </a:solidFill>
              </a:rPr>
              <a:t>Take-home exam </a:t>
            </a:r>
            <a:r>
              <a:rPr lang="en-US" sz="1800" dirty="0" smtClean="0"/>
              <a:t>(available 24 November; submit by 13 December)</a:t>
            </a:r>
          </a:p>
          <a:p>
            <a:pPr lvl="1" fontAlgn="base"/>
            <a:r>
              <a:rPr lang="en-US" sz="1600" dirty="0" smtClean="0"/>
              <a:t>Four questions, open-ended</a:t>
            </a:r>
          </a:p>
          <a:p>
            <a:pPr lvl="1" fontAlgn="base"/>
            <a:r>
              <a:rPr lang="en-US" sz="1600" dirty="0" smtClean="0"/>
              <a:t>Master students: answer two questions; PhD: answer three questions</a:t>
            </a:r>
          </a:p>
          <a:p>
            <a:pPr fontAlgn="base"/>
            <a:endParaRPr lang="en-US" sz="1800" dirty="0"/>
          </a:p>
          <a:p>
            <a:pPr fontAlgn="base"/>
            <a:r>
              <a:rPr lang="en-US" sz="1800" b="1" dirty="0" smtClean="0">
                <a:solidFill>
                  <a:srgbClr val="FF0000"/>
                </a:solidFill>
              </a:rPr>
              <a:t>Skills</a:t>
            </a:r>
            <a:r>
              <a:rPr lang="en-US" sz="1800" dirty="0" smtClean="0"/>
              <a:t> assessed in the exam:</a:t>
            </a:r>
          </a:p>
          <a:p>
            <a:pPr lvl="1" fontAlgn="base"/>
            <a:r>
              <a:rPr lang="en-US" sz="1600" dirty="0" smtClean="0"/>
              <a:t>Knowledge of course contents (pensum)</a:t>
            </a:r>
          </a:p>
          <a:p>
            <a:pPr lvl="1" fontAlgn="base"/>
            <a:r>
              <a:rPr lang="en-US" sz="1600" dirty="0" smtClean="0"/>
              <a:t>Ability to critically and independently comment on core issues and debates of ICT for Development research </a:t>
            </a:r>
            <a:endParaRPr lang="en-US" sz="1600" dirty="0"/>
          </a:p>
          <a:p>
            <a:pPr lvl="1" fontAlgn="base"/>
            <a:r>
              <a:rPr lang="en-US" sz="1600" dirty="0" smtClean="0"/>
              <a:t>University of Oslo marking scheme</a:t>
            </a:r>
            <a:r>
              <a:rPr lang="en-US" sz="1600" dirty="0"/>
              <a:t>: </a:t>
            </a:r>
            <a:r>
              <a:rPr lang="en-US" sz="1600" dirty="0">
                <a:hlinkClick r:id="rId3"/>
              </a:rPr>
              <a:t>https://www.uio.no/english/studies/examinations/grades/#:~:</a:t>
            </a:r>
            <a:r>
              <a:rPr lang="en-US" sz="1600" dirty="0" smtClean="0">
                <a:hlinkClick r:id="rId3"/>
              </a:rPr>
              <a:t>text=The%20University%20of%20Oslo%20employs,is%20used%20in%20a%20course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372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Assessment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234502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sz="1800" dirty="0" smtClean="0"/>
              <a:t>In preparation for the exam…</a:t>
            </a:r>
          </a:p>
          <a:p>
            <a:pPr fontAlgn="base"/>
            <a:r>
              <a:rPr lang="en-US" sz="1800" dirty="0" smtClean="0"/>
              <a:t>Familiarise </a:t>
            </a:r>
            <a:r>
              <a:rPr lang="en-US" sz="1800" dirty="0"/>
              <a:t>with the pensum (core, supplementary, optional readings</a:t>
            </a:r>
            <a:r>
              <a:rPr lang="en-US" sz="1800" dirty="0" smtClean="0"/>
              <a:t>)</a:t>
            </a:r>
          </a:p>
          <a:p>
            <a:pPr fontAlgn="base"/>
            <a:r>
              <a:rPr lang="en-US" sz="1800" dirty="0" smtClean="0"/>
              <a:t>Attend lectures</a:t>
            </a:r>
            <a:r>
              <a:rPr lang="en-US" sz="1800" dirty="0"/>
              <a:t> </a:t>
            </a:r>
            <a:r>
              <a:rPr lang="en-US" sz="1800" dirty="0" smtClean="0"/>
              <a:t>and be participative in class</a:t>
            </a:r>
          </a:p>
          <a:p>
            <a:pPr fontAlgn="base"/>
            <a:r>
              <a:rPr lang="en-US" sz="1800" dirty="0" smtClean="0"/>
              <a:t>Ask questions! :-)</a:t>
            </a:r>
          </a:p>
          <a:p>
            <a:pPr fontAlgn="base"/>
            <a:r>
              <a:rPr lang="en-US" sz="1800" dirty="0" smtClean="0"/>
              <a:t>Form study groups</a:t>
            </a:r>
          </a:p>
          <a:p>
            <a:pPr fontAlgn="base"/>
            <a:r>
              <a:rPr lang="en-US" sz="1800" dirty="0" smtClean="0"/>
              <a:t>Write a </a:t>
            </a:r>
            <a:r>
              <a:rPr lang="en-US" sz="1800" b="1" dirty="0" smtClean="0">
                <a:solidFill>
                  <a:srgbClr val="FF0000"/>
                </a:solidFill>
              </a:rPr>
              <a:t>mock exam</a:t>
            </a:r>
            <a:r>
              <a:rPr lang="en-US" sz="1800" dirty="0" smtClean="0"/>
              <a:t>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9807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Readings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234502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sz="1800" dirty="0" smtClean="0"/>
              <a:t>Three types of reading are available in the pensum:</a:t>
            </a:r>
          </a:p>
          <a:p>
            <a:pPr fontAlgn="base"/>
            <a:r>
              <a:rPr lang="en-US" sz="1800" b="1" dirty="0" smtClean="0">
                <a:solidFill>
                  <a:srgbClr val="FF0000"/>
                </a:solidFill>
              </a:rPr>
              <a:t>Core readings </a:t>
            </a:r>
            <a:r>
              <a:rPr lang="en-US" sz="1800" dirty="0" smtClean="0"/>
              <a:t>(1-2 per lecture; mandatory; needed to form the knowledge required to pass the exam) </a:t>
            </a:r>
          </a:p>
          <a:p>
            <a:pPr fontAlgn="base"/>
            <a:r>
              <a:rPr lang="en-US" sz="1800" b="1" dirty="0" smtClean="0">
                <a:solidFill>
                  <a:srgbClr val="FF0000"/>
                </a:solidFill>
              </a:rPr>
              <a:t>Supplementary readings </a:t>
            </a:r>
            <a:r>
              <a:rPr lang="en-US" sz="1800" dirty="0" smtClean="0"/>
              <a:t>(associated to each lecture; additional readings which will help you understand the lecture content in greater detail)</a:t>
            </a:r>
          </a:p>
          <a:p>
            <a:pPr fontAlgn="base"/>
            <a:r>
              <a:rPr lang="en-US" sz="1800" b="1" dirty="0" smtClean="0">
                <a:solidFill>
                  <a:srgbClr val="FF0000"/>
                </a:solidFill>
              </a:rPr>
              <a:t>Optional readings</a:t>
            </a:r>
            <a:r>
              <a:rPr lang="en-US" sz="1800" dirty="0" smtClean="0"/>
              <a:t>: </a:t>
            </a:r>
            <a:r>
              <a:rPr lang="en-GB" sz="1800" dirty="0" smtClean="0"/>
              <a:t>a </a:t>
            </a:r>
            <a:r>
              <a:rPr lang="en-GB" sz="1800" dirty="0"/>
              <a:t>list of </a:t>
            </a:r>
            <a:r>
              <a:rPr lang="en-GB" sz="1800" dirty="0" smtClean="0"/>
              <a:t>research studies on ICT for </a:t>
            </a:r>
            <a:r>
              <a:rPr lang="en-GB" sz="1800" dirty="0" smtClean="0"/>
              <a:t>Development, to gain an more thorough understanding of the past and present of the ICT4D field. </a:t>
            </a:r>
            <a:r>
              <a:rPr lang="en-GB" sz="1800" dirty="0" smtClean="0"/>
              <a:t>While these readings are optional, they are available for you to deepen specific research topics and debates on ICT4D at large.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94055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Expectations!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234502"/>
          </a:xfrm>
        </p:spPr>
        <p:txBody>
          <a:bodyPr>
            <a:normAutofit/>
          </a:bodyPr>
          <a:lstStyle/>
          <a:p>
            <a:pPr marL="285750" indent="-285750" fontAlgn="base"/>
            <a:r>
              <a:rPr lang="en-US" sz="1800" dirty="0" smtClean="0"/>
              <a:t>Join lectures (be active in class!)</a:t>
            </a:r>
          </a:p>
          <a:p>
            <a:pPr marL="285750" indent="-285750" fontAlgn="base"/>
            <a:r>
              <a:rPr lang="en-US" sz="1800" dirty="0" smtClean="0"/>
              <a:t>Our motto: “no question is a wrong question!”</a:t>
            </a:r>
          </a:p>
          <a:p>
            <a:pPr marL="285750" indent="-285750" fontAlgn="base"/>
            <a:r>
              <a:rPr lang="en-US" sz="1800" dirty="0" smtClean="0"/>
              <a:t>Engage with the pensum: mandatory readings for each lecture; supplementary and optional readings to deepen your knowledge of topics</a:t>
            </a:r>
          </a:p>
          <a:p>
            <a:pPr marL="285750" indent="-285750" fontAlgn="base"/>
            <a:r>
              <a:rPr lang="en-US" sz="1800" dirty="0" smtClean="0"/>
              <a:t>Adopt a </a:t>
            </a:r>
            <a:r>
              <a:rPr lang="en-US" sz="1800" b="1" dirty="0" smtClean="0">
                <a:solidFill>
                  <a:srgbClr val="FF0000"/>
                </a:solidFill>
              </a:rPr>
              <a:t>critical approach </a:t>
            </a:r>
            <a:r>
              <a:rPr lang="en-US" sz="1800" dirty="0" smtClean="0"/>
              <a:t>to readings – don’t be afraid to challenge the arguments made</a:t>
            </a:r>
          </a:p>
          <a:p>
            <a:pPr marL="285750" indent="-285750" fontAlgn="base"/>
            <a:r>
              <a:rPr lang="en-US" sz="1800" dirty="0" smtClean="0"/>
              <a:t>Do come to office hours (open-door) if you have questions, and indeed, if you wish to discuss your MSc thesis or other research projects!</a:t>
            </a:r>
            <a:endParaRPr lang="en-US" sz="1800" dirty="0"/>
          </a:p>
          <a:p>
            <a:pPr marL="285750" indent="-285750" fontAlgn="base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95684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Questions?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2345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8426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ICT </a:t>
            </a:r>
            <a:r>
              <a:rPr lang="nb-NO" sz="2400" dirty="0"/>
              <a:t>for </a:t>
            </a:r>
            <a:r>
              <a:rPr lang="nb-NO" sz="2400" dirty="0" smtClean="0"/>
              <a:t>Development: Building a better world?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2345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80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Our field: ICT for Development (ICT4D)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425352"/>
          </a:xfrm>
        </p:spPr>
        <p:txBody>
          <a:bodyPr>
            <a:normAutofit lnSpcReduction="10000"/>
          </a:bodyPr>
          <a:lstStyle/>
          <a:p>
            <a:pPr marL="285750" indent="-285750"/>
            <a:r>
              <a:rPr lang="en-US" sz="1800" dirty="0" smtClean="0"/>
              <a:t>Information and Communication Technology for Development (</a:t>
            </a:r>
            <a:r>
              <a:rPr lang="en-US" sz="1800" b="1" dirty="0" smtClean="0">
                <a:solidFill>
                  <a:srgbClr val="FF0000"/>
                </a:solidFill>
              </a:rPr>
              <a:t>ICT4D</a:t>
            </a:r>
            <a:r>
              <a:rPr lang="en-US" sz="1800" dirty="0" smtClean="0"/>
              <a:t>): a </a:t>
            </a:r>
            <a:r>
              <a:rPr lang="en-US" sz="1800" b="1" dirty="0" smtClean="0">
                <a:solidFill>
                  <a:srgbClr val="FF0000"/>
                </a:solidFill>
              </a:rPr>
              <a:t>field</a:t>
            </a:r>
            <a:r>
              <a:rPr lang="en-US" sz="1800" dirty="0" smtClean="0"/>
              <a:t> of research and practice; originally a subfield of Information Systems</a:t>
            </a:r>
          </a:p>
          <a:p>
            <a:pPr marL="285750" indent="-285750"/>
            <a:r>
              <a:rPr lang="en-US" sz="1800" dirty="0" smtClean="0"/>
              <a:t>First works linking ICTs to development: authored between the 1960s and the 1980s (Heeks, 2014)</a:t>
            </a:r>
          </a:p>
          <a:p>
            <a:pPr marL="285750" indent="-285750"/>
            <a:r>
              <a:rPr lang="en-US" sz="1800" dirty="0" smtClean="0"/>
              <a:t>Origins of ICT4D: linked to the diffusion of computers in the so-called “developing countries”, with goals of progress and prosperity</a:t>
            </a:r>
          </a:p>
          <a:p>
            <a:pPr marL="285750" indent="-285750"/>
            <a:r>
              <a:rPr lang="en-US" sz="1800" dirty="0" smtClean="0"/>
              <a:t>Date of “birth” of ICT4D?</a:t>
            </a:r>
          </a:p>
          <a:p>
            <a:pPr marL="285750" indent="-285750"/>
            <a:r>
              <a:rPr lang="en-US" sz="1800" dirty="0" smtClean="0"/>
              <a:t>Early conferences in the area: </a:t>
            </a:r>
            <a:r>
              <a:rPr lang="en-US" sz="1800" dirty="0"/>
              <a:t>first International Federation for Information Processing (IFIP) Working Group 9.4 conference in New Delhi in </a:t>
            </a:r>
            <a:r>
              <a:rPr lang="en-US" sz="1800" dirty="0" smtClean="0"/>
              <a:t>1988; journal “Information Technology for Development” established 1986</a:t>
            </a:r>
          </a:p>
          <a:p>
            <a:pPr marL="0" indent="0">
              <a:buNone/>
            </a:pPr>
            <a:r>
              <a:rPr lang="en-US" sz="1800" dirty="0" smtClean="0"/>
              <a:t> </a:t>
            </a:r>
          </a:p>
          <a:p>
            <a:pPr marL="285750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3686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ICT </a:t>
            </a:r>
            <a:r>
              <a:rPr lang="nb-NO" sz="2400" dirty="0" smtClean="0"/>
              <a:t>for Development (ICT4D</a:t>
            </a:r>
            <a:r>
              <a:rPr lang="nb-NO" sz="2400" dirty="0" smtClean="0"/>
              <a:t>): Key Sources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5529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 smtClean="0"/>
              <a:t>Key journals:</a:t>
            </a:r>
          </a:p>
          <a:p>
            <a:pPr marL="285750" indent="-285750"/>
            <a:r>
              <a:rPr lang="en-US" sz="1800" dirty="0"/>
              <a:t>Information Technology for Development: </a:t>
            </a:r>
            <a:r>
              <a:rPr lang="en-US" sz="1800" dirty="0">
                <a:hlinkClick r:id="rId3"/>
              </a:rPr>
              <a:t>https://</a:t>
            </a:r>
            <a:r>
              <a:rPr lang="en-US" sz="1800" dirty="0" smtClean="0">
                <a:hlinkClick r:id="rId3"/>
              </a:rPr>
              <a:t>www.tandfonline.com/toc/titd20/current</a:t>
            </a:r>
            <a:r>
              <a:rPr lang="en-US" sz="1800" dirty="0" smtClean="0"/>
              <a:t> </a:t>
            </a:r>
            <a:endParaRPr lang="en-US" sz="1800" dirty="0" smtClean="0"/>
          </a:p>
          <a:p>
            <a:pPr marL="285750" indent="-285750"/>
            <a:r>
              <a:rPr lang="en-US" sz="1800" dirty="0" smtClean="0"/>
              <a:t>Electronic Journal of Information Systems in </a:t>
            </a:r>
            <a:r>
              <a:rPr lang="en-US" sz="1800" dirty="0"/>
              <a:t>Developing Countries: </a:t>
            </a:r>
            <a:r>
              <a:rPr lang="en-US" sz="1800" dirty="0">
                <a:hlinkClick r:id="rId4"/>
              </a:rPr>
              <a:t>https://</a:t>
            </a:r>
            <a:r>
              <a:rPr lang="en-US" sz="1800" dirty="0" smtClean="0">
                <a:hlinkClick r:id="rId4"/>
              </a:rPr>
              <a:t>onlinelibrary.wiley.com/journal/16814835</a:t>
            </a:r>
            <a:r>
              <a:rPr lang="en-US" sz="1800" dirty="0" smtClean="0"/>
              <a:t> </a:t>
            </a:r>
            <a:endParaRPr lang="en-US" sz="1800" dirty="0" smtClean="0"/>
          </a:p>
          <a:p>
            <a:pPr marL="285750" indent="-285750"/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Key conferences: </a:t>
            </a:r>
            <a:endParaRPr lang="en-US" sz="1800" dirty="0"/>
          </a:p>
          <a:p>
            <a:pPr marL="285750" indent="-285750"/>
            <a:r>
              <a:rPr lang="en-US" sz="1800" dirty="0" smtClean="0"/>
              <a:t>IFIP 9.4 - </a:t>
            </a:r>
            <a:r>
              <a:rPr lang="en-US" sz="1800" dirty="0"/>
              <a:t>T</a:t>
            </a:r>
            <a:r>
              <a:rPr lang="en-US" sz="1800" dirty="0" smtClean="0"/>
              <a:t>he </a:t>
            </a:r>
            <a:r>
              <a:rPr lang="en-US" sz="1800" dirty="0"/>
              <a:t>Implications of Information and Digital Technologies for </a:t>
            </a:r>
            <a:r>
              <a:rPr lang="en-US" sz="1800" dirty="0" smtClean="0"/>
              <a:t>Development: </a:t>
            </a:r>
            <a:r>
              <a:rPr lang="en-US" sz="1800" dirty="0">
                <a:hlinkClick r:id="rId5"/>
              </a:rPr>
              <a:t>IFIP 9.4 Conferences – WG9.4 The Implications of Information and Digital Technologies for Development (ifiptc9.org)</a:t>
            </a:r>
            <a:endParaRPr lang="en-US" sz="1800" dirty="0"/>
          </a:p>
          <a:p>
            <a:pPr marL="285750" indent="-285750"/>
            <a:r>
              <a:rPr lang="en-US" sz="1800" dirty="0"/>
              <a:t>ICTD Conference: </a:t>
            </a:r>
            <a:r>
              <a:rPr lang="en-US" sz="1800" dirty="0">
                <a:hlinkClick r:id="rId6"/>
              </a:rPr>
              <a:t>https://ictd.org</a:t>
            </a:r>
            <a:r>
              <a:rPr lang="en-US" sz="1800" dirty="0" smtClean="0">
                <a:hlinkClick r:id="rId6"/>
              </a:rPr>
              <a:t>/</a:t>
            </a:r>
            <a:r>
              <a:rPr lang="en-US" sz="1800" dirty="0" smtClean="0"/>
              <a:t> </a:t>
            </a:r>
            <a:endParaRPr lang="en-US" sz="1800" dirty="0" smtClean="0"/>
          </a:p>
          <a:p>
            <a:pPr marL="285750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5830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ICT </a:t>
            </a:r>
            <a:r>
              <a:rPr lang="nb-NO" sz="2400" dirty="0" smtClean="0"/>
              <a:t>for Development (ICT4D</a:t>
            </a:r>
            <a:r>
              <a:rPr lang="nb-NO" sz="2400" dirty="0" smtClean="0"/>
              <a:t>): Key Sources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425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More sources:</a:t>
            </a:r>
          </a:p>
          <a:p>
            <a:pPr marL="0" indent="0">
              <a:buNone/>
            </a:pPr>
            <a:endParaRPr lang="en-US" sz="1800" dirty="0" smtClean="0"/>
          </a:p>
          <a:p>
            <a:pPr marL="285750" indent="-285750"/>
            <a:r>
              <a:rPr lang="en-US" sz="1800" dirty="0" smtClean="0"/>
              <a:t>IFIP 9.4 - </a:t>
            </a:r>
            <a:r>
              <a:rPr lang="en-US" sz="1800" dirty="0"/>
              <a:t>T</a:t>
            </a:r>
            <a:r>
              <a:rPr lang="en-US" sz="1800" dirty="0" smtClean="0"/>
              <a:t>he </a:t>
            </a:r>
            <a:r>
              <a:rPr lang="en-US" sz="1800" dirty="0"/>
              <a:t>Implications of Information and Digital Technologies for </a:t>
            </a:r>
            <a:r>
              <a:rPr lang="en-US" sz="1800" dirty="0" smtClean="0"/>
              <a:t>Development: Blog </a:t>
            </a:r>
            <a:r>
              <a:rPr lang="en-US" sz="1800" dirty="0"/>
              <a:t>- </a:t>
            </a:r>
            <a:r>
              <a:rPr lang="en-US" sz="1800" dirty="0">
                <a:hlinkClick r:id="rId3"/>
              </a:rPr>
              <a:t>https://ifip94.wordpress.com</a:t>
            </a:r>
            <a:r>
              <a:rPr lang="en-US" sz="1800" dirty="0" smtClean="0">
                <a:hlinkClick r:id="rId3"/>
              </a:rPr>
              <a:t>/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endParaRPr lang="en-US" sz="1800" dirty="0" smtClean="0"/>
          </a:p>
          <a:p>
            <a:pPr marL="285750" indent="-285750"/>
            <a:r>
              <a:rPr lang="en-US" sz="1800" dirty="0" smtClean="0"/>
              <a:t>IFIP 9.4 </a:t>
            </a:r>
            <a:r>
              <a:rPr lang="en-US" sz="1800" dirty="0"/>
              <a:t>Conference Proceedings: </a:t>
            </a:r>
            <a:r>
              <a:rPr lang="en-US" sz="1800" dirty="0">
                <a:hlinkClick r:id="rId4"/>
              </a:rPr>
              <a:t>http://ifiptc9.org/wg94/ifip-9-4-conferences/conference-proceedings</a:t>
            </a:r>
            <a:r>
              <a:rPr lang="en-US" sz="1800" dirty="0" smtClean="0">
                <a:hlinkClick r:id="rId4"/>
              </a:rPr>
              <a:t>/</a:t>
            </a:r>
            <a:r>
              <a:rPr lang="en-US" sz="1800" dirty="0" smtClean="0"/>
              <a:t> </a:t>
            </a: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285750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2018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What is «development»?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425352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1800" dirty="0" smtClean="0"/>
              <a:t>Few definitions of the term in published ICT4D research!</a:t>
            </a:r>
          </a:p>
          <a:p>
            <a:pPr marL="285750" indent="-285750"/>
            <a:endParaRPr lang="en-US" sz="1800" dirty="0" smtClean="0"/>
          </a:p>
          <a:p>
            <a:pPr marL="285750" indent="-285750"/>
            <a:r>
              <a:rPr lang="en-US" sz="1800" dirty="0" smtClean="0"/>
              <a:t>Akpan (2003): </a:t>
            </a:r>
            <a:r>
              <a:rPr lang="en-US" sz="1800" dirty="0"/>
              <a:t>“the fulfillment of the </a:t>
            </a:r>
            <a:r>
              <a:rPr lang="en-US" sz="1800" b="1" dirty="0">
                <a:solidFill>
                  <a:srgbClr val="FF0000"/>
                </a:solidFill>
              </a:rPr>
              <a:t>necessary conditions </a:t>
            </a:r>
            <a:r>
              <a:rPr lang="en-US" sz="1800" dirty="0"/>
              <a:t>for the realization of the </a:t>
            </a:r>
            <a:r>
              <a:rPr lang="en-US" sz="1800" b="1" dirty="0">
                <a:solidFill>
                  <a:srgbClr val="FF0000"/>
                </a:solidFill>
              </a:rPr>
              <a:t>potential</a:t>
            </a:r>
            <a:r>
              <a:rPr lang="en-US" sz="1800" dirty="0"/>
              <a:t> of human personality, which translates into reductions in poverty, inequality, and unemployment. (It is also) the increasing satisfaction of </a:t>
            </a:r>
            <a:r>
              <a:rPr lang="en-US" sz="1800" b="1" dirty="0">
                <a:solidFill>
                  <a:srgbClr val="FF0000"/>
                </a:solidFill>
              </a:rPr>
              <a:t>basic needs </a:t>
            </a:r>
            <a:r>
              <a:rPr lang="en-US" sz="1800" dirty="0"/>
              <a:t>such as food</a:t>
            </a:r>
            <a:r>
              <a:rPr lang="en-US" sz="1800" dirty="0" smtClean="0"/>
              <a:t>”.</a:t>
            </a:r>
            <a:r>
              <a:rPr lang="en-US" sz="1800" dirty="0"/>
              <a:t> </a:t>
            </a:r>
            <a:endParaRPr lang="en-US" sz="1800" dirty="0" smtClean="0"/>
          </a:p>
          <a:p>
            <a:pPr marL="285750" indent="-285750"/>
            <a:endParaRPr lang="en-US" sz="1800" dirty="0" smtClean="0"/>
          </a:p>
          <a:p>
            <a:pPr marL="285750" indent="-285750"/>
            <a:r>
              <a:rPr lang="en-US" sz="1800" dirty="0" smtClean="0"/>
              <a:t>But: the term means different things to different people!</a:t>
            </a:r>
          </a:p>
          <a:p>
            <a:pPr marL="0" indent="0">
              <a:buNone/>
            </a:pPr>
            <a:r>
              <a:rPr lang="en-US" sz="1800" dirty="0" smtClean="0"/>
              <a:t> </a:t>
            </a:r>
          </a:p>
          <a:p>
            <a:pPr marL="285750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7247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Founding assumptions of ICT4D research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425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Three implicit assumptions of early ICT4D research</a:t>
            </a:r>
            <a:r>
              <a:rPr lang="en-US" sz="1800" dirty="0" smtClean="0"/>
              <a:t>:</a:t>
            </a:r>
            <a:endParaRPr lang="en-US" sz="1800" dirty="0" smtClean="0"/>
          </a:p>
          <a:p>
            <a:pPr marL="285750" indent="-285750"/>
            <a:r>
              <a:rPr lang="en-US" sz="1800" dirty="0" smtClean="0"/>
              <a:t>“</a:t>
            </a:r>
            <a:r>
              <a:rPr lang="en-US" sz="1800" dirty="0"/>
              <a:t>D</a:t>
            </a:r>
            <a:r>
              <a:rPr lang="en-US" sz="1800" dirty="0" smtClean="0"/>
              <a:t>evelopment” as a key goal of ICT diffusion</a:t>
            </a:r>
          </a:p>
          <a:p>
            <a:pPr marL="285750" indent="-285750"/>
            <a:r>
              <a:rPr lang="en-US" sz="1800" dirty="0" smtClean="0"/>
              <a:t>Positive role of ICTs in development</a:t>
            </a:r>
          </a:p>
          <a:p>
            <a:pPr marL="285750" indent="-285750"/>
            <a:r>
              <a:rPr lang="en-US" sz="1800" dirty="0" smtClean="0"/>
              <a:t>Meaningfulness of the term “developing countries”</a:t>
            </a:r>
          </a:p>
          <a:p>
            <a:pPr marL="0" indent="0">
              <a:buNone/>
            </a:pPr>
            <a:r>
              <a:rPr lang="en-US" sz="1800" dirty="0" smtClean="0"/>
              <a:t> </a:t>
            </a:r>
          </a:p>
          <a:p>
            <a:pPr marL="285750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3861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But…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425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Crisis of the early assumptions of ICT4D:</a:t>
            </a:r>
          </a:p>
          <a:p>
            <a:pPr marL="285750" indent="-285750"/>
            <a:r>
              <a:rPr lang="en-US" sz="1800" dirty="0" smtClean="0"/>
              <a:t>“Development” as a colonial paradigm, resulting in disempowerment and exploitation of development subjects (Escobar, 1995)</a:t>
            </a:r>
          </a:p>
          <a:p>
            <a:pPr marL="285750" indent="-285750"/>
            <a:r>
              <a:rPr lang="en-US" sz="1800" dirty="0" smtClean="0"/>
              <a:t>ICTs as implicated in </a:t>
            </a:r>
            <a:r>
              <a:rPr lang="en-US" sz="1800" b="1" dirty="0" smtClean="0">
                <a:solidFill>
                  <a:srgbClr val="FF0000"/>
                </a:solidFill>
              </a:rPr>
              <a:t>adverse digital incorporation</a:t>
            </a:r>
            <a:r>
              <a:rPr lang="en-US" sz="1800" dirty="0" smtClean="0"/>
              <a:t>, hurting adopters rather than generating “progress” and prosperity (Heeks, 2022)</a:t>
            </a:r>
          </a:p>
          <a:p>
            <a:pPr marL="285750" indent="-285750"/>
            <a:r>
              <a:rPr lang="en-US" sz="1800" dirty="0" smtClean="0"/>
              <a:t>Critique of the term “developing countries”, seen as a product of a “development” imposed by economically powerful nations.</a:t>
            </a:r>
            <a:endParaRPr lang="en-US" sz="1600" dirty="0" smtClean="0"/>
          </a:p>
          <a:p>
            <a:pPr marL="0" indent="0">
              <a:buNone/>
            </a:pPr>
            <a:r>
              <a:rPr lang="en-US" sz="1800" dirty="0" smtClean="0"/>
              <a:t> </a:t>
            </a:r>
          </a:p>
          <a:p>
            <a:pPr marL="285750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8400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So…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63607"/>
            <a:ext cx="7922703" cy="3425352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1800" dirty="0" smtClean="0"/>
              <a:t>ICT4D today: very different from its origins!</a:t>
            </a:r>
          </a:p>
          <a:p>
            <a:pPr marL="285750" indent="-285750"/>
            <a:endParaRPr lang="en-US" sz="1800" dirty="0" smtClean="0"/>
          </a:p>
          <a:p>
            <a:pPr marL="285750" indent="-285750"/>
            <a:r>
              <a:rPr lang="en-US" sz="1800" dirty="0" smtClean="0"/>
              <a:t>We deal with a world where ICT adoption has </a:t>
            </a:r>
            <a:r>
              <a:rPr lang="en-US" sz="1800" b="1" dirty="0" smtClean="0">
                <a:solidFill>
                  <a:srgbClr val="FF0000"/>
                </a:solidFill>
              </a:rPr>
              <a:t>multiple effects</a:t>
            </a:r>
            <a:r>
              <a:rPr lang="en-US" sz="1800" dirty="0" smtClean="0"/>
              <a:t>, ranging from beneficial ones to </a:t>
            </a:r>
            <a:r>
              <a:rPr lang="en-US" sz="1800" b="1" dirty="0" smtClean="0">
                <a:solidFill>
                  <a:srgbClr val="FF0000"/>
                </a:solidFill>
              </a:rPr>
              <a:t>surveillance</a:t>
            </a:r>
            <a:r>
              <a:rPr lang="en-US" sz="1800" dirty="0" smtClean="0"/>
              <a:t>, </a:t>
            </a:r>
            <a:r>
              <a:rPr lang="en-US" sz="1800" b="1" dirty="0" smtClean="0">
                <a:solidFill>
                  <a:srgbClr val="FF0000"/>
                </a:solidFill>
              </a:rPr>
              <a:t>injustice</a:t>
            </a:r>
            <a:r>
              <a:rPr lang="en-US" sz="1800" dirty="0" smtClean="0"/>
              <a:t> and other forms of adverse digital incorporation.</a:t>
            </a:r>
          </a:p>
          <a:p>
            <a:pPr marL="285750" indent="-285750"/>
            <a:endParaRPr lang="en-US" sz="1800" dirty="0" smtClean="0"/>
          </a:p>
          <a:p>
            <a:pPr marL="285750" indent="-285750"/>
            <a:r>
              <a:rPr lang="en-US" sz="1800" dirty="0" smtClean="0"/>
              <a:t>In this context, what does it take to make a “better” world with ICTs? </a:t>
            </a:r>
            <a:endParaRPr lang="en-US" sz="1600" dirty="0" smtClean="0"/>
          </a:p>
          <a:p>
            <a:pPr marL="0" indent="0">
              <a:buNone/>
            </a:pPr>
            <a:r>
              <a:rPr lang="en-US" sz="1800" dirty="0" smtClean="0"/>
              <a:t> </a:t>
            </a:r>
          </a:p>
          <a:p>
            <a:pPr marL="285750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54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To recap…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11" y="1072221"/>
            <a:ext cx="7922703" cy="3648636"/>
          </a:xfrm>
        </p:spPr>
        <p:txBody>
          <a:bodyPr>
            <a:normAutofit lnSpcReduction="10000"/>
          </a:bodyPr>
          <a:lstStyle/>
          <a:p>
            <a:pPr marL="285750" indent="-285750"/>
            <a:r>
              <a:rPr lang="en-US" sz="1800" dirty="0" smtClean="0"/>
              <a:t>The field of Information and Communication Technology for Development (ICT4D) was originally based on assumptions of “</a:t>
            </a:r>
            <a:r>
              <a:rPr lang="en-US" sz="1800" b="1" dirty="0" smtClean="0">
                <a:solidFill>
                  <a:srgbClr val="FF0000"/>
                </a:solidFill>
              </a:rPr>
              <a:t>development</a:t>
            </a:r>
            <a:r>
              <a:rPr lang="en-US" sz="1800" dirty="0" smtClean="0"/>
              <a:t>” as a goal of ICT diffusion, a positive role of ICTs in development, and the use of “</a:t>
            </a:r>
            <a:r>
              <a:rPr lang="en-US" sz="1800" b="1" dirty="0" smtClean="0">
                <a:solidFill>
                  <a:srgbClr val="FF0000"/>
                </a:solidFill>
              </a:rPr>
              <a:t>developing countries</a:t>
            </a:r>
            <a:r>
              <a:rPr lang="en-US" sz="1800" dirty="0" smtClean="0"/>
              <a:t>” as a meaningful term</a:t>
            </a:r>
          </a:p>
          <a:p>
            <a:pPr marL="285750" indent="-285750"/>
            <a:endParaRPr lang="en-US" sz="1800" dirty="0" smtClean="0"/>
          </a:p>
          <a:p>
            <a:pPr marL="285750" indent="-285750"/>
            <a:r>
              <a:rPr lang="en-US" sz="1800" dirty="0" smtClean="0"/>
              <a:t>The last years witnessed, however, a </a:t>
            </a:r>
            <a:r>
              <a:rPr lang="en-US" sz="1800" b="1" dirty="0" smtClean="0">
                <a:solidFill>
                  <a:srgbClr val="FF0000"/>
                </a:solidFill>
              </a:rPr>
              <a:t>crisis</a:t>
            </a:r>
            <a:r>
              <a:rPr lang="en-US" sz="1800" dirty="0" smtClean="0"/>
              <a:t> of all three assumptions: “development” increasingly seen in colonial terms; ICTs generating detrimental effects on their adopters; “developing countries” devoid of its original meaning  </a:t>
            </a:r>
          </a:p>
          <a:p>
            <a:pPr marL="285750" indent="-285750"/>
            <a:endParaRPr lang="en-US" sz="1800" dirty="0" smtClean="0"/>
          </a:p>
          <a:p>
            <a:pPr marL="285750" indent="-285750"/>
            <a:r>
              <a:rPr lang="en-US" sz="1800" dirty="0" smtClean="0"/>
              <a:t>It is in this context that, in the next four weeks, we will explore what it takes to make a “better” world with ICTs!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6212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Thank</a:t>
            </a:r>
            <a:r>
              <a:rPr lang="nb-NO" dirty="0" smtClean="0"/>
              <a:t> you!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silvima@ifi.uio.no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Readings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13" y="987159"/>
            <a:ext cx="7922703" cy="39250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b="1" dirty="0"/>
              <a:t>Core </a:t>
            </a:r>
            <a:r>
              <a:rPr lang="en-GB" sz="1800" b="1" dirty="0" smtClean="0"/>
              <a:t>Readings</a:t>
            </a:r>
            <a:endParaRPr lang="nb-NO" sz="1800" dirty="0"/>
          </a:p>
          <a:p>
            <a:r>
              <a:rPr lang="en-GB" sz="1800" dirty="0"/>
              <a:t>Heeks, R. (2022). Digital inequality beyond the digital divide: conceptualizing adverse digital incorporation in the global South. </a:t>
            </a:r>
            <a:r>
              <a:rPr lang="nb-NO" sz="1800" i="1" dirty="0"/>
              <a:t>Information Technology for Development</a:t>
            </a:r>
            <a:r>
              <a:rPr lang="nb-NO" sz="1800" dirty="0"/>
              <a:t>, 1-17</a:t>
            </a:r>
            <a:r>
              <a:rPr lang="nb-NO" sz="1800" dirty="0" smtClean="0"/>
              <a:t>.</a:t>
            </a:r>
            <a:r>
              <a:rPr lang="en-GB" sz="1800" dirty="0"/>
              <a:t> </a:t>
            </a:r>
            <a:endParaRPr lang="nb-NO" sz="1800" dirty="0"/>
          </a:p>
          <a:p>
            <a:r>
              <a:rPr lang="en-GB" sz="1800" dirty="0"/>
              <a:t>Walsham, G. (2012). Are we making a better world with ICTs? Reflections on a future agenda for the IS field. </a:t>
            </a:r>
            <a:r>
              <a:rPr lang="en-GB" sz="1800" i="1" dirty="0"/>
              <a:t>Journal of Information Technology</a:t>
            </a:r>
            <a:r>
              <a:rPr lang="en-GB" sz="1800" dirty="0"/>
              <a:t>, 27(2), 87-93.</a:t>
            </a:r>
            <a:endParaRPr lang="nb-NO" sz="1800" dirty="0"/>
          </a:p>
          <a:p>
            <a:pPr marL="0" indent="0">
              <a:buNone/>
            </a:pPr>
            <a:r>
              <a:rPr lang="en-GB" sz="1800" b="1" dirty="0" smtClean="0"/>
              <a:t>Supplementary Readings</a:t>
            </a:r>
            <a:endParaRPr lang="nb-NO" sz="1800" dirty="0"/>
          </a:p>
          <a:p>
            <a:r>
              <a:rPr lang="en-GB" sz="1800" dirty="0"/>
              <a:t>Masiero, S. (2022). Should we still be doing ICT4D research?. </a:t>
            </a:r>
            <a:r>
              <a:rPr lang="nb-NO" sz="1800" i="1" dirty="0"/>
              <a:t>The Electronic Journal of Information Systems in </a:t>
            </a:r>
            <a:r>
              <a:rPr lang="nb-NO" sz="1800" i="1" dirty="0" err="1"/>
              <a:t>Developing</a:t>
            </a:r>
            <a:r>
              <a:rPr lang="nb-NO" sz="1800" i="1" dirty="0"/>
              <a:t> </a:t>
            </a:r>
            <a:r>
              <a:rPr lang="nb-NO" sz="1800" i="1" dirty="0" err="1"/>
              <a:t>Countries</a:t>
            </a:r>
            <a:r>
              <a:rPr lang="nb-NO" sz="1800" dirty="0"/>
              <a:t>, 1-15</a:t>
            </a:r>
            <a:r>
              <a:rPr lang="nb-NO" sz="1800" dirty="0" smtClean="0"/>
              <a:t>.</a:t>
            </a:r>
            <a:endParaRPr lang="nb-NO" sz="1800" dirty="0"/>
          </a:p>
          <a:p>
            <a:r>
              <a:rPr lang="en-GB" sz="1800" dirty="0"/>
              <a:t>Walsham, G. (2017). ICT4D research: Reflections on history and future agenda. </a:t>
            </a:r>
            <a:r>
              <a:rPr lang="nb-NO" sz="1800" i="1" dirty="0"/>
              <a:t>Information Technology for Development</a:t>
            </a:r>
            <a:r>
              <a:rPr lang="nb-NO" sz="1800" dirty="0"/>
              <a:t>, 23(1), 18-41</a:t>
            </a:r>
          </a:p>
        </p:txBody>
      </p:sp>
    </p:spTree>
    <p:extLst>
      <p:ext uri="{BB962C8B-B14F-4D97-AF65-F5344CB8AC3E}">
        <p14:creationId xmlns:p14="http://schemas.microsoft.com/office/powerpoint/2010/main" val="68072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397</TotalTime>
  <Words>1393</Words>
  <Application>Microsoft Office PowerPoint</Application>
  <PresentationFormat>Custom</PresentationFormat>
  <Paragraphs>153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Verdana</vt:lpstr>
      <vt:lpstr>Office-tema</vt:lpstr>
      <vt:lpstr>ICT for Development: Building a better world?</vt:lpstr>
      <vt:lpstr>Overview</vt:lpstr>
      <vt:lpstr>Introductions!</vt:lpstr>
      <vt:lpstr>About me…</vt:lpstr>
      <vt:lpstr>Introduction to IN5390</vt:lpstr>
      <vt:lpstr>Course Motivation</vt:lpstr>
      <vt:lpstr>Learning Objectives</vt:lpstr>
      <vt:lpstr>Course Structure</vt:lpstr>
      <vt:lpstr>Assessment</vt:lpstr>
      <vt:lpstr>Assessment</vt:lpstr>
      <vt:lpstr>Readings</vt:lpstr>
      <vt:lpstr>Expectations!</vt:lpstr>
      <vt:lpstr>Questions?</vt:lpstr>
      <vt:lpstr>ICT for Development: Building a better world?</vt:lpstr>
      <vt:lpstr>Our field: ICT for Development (ICT4D)</vt:lpstr>
      <vt:lpstr>ICT for Development (ICT4D): Key Sources</vt:lpstr>
      <vt:lpstr>ICT for Development (ICT4D): Key Sources</vt:lpstr>
      <vt:lpstr>What is «development»?</vt:lpstr>
      <vt:lpstr>Founding assumptions of ICT4D research</vt:lpstr>
      <vt:lpstr>But…</vt:lpstr>
      <vt:lpstr>So…</vt:lpstr>
      <vt:lpstr>To recap…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62</cp:revision>
  <dcterms:created xsi:type="dcterms:W3CDTF">2021-08-14T13:08:41Z</dcterms:created>
  <dcterms:modified xsi:type="dcterms:W3CDTF">2022-09-16T12:34:56Z</dcterms:modified>
</cp:coreProperties>
</file>