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6" r:id="rId3"/>
    <p:sldId id="265" r:id="rId4"/>
    <p:sldId id="287" r:id="rId5"/>
    <p:sldId id="288" r:id="rId6"/>
    <p:sldId id="289" r:id="rId7"/>
    <p:sldId id="290" r:id="rId8"/>
    <p:sldId id="291" r:id="rId9"/>
    <p:sldId id="293" r:id="rId10"/>
    <p:sldId id="292" r:id="rId11"/>
    <p:sldId id="294" r:id="rId12"/>
    <p:sldId id="295" r:id="rId13"/>
    <p:sldId id="297" r:id="rId14"/>
    <p:sldId id="296" r:id="rId15"/>
    <p:sldId id="264" r:id="rId16"/>
    <p:sldId id="285" r:id="rId1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4" autoAdjust="0"/>
    <p:restoredTop sz="73109" autoAdjust="0"/>
  </p:normalViewPr>
  <p:slideViewPr>
    <p:cSldViewPr snapToGrid="0">
      <p:cViewPr varScale="1">
        <p:scale>
          <a:sx n="62" d="100"/>
          <a:sy n="62" d="100"/>
        </p:scale>
        <p:origin x="12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72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460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7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1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9109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905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223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1482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8381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8254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053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0265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717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0618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4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Institutt for informatikk</a:t>
            </a:r>
            <a:endParaRPr lang="nb-NO" sz="1400" b="1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08.10.2022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08.10.2022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08.10.2022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08.10.2022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smtClean="0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08.10.2022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Conclusion</a:t>
            </a:r>
            <a:r>
              <a:rPr lang="en-US" sz="1800" dirty="0"/>
              <a:t>: What Does it Take to Make a Better World with ICTs?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 smtClean="0"/>
              <a:t>Silvia Masiero</a:t>
            </a:r>
          </a:p>
          <a:p>
            <a:r>
              <a:rPr lang="nb-NO" dirty="0" smtClean="0"/>
              <a:t>silvima@ifi.uio.no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65713"/>
            <a:ext cx="3802215" cy="342776"/>
          </a:xfrm>
        </p:spPr>
        <p:txBody>
          <a:bodyPr>
            <a:normAutofit/>
          </a:bodyPr>
          <a:lstStyle/>
          <a:p>
            <a:r>
              <a:rPr lang="nb-NO" dirty="0" smtClean="0"/>
              <a:t>IN5390 – ICT for Development: Building a Better World? </a:t>
            </a:r>
          </a:p>
          <a:p>
            <a:r>
              <a:rPr lang="nb-NO" dirty="0" smtClean="0"/>
              <a:t>13.10.2022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Course recap!</a:t>
            </a:r>
          </a:p>
          <a:p>
            <a:pPr lvl="0"/>
            <a:r>
              <a:rPr lang="nb-NO" sz="1800" dirty="0" smtClean="0"/>
              <a:t>The present: ICT4D and adverse digital incorporation</a:t>
            </a:r>
            <a:endParaRPr lang="nb-NO" sz="1800" dirty="0" smtClean="0"/>
          </a:p>
          <a:p>
            <a:pPr lvl="0"/>
            <a:r>
              <a:rPr lang="nb-NO" sz="1800" dirty="0" smtClean="0"/>
              <a:t>The future: decolonial approaches to ICT4D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77433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After this lecture, you can…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1053576"/>
            <a:ext cx="8059928" cy="3179377"/>
          </a:xfrm>
        </p:spPr>
        <p:txBody>
          <a:bodyPr>
            <a:noAutofit/>
          </a:bodyPr>
          <a:lstStyle/>
          <a:p>
            <a:pPr lvl="0"/>
            <a:r>
              <a:rPr lang="nb-NO" sz="1800" dirty="0" smtClean="0"/>
              <a:t>Recap the core theories and themes dealt with in this course, taking a </a:t>
            </a:r>
            <a:r>
              <a:rPr lang="nb-NO" sz="1800" dirty="0" err="1" smtClean="0"/>
              <a:t>stance</a:t>
            </a:r>
            <a:r>
              <a:rPr lang="nb-NO" sz="1800" dirty="0" smtClean="0"/>
              <a:t> on the different </a:t>
            </a:r>
            <a:r>
              <a:rPr lang="nb-NO" sz="1800" dirty="0" err="1" smtClean="0"/>
              <a:t>debates</a:t>
            </a:r>
            <a:r>
              <a:rPr lang="nb-NO" sz="1800" dirty="0" smtClean="0"/>
              <a:t> that we </a:t>
            </a:r>
            <a:r>
              <a:rPr lang="nb-NO" sz="1800" dirty="0" err="1" smtClean="0"/>
              <a:t>faced</a:t>
            </a:r>
            <a:r>
              <a:rPr lang="nb-NO" sz="1800" dirty="0" smtClean="0"/>
              <a:t> across the </a:t>
            </a:r>
            <a:r>
              <a:rPr lang="nb-NO" sz="1800" dirty="0" err="1" smtClean="0"/>
              <a:t>lectures</a:t>
            </a:r>
            <a:endParaRPr lang="nb-NO" sz="1800" dirty="0" smtClean="0"/>
          </a:p>
          <a:p>
            <a:pPr lvl="0"/>
            <a:r>
              <a:rPr lang="nb-NO" sz="1800" dirty="0" err="1" smtClean="0"/>
              <a:t>Comment</a:t>
            </a:r>
            <a:r>
              <a:rPr lang="nb-NO" sz="1800" dirty="0" smtClean="0"/>
              <a:t> on the present-</a:t>
            </a:r>
            <a:r>
              <a:rPr lang="nb-NO" sz="1800" dirty="0" err="1" smtClean="0"/>
              <a:t>day</a:t>
            </a:r>
            <a:r>
              <a:rPr lang="nb-NO" sz="1800" dirty="0" smtClean="0"/>
              <a:t> status of ICT4D research, and discuss decolonial approaches to ICT4D as an important trend </a:t>
            </a:r>
            <a:r>
              <a:rPr lang="nb-NO" sz="1800" dirty="0" err="1" smtClean="0"/>
              <a:t>informing</a:t>
            </a:r>
            <a:r>
              <a:rPr lang="nb-NO" sz="1800" dirty="0" smtClean="0"/>
              <a:t> the future </a:t>
            </a:r>
            <a:r>
              <a:rPr lang="nb-NO" sz="1800" dirty="0" err="1" smtClean="0"/>
              <a:t>evolutions</a:t>
            </a:r>
            <a:r>
              <a:rPr lang="nb-NO" sz="1800" dirty="0" smtClean="0"/>
              <a:t> of our research field</a:t>
            </a:r>
          </a:p>
          <a:p>
            <a:pPr lvl="0"/>
            <a:r>
              <a:rPr lang="nb-NO" sz="1800" dirty="0" smtClean="0"/>
              <a:t>Using the knowledge </a:t>
            </a:r>
            <a:r>
              <a:rPr lang="nb-NO" sz="1800" dirty="0" err="1" smtClean="0"/>
              <a:t>gained</a:t>
            </a:r>
            <a:r>
              <a:rPr lang="nb-NO" sz="1800" dirty="0" smtClean="0"/>
              <a:t> in the course, take your own </a:t>
            </a:r>
            <a:r>
              <a:rPr lang="nb-NO" sz="1800" dirty="0" err="1" smtClean="0"/>
              <a:t>stance</a:t>
            </a:r>
            <a:r>
              <a:rPr lang="nb-NO" sz="1800" dirty="0" smtClean="0"/>
              <a:t> on the question: what does it take to make a better world with ICTs?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2212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8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776174"/>
            <a:ext cx="8228881" cy="4235350"/>
          </a:xfrm>
        </p:spPr>
        <p:txBody>
          <a:bodyPr>
            <a:noAutofit/>
          </a:bodyPr>
          <a:lstStyle/>
          <a:p>
            <a:pPr marL="342900" lvl="0" indent="-342900">
              <a:buAutoNum type="arabicParenR"/>
            </a:pPr>
            <a:r>
              <a:rPr lang="en-US" sz="1800" dirty="0" smtClean="0"/>
              <a:t>ICT </a:t>
            </a:r>
            <a:r>
              <a:rPr lang="en-US" sz="1800" dirty="0"/>
              <a:t>for Development: Building a better world</a:t>
            </a:r>
            <a:r>
              <a:rPr lang="en-US" sz="1800" dirty="0" smtClean="0"/>
              <a:t>?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A better world with ICTs: Theoretical </a:t>
            </a:r>
            <a:r>
              <a:rPr lang="en-US" sz="1800" dirty="0" smtClean="0"/>
              <a:t>perspectives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Empirical perspectives: Core Themes in ICT for </a:t>
            </a:r>
            <a:r>
              <a:rPr lang="en-US" sz="1800" dirty="0" smtClean="0"/>
              <a:t>Development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Philosophical and Ethical Perspectives on “Better</a:t>
            </a:r>
            <a:r>
              <a:rPr lang="en-US" sz="1800" dirty="0" smtClean="0"/>
              <a:t>”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Leaving No One Behind? Issues of Gender and Gender Queerness in </a:t>
            </a:r>
            <a:r>
              <a:rPr lang="en-US" sz="1800" dirty="0" smtClean="0"/>
              <a:t>ICT4D</a:t>
            </a:r>
          </a:p>
          <a:p>
            <a:pPr marL="342900" lvl="0" indent="-342900">
              <a:buAutoNum type="arabicParenR"/>
            </a:pPr>
            <a:r>
              <a:rPr lang="en-US" sz="1800" dirty="0" smtClean="0"/>
              <a:t>Digital </a:t>
            </a:r>
            <a:r>
              <a:rPr lang="en-US" sz="1800" dirty="0"/>
              <a:t>Platforms for Development: A Road to Justice</a:t>
            </a:r>
            <a:r>
              <a:rPr lang="en-US" sz="1800" dirty="0" smtClean="0"/>
              <a:t>?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Digital Technologies, Refugees and Internal </a:t>
            </a:r>
            <a:r>
              <a:rPr lang="en-US" sz="1800" dirty="0" smtClean="0"/>
              <a:t>Displacement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Digital Technologies and Global </a:t>
            </a:r>
            <a:r>
              <a:rPr lang="en-US" sz="1800" dirty="0" smtClean="0"/>
              <a:t>Health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Understanding Peace in a Digital </a:t>
            </a:r>
            <a:r>
              <a:rPr lang="en-US" sz="1800" dirty="0" smtClean="0"/>
              <a:t>Age</a:t>
            </a:r>
          </a:p>
          <a:p>
            <a:pPr marL="342900" lvl="0" indent="-342900">
              <a:buAutoNum type="arabicParenR"/>
            </a:pPr>
            <a:r>
              <a:rPr lang="en-US" sz="1800" dirty="0"/>
              <a:t> </a:t>
            </a:r>
            <a:r>
              <a:rPr lang="en-US" sz="1800" dirty="0"/>
              <a:t>Data Justice for Development: Building a Better World through Data?</a:t>
            </a:r>
            <a:endParaRPr lang="en-US" sz="1800" dirty="0" smtClean="0"/>
          </a:p>
          <a:p>
            <a:pPr marL="342900" lvl="0" indent="-342900">
              <a:buAutoNum type="arabicParenR"/>
            </a:pPr>
            <a:r>
              <a:rPr lang="en-US" sz="1800" dirty="0" smtClean="0"/>
              <a:t> Conclusion</a:t>
            </a:r>
            <a:r>
              <a:rPr lang="en-US" sz="1800" dirty="0"/>
              <a:t>: What Does it Take to Make a Better World with ICTs?</a:t>
            </a:r>
            <a:endParaRPr lang="en-US" sz="1800" dirty="0" smtClean="0"/>
          </a:p>
          <a:p>
            <a:pPr marL="342900" lvl="0" indent="-342900">
              <a:buAutoNum type="arabicParenR"/>
            </a:pPr>
            <a:endParaRPr lang="en-US" sz="1800" dirty="0" smtClean="0"/>
          </a:p>
          <a:p>
            <a:pPr marL="342900" lvl="0" indent="-342900">
              <a:buAutoNum type="arabicParenR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36526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55496"/>
            <a:ext cx="8321349" cy="4056027"/>
          </a:xfrm>
        </p:spPr>
        <p:txBody>
          <a:bodyPr>
            <a:noAutofit/>
          </a:bodyPr>
          <a:lstStyle/>
          <a:p>
            <a:pPr marL="285750" indent="-285750"/>
            <a:r>
              <a:rPr lang="en-US" sz="1800" dirty="0" smtClean="0"/>
              <a:t>We have started the course with early understandings of ICTs for Development (ICT4D), </a:t>
            </a:r>
            <a:r>
              <a:rPr lang="nb-NO" sz="1800" dirty="0" smtClean="0"/>
              <a:t>centred on a </a:t>
            </a:r>
            <a:r>
              <a:rPr lang="nb-NO" sz="1800" b="1" dirty="0" smtClean="0">
                <a:solidFill>
                  <a:srgbClr val="FF0000"/>
                </a:solidFill>
              </a:rPr>
              <a:t>technology transfer </a:t>
            </a:r>
            <a:r>
              <a:rPr lang="nb-NO" sz="1800" dirty="0" smtClean="0"/>
              <a:t>discourse (Avgerou, 2008) and on the overall global </a:t>
            </a:r>
            <a:r>
              <a:rPr lang="nb-NO" sz="1800" dirty="0" err="1" smtClean="0"/>
              <a:t>objective</a:t>
            </a:r>
            <a:r>
              <a:rPr lang="nb-NO" sz="1800" dirty="0" smtClean="0"/>
              <a:t> to </a:t>
            </a:r>
            <a:r>
              <a:rPr lang="nb-NO" sz="1800" dirty="0" err="1" smtClean="0"/>
              <a:t>reduce</a:t>
            </a:r>
            <a:r>
              <a:rPr lang="nb-NO" sz="1800" dirty="0" smtClean="0"/>
              <a:t> the </a:t>
            </a:r>
            <a:r>
              <a:rPr lang="nb-NO" sz="1800" b="1" dirty="0" smtClean="0">
                <a:solidFill>
                  <a:srgbClr val="FF0000"/>
                </a:solidFill>
              </a:rPr>
              <a:t>digital </a:t>
            </a:r>
            <a:r>
              <a:rPr lang="nb-NO" sz="1800" b="1" dirty="0" err="1" smtClean="0">
                <a:solidFill>
                  <a:srgbClr val="FF0000"/>
                </a:solidFill>
              </a:rPr>
              <a:t>divide</a:t>
            </a:r>
            <a:endParaRPr lang="nb-NO" sz="1800" dirty="0" smtClean="0"/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 smtClean="0"/>
              <a:t>We have then introduced the concept of </a:t>
            </a:r>
            <a:r>
              <a:rPr lang="nb-NO" sz="1800" b="1" dirty="0" smtClean="0">
                <a:solidFill>
                  <a:srgbClr val="FF0000"/>
                </a:solidFill>
              </a:rPr>
              <a:t>adverse digital incorporation</a:t>
            </a:r>
            <a:r>
              <a:rPr lang="nb-NO" sz="1800" dirty="0" smtClean="0"/>
              <a:t> (Heeks, 2022), to conceptualise the negative, rather than positive, effects of being incorporated in digital systems in the </a:t>
            </a:r>
            <a:r>
              <a:rPr lang="nb-NO" sz="1800" dirty="0" err="1" smtClean="0"/>
              <a:t>current</a:t>
            </a:r>
            <a:r>
              <a:rPr lang="nb-NO" sz="1800" dirty="0" smtClean="0"/>
              <a:t> historical phase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 smtClean="0"/>
              <a:t>We have then </a:t>
            </a:r>
            <a:r>
              <a:rPr lang="nb-NO" sz="1800" dirty="0" err="1" smtClean="0"/>
              <a:t>focused</a:t>
            </a:r>
            <a:r>
              <a:rPr lang="nb-NO" sz="1800" dirty="0" smtClean="0"/>
              <a:t> on </a:t>
            </a:r>
            <a:r>
              <a:rPr lang="nb-NO" sz="1800" dirty="0" err="1" smtClean="0"/>
              <a:t>studying</a:t>
            </a:r>
            <a:r>
              <a:rPr lang="nb-NO" sz="1800" dirty="0" smtClean="0"/>
              <a:t> different theoretical approaches to adverse digital incorporation: </a:t>
            </a:r>
            <a:r>
              <a:rPr lang="nb-NO" sz="1800" dirty="0" err="1" smtClean="0"/>
              <a:t>among</a:t>
            </a:r>
            <a:r>
              <a:rPr lang="nb-NO" sz="1800" dirty="0" smtClean="0"/>
              <a:t> </a:t>
            </a:r>
            <a:r>
              <a:rPr lang="nb-NO" sz="1800" dirty="0" err="1" smtClean="0"/>
              <a:t>these</a:t>
            </a:r>
            <a:r>
              <a:rPr lang="nb-NO" sz="1800" dirty="0" smtClean="0"/>
              <a:t> are </a:t>
            </a:r>
            <a:r>
              <a:rPr lang="nb-NO" sz="1800" b="1" dirty="0" err="1" smtClean="0">
                <a:solidFill>
                  <a:srgbClr val="FF0000"/>
                </a:solidFill>
              </a:rPr>
              <a:t>epistemic</a:t>
            </a:r>
            <a:r>
              <a:rPr lang="nb-NO" sz="1800" b="1" dirty="0" smtClean="0">
                <a:solidFill>
                  <a:srgbClr val="FF0000"/>
                </a:solidFill>
              </a:rPr>
              <a:t> injustice </a:t>
            </a:r>
            <a:r>
              <a:rPr lang="nb-NO" sz="1800" dirty="0" smtClean="0"/>
              <a:t>(lecture 5), </a:t>
            </a:r>
            <a:r>
              <a:rPr lang="nb-NO" sz="1800" b="1" dirty="0" smtClean="0">
                <a:solidFill>
                  <a:srgbClr val="FF0000"/>
                </a:solidFill>
              </a:rPr>
              <a:t>surveillance theories</a:t>
            </a:r>
            <a:r>
              <a:rPr lang="nb-NO" sz="1800" dirty="0" smtClean="0"/>
              <a:t> (</a:t>
            </a:r>
            <a:r>
              <a:rPr lang="nb-NO" sz="1800" dirty="0" err="1" smtClean="0"/>
              <a:t>lectures</a:t>
            </a:r>
            <a:r>
              <a:rPr lang="nb-NO" sz="1800" dirty="0" smtClean="0"/>
              <a:t> 6-7), </a:t>
            </a:r>
            <a:r>
              <a:rPr lang="nb-NO" sz="1800" b="1" dirty="0" smtClean="0">
                <a:solidFill>
                  <a:srgbClr val="FF0000"/>
                </a:solidFill>
              </a:rPr>
              <a:t>structural </a:t>
            </a:r>
            <a:r>
              <a:rPr lang="nb-NO" sz="1800" b="1" dirty="0" err="1" smtClean="0">
                <a:solidFill>
                  <a:srgbClr val="FF0000"/>
                </a:solidFill>
              </a:rPr>
              <a:t>violence</a:t>
            </a:r>
            <a:r>
              <a:rPr lang="nb-NO" sz="1800" b="1" dirty="0" smtClean="0">
                <a:solidFill>
                  <a:srgbClr val="FF0000"/>
                </a:solidFill>
              </a:rPr>
              <a:t> </a:t>
            </a:r>
            <a:r>
              <a:rPr lang="nb-NO" sz="1800" dirty="0" smtClean="0"/>
              <a:t>(</a:t>
            </a:r>
            <a:r>
              <a:rPr lang="nb-NO" sz="1800" dirty="0" err="1" smtClean="0"/>
              <a:t>lectures</a:t>
            </a:r>
            <a:r>
              <a:rPr lang="nb-NO" sz="1800" dirty="0" smtClean="0"/>
              <a:t> 8-9) and the production of different forms of </a:t>
            </a:r>
            <a:r>
              <a:rPr lang="nb-NO" sz="1800" b="1" dirty="0" smtClean="0">
                <a:solidFill>
                  <a:srgbClr val="FF0000"/>
                </a:solidFill>
              </a:rPr>
              <a:t>data injustice </a:t>
            </a:r>
            <a:r>
              <a:rPr lang="nb-NO" sz="1800" dirty="0" smtClean="0"/>
              <a:t>(lecture 10).</a:t>
            </a:r>
            <a:endParaRPr lang="nb-NO" sz="1800" dirty="0"/>
          </a:p>
          <a:p>
            <a:pPr marL="285750" indent="-285750"/>
            <a:endParaRPr lang="en-US" sz="1800" dirty="0" smtClean="0"/>
          </a:p>
          <a:p>
            <a:pPr marL="342900" lvl="0" indent="-342900">
              <a:buAutoNum type="arabicParenR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80204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55496"/>
            <a:ext cx="8321349" cy="405602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 smtClean="0"/>
              <a:t>Our first three </a:t>
            </a:r>
            <a:r>
              <a:rPr lang="nb-NO" sz="1800" dirty="0" err="1" smtClean="0"/>
              <a:t>lectures</a:t>
            </a:r>
            <a:r>
              <a:rPr lang="nb-NO" sz="1800" dirty="0" smtClean="0"/>
              <a:t> </a:t>
            </a:r>
            <a:r>
              <a:rPr lang="nb-NO" sz="1800" dirty="0" err="1" smtClean="0"/>
              <a:t>focused</a:t>
            </a:r>
            <a:r>
              <a:rPr lang="nb-NO" sz="1800" dirty="0" smtClean="0"/>
              <a:t> on essential theoretical </a:t>
            </a:r>
            <a:r>
              <a:rPr lang="nb-NO" sz="1800" dirty="0" err="1" smtClean="0"/>
              <a:t>tools</a:t>
            </a:r>
            <a:r>
              <a:rPr lang="nb-NO" sz="1800" dirty="0" smtClean="0"/>
              <a:t> to understand ICT4D </a:t>
            </a:r>
            <a:r>
              <a:rPr lang="nb-NO" sz="1800" dirty="0" err="1" smtClean="0"/>
              <a:t>debates</a:t>
            </a:r>
            <a:r>
              <a:rPr lang="nb-NO" sz="1800" dirty="0" smtClean="0"/>
              <a:t>. We studies the shift from a growth-centred </a:t>
            </a:r>
            <a:r>
              <a:rPr lang="nb-NO" sz="1800" dirty="0" err="1" smtClean="0"/>
              <a:t>view</a:t>
            </a:r>
            <a:r>
              <a:rPr lang="nb-NO" sz="1800" dirty="0" smtClean="0"/>
              <a:t> of «development» to a multidimensional </a:t>
            </a:r>
            <a:r>
              <a:rPr lang="nb-NO" sz="1800" dirty="0" err="1" smtClean="0"/>
              <a:t>view</a:t>
            </a:r>
            <a:r>
              <a:rPr lang="nb-NO" sz="1800" dirty="0" smtClean="0"/>
              <a:t>, </a:t>
            </a:r>
            <a:r>
              <a:rPr lang="nb-NO" sz="1800" dirty="0" err="1" smtClean="0"/>
              <a:t>involving</a:t>
            </a:r>
            <a:r>
              <a:rPr lang="nb-NO" sz="1800" dirty="0" smtClean="0"/>
              <a:t> dimensions of health, </a:t>
            </a:r>
            <a:r>
              <a:rPr lang="nb-NO" sz="1800" dirty="0" err="1" smtClean="0"/>
              <a:t>education</a:t>
            </a:r>
            <a:r>
              <a:rPr lang="nb-NO" sz="1800" dirty="0" smtClean="0"/>
              <a:t>, and </a:t>
            </a:r>
            <a:r>
              <a:rPr lang="nb-NO" sz="1800" dirty="0" err="1" smtClean="0"/>
              <a:t>satisfaction</a:t>
            </a:r>
            <a:r>
              <a:rPr lang="nb-NO" sz="1800" dirty="0" smtClean="0"/>
              <a:t> of </a:t>
            </a:r>
            <a:r>
              <a:rPr lang="nb-NO" sz="1800" dirty="0" err="1" smtClean="0"/>
              <a:t>basic</a:t>
            </a:r>
            <a:r>
              <a:rPr lang="nb-NO" sz="1800" dirty="0" smtClean="0"/>
              <a:t> human needs.</a:t>
            </a:r>
          </a:p>
          <a:p>
            <a:pPr marL="285750" indent="-285750"/>
            <a:endParaRPr lang="nb-NO" sz="1800" dirty="0"/>
          </a:p>
          <a:p>
            <a:pPr marL="285750" indent="-285750"/>
            <a:r>
              <a:rPr lang="nb-NO" sz="1800" dirty="0" smtClean="0"/>
              <a:t>We introduced Sen’s capabilities approach to understand development as </a:t>
            </a:r>
            <a:r>
              <a:rPr lang="nb-NO" sz="1800" dirty="0" err="1" smtClean="0"/>
              <a:t>freedom</a:t>
            </a:r>
            <a:r>
              <a:rPr lang="nb-NO" sz="1800" dirty="0" smtClean="0"/>
              <a:t>, conceptualising development </a:t>
            </a:r>
            <a:r>
              <a:rPr lang="en-US" sz="1800" dirty="0" smtClean="0"/>
              <a:t>as </a:t>
            </a:r>
            <a:r>
              <a:rPr lang="en-US" sz="1800" dirty="0"/>
              <a:t>a process of expanding the </a:t>
            </a:r>
            <a:r>
              <a:rPr lang="en-US" sz="1800" b="1" dirty="0">
                <a:solidFill>
                  <a:srgbClr val="FF0000"/>
                </a:solidFill>
              </a:rPr>
              <a:t>real freedoms </a:t>
            </a:r>
            <a:r>
              <a:rPr lang="en-US" sz="1800" dirty="0"/>
              <a:t>that people </a:t>
            </a:r>
            <a:r>
              <a:rPr lang="en-US" sz="1800" dirty="0" smtClean="0"/>
              <a:t>enjoy</a:t>
            </a:r>
            <a:r>
              <a:rPr lang="en-US" sz="1800" i="1" dirty="0" smtClean="0"/>
              <a:t>.</a:t>
            </a:r>
          </a:p>
          <a:p>
            <a:pPr marL="285750" indent="-285750"/>
            <a:endParaRPr lang="en-US" sz="1800" i="1" dirty="0"/>
          </a:p>
          <a:p>
            <a:pPr marL="285750" indent="-285750"/>
            <a:r>
              <a:rPr lang="en-US" sz="1800" dirty="0" smtClean="0"/>
              <a:t>Sen’s perspective has acted as a common thread through the course, informing our understanding of development interventions from the eyes of their intended recipients.</a:t>
            </a:r>
            <a:endParaRPr lang="nb-NO" sz="1800" dirty="0"/>
          </a:p>
          <a:p>
            <a:pPr marL="285750" indent="-285750"/>
            <a:endParaRPr lang="en-US" sz="1800" dirty="0" smtClean="0"/>
          </a:p>
          <a:p>
            <a:pPr marL="342900" lvl="0" indent="-342900">
              <a:buAutoNum type="arabicParenR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85619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55496"/>
            <a:ext cx="8321349" cy="405602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 smtClean="0"/>
              <a:t>We have introduced the </a:t>
            </a:r>
            <a:r>
              <a:rPr lang="nb-NO" sz="1800" b="1" dirty="0" smtClean="0">
                <a:solidFill>
                  <a:srgbClr val="FF0000"/>
                </a:solidFill>
              </a:rPr>
              <a:t>UN Sustainable Development Goals</a:t>
            </a:r>
            <a:r>
              <a:rPr lang="nb-NO" sz="1800" dirty="0" smtClean="0"/>
              <a:t> (</a:t>
            </a:r>
            <a:r>
              <a:rPr lang="nb-NO" sz="1800" dirty="0" err="1" smtClean="0"/>
              <a:t>SDGs</a:t>
            </a:r>
            <a:r>
              <a:rPr lang="nb-NO" sz="1800" dirty="0" smtClean="0"/>
              <a:t>) as an agenda of strong </a:t>
            </a:r>
            <a:r>
              <a:rPr lang="nb-NO" sz="1800" dirty="0" err="1" smtClean="0"/>
              <a:t>interest</a:t>
            </a:r>
            <a:r>
              <a:rPr lang="nb-NO" sz="1800" dirty="0" smtClean="0"/>
              <a:t> to present-</a:t>
            </a:r>
            <a:r>
              <a:rPr lang="nb-NO" sz="1800" dirty="0" err="1" smtClean="0"/>
              <a:t>day</a:t>
            </a:r>
            <a:r>
              <a:rPr lang="nb-NO" sz="1800" dirty="0" smtClean="0"/>
              <a:t> ICT4D research. In each lecture, we have discussed how ICTs can participate in the </a:t>
            </a:r>
            <a:r>
              <a:rPr lang="nb-NO" sz="1800" dirty="0" err="1" smtClean="0"/>
              <a:t>fulfilment</a:t>
            </a:r>
            <a:r>
              <a:rPr lang="nb-NO" sz="1800" dirty="0" smtClean="0"/>
              <a:t> of </a:t>
            </a:r>
            <a:r>
              <a:rPr lang="nb-NO" sz="1800" dirty="0" err="1" smtClean="0"/>
              <a:t>one</a:t>
            </a:r>
            <a:r>
              <a:rPr lang="nb-NO" sz="1800" dirty="0" smtClean="0"/>
              <a:t> or more </a:t>
            </a:r>
            <a:r>
              <a:rPr lang="nb-NO" sz="1800" dirty="0" err="1" smtClean="0"/>
              <a:t>SDGs</a:t>
            </a:r>
            <a:r>
              <a:rPr lang="nb-NO" sz="1800" dirty="0" smtClean="0"/>
              <a:t>: global health; gender </a:t>
            </a:r>
            <a:r>
              <a:rPr lang="nb-NO" sz="1800" dirty="0" err="1" smtClean="0"/>
              <a:t>equality</a:t>
            </a:r>
            <a:r>
              <a:rPr lang="nb-NO" sz="1800" dirty="0"/>
              <a:t>;</a:t>
            </a:r>
            <a:r>
              <a:rPr lang="nb-NO" sz="1800" dirty="0" smtClean="0"/>
              <a:t> </a:t>
            </a:r>
            <a:r>
              <a:rPr lang="nb-NO" sz="1800" dirty="0" err="1" smtClean="0"/>
              <a:t>peace</a:t>
            </a:r>
            <a:r>
              <a:rPr lang="nb-NO" sz="1800" dirty="0" smtClean="0"/>
              <a:t>, justice and strong </a:t>
            </a:r>
            <a:r>
              <a:rPr lang="nb-NO" sz="1800" dirty="0" err="1" smtClean="0"/>
              <a:t>institutions</a:t>
            </a:r>
            <a:r>
              <a:rPr lang="nb-NO" sz="1800" dirty="0" smtClean="0"/>
              <a:t>…</a:t>
            </a:r>
          </a:p>
          <a:p>
            <a:pPr marL="285750" indent="-285750"/>
            <a:endParaRPr lang="nb-NO" sz="900" dirty="0"/>
          </a:p>
          <a:p>
            <a:pPr marL="285750" indent="-285750"/>
            <a:r>
              <a:rPr lang="nb-NO" sz="1800" dirty="0" smtClean="0"/>
              <a:t>…at the same time, in each lecture we have </a:t>
            </a:r>
            <a:r>
              <a:rPr lang="nb-NO" sz="1800" b="1" dirty="0" smtClean="0">
                <a:solidFill>
                  <a:srgbClr val="FF0000"/>
                </a:solidFill>
              </a:rPr>
              <a:t>problematised</a:t>
            </a:r>
            <a:r>
              <a:rPr lang="nb-NO" sz="1800" dirty="0" smtClean="0"/>
              <a:t> the </a:t>
            </a:r>
            <a:r>
              <a:rPr lang="nb-NO" sz="1800" dirty="0" err="1" smtClean="0"/>
              <a:t>ability</a:t>
            </a:r>
            <a:r>
              <a:rPr lang="nb-NO" sz="1800" dirty="0" smtClean="0"/>
              <a:t> of ICTs to </a:t>
            </a:r>
            <a:r>
              <a:rPr lang="nb-NO" sz="1800" dirty="0" err="1" smtClean="0"/>
              <a:t>contribute</a:t>
            </a:r>
            <a:r>
              <a:rPr lang="nb-NO" sz="1800" dirty="0" smtClean="0"/>
              <a:t> to the </a:t>
            </a:r>
            <a:r>
              <a:rPr lang="nb-NO" sz="1800" dirty="0" err="1" smtClean="0"/>
              <a:t>pursuit</a:t>
            </a:r>
            <a:r>
              <a:rPr lang="nb-NO" sz="1800" dirty="0" smtClean="0"/>
              <a:t> of the goals. We have introduced critical approaches that </a:t>
            </a:r>
            <a:r>
              <a:rPr lang="nb-NO" sz="1800" dirty="0" err="1" smtClean="0"/>
              <a:t>highlight</a:t>
            </a:r>
            <a:r>
              <a:rPr lang="nb-NO" sz="1800" dirty="0" smtClean="0"/>
              <a:t> issues of surveillance, data injustice, </a:t>
            </a:r>
            <a:r>
              <a:rPr lang="nb-NO" sz="1800" dirty="0" err="1" smtClean="0"/>
              <a:t>epistemic</a:t>
            </a:r>
            <a:r>
              <a:rPr lang="nb-NO" sz="1800" dirty="0" smtClean="0"/>
              <a:t> and structural </a:t>
            </a:r>
            <a:r>
              <a:rPr lang="nb-NO" sz="1800" dirty="0" err="1" smtClean="0"/>
              <a:t>violence</a:t>
            </a:r>
            <a:r>
              <a:rPr lang="nb-NO" sz="1800" dirty="0" smtClean="0"/>
              <a:t> </a:t>
            </a:r>
            <a:r>
              <a:rPr lang="nb-NO" sz="1800" dirty="0" err="1" smtClean="0"/>
              <a:t>perpetrated</a:t>
            </a:r>
            <a:r>
              <a:rPr lang="nb-NO" sz="1800" dirty="0" smtClean="0"/>
              <a:t> on the </a:t>
            </a:r>
            <a:r>
              <a:rPr lang="nb-NO" sz="1800" dirty="0" err="1" smtClean="0"/>
              <a:t>intended</a:t>
            </a:r>
            <a:r>
              <a:rPr lang="nb-NO" sz="1800" dirty="0" smtClean="0"/>
              <a:t> </a:t>
            </a:r>
            <a:r>
              <a:rPr lang="nb-NO" sz="1800" dirty="0" err="1" smtClean="0"/>
              <a:t>subjects</a:t>
            </a:r>
            <a:r>
              <a:rPr lang="nb-NO" sz="1800" dirty="0" smtClean="0"/>
              <a:t> of «development».</a:t>
            </a:r>
          </a:p>
          <a:p>
            <a:pPr marL="285750" indent="-285750"/>
            <a:endParaRPr lang="nb-NO" sz="900" dirty="0"/>
          </a:p>
          <a:p>
            <a:pPr marL="285750" indent="-285750"/>
            <a:r>
              <a:rPr lang="nb-NO" sz="1800" dirty="0" smtClean="0"/>
              <a:t>This </a:t>
            </a:r>
            <a:r>
              <a:rPr lang="nb-NO" sz="1800" dirty="0" err="1" smtClean="0"/>
              <a:t>puts</a:t>
            </a:r>
            <a:r>
              <a:rPr lang="nb-NO" sz="1800" dirty="0" smtClean="0"/>
              <a:t> in perspective an understanding of ICT4D where technology is a «</a:t>
            </a:r>
            <a:r>
              <a:rPr lang="nb-NO" sz="1800" dirty="0" err="1" smtClean="0"/>
              <a:t>route</a:t>
            </a:r>
            <a:r>
              <a:rPr lang="nb-NO" sz="1800" dirty="0" smtClean="0"/>
              <a:t>» to development, and </a:t>
            </a:r>
            <a:r>
              <a:rPr lang="nb-NO" sz="1800" dirty="0" err="1" smtClean="0"/>
              <a:t>faced</a:t>
            </a:r>
            <a:r>
              <a:rPr lang="nb-NO" sz="1800" dirty="0" smtClean="0"/>
              <a:t> us with </a:t>
            </a:r>
            <a:r>
              <a:rPr lang="nb-NO" sz="1800" dirty="0" err="1" smtClean="0"/>
              <a:t>many</a:t>
            </a:r>
            <a:r>
              <a:rPr lang="nb-NO" sz="1800" dirty="0" smtClean="0"/>
              <a:t> </a:t>
            </a:r>
            <a:r>
              <a:rPr lang="nb-NO" sz="1800" dirty="0" err="1" smtClean="0"/>
              <a:t>instantiations</a:t>
            </a:r>
            <a:r>
              <a:rPr lang="nb-NO" sz="1800" dirty="0" smtClean="0"/>
              <a:t> of the </a:t>
            </a:r>
            <a:r>
              <a:rPr lang="nb-NO" sz="1800" b="1" dirty="0" err="1" smtClean="0">
                <a:solidFill>
                  <a:srgbClr val="FF0000"/>
                </a:solidFill>
              </a:rPr>
              <a:t>problematic</a:t>
            </a:r>
            <a:r>
              <a:rPr lang="nb-NO" sz="1800" b="1" dirty="0" smtClean="0">
                <a:solidFill>
                  <a:srgbClr val="FF0000"/>
                </a:solidFill>
              </a:rPr>
              <a:t> role </a:t>
            </a:r>
            <a:r>
              <a:rPr lang="nb-NO" sz="1800" dirty="0" smtClean="0"/>
              <a:t>that technology can </a:t>
            </a:r>
            <a:r>
              <a:rPr lang="nb-NO" sz="1800" dirty="0" err="1" smtClean="0"/>
              <a:t>effectively</a:t>
            </a:r>
            <a:r>
              <a:rPr lang="nb-NO" sz="1800" dirty="0" smtClean="0"/>
              <a:t> play.</a:t>
            </a:r>
            <a:endParaRPr lang="en-US" sz="1800" dirty="0" smtClean="0"/>
          </a:p>
          <a:p>
            <a:pPr marL="342900" lvl="0" indent="-342900">
              <a:buAutoNum type="arabicParenR"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84349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recap!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55496"/>
            <a:ext cx="8321349" cy="4056027"/>
          </a:xfrm>
        </p:spPr>
        <p:txBody>
          <a:bodyPr>
            <a:noAutofit/>
          </a:bodyPr>
          <a:lstStyle/>
          <a:p>
            <a:pPr marL="285750" indent="-285750"/>
            <a:r>
              <a:rPr lang="nb-NO" sz="1800" dirty="0" smtClean="0"/>
              <a:t>We have introduced the </a:t>
            </a:r>
            <a:r>
              <a:rPr lang="nb-NO" sz="1800" b="1" dirty="0" smtClean="0">
                <a:solidFill>
                  <a:srgbClr val="FF0000"/>
                </a:solidFill>
              </a:rPr>
              <a:t>UN Sustainable Development Goals</a:t>
            </a:r>
            <a:r>
              <a:rPr lang="nb-NO" sz="1800" dirty="0" smtClean="0"/>
              <a:t> (</a:t>
            </a:r>
            <a:r>
              <a:rPr lang="nb-NO" sz="1800" dirty="0" err="1" smtClean="0"/>
              <a:t>SDGs</a:t>
            </a:r>
            <a:r>
              <a:rPr lang="nb-NO" sz="1800" dirty="0" smtClean="0"/>
              <a:t>) as an agenda of strong </a:t>
            </a:r>
            <a:r>
              <a:rPr lang="nb-NO" sz="1800" dirty="0" err="1" smtClean="0"/>
              <a:t>interest</a:t>
            </a:r>
            <a:r>
              <a:rPr lang="nb-NO" sz="1800" dirty="0" smtClean="0"/>
              <a:t> to present-</a:t>
            </a:r>
            <a:r>
              <a:rPr lang="nb-NO" sz="1800" dirty="0" err="1" smtClean="0"/>
              <a:t>day</a:t>
            </a:r>
            <a:r>
              <a:rPr lang="nb-NO" sz="1800" dirty="0" smtClean="0"/>
              <a:t> ICT4D research. In each lecture, we have discussed how ICTs can participate in the </a:t>
            </a:r>
            <a:r>
              <a:rPr lang="nb-NO" sz="1800" dirty="0" err="1" smtClean="0"/>
              <a:t>fulfilment</a:t>
            </a:r>
            <a:r>
              <a:rPr lang="nb-NO" sz="1800" dirty="0" smtClean="0"/>
              <a:t> of </a:t>
            </a:r>
            <a:r>
              <a:rPr lang="nb-NO" sz="1800" dirty="0" err="1" smtClean="0"/>
              <a:t>one</a:t>
            </a:r>
            <a:r>
              <a:rPr lang="nb-NO" sz="1800" dirty="0" smtClean="0"/>
              <a:t> or more </a:t>
            </a:r>
            <a:r>
              <a:rPr lang="nb-NO" sz="1800" dirty="0" err="1" smtClean="0"/>
              <a:t>SDGs</a:t>
            </a:r>
            <a:r>
              <a:rPr lang="nb-NO" sz="1800" dirty="0" smtClean="0"/>
              <a:t>: global health; gender </a:t>
            </a:r>
            <a:r>
              <a:rPr lang="nb-NO" sz="1800" dirty="0" err="1" smtClean="0"/>
              <a:t>equality</a:t>
            </a:r>
            <a:r>
              <a:rPr lang="nb-NO" sz="1800" dirty="0"/>
              <a:t>;</a:t>
            </a:r>
            <a:r>
              <a:rPr lang="nb-NO" sz="1800" dirty="0" smtClean="0"/>
              <a:t> </a:t>
            </a:r>
            <a:r>
              <a:rPr lang="nb-NO" sz="1800" dirty="0" err="1" smtClean="0"/>
              <a:t>peace</a:t>
            </a:r>
            <a:r>
              <a:rPr lang="nb-NO" sz="1800" dirty="0" smtClean="0"/>
              <a:t>, justice and strong </a:t>
            </a:r>
            <a:r>
              <a:rPr lang="nb-NO" sz="1800" dirty="0" err="1" smtClean="0"/>
              <a:t>institutions</a:t>
            </a:r>
            <a:r>
              <a:rPr lang="nb-NO" sz="1800" dirty="0" smtClean="0"/>
              <a:t>…</a:t>
            </a:r>
          </a:p>
          <a:p>
            <a:pPr marL="285750" indent="-285750"/>
            <a:endParaRPr lang="nb-NO" sz="900" dirty="0"/>
          </a:p>
          <a:p>
            <a:pPr marL="285750" indent="-285750"/>
            <a:r>
              <a:rPr lang="nb-NO" sz="1800" dirty="0" smtClean="0"/>
              <a:t>…at the same time, in each lecture we have </a:t>
            </a:r>
            <a:r>
              <a:rPr lang="nb-NO" sz="1800" b="1" dirty="0" smtClean="0">
                <a:solidFill>
                  <a:srgbClr val="FF0000"/>
                </a:solidFill>
              </a:rPr>
              <a:t>problematised</a:t>
            </a:r>
            <a:r>
              <a:rPr lang="nb-NO" sz="1800" dirty="0" smtClean="0"/>
              <a:t> the </a:t>
            </a:r>
            <a:r>
              <a:rPr lang="nb-NO" sz="1800" dirty="0" err="1" smtClean="0"/>
              <a:t>ability</a:t>
            </a:r>
            <a:r>
              <a:rPr lang="nb-NO" sz="1800" dirty="0" smtClean="0"/>
              <a:t> of ICTs to </a:t>
            </a:r>
            <a:r>
              <a:rPr lang="nb-NO" sz="1800" dirty="0" err="1" smtClean="0"/>
              <a:t>contribute</a:t>
            </a:r>
            <a:r>
              <a:rPr lang="nb-NO" sz="1800" dirty="0" smtClean="0"/>
              <a:t> to the </a:t>
            </a:r>
            <a:r>
              <a:rPr lang="nb-NO" sz="1800" dirty="0" err="1" smtClean="0"/>
              <a:t>pursuit</a:t>
            </a:r>
            <a:r>
              <a:rPr lang="nb-NO" sz="1800" dirty="0" smtClean="0"/>
              <a:t> of the goals. We have introduced critical approaches that </a:t>
            </a:r>
            <a:r>
              <a:rPr lang="nb-NO" sz="1800" dirty="0" err="1" smtClean="0"/>
              <a:t>highlight</a:t>
            </a:r>
            <a:r>
              <a:rPr lang="nb-NO" sz="1800" dirty="0" smtClean="0"/>
              <a:t> issues of surveillance, data injustice, </a:t>
            </a:r>
            <a:r>
              <a:rPr lang="nb-NO" sz="1800" dirty="0" err="1" smtClean="0"/>
              <a:t>epistemic</a:t>
            </a:r>
            <a:r>
              <a:rPr lang="nb-NO" sz="1800" dirty="0" smtClean="0"/>
              <a:t> and structural </a:t>
            </a:r>
            <a:r>
              <a:rPr lang="nb-NO" sz="1800" dirty="0" err="1" smtClean="0"/>
              <a:t>violence</a:t>
            </a:r>
            <a:r>
              <a:rPr lang="nb-NO" sz="1800" dirty="0" smtClean="0"/>
              <a:t> </a:t>
            </a:r>
            <a:r>
              <a:rPr lang="nb-NO" sz="1800" dirty="0" err="1" smtClean="0"/>
              <a:t>perpetrated</a:t>
            </a:r>
            <a:r>
              <a:rPr lang="nb-NO" sz="1800" dirty="0" smtClean="0"/>
              <a:t> on the </a:t>
            </a:r>
            <a:r>
              <a:rPr lang="nb-NO" sz="1800" dirty="0" err="1" smtClean="0"/>
              <a:t>intended</a:t>
            </a:r>
            <a:r>
              <a:rPr lang="nb-NO" sz="1800" dirty="0" smtClean="0"/>
              <a:t> </a:t>
            </a:r>
            <a:r>
              <a:rPr lang="nb-NO" sz="1800" dirty="0" err="1" smtClean="0"/>
              <a:t>subjects</a:t>
            </a:r>
            <a:r>
              <a:rPr lang="nb-NO" sz="1800" dirty="0" smtClean="0"/>
              <a:t> of «development».</a:t>
            </a:r>
          </a:p>
          <a:p>
            <a:pPr marL="285750" indent="-285750"/>
            <a:endParaRPr lang="nb-NO" sz="900" dirty="0"/>
          </a:p>
          <a:p>
            <a:pPr marL="285750" indent="-285750"/>
            <a:r>
              <a:rPr lang="nb-NO" sz="1800" dirty="0" smtClean="0"/>
              <a:t>This </a:t>
            </a:r>
            <a:r>
              <a:rPr lang="nb-NO" sz="1800" dirty="0" err="1" smtClean="0"/>
              <a:t>puts</a:t>
            </a:r>
            <a:r>
              <a:rPr lang="nb-NO" sz="1800" dirty="0" smtClean="0"/>
              <a:t> in perspective an understanding of ICT4D where technology is a «</a:t>
            </a:r>
            <a:r>
              <a:rPr lang="nb-NO" sz="1800" dirty="0" err="1" smtClean="0"/>
              <a:t>route</a:t>
            </a:r>
            <a:r>
              <a:rPr lang="nb-NO" sz="1800" dirty="0" smtClean="0"/>
              <a:t>» to development, and </a:t>
            </a:r>
            <a:r>
              <a:rPr lang="nb-NO" sz="1800" dirty="0" err="1" smtClean="0"/>
              <a:t>faced</a:t>
            </a:r>
            <a:r>
              <a:rPr lang="nb-NO" sz="1800" dirty="0" smtClean="0"/>
              <a:t> us with </a:t>
            </a:r>
            <a:r>
              <a:rPr lang="nb-NO" sz="1800" dirty="0" err="1" smtClean="0"/>
              <a:t>many</a:t>
            </a:r>
            <a:r>
              <a:rPr lang="nb-NO" sz="1800" dirty="0" smtClean="0"/>
              <a:t> </a:t>
            </a:r>
            <a:r>
              <a:rPr lang="nb-NO" sz="1800" dirty="0" err="1" smtClean="0"/>
              <a:t>instantiations</a:t>
            </a:r>
            <a:r>
              <a:rPr lang="nb-NO" sz="1800" dirty="0" smtClean="0"/>
              <a:t> of the </a:t>
            </a:r>
            <a:r>
              <a:rPr lang="nb-NO" sz="1800" b="1" dirty="0" err="1" smtClean="0">
                <a:solidFill>
                  <a:srgbClr val="FF0000"/>
                </a:solidFill>
              </a:rPr>
              <a:t>problematic</a:t>
            </a:r>
            <a:r>
              <a:rPr lang="nb-NO" sz="1800" b="1" dirty="0" smtClean="0">
                <a:solidFill>
                  <a:srgbClr val="FF0000"/>
                </a:solidFill>
              </a:rPr>
              <a:t> role </a:t>
            </a:r>
            <a:r>
              <a:rPr lang="nb-NO" sz="1800" dirty="0" smtClean="0"/>
              <a:t>that technology can </a:t>
            </a:r>
            <a:r>
              <a:rPr lang="nb-NO" sz="1800" dirty="0" err="1" smtClean="0"/>
              <a:t>effectively</a:t>
            </a:r>
            <a:r>
              <a:rPr lang="nb-NO" sz="1800" dirty="0" smtClean="0"/>
              <a:t> play.</a:t>
            </a:r>
            <a:endParaRPr lang="en-US" sz="1800" dirty="0" smtClean="0"/>
          </a:p>
          <a:p>
            <a:pPr marL="342900" lvl="0" indent="-342900">
              <a:buAutoNum type="arabicParenR"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8715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But so…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955496"/>
            <a:ext cx="8321349" cy="405602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  <a:p>
            <a:pPr marL="0" lvl="0" indent="0">
              <a:buNone/>
            </a:pPr>
            <a:endParaRPr lang="nb-NO" sz="1800" dirty="0" smtClean="0"/>
          </a:p>
          <a:p>
            <a:pPr marL="0" lvl="0" indent="0">
              <a:buNone/>
            </a:pPr>
            <a:endParaRPr lang="nb-NO" sz="1800" dirty="0"/>
          </a:p>
          <a:p>
            <a:pPr marL="0" lvl="0" indent="0">
              <a:buNone/>
            </a:pPr>
            <a:endParaRPr lang="nb-NO" sz="1800" dirty="0" smtClean="0"/>
          </a:p>
          <a:p>
            <a:pPr marL="0" indent="0" algn="ctr">
              <a:buNone/>
            </a:pPr>
            <a:r>
              <a:rPr lang="nb-NO" sz="2000" b="1" i="1" u="sng" dirty="0" smtClean="0"/>
              <a:t>What </a:t>
            </a:r>
            <a:r>
              <a:rPr lang="nb-NO" sz="2000" b="1" i="1" u="sng" dirty="0"/>
              <a:t>does it </a:t>
            </a:r>
            <a:r>
              <a:rPr lang="nb-NO" sz="2000" b="1" i="1" u="sng" dirty="0" err="1" smtClean="0"/>
              <a:t>really</a:t>
            </a:r>
            <a:r>
              <a:rPr lang="nb-NO" sz="2000" b="1" i="1" u="sng" dirty="0" smtClean="0"/>
              <a:t> take </a:t>
            </a:r>
            <a:r>
              <a:rPr lang="nb-NO" sz="2000" b="1" i="1" u="sng" dirty="0"/>
              <a:t>to make a better world with ICTs?</a:t>
            </a:r>
          </a:p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599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Well…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068513"/>
            <a:ext cx="8321349" cy="3750068"/>
          </a:xfrm>
        </p:spPr>
        <p:txBody>
          <a:bodyPr>
            <a:noAutofit/>
          </a:bodyPr>
          <a:lstStyle/>
          <a:p>
            <a:pPr marL="342900" indent="-342900"/>
            <a:r>
              <a:rPr lang="nb-NO" sz="1800" dirty="0" smtClean="0"/>
              <a:t>You are </a:t>
            </a:r>
            <a:r>
              <a:rPr lang="nb-NO" sz="1800" dirty="0" err="1" smtClean="0"/>
              <a:t>now</a:t>
            </a:r>
            <a:r>
              <a:rPr lang="nb-NO" sz="1800" dirty="0" smtClean="0"/>
              <a:t> </a:t>
            </a:r>
            <a:r>
              <a:rPr lang="nb-NO" sz="1800" dirty="0" err="1" smtClean="0"/>
              <a:t>equipped</a:t>
            </a:r>
            <a:r>
              <a:rPr lang="nb-NO" sz="1800" dirty="0" smtClean="0"/>
              <a:t> to take a </a:t>
            </a:r>
            <a:r>
              <a:rPr lang="nb-NO" sz="1800" dirty="0" err="1" smtClean="0"/>
              <a:t>stance</a:t>
            </a:r>
            <a:r>
              <a:rPr lang="nb-NO" sz="1800" dirty="0" smtClean="0"/>
              <a:t> on this </a:t>
            </a:r>
            <a:r>
              <a:rPr lang="nb-NO" sz="1800" dirty="0" err="1" smtClean="0"/>
              <a:t>overarching</a:t>
            </a:r>
            <a:r>
              <a:rPr lang="nb-NO" sz="1800" dirty="0" smtClean="0"/>
              <a:t> question, as well as on the </a:t>
            </a:r>
            <a:r>
              <a:rPr lang="nb-NO" sz="1800" dirty="0" err="1" smtClean="0"/>
              <a:t>many</a:t>
            </a:r>
            <a:r>
              <a:rPr lang="nb-NO" sz="1800" dirty="0" smtClean="0"/>
              <a:t> theoretical and thematic </a:t>
            </a:r>
            <a:r>
              <a:rPr lang="nb-NO" sz="1800" dirty="0" err="1" smtClean="0"/>
              <a:t>debates</a:t>
            </a:r>
            <a:r>
              <a:rPr lang="nb-NO" sz="1800" dirty="0" smtClean="0"/>
              <a:t> discussed in the course!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Taking a </a:t>
            </a:r>
            <a:r>
              <a:rPr lang="nb-NO" sz="1800" dirty="0" err="1" smtClean="0"/>
              <a:t>stance</a:t>
            </a:r>
            <a:r>
              <a:rPr lang="nb-NO" sz="1800" dirty="0" smtClean="0"/>
              <a:t> is a the result of a process of </a:t>
            </a:r>
            <a:r>
              <a:rPr lang="nb-NO" sz="1800" b="1" dirty="0" smtClean="0">
                <a:solidFill>
                  <a:srgbClr val="FF0000"/>
                </a:solidFill>
              </a:rPr>
              <a:t>critical </a:t>
            </a:r>
            <a:r>
              <a:rPr lang="nb-NO" sz="1800" b="1" dirty="0" err="1" smtClean="0">
                <a:solidFill>
                  <a:srgbClr val="FF0000"/>
                </a:solidFill>
              </a:rPr>
              <a:t>thinking</a:t>
            </a:r>
            <a:r>
              <a:rPr lang="nb-NO" sz="1800" dirty="0" smtClean="0"/>
              <a:t>: making </a:t>
            </a:r>
            <a:r>
              <a:rPr lang="nb-NO" sz="1800" dirty="0" err="1" smtClean="0"/>
              <a:t>sense</a:t>
            </a:r>
            <a:r>
              <a:rPr lang="nb-NO" sz="1800" dirty="0" smtClean="0"/>
              <a:t> of a problem; understand different </a:t>
            </a:r>
            <a:r>
              <a:rPr lang="nb-NO" sz="1800" dirty="0" err="1" smtClean="0"/>
              <a:t>standpoints</a:t>
            </a:r>
            <a:r>
              <a:rPr lang="nb-NO" sz="1800" dirty="0" smtClean="0"/>
              <a:t> on it; comparing and contrasting different perspectives on the same problem; and then taking a position informed by what has been </a:t>
            </a:r>
            <a:r>
              <a:rPr lang="nb-NO" sz="1800" dirty="0" err="1" smtClean="0"/>
              <a:t>read</a:t>
            </a:r>
            <a:r>
              <a:rPr lang="nb-NO" sz="1800" dirty="0" smtClean="0"/>
              <a:t>, </a:t>
            </a:r>
            <a:r>
              <a:rPr lang="nb-NO" sz="1800" dirty="0" err="1" smtClean="0"/>
              <a:t>learned</a:t>
            </a:r>
            <a:r>
              <a:rPr lang="nb-NO" sz="1800" dirty="0" smtClean="0"/>
              <a:t> and understood on the </a:t>
            </a:r>
            <a:r>
              <a:rPr lang="nb-NO" sz="1800" dirty="0" err="1" smtClean="0"/>
              <a:t>topic</a:t>
            </a:r>
            <a:r>
              <a:rPr lang="nb-NO" sz="1800" dirty="0" smtClean="0"/>
              <a:t>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The IN5390 </a:t>
            </a:r>
            <a:r>
              <a:rPr lang="nb-NO" sz="1800" dirty="0" err="1" smtClean="0"/>
              <a:t>exam</a:t>
            </a:r>
            <a:r>
              <a:rPr lang="nb-NO" sz="1800" dirty="0" smtClean="0"/>
              <a:t> is a critical </a:t>
            </a:r>
            <a:r>
              <a:rPr lang="nb-NO" sz="1800" dirty="0" err="1" smtClean="0"/>
              <a:t>thinking</a:t>
            </a:r>
            <a:r>
              <a:rPr lang="nb-NO" sz="1800" dirty="0" smtClean="0"/>
              <a:t> </a:t>
            </a:r>
            <a:r>
              <a:rPr lang="nb-NO" sz="1800" dirty="0" err="1" smtClean="0"/>
              <a:t>exercise</a:t>
            </a:r>
            <a:r>
              <a:rPr lang="nb-NO" sz="1800" dirty="0" smtClean="0"/>
              <a:t>, where you will be </a:t>
            </a:r>
            <a:r>
              <a:rPr lang="nb-NO" sz="1800" dirty="0" err="1" smtClean="0"/>
              <a:t>asked</a:t>
            </a:r>
            <a:r>
              <a:rPr lang="nb-NO" sz="1800" dirty="0" smtClean="0"/>
              <a:t> to </a:t>
            </a:r>
            <a:r>
              <a:rPr lang="nb-NO" sz="1800" dirty="0" err="1" smtClean="0"/>
              <a:t>write</a:t>
            </a:r>
            <a:r>
              <a:rPr lang="nb-NO" sz="1800" dirty="0" smtClean="0"/>
              <a:t> about topics dealt with in the course, </a:t>
            </a:r>
            <a:r>
              <a:rPr lang="nb-NO" sz="1800" dirty="0" err="1" smtClean="0"/>
              <a:t>using</a:t>
            </a:r>
            <a:r>
              <a:rPr lang="nb-NO" sz="1800" dirty="0" smtClean="0"/>
              <a:t> literature and examples but stating </a:t>
            </a:r>
            <a:r>
              <a:rPr lang="nb-NO" sz="1800" b="1" dirty="0" smtClean="0">
                <a:solidFill>
                  <a:srgbClr val="FF0000"/>
                </a:solidFill>
              </a:rPr>
              <a:t>your own perspective </a:t>
            </a:r>
            <a:r>
              <a:rPr lang="nb-NO" sz="1800" dirty="0" smtClean="0"/>
              <a:t>on the </a:t>
            </a:r>
            <a:r>
              <a:rPr lang="nb-NO" sz="1800" dirty="0" err="1" smtClean="0"/>
              <a:t>questions</a:t>
            </a:r>
            <a:r>
              <a:rPr lang="nb-NO" sz="1800" dirty="0" smtClean="0"/>
              <a:t> </a:t>
            </a:r>
            <a:r>
              <a:rPr lang="nb-NO" sz="1800" dirty="0" err="1" smtClean="0"/>
              <a:t>asked</a:t>
            </a:r>
            <a:r>
              <a:rPr lang="nb-NO" sz="1800" dirty="0" smtClean="0"/>
              <a:t>. </a:t>
            </a:r>
            <a:endParaRPr lang="nb-NO" sz="1800" dirty="0"/>
          </a:p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5638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</a:t>
            </a:r>
            <a:r>
              <a:rPr lang="nb-NO" dirty="0" err="1" smtClean="0"/>
              <a:t>conclude</a:t>
            </a:r>
            <a:r>
              <a:rPr lang="nb-NO" dirty="0" smtClean="0"/>
              <a:t>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45223"/>
            <a:ext cx="8321349" cy="3976098"/>
          </a:xfrm>
        </p:spPr>
        <p:txBody>
          <a:bodyPr>
            <a:noAutofit/>
          </a:bodyPr>
          <a:lstStyle/>
          <a:p>
            <a:pPr marL="342900" indent="-342900"/>
            <a:r>
              <a:rPr lang="nb-NO" sz="1800" dirty="0" smtClean="0"/>
              <a:t>In the course we have discussed </a:t>
            </a:r>
            <a:r>
              <a:rPr lang="nb-NO" sz="1800" dirty="0" err="1" smtClean="0"/>
              <a:t>many</a:t>
            </a:r>
            <a:r>
              <a:rPr lang="nb-NO" sz="1800" dirty="0" smtClean="0"/>
              <a:t> themes from the </a:t>
            </a:r>
            <a:r>
              <a:rPr lang="nb-NO" sz="1800" dirty="0" err="1" smtClean="0"/>
              <a:t>past</a:t>
            </a:r>
            <a:r>
              <a:rPr lang="nb-NO" sz="1800" dirty="0" smtClean="0"/>
              <a:t> and present of ICT4D research. We </a:t>
            </a:r>
            <a:r>
              <a:rPr lang="nb-NO" sz="1800" dirty="0" err="1" smtClean="0"/>
              <a:t>conclude</a:t>
            </a:r>
            <a:r>
              <a:rPr lang="nb-NO" sz="1800" dirty="0" smtClean="0"/>
              <a:t> the course with a </a:t>
            </a:r>
            <a:r>
              <a:rPr lang="nb-NO" sz="1800" dirty="0" err="1" smtClean="0"/>
              <a:t>look</a:t>
            </a:r>
            <a:r>
              <a:rPr lang="nb-NO" sz="1800" dirty="0" smtClean="0"/>
              <a:t> to the </a:t>
            </a:r>
            <a:r>
              <a:rPr lang="nb-NO" sz="1800" b="1" dirty="0" smtClean="0">
                <a:solidFill>
                  <a:srgbClr val="FF0000"/>
                </a:solidFill>
              </a:rPr>
              <a:t>future</a:t>
            </a:r>
            <a:r>
              <a:rPr lang="nb-NO" sz="1800" dirty="0" smtClean="0"/>
              <a:t>, noting theories and themes that are </a:t>
            </a:r>
            <a:r>
              <a:rPr lang="nb-NO" sz="1800" dirty="0" err="1" smtClean="0"/>
              <a:t>likely</a:t>
            </a:r>
            <a:r>
              <a:rPr lang="nb-NO" sz="1800" dirty="0" smtClean="0"/>
              <a:t> to </a:t>
            </a:r>
            <a:r>
              <a:rPr lang="nb-NO" sz="1800" dirty="0" err="1" smtClean="0"/>
              <a:t>shape</a:t>
            </a:r>
            <a:r>
              <a:rPr lang="nb-NO" sz="1800" dirty="0" smtClean="0"/>
              <a:t> </a:t>
            </a:r>
            <a:r>
              <a:rPr lang="nb-NO" sz="1800" dirty="0" err="1" smtClean="0"/>
              <a:t>upcoming</a:t>
            </a:r>
            <a:r>
              <a:rPr lang="nb-NO" sz="1800" dirty="0" smtClean="0"/>
              <a:t> research in our field.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We have </a:t>
            </a:r>
            <a:r>
              <a:rPr lang="nb-NO" sz="1800" dirty="0" err="1" smtClean="0"/>
              <a:t>noted</a:t>
            </a:r>
            <a:r>
              <a:rPr lang="nb-NO" sz="1800" dirty="0" smtClean="0"/>
              <a:t> how the core assumptions of ICT as a </a:t>
            </a:r>
            <a:r>
              <a:rPr lang="nb-NO" sz="1800" dirty="0" err="1" smtClean="0"/>
              <a:t>route</a:t>
            </a:r>
            <a:r>
              <a:rPr lang="nb-NO" sz="1800" dirty="0" smtClean="0"/>
              <a:t> to «development» have </a:t>
            </a:r>
            <a:r>
              <a:rPr lang="nb-NO" sz="1800" dirty="0" err="1" smtClean="0"/>
              <a:t>come</a:t>
            </a:r>
            <a:r>
              <a:rPr lang="nb-NO" sz="1800" dirty="0" smtClean="0"/>
              <a:t> to a </a:t>
            </a:r>
            <a:r>
              <a:rPr lang="nb-NO" sz="1800" dirty="0" err="1" smtClean="0"/>
              <a:t>crisis</a:t>
            </a:r>
            <a:r>
              <a:rPr lang="nb-NO" sz="1800" dirty="0" smtClean="0"/>
              <a:t> over the </a:t>
            </a:r>
            <a:r>
              <a:rPr lang="nb-NO" sz="1800" dirty="0" err="1" smtClean="0"/>
              <a:t>decades</a:t>
            </a:r>
            <a:r>
              <a:rPr lang="nb-NO" sz="1800" dirty="0" smtClean="0"/>
              <a:t>. As a result, the research agenda in ICT4D has become </a:t>
            </a:r>
            <a:r>
              <a:rPr lang="nb-NO" sz="1800" dirty="0" err="1" smtClean="0"/>
              <a:t>intertwined</a:t>
            </a:r>
            <a:r>
              <a:rPr lang="nb-NO" sz="1800" dirty="0" smtClean="0"/>
              <a:t> with that of </a:t>
            </a:r>
            <a:r>
              <a:rPr lang="nb-NO" sz="1800" b="1" dirty="0" smtClean="0">
                <a:solidFill>
                  <a:srgbClr val="FF0000"/>
                </a:solidFill>
              </a:rPr>
              <a:t>critical data studies</a:t>
            </a:r>
            <a:r>
              <a:rPr lang="nb-NO" sz="1800" dirty="0" smtClean="0"/>
              <a:t>, a field that studies data as </a:t>
            </a:r>
            <a:r>
              <a:rPr lang="nb-NO" sz="1800" dirty="0" err="1" smtClean="0"/>
              <a:t>immersed</a:t>
            </a:r>
            <a:r>
              <a:rPr lang="nb-NO" sz="1800" dirty="0" smtClean="0"/>
              <a:t> in their social and political context.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We have discussed how a </a:t>
            </a:r>
            <a:r>
              <a:rPr lang="nb-NO" sz="1800" dirty="0" err="1" smtClean="0"/>
              <a:t>new</a:t>
            </a:r>
            <a:r>
              <a:rPr lang="nb-NO" sz="1800" dirty="0" smtClean="0"/>
              <a:t> research agenda – centred on digital identity, datafication of the Global South, and adverse digital incorporation – is </a:t>
            </a:r>
            <a:r>
              <a:rPr lang="nb-NO" sz="1800" dirty="0" err="1" smtClean="0"/>
              <a:t>informing</a:t>
            </a:r>
            <a:r>
              <a:rPr lang="nb-NO" sz="1800" dirty="0" smtClean="0"/>
              <a:t> ICT4D research, </a:t>
            </a:r>
            <a:r>
              <a:rPr lang="nb-NO" sz="1800" dirty="0" err="1" smtClean="0"/>
              <a:t>generating</a:t>
            </a:r>
            <a:r>
              <a:rPr lang="nb-NO" sz="1800" dirty="0" smtClean="0"/>
              <a:t> themes of </a:t>
            </a:r>
            <a:r>
              <a:rPr lang="nb-NO" sz="1800" dirty="0" err="1" smtClean="0"/>
              <a:t>interest</a:t>
            </a:r>
            <a:r>
              <a:rPr lang="nb-NO" sz="1800" dirty="0" smtClean="0"/>
              <a:t> for the future.</a:t>
            </a:r>
          </a:p>
          <a:p>
            <a:pPr marL="342900" indent="-342900"/>
            <a:endParaRPr lang="nb-NO" sz="1800" dirty="0"/>
          </a:p>
          <a:p>
            <a:pPr marL="342900" indent="-342900"/>
            <a:endParaRPr lang="nb-NO" sz="1800" dirty="0" smtClean="0"/>
          </a:p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31713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</a:t>
            </a:r>
            <a:r>
              <a:rPr lang="nb-NO" dirty="0" err="1" smtClean="0"/>
              <a:t>conclude</a:t>
            </a:r>
            <a:r>
              <a:rPr lang="nb-NO" dirty="0" smtClean="0"/>
              <a:t>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45223"/>
            <a:ext cx="8321349" cy="3976098"/>
          </a:xfrm>
        </p:spPr>
        <p:txBody>
          <a:bodyPr>
            <a:noAutofit/>
          </a:bodyPr>
          <a:lstStyle/>
          <a:p>
            <a:pPr marL="342900" indent="-342900"/>
            <a:r>
              <a:rPr lang="nb-NO" sz="1800" dirty="0" err="1" smtClean="0"/>
              <a:t>Davison</a:t>
            </a:r>
            <a:r>
              <a:rPr lang="nb-NO" sz="1800" dirty="0" smtClean="0"/>
              <a:t> &amp; Diaz </a:t>
            </a:r>
            <a:r>
              <a:rPr lang="nb-NO" sz="1800" dirty="0" err="1" smtClean="0"/>
              <a:t>Andrade</a:t>
            </a:r>
            <a:r>
              <a:rPr lang="nb-NO" sz="1800" dirty="0" smtClean="0"/>
              <a:t> (2018): an </a:t>
            </a:r>
            <a:r>
              <a:rPr lang="nb-NO" sz="1800" dirty="0" err="1" smtClean="0"/>
              <a:t>overwhelming</a:t>
            </a:r>
            <a:r>
              <a:rPr lang="nb-NO" sz="1800" dirty="0" smtClean="0"/>
              <a:t> </a:t>
            </a:r>
            <a:r>
              <a:rPr lang="nb-NO" sz="1800" dirty="0" err="1" smtClean="0"/>
              <a:t>majority</a:t>
            </a:r>
            <a:r>
              <a:rPr lang="nb-NO" sz="1800" dirty="0" smtClean="0"/>
              <a:t> of theories in the Information Systems (IS) field </a:t>
            </a:r>
            <a:r>
              <a:rPr lang="nb-NO" sz="1800" dirty="0" err="1" smtClean="0"/>
              <a:t>come</a:t>
            </a:r>
            <a:r>
              <a:rPr lang="nb-NO" sz="1800" dirty="0" smtClean="0"/>
              <a:t> from </a:t>
            </a:r>
            <a:r>
              <a:rPr lang="nb-NO" sz="1800" dirty="0" err="1" smtClean="0"/>
              <a:t>authors</a:t>
            </a:r>
            <a:r>
              <a:rPr lang="nb-NO" sz="1800" dirty="0" smtClean="0"/>
              <a:t> from the West, a bias resulting in severe </a:t>
            </a:r>
            <a:r>
              <a:rPr lang="nb-NO" sz="1800" dirty="0" err="1" smtClean="0"/>
              <a:t>underrepresentation</a:t>
            </a:r>
            <a:r>
              <a:rPr lang="nb-NO" sz="1800" dirty="0" smtClean="0"/>
              <a:t> of the Global South in our theories.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Jimenez et al. (2022) </a:t>
            </a:r>
            <a:r>
              <a:rPr lang="nb-NO" sz="1800" dirty="0" err="1" smtClean="0"/>
              <a:t>illuminate</a:t>
            </a:r>
            <a:r>
              <a:rPr lang="nb-NO" sz="1800" dirty="0" smtClean="0"/>
              <a:t> the importance of decolonial approaches in the field of ICT4D. These are approaches that </a:t>
            </a:r>
            <a:r>
              <a:rPr lang="nb-NO" sz="1800" dirty="0" err="1" smtClean="0"/>
              <a:t>delink</a:t>
            </a:r>
            <a:r>
              <a:rPr lang="nb-NO" sz="1800" dirty="0" smtClean="0"/>
              <a:t> the production of knowledge from Western science and paradigms, giving </a:t>
            </a:r>
            <a:r>
              <a:rPr lang="nb-NO" sz="1800" dirty="0" err="1" smtClean="0"/>
              <a:t>value</a:t>
            </a:r>
            <a:r>
              <a:rPr lang="nb-NO" sz="1800" dirty="0" smtClean="0"/>
              <a:t> to indigenous theories built by people from a given context, for people from the context in </a:t>
            </a:r>
            <a:r>
              <a:rPr lang="nb-NO" sz="1800" dirty="0" err="1" smtClean="0"/>
              <a:t>point</a:t>
            </a:r>
            <a:r>
              <a:rPr lang="nb-NO" sz="1800" dirty="0" smtClean="0"/>
              <a:t>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For example: Jimenez &amp; Roberts (2019) use the Latin American philosophy of </a:t>
            </a:r>
            <a:r>
              <a:rPr lang="nb-NO" sz="1800" i="1" dirty="0" smtClean="0"/>
              <a:t>Buen </a:t>
            </a:r>
            <a:r>
              <a:rPr lang="nb-NO" sz="1800" i="1" dirty="0"/>
              <a:t>V</a:t>
            </a:r>
            <a:r>
              <a:rPr lang="nb-NO" sz="1800" i="1" dirty="0" smtClean="0"/>
              <a:t>ivir </a:t>
            </a:r>
            <a:r>
              <a:rPr lang="nb-NO" sz="1800" dirty="0" smtClean="0"/>
              <a:t>to </a:t>
            </a:r>
            <a:r>
              <a:rPr lang="nb-NO" sz="1800" dirty="0" err="1" smtClean="0"/>
              <a:t>reimagine</a:t>
            </a:r>
            <a:r>
              <a:rPr lang="nb-NO" sz="1800" dirty="0" smtClean="0"/>
              <a:t> neoliberal knowledge on innovation </a:t>
            </a:r>
            <a:r>
              <a:rPr lang="nb-NO" sz="1800" dirty="0" err="1" smtClean="0"/>
              <a:t>hubs</a:t>
            </a:r>
            <a:r>
              <a:rPr lang="nb-NO" sz="1800" dirty="0" smtClean="0"/>
              <a:t>. Mawere and van Stam (2019) problematise global North-led research on Africa, </a:t>
            </a:r>
            <a:r>
              <a:rPr lang="nb-NO" sz="1800" dirty="0" err="1" smtClean="0"/>
              <a:t>illustrating</a:t>
            </a:r>
            <a:r>
              <a:rPr lang="nb-NO" sz="1800" dirty="0" smtClean="0"/>
              <a:t> the </a:t>
            </a:r>
            <a:r>
              <a:rPr lang="nb-NO" sz="1800" dirty="0" err="1" smtClean="0"/>
              <a:t>value</a:t>
            </a:r>
            <a:r>
              <a:rPr lang="nb-NO" sz="1800" dirty="0" smtClean="0"/>
              <a:t> and </a:t>
            </a:r>
            <a:r>
              <a:rPr lang="nb-NO" sz="1800" dirty="0" err="1" smtClean="0"/>
              <a:t>explanatory</a:t>
            </a:r>
            <a:r>
              <a:rPr lang="nb-NO" sz="1800" dirty="0" smtClean="0"/>
              <a:t> power of Indigenous theorisation.</a:t>
            </a:r>
            <a:endParaRPr lang="nb-NO" sz="1800" dirty="0"/>
          </a:p>
          <a:p>
            <a:pPr marL="342900" indent="-342900"/>
            <a:endParaRPr lang="nb-NO" sz="1800" dirty="0" smtClean="0"/>
          </a:p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361805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But then…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748" y="1027417"/>
            <a:ext cx="8321349" cy="39760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…</a:t>
            </a:r>
            <a:r>
              <a:rPr lang="nb-NO" sz="1800" dirty="0" err="1" smtClean="0"/>
              <a:t>should</a:t>
            </a:r>
            <a:r>
              <a:rPr lang="nb-NO" sz="1800" dirty="0" smtClean="0"/>
              <a:t> we still be doing ICT4D research?</a:t>
            </a:r>
          </a:p>
          <a:p>
            <a:pPr marL="342900" indent="-342900"/>
            <a:r>
              <a:rPr lang="nb-NO" sz="1800" dirty="0" smtClean="0"/>
              <a:t>My answer, and the final slide of this course: </a:t>
            </a:r>
            <a:r>
              <a:rPr lang="nb-NO" sz="1800" b="1" u="sng" dirty="0" smtClean="0">
                <a:solidFill>
                  <a:srgbClr val="FF0000"/>
                </a:solidFill>
              </a:rPr>
              <a:t>ABSOLUTELY YES!!</a:t>
            </a:r>
          </a:p>
          <a:p>
            <a:pPr marL="342900" indent="-342900"/>
            <a:endParaRPr lang="nb-NO" sz="1800" dirty="0" smtClean="0"/>
          </a:p>
          <a:p>
            <a:pPr marL="342900" indent="-342900"/>
            <a:r>
              <a:rPr lang="nb-NO" sz="1800" dirty="0" smtClean="0"/>
              <a:t>Issues of adverse digital incorporation are more pressing than ever today, and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affect</a:t>
            </a:r>
            <a:r>
              <a:rPr lang="nb-NO" sz="1800" dirty="0" smtClean="0"/>
              <a:t> </a:t>
            </a:r>
            <a:r>
              <a:rPr lang="nb-NO" sz="1800" dirty="0" err="1" smtClean="0"/>
              <a:t>people’s</a:t>
            </a:r>
            <a:r>
              <a:rPr lang="nb-NO" sz="1800" dirty="0" smtClean="0"/>
              <a:t> lives </a:t>
            </a:r>
            <a:r>
              <a:rPr lang="nb-NO" sz="1800" dirty="0" err="1" smtClean="0"/>
              <a:t>thoroughly</a:t>
            </a:r>
            <a:r>
              <a:rPr lang="nb-NO" sz="1800" dirty="0" smtClean="0"/>
              <a:t> and </a:t>
            </a:r>
            <a:r>
              <a:rPr lang="nb-NO" sz="1800" dirty="0" err="1" smtClean="0"/>
              <a:t>severely</a:t>
            </a:r>
            <a:r>
              <a:rPr lang="nb-NO" sz="1800" dirty="0" smtClean="0"/>
              <a:t>. ICT4D research is in a </a:t>
            </a:r>
            <a:r>
              <a:rPr lang="nb-NO" sz="1800" dirty="0" err="1" smtClean="0"/>
              <a:t>unique</a:t>
            </a:r>
            <a:r>
              <a:rPr lang="nb-NO" sz="1800" dirty="0" smtClean="0"/>
              <a:t> position to research such issues, </a:t>
            </a:r>
            <a:r>
              <a:rPr lang="nb-NO" sz="1800" dirty="0" err="1" smtClean="0"/>
              <a:t>devising</a:t>
            </a:r>
            <a:r>
              <a:rPr lang="nb-NO" sz="1800" dirty="0" smtClean="0"/>
              <a:t> routes for a «better world» that </a:t>
            </a:r>
            <a:r>
              <a:rPr lang="nb-NO" sz="1800" dirty="0" err="1" smtClean="0"/>
              <a:t>challenge</a:t>
            </a:r>
            <a:r>
              <a:rPr lang="nb-NO" sz="1800" dirty="0" smtClean="0"/>
              <a:t> </a:t>
            </a:r>
            <a:r>
              <a:rPr lang="nb-NO" sz="1800" dirty="0" err="1" smtClean="0"/>
              <a:t>violence</a:t>
            </a:r>
            <a:r>
              <a:rPr lang="nb-NO" sz="1800" dirty="0" smtClean="0"/>
              <a:t>, injustice and harm </a:t>
            </a:r>
            <a:r>
              <a:rPr lang="nb-NO" sz="1800" dirty="0" err="1" smtClean="0"/>
              <a:t>induced</a:t>
            </a:r>
            <a:r>
              <a:rPr lang="nb-NO" sz="1800" dirty="0" smtClean="0"/>
              <a:t> through datafication.</a:t>
            </a:r>
          </a:p>
          <a:p>
            <a:pPr marL="342900" indent="-342900"/>
            <a:endParaRPr lang="nb-NO" sz="1800" dirty="0"/>
          </a:p>
          <a:p>
            <a:pPr marL="342900" indent="-342900"/>
            <a:r>
              <a:rPr lang="nb-NO" sz="1800" dirty="0" smtClean="0"/>
              <a:t>Of course, you do not </a:t>
            </a:r>
            <a:r>
              <a:rPr lang="nb-NO" sz="1800" dirty="0" err="1" smtClean="0"/>
              <a:t>need</a:t>
            </a:r>
            <a:r>
              <a:rPr lang="nb-NO" sz="1800" dirty="0" smtClean="0"/>
              <a:t> to </a:t>
            </a:r>
            <a:r>
              <a:rPr lang="nb-NO" sz="1800" dirty="0" err="1" smtClean="0"/>
              <a:t>agree</a:t>
            </a:r>
            <a:r>
              <a:rPr lang="nb-NO" sz="1800" dirty="0" smtClean="0"/>
              <a:t>. I hope this course has been a way for us to </a:t>
            </a:r>
            <a:r>
              <a:rPr lang="nb-NO" sz="1800" dirty="0" err="1" smtClean="0"/>
              <a:t>learn</a:t>
            </a:r>
            <a:r>
              <a:rPr lang="nb-NO" sz="1800" dirty="0" smtClean="0"/>
              <a:t> </a:t>
            </a:r>
            <a:r>
              <a:rPr lang="nb-NO" sz="1800" dirty="0" err="1" smtClean="0"/>
              <a:t>together</a:t>
            </a:r>
            <a:r>
              <a:rPr lang="nb-NO" sz="1800" dirty="0" smtClean="0"/>
              <a:t> how to build a critical argument, and to use literature and examples to form our own, informed </a:t>
            </a:r>
            <a:r>
              <a:rPr lang="nb-NO" sz="1800" dirty="0" err="1" smtClean="0"/>
              <a:t>standpoint</a:t>
            </a:r>
            <a:r>
              <a:rPr lang="nb-NO" sz="1800" dirty="0" smtClean="0"/>
              <a:t> on different topics.</a:t>
            </a:r>
          </a:p>
          <a:p>
            <a:pPr marL="342900" indent="-342900"/>
            <a:endParaRPr lang="nb-NO" sz="1800" dirty="0"/>
          </a:p>
          <a:p>
            <a:pPr marL="342900" indent="-342900"/>
            <a:endParaRPr lang="nb-NO" sz="1800" dirty="0" smtClean="0"/>
          </a:p>
          <a:p>
            <a:pPr marL="0" lv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10707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Thank</a:t>
            </a:r>
            <a:r>
              <a:rPr lang="nb-NO" dirty="0" smtClean="0"/>
              <a:t> you!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silvima@ifi.uio.no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470916"/>
            <a:ext cx="7922703" cy="360045"/>
          </a:xfrm>
        </p:spPr>
        <p:txBody>
          <a:bodyPr>
            <a:normAutofit fontScale="90000"/>
          </a:bodyPr>
          <a:lstStyle/>
          <a:p>
            <a:pPr lvl="0"/>
            <a:r>
              <a:rPr lang="nb-NO" sz="2400" dirty="0" smtClean="0"/>
              <a:t>Readings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356" y="830961"/>
            <a:ext cx="8777354" cy="42239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b="1" dirty="0" smtClean="0"/>
              <a:t>Core Reading</a:t>
            </a:r>
            <a:r>
              <a:rPr lang="en-GB" sz="1800" dirty="0"/>
              <a:t> </a:t>
            </a:r>
            <a:endParaRPr lang="en-GB" sz="1800" dirty="0" smtClean="0"/>
          </a:p>
          <a:p>
            <a:r>
              <a:rPr lang="en-GB" sz="1800" dirty="0"/>
              <a:t>Jimenez, A., Delgado, D., Merino, R., &amp; Argumedo, A. (2022). A Decolonial Approach to Innovation? Building Paths Towards Buen Vivir. </a:t>
            </a:r>
            <a:r>
              <a:rPr lang="en-GB" sz="1800" i="1" dirty="0"/>
              <a:t>Journal of Development Studies</a:t>
            </a:r>
            <a:r>
              <a:rPr lang="en-GB" sz="1800" dirty="0"/>
              <a:t>, 1-18</a:t>
            </a:r>
            <a:r>
              <a:rPr lang="en-GB" sz="1800" dirty="0" smtClean="0"/>
              <a:t>.</a:t>
            </a:r>
            <a:endParaRPr lang="nb-NO" sz="1800" dirty="0"/>
          </a:p>
          <a:p>
            <a:r>
              <a:rPr lang="en-GB" sz="1800" dirty="0"/>
              <a:t>Davison, R. M., &amp; Díaz Andrade, A. (2018). Promoting indigenous theory. </a:t>
            </a:r>
            <a:r>
              <a:rPr lang="en-GB" sz="1800" i="1" dirty="0"/>
              <a:t>Information Systems Journal</a:t>
            </a:r>
            <a:r>
              <a:rPr lang="en-GB" sz="1800" dirty="0"/>
              <a:t>, 28(5), 759– 764.</a:t>
            </a:r>
            <a:endParaRPr lang="nb-NO" sz="1800" dirty="0"/>
          </a:p>
          <a:p>
            <a:pPr marL="0" indent="0">
              <a:buNone/>
            </a:pPr>
            <a:r>
              <a:rPr lang="en-GB" sz="1800" b="1" dirty="0" smtClean="0"/>
              <a:t>Supplementary </a:t>
            </a:r>
            <a:r>
              <a:rPr lang="en-GB" sz="1800" b="1" dirty="0"/>
              <a:t>Reading</a:t>
            </a:r>
            <a:endParaRPr lang="nb-NO" sz="1800" dirty="0"/>
          </a:p>
          <a:p>
            <a:r>
              <a:rPr lang="en-GB" sz="1800" dirty="0"/>
              <a:t>Jimenez, A., &amp; Roberts, T. (2019). Decolonising neo-liberal innovation: Using the Andean philosophy of ‘Buen Vivir’ to reimagine innovation hubs. </a:t>
            </a:r>
            <a:r>
              <a:rPr lang="en-GB" sz="1800" dirty="0" smtClean="0"/>
              <a:t>Proceedings of the 15</a:t>
            </a:r>
            <a:r>
              <a:rPr lang="en-GB" sz="1800" baseline="30000" dirty="0" smtClean="0"/>
              <a:t>th</a:t>
            </a:r>
            <a:r>
              <a:rPr lang="en-GB" sz="1800" dirty="0"/>
              <a:t> </a:t>
            </a:r>
            <a:r>
              <a:rPr lang="en-GB" sz="1800" dirty="0" smtClean="0"/>
              <a:t>IFIP 9.4 Conference</a:t>
            </a:r>
            <a:r>
              <a:rPr lang="en-GB" sz="1800" dirty="0"/>
              <a:t> (pp. 180– 191). Springer</a:t>
            </a:r>
            <a:r>
              <a:rPr lang="en-GB" sz="1800" dirty="0" smtClean="0"/>
              <a:t>.</a:t>
            </a:r>
            <a:r>
              <a:rPr lang="en-GB" sz="1800" dirty="0"/>
              <a:t> </a:t>
            </a:r>
            <a:endParaRPr lang="nb-NO" sz="1800" dirty="0"/>
          </a:p>
          <a:p>
            <a:r>
              <a:rPr lang="en-GB" sz="1800" dirty="0"/>
              <a:t>Mawere, M., &amp; van Stam, G. (2019). Research in Africa for Africa? Probing the effect and credibility of research done by foreigners for Africa. </a:t>
            </a:r>
            <a:r>
              <a:rPr lang="en-GB" sz="1800" dirty="0"/>
              <a:t>Proceedings of the 15</a:t>
            </a:r>
            <a:r>
              <a:rPr lang="en-GB" sz="1800" baseline="30000" dirty="0"/>
              <a:t>th</a:t>
            </a:r>
            <a:r>
              <a:rPr lang="en-GB" sz="1800" dirty="0"/>
              <a:t> IFIP 9.4 </a:t>
            </a:r>
            <a:r>
              <a:rPr lang="en-GB" sz="1800" dirty="0" smtClean="0"/>
              <a:t>Conference</a:t>
            </a:r>
            <a:r>
              <a:rPr lang="en-GB" sz="1800" dirty="0"/>
              <a:t> (pp. 168– 179). Springer.</a:t>
            </a:r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07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937</TotalTime>
  <Words>1518</Words>
  <Application>Microsoft Office PowerPoint</Application>
  <PresentationFormat>Custom</PresentationFormat>
  <Paragraphs>107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Office-tema</vt:lpstr>
      <vt:lpstr>Conclusion: What Does it Take to Make a Better World with ICTs?</vt:lpstr>
      <vt:lpstr>Overview</vt:lpstr>
      <vt:lpstr>After this lecture, you can…</vt:lpstr>
      <vt:lpstr>Course recap!</vt:lpstr>
      <vt:lpstr>Course recap!</vt:lpstr>
      <vt:lpstr>Course recap!</vt:lpstr>
      <vt:lpstr>Course recap!</vt:lpstr>
      <vt:lpstr>Course recap!</vt:lpstr>
      <vt:lpstr>Course recap!</vt:lpstr>
      <vt:lpstr>But so…</vt:lpstr>
      <vt:lpstr>Well…</vt:lpstr>
      <vt:lpstr>To conclude…</vt:lpstr>
      <vt:lpstr>To conclude…</vt:lpstr>
      <vt:lpstr>But then…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153</cp:revision>
  <dcterms:created xsi:type="dcterms:W3CDTF">2021-08-14T13:08:41Z</dcterms:created>
  <dcterms:modified xsi:type="dcterms:W3CDTF">2022-10-08T15:42:04Z</dcterms:modified>
</cp:coreProperties>
</file>