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88" r:id="rId3"/>
    <p:sldId id="267" r:id="rId4"/>
    <p:sldId id="269" r:id="rId5"/>
    <p:sldId id="289" r:id="rId6"/>
    <p:sldId id="273" r:id="rId7"/>
    <p:sldId id="275" r:id="rId8"/>
    <p:sldId id="290" r:id="rId9"/>
    <p:sldId id="291" r:id="rId10"/>
    <p:sldId id="292" r:id="rId11"/>
    <p:sldId id="293" r:id="rId12"/>
    <p:sldId id="294" r:id="rId13"/>
    <p:sldId id="295" r:id="rId14"/>
    <p:sldId id="296" r:id="rId15"/>
    <p:sldId id="264" r:id="rId1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83613" autoAdjust="0"/>
  </p:normalViewPr>
  <p:slideViewPr>
    <p:cSldViewPr snapToGrid="0">
      <p:cViewPr varScale="1">
        <p:scale>
          <a:sx n="71" d="100"/>
          <a:sy n="71" d="100"/>
        </p:scale>
        <p:origin x="10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21.11.2022</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3001067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1784322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37675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20257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630084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3117060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435738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2377621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3419169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328860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787074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549617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smtClean="0"/>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21.11.2022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smtClean="0"/>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smtClean="0"/>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21.11.2022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21.11.2022</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21.11.2022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21.11.2022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21.11.2022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21.11.2022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21.11.2022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21.11.2022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smtClean="0"/>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21.11.2022</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pPr lvl="0"/>
            <a:r>
              <a:rPr lang="nb-NO" sz="1800" dirty="0" smtClean="0"/>
              <a:t>Revision Lecture</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smtClean="0"/>
              <a:t>Silvia Masiero</a:t>
            </a:r>
          </a:p>
          <a:p>
            <a:r>
              <a:rPr lang="nb-NO" dirty="0" smtClean="0"/>
              <a:t>silvima@ifi.uio.no</a:t>
            </a:r>
            <a:endParaRPr lang="nb-NO" dirty="0"/>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smtClean="0"/>
              <a:t>IN5390 – ICT for Development: Building a Better World? </a:t>
            </a:r>
          </a:p>
          <a:p>
            <a:r>
              <a:rPr lang="nb-NO" dirty="0" smtClean="0"/>
              <a:t>22.11.2022</a:t>
            </a:r>
            <a:endParaRPr lang="nb-NO" dirty="0"/>
          </a:p>
        </p:txBody>
      </p:sp>
    </p:spTree>
    <p:extLst>
      <p:ext uri="{BB962C8B-B14F-4D97-AF65-F5344CB8AC3E}">
        <p14:creationId xmlns:p14="http://schemas.microsoft.com/office/powerpoint/2010/main" val="154637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Overview</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smtClean="0"/>
              <a:t>Course recap!</a:t>
            </a:r>
          </a:p>
          <a:p>
            <a:pPr lvl="0"/>
            <a:r>
              <a:rPr lang="nb-NO" sz="1800" dirty="0" smtClean="0"/>
              <a:t>Assessment: the IN5390/IN9390 </a:t>
            </a:r>
            <a:r>
              <a:rPr lang="nb-NO" sz="1800" dirty="0" err="1" smtClean="0"/>
              <a:t>exam</a:t>
            </a:r>
            <a:endParaRPr lang="nb-NO" sz="1800" dirty="0"/>
          </a:p>
          <a:p>
            <a:pPr lvl="0"/>
            <a:r>
              <a:rPr lang="nb-NO" sz="1800" dirty="0" smtClean="0"/>
              <a:t>Exam tips &amp; </a:t>
            </a:r>
            <a:r>
              <a:rPr lang="nb-NO" sz="1800" dirty="0" err="1" smtClean="0"/>
              <a:t>strategies</a:t>
            </a:r>
            <a:r>
              <a:rPr lang="nb-NO" sz="1800" dirty="0" smtClean="0"/>
              <a:t>!</a:t>
            </a:r>
            <a:endParaRPr lang="nb-NO" sz="1800" dirty="0"/>
          </a:p>
        </p:txBody>
      </p:sp>
    </p:spTree>
    <p:extLst>
      <p:ext uri="{BB962C8B-B14F-4D97-AF65-F5344CB8AC3E}">
        <p14:creationId xmlns:p14="http://schemas.microsoft.com/office/powerpoint/2010/main" val="632413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Course recap!</a:t>
            </a:r>
            <a:endParaRPr lang="nb-NO" dirty="0"/>
          </a:p>
        </p:txBody>
      </p:sp>
      <p:sp>
        <p:nvSpPr>
          <p:cNvPr id="3" name="Content Placeholder 2"/>
          <p:cNvSpPr>
            <a:spLocks noGrp="1"/>
          </p:cNvSpPr>
          <p:nvPr>
            <p:ph idx="1"/>
          </p:nvPr>
        </p:nvSpPr>
        <p:spPr/>
        <p:txBody>
          <a:bodyPr>
            <a:normAutofit/>
          </a:bodyPr>
          <a:lstStyle/>
          <a:p>
            <a:endParaRPr lang="nb-NO" sz="1800" dirty="0"/>
          </a:p>
        </p:txBody>
      </p:sp>
    </p:spTree>
    <p:extLst>
      <p:ext uri="{BB962C8B-B14F-4D97-AF65-F5344CB8AC3E}">
        <p14:creationId xmlns:p14="http://schemas.microsoft.com/office/powerpoint/2010/main" val="2261196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Course Recap</a:t>
            </a:r>
            <a:endParaRPr lang="nb-NO" dirty="0"/>
          </a:p>
        </p:txBody>
      </p:sp>
      <p:sp>
        <p:nvSpPr>
          <p:cNvPr id="3" name="Content Placeholder 2"/>
          <p:cNvSpPr>
            <a:spLocks noGrp="1"/>
          </p:cNvSpPr>
          <p:nvPr>
            <p:ph idx="1"/>
          </p:nvPr>
        </p:nvSpPr>
        <p:spPr>
          <a:xfrm>
            <a:off x="577785" y="1248795"/>
            <a:ext cx="7920990" cy="3060383"/>
          </a:xfrm>
        </p:spPr>
        <p:txBody>
          <a:bodyPr>
            <a:normAutofit/>
          </a:bodyPr>
          <a:lstStyle/>
          <a:p>
            <a:r>
              <a:rPr lang="nb-NO" sz="1800" dirty="0" smtClean="0"/>
              <a:t>Information and Communication Technology for Development (ICT4D): </a:t>
            </a:r>
            <a:r>
              <a:rPr lang="nb-NO" sz="1800" dirty="0" err="1" smtClean="0"/>
              <a:t>studying</a:t>
            </a:r>
            <a:r>
              <a:rPr lang="nb-NO" sz="1800" dirty="0" smtClean="0"/>
              <a:t> the potential of ICTs for </a:t>
            </a:r>
            <a:r>
              <a:rPr lang="nb-NO" sz="1800" dirty="0" err="1" smtClean="0"/>
              <a:t>generating</a:t>
            </a:r>
            <a:r>
              <a:rPr lang="nb-NO" sz="1800" dirty="0" smtClean="0"/>
              <a:t> </a:t>
            </a:r>
            <a:r>
              <a:rPr lang="nb-NO" sz="1800" b="1" dirty="0" smtClean="0">
                <a:solidFill>
                  <a:srgbClr val="FF0000"/>
                </a:solidFill>
              </a:rPr>
              <a:t>progress</a:t>
            </a:r>
            <a:r>
              <a:rPr lang="nb-NO" sz="1800" dirty="0" smtClean="0"/>
              <a:t> and </a:t>
            </a:r>
            <a:r>
              <a:rPr lang="nb-NO" sz="1800" dirty="0" err="1" smtClean="0"/>
              <a:t>prosperity</a:t>
            </a:r>
            <a:r>
              <a:rPr lang="nb-NO" sz="1800" dirty="0" smtClean="0"/>
              <a:t> in the so-</a:t>
            </a:r>
            <a:r>
              <a:rPr lang="nb-NO" sz="1800" dirty="0" err="1" smtClean="0"/>
              <a:t>called</a:t>
            </a:r>
            <a:r>
              <a:rPr lang="nb-NO" sz="1800" dirty="0" smtClean="0"/>
              <a:t> «</a:t>
            </a:r>
            <a:r>
              <a:rPr lang="nb-NO" sz="1800" dirty="0" err="1" smtClean="0"/>
              <a:t>developing</a:t>
            </a:r>
            <a:r>
              <a:rPr lang="nb-NO" sz="1800" dirty="0" smtClean="0"/>
              <a:t>» world</a:t>
            </a:r>
          </a:p>
          <a:p>
            <a:r>
              <a:rPr lang="nb-NO" sz="1800" dirty="0" err="1" smtClean="0"/>
              <a:t>Originally</a:t>
            </a:r>
            <a:r>
              <a:rPr lang="nb-NO" sz="1800" dirty="0"/>
              <a:t> </a:t>
            </a:r>
            <a:r>
              <a:rPr lang="nb-NO" sz="1800" dirty="0" smtClean="0"/>
              <a:t>centred on </a:t>
            </a:r>
            <a:r>
              <a:rPr lang="nb-NO" sz="1800" dirty="0" err="1" smtClean="0"/>
              <a:t>promoting</a:t>
            </a:r>
            <a:r>
              <a:rPr lang="nb-NO" sz="1800" dirty="0" smtClean="0"/>
              <a:t> the </a:t>
            </a:r>
            <a:r>
              <a:rPr lang="nb-NO" sz="1800" b="1" dirty="0" err="1" smtClean="0">
                <a:solidFill>
                  <a:srgbClr val="FF0000"/>
                </a:solidFill>
              </a:rPr>
              <a:t>diffusion</a:t>
            </a:r>
            <a:r>
              <a:rPr lang="nb-NO" sz="1800" dirty="0" smtClean="0"/>
              <a:t> of ICTs for development, </a:t>
            </a:r>
            <a:r>
              <a:rPr lang="nb-NO" sz="1800" dirty="0" err="1" smtClean="0"/>
              <a:t>reducing</a:t>
            </a:r>
            <a:r>
              <a:rPr lang="nb-NO" sz="1800" dirty="0" smtClean="0"/>
              <a:t> the «digital </a:t>
            </a:r>
            <a:r>
              <a:rPr lang="nb-NO" sz="1800" dirty="0" err="1" smtClean="0"/>
              <a:t>divide</a:t>
            </a:r>
            <a:r>
              <a:rPr lang="nb-NO" sz="1800" dirty="0" smtClean="0"/>
              <a:t>» across the </a:t>
            </a:r>
            <a:r>
              <a:rPr lang="nb-NO" sz="1800" dirty="0" err="1" smtClean="0"/>
              <a:t>world’s</a:t>
            </a:r>
            <a:r>
              <a:rPr lang="nb-NO" sz="1800" dirty="0" smtClean="0"/>
              <a:t> </a:t>
            </a:r>
            <a:r>
              <a:rPr lang="nb-NO" sz="1800" dirty="0" err="1" smtClean="0"/>
              <a:t>countries</a:t>
            </a:r>
            <a:r>
              <a:rPr lang="nb-NO" sz="1800" dirty="0" smtClean="0"/>
              <a:t> and regions</a:t>
            </a:r>
          </a:p>
          <a:p>
            <a:r>
              <a:rPr lang="nb-NO" sz="1800" dirty="0" smtClean="0"/>
              <a:t>But: do ICTs </a:t>
            </a:r>
            <a:r>
              <a:rPr lang="nb-NO" sz="1800" dirty="0" err="1" smtClean="0"/>
              <a:t>really</a:t>
            </a:r>
            <a:r>
              <a:rPr lang="nb-NO" sz="1800" dirty="0" smtClean="0"/>
              <a:t> foster «development»?</a:t>
            </a:r>
          </a:p>
          <a:p>
            <a:r>
              <a:rPr lang="nb-NO" sz="1800" b="1" dirty="0" smtClean="0">
                <a:solidFill>
                  <a:srgbClr val="FF0000"/>
                </a:solidFill>
              </a:rPr>
              <a:t>Detrimental effects </a:t>
            </a:r>
            <a:r>
              <a:rPr lang="nb-NO" sz="1800" dirty="0" smtClean="0"/>
              <a:t>of ICT </a:t>
            </a:r>
            <a:r>
              <a:rPr lang="nb-NO" sz="1800" dirty="0" err="1" smtClean="0"/>
              <a:t>adoption</a:t>
            </a:r>
            <a:r>
              <a:rPr lang="nb-NO" sz="1800" dirty="0" smtClean="0"/>
              <a:t>, in and </a:t>
            </a:r>
            <a:r>
              <a:rPr lang="nb-NO" sz="1800" dirty="0" err="1" smtClean="0"/>
              <a:t>beyond</a:t>
            </a:r>
            <a:r>
              <a:rPr lang="nb-NO" sz="1800" dirty="0" smtClean="0"/>
              <a:t> the «</a:t>
            </a:r>
            <a:r>
              <a:rPr lang="nb-NO" sz="1800" dirty="0" err="1" smtClean="0"/>
              <a:t>developing</a:t>
            </a:r>
            <a:r>
              <a:rPr lang="nb-NO" sz="1800" dirty="0" smtClean="0"/>
              <a:t>» world: injustice, surveillance, harm resulting from </a:t>
            </a:r>
            <a:r>
              <a:rPr lang="nb-NO" sz="1800" dirty="0" err="1" smtClean="0"/>
              <a:t>incorporation</a:t>
            </a:r>
            <a:r>
              <a:rPr lang="nb-NO" sz="1800" dirty="0" smtClean="0"/>
              <a:t> into digital systems</a:t>
            </a:r>
          </a:p>
          <a:p>
            <a:r>
              <a:rPr lang="nb-NO" sz="1800" dirty="0" smtClean="0"/>
              <a:t>In this context, what does it take to make a </a:t>
            </a:r>
            <a:r>
              <a:rPr lang="nb-NO" sz="1800" b="1" dirty="0" smtClean="0">
                <a:solidFill>
                  <a:srgbClr val="FF0000"/>
                </a:solidFill>
              </a:rPr>
              <a:t>better world </a:t>
            </a:r>
            <a:r>
              <a:rPr lang="nb-NO" sz="1800" dirty="0" smtClean="0"/>
              <a:t>with ICTs?</a:t>
            </a:r>
            <a:endParaRPr lang="nb-NO" sz="1800" dirty="0"/>
          </a:p>
        </p:txBody>
      </p:sp>
    </p:spTree>
    <p:extLst>
      <p:ext uri="{BB962C8B-B14F-4D97-AF65-F5344CB8AC3E}">
        <p14:creationId xmlns:p14="http://schemas.microsoft.com/office/powerpoint/2010/main" val="1606329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Course Recap</a:t>
            </a:r>
            <a:endParaRPr lang="nb-NO" dirty="0"/>
          </a:p>
        </p:txBody>
      </p:sp>
      <p:sp>
        <p:nvSpPr>
          <p:cNvPr id="3" name="Content Placeholder 2"/>
          <p:cNvSpPr>
            <a:spLocks noGrp="1"/>
          </p:cNvSpPr>
          <p:nvPr>
            <p:ph idx="1"/>
          </p:nvPr>
        </p:nvSpPr>
        <p:spPr>
          <a:xfrm>
            <a:off x="662845" y="972348"/>
            <a:ext cx="7920990" cy="3780405"/>
          </a:xfrm>
        </p:spPr>
        <p:txBody>
          <a:bodyPr>
            <a:normAutofit lnSpcReduction="10000"/>
          </a:bodyPr>
          <a:lstStyle/>
          <a:p>
            <a:r>
              <a:rPr lang="en-US" sz="1600" dirty="0" smtClean="0"/>
              <a:t>ICT </a:t>
            </a:r>
            <a:r>
              <a:rPr lang="en-US" sz="1600" dirty="0"/>
              <a:t>for Development: Building a better world</a:t>
            </a:r>
            <a:r>
              <a:rPr lang="en-US" sz="1600" dirty="0" smtClean="0"/>
              <a:t>?</a:t>
            </a:r>
          </a:p>
          <a:p>
            <a:r>
              <a:rPr lang="en-US" sz="1600" dirty="0"/>
              <a:t>A better world with ICTs: Theoretical </a:t>
            </a:r>
            <a:r>
              <a:rPr lang="en-US" sz="1600" dirty="0" smtClean="0"/>
              <a:t>perspectives</a:t>
            </a:r>
          </a:p>
          <a:p>
            <a:r>
              <a:rPr lang="en-US" sz="1600" dirty="0" smtClean="0"/>
              <a:t>Empirical </a:t>
            </a:r>
            <a:r>
              <a:rPr lang="en-US" sz="1600" dirty="0"/>
              <a:t>perspectives: Core Themes in ICT for </a:t>
            </a:r>
            <a:r>
              <a:rPr lang="en-US" sz="1600" dirty="0" smtClean="0"/>
              <a:t>Development</a:t>
            </a:r>
          </a:p>
          <a:p>
            <a:r>
              <a:rPr lang="en-US" sz="1600" dirty="0" smtClean="0"/>
              <a:t>Philosophical </a:t>
            </a:r>
            <a:r>
              <a:rPr lang="en-US" sz="1600" dirty="0"/>
              <a:t>and Ethical Perspectives on “</a:t>
            </a:r>
            <a:r>
              <a:rPr lang="en-US" sz="1600" dirty="0" smtClean="0"/>
              <a:t>Better”</a:t>
            </a:r>
          </a:p>
          <a:p>
            <a:r>
              <a:rPr lang="en-US" sz="1600" dirty="0" smtClean="0"/>
              <a:t>Leaving </a:t>
            </a:r>
            <a:r>
              <a:rPr lang="en-US" sz="1600" dirty="0"/>
              <a:t>No One Behind? Issues of Gender and Gender Queerness in ICT for </a:t>
            </a:r>
            <a:r>
              <a:rPr lang="en-US" sz="1600" dirty="0" smtClean="0"/>
              <a:t>Development</a:t>
            </a:r>
          </a:p>
          <a:p>
            <a:r>
              <a:rPr lang="en-US" sz="1600" dirty="0" smtClean="0"/>
              <a:t>Digital </a:t>
            </a:r>
            <a:r>
              <a:rPr lang="en-US" sz="1600" dirty="0"/>
              <a:t>Platforms for Development: A Road to </a:t>
            </a:r>
            <a:r>
              <a:rPr lang="en-US" sz="1600" dirty="0" smtClean="0"/>
              <a:t>Justice?</a:t>
            </a:r>
          </a:p>
          <a:p>
            <a:r>
              <a:rPr lang="nb-NO" sz="1600" dirty="0" smtClean="0"/>
              <a:t>Digital </a:t>
            </a:r>
            <a:r>
              <a:rPr lang="nb-NO" sz="1600" dirty="0"/>
              <a:t>Technologies, Refugees and Internal </a:t>
            </a:r>
            <a:r>
              <a:rPr lang="nb-NO" sz="1600" dirty="0" smtClean="0"/>
              <a:t>Displacement</a:t>
            </a:r>
          </a:p>
          <a:p>
            <a:r>
              <a:rPr lang="en-US" sz="1600" dirty="0" smtClean="0"/>
              <a:t>Digital </a:t>
            </a:r>
            <a:r>
              <a:rPr lang="en-US" sz="1600" dirty="0"/>
              <a:t>Technologies and Global </a:t>
            </a:r>
            <a:r>
              <a:rPr lang="en-US" sz="1600" dirty="0" smtClean="0"/>
              <a:t>Health</a:t>
            </a:r>
          </a:p>
          <a:p>
            <a:r>
              <a:rPr lang="en-US" sz="1600" dirty="0" smtClean="0"/>
              <a:t>Understanding </a:t>
            </a:r>
            <a:r>
              <a:rPr lang="en-US" sz="1600" dirty="0"/>
              <a:t>Peace in a Digital </a:t>
            </a:r>
            <a:r>
              <a:rPr lang="en-US" sz="1600" dirty="0" smtClean="0"/>
              <a:t>Age</a:t>
            </a:r>
          </a:p>
          <a:p>
            <a:r>
              <a:rPr lang="en-US" sz="1600" dirty="0" smtClean="0"/>
              <a:t>Data </a:t>
            </a:r>
            <a:r>
              <a:rPr lang="en-US" sz="1600" dirty="0"/>
              <a:t>Justice for Development: Building a Better World through </a:t>
            </a:r>
            <a:r>
              <a:rPr lang="en-US" sz="1600" dirty="0" smtClean="0"/>
              <a:t>Data?</a:t>
            </a:r>
          </a:p>
          <a:p>
            <a:r>
              <a:rPr lang="en-US" sz="1600" dirty="0" smtClean="0"/>
              <a:t>Conclusion</a:t>
            </a:r>
            <a:r>
              <a:rPr lang="en-US" sz="1600" dirty="0"/>
              <a:t>: What Does it Take to Make a Better World with ICTs?</a:t>
            </a:r>
            <a:endParaRPr lang="en-US" sz="1600" dirty="0" smtClean="0"/>
          </a:p>
          <a:p>
            <a:endParaRPr lang="en-US" dirty="0" smtClean="0"/>
          </a:p>
          <a:p>
            <a:endParaRPr lang="nb-NO" sz="1800" dirty="0"/>
          </a:p>
        </p:txBody>
      </p:sp>
    </p:spTree>
    <p:extLst>
      <p:ext uri="{BB962C8B-B14F-4D97-AF65-F5344CB8AC3E}">
        <p14:creationId xmlns:p14="http://schemas.microsoft.com/office/powerpoint/2010/main" val="3527470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Assessment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smtClean="0">
                <a:solidFill>
                  <a:srgbClr val="FF0000"/>
                </a:solidFill>
              </a:rPr>
              <a:t>Take-home exam </a:t>
            </a:r>
            <a:r>
              <a:rPr lang="en-US" sz="1800" dirty="0" smtClean="0"/>
              <a:t>(available 24 November; submit by 13 December)</a:t>
            </a:r>
          </a:p>
          <a:p>
            <a:pPr lvl="1" fontAlgn="base"/>
            <a:r>
              <a:rPr lang="en-US" sz="1600" dirty="0" smtClean="0"/>
              <a:t>Four questions, open-ended</a:t>
            </a:r>
          </a:p>
          <a:p>
            <a:pPr lvl="1" fontAlgn="base"/>
            <a:r>
              <a:rPr lang="en-US" sz="1600" dirty="0" smtClean="0"/>
              <a:t>Master students: answer two questions; PhD: answer three questions</a:t>
            </a:r>
          </a:p>
          <a:p>
            <a:pPr fontAlgn="base"/>
            <a:endParaRPr lang="en-US" sz="1800" dirty="0"/>
          </a:p>
          <a:p>
            <a:pPr fontAlgn="base"/>
            <a:r>
              <a:rPr lang="en-US" sz="1800" b="1" dirty="0" smtClean="0">
                <a:solidFill>
                  <a:srgbClr val="FF0000"/>
                </a:solidFill>
              </a:rPr>
              <a:t>Skills</a:t>
            </a:r>
            <a:r>
              <a:rPr lang="en-US" sz="1800" dirty="0" smtClean="0"/>
              <a:t> assessed in the exam:</a:t>
            </a:r>
          </a:p>
          <a:p>
            <a:pPr lvl="1" fontAlgn="base"/>
            <a:r>
              <a:rPr lang="en-US" sz="1600" dirty="0" smtClean="0"/>
              <a:t>Knowledge of course contents (pensum)</a:t>
            </a:r>
          </a:p>
          <a:p>
            <a:pPr lvl="1" fontAlgn="base"/>
            <a:r>
              <a:rPr lang="en-US" sz="1600" dirty="0" smtClean="0"/>
              <a:t>Ability to critically and independently comment on core issues and debates of ICT for Development research </a:t>
            </a:r>
            <a:endParaRPr lang="en-US" sz="1600" dirty="0"/>
          </a:p>
          <a:p>
            <a:pPr lvl="1" fontAlgn="base"/>
            <a:r>
              <a:rPr lang="en-US" sz="1600" dirty="0" smtClean="0"/>
              <a:t>University of Oslo marking scheme</a:t>
            </a:r>
            <a:r>
              <a:rPr lang="en-US" sz="1600" dirty="0"/>
              <a:t>: </a:t>
            </a:r>
            <a:r>
              <a:rPr lang="en-US" sz="1600" dirty="0">
                <a:hlinkClick r:id="rId3"/>
              </a:rPr>
              <a:t>https://www.uio.no/english/studies/examinations/grades/#:~:</a:t>
            </a:r>
            <a:r>
              <a:rPr lang="en-US" sz="1600" dirty="0" smtClean="0">
                <a:hlinkClick r:id="rId3"/>
              </a:rPr>
              <a:t>text=The%20University%20of%20Oslo%20employs,is%20used%20in%20a%20course</a:t>
            </a:r>
            <a:r>
              <a:rPr lang="en-US" sz="1600" dirty="0"/>
              <a:t> </a:t>
            </a:r>
          </a:p>
        </p:txBody>
      </p:sp>
    </p:spTree>
    <p:extLst>
      <p:ext uri="{BB962C8B-B14F-4D97-AF65-F5344CB8AC3E}">
        <p14:creationId xmlns:p14="http://schemas.microsoft.com/office/powerpoint/2010/main" val="2653722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Readings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smtClean="0"/>
              <a:t>Three types of reading are available in the pensum:</a:t>
            </a:r>
          </a:p>
          <a:p>
            <a:pPr fontAlgn="base"/>
            <a:r>
              <a:rPr lang="en-US" sz="1800" b="1" dirty="0" smtClean="0">
                <a:solidFill>
                  <a:srgbClr val="FF0000"/>
                </a:solidFill>
              </a:rPr>
              <a:t>Core readings </a:t>
            </a:r>
            <a:r>
              <a:rPr lang="en-US" sz="1800" dirty="0" smtClean="0"/>
              <a:t>(1-2 per lecture; mandatory; needed to form the knowledge required to pass the exam) </a:t>
            </a:r>
          </a:p>
          <a:p>
            <a:pPr fontAlgn="base"/>
            <a:r>
              <a:rPr lang="en-US" sz="1800" b="1" dirty="0" smtClean="0">
                <a:solidFill>
                  <a:srgbClr val="FF0000"/>
                </a:solidFill>
              </a:rPr>
              <a:t>Supplementary readings </a:t>
            </a:r>
            <a:r>
              <a:rPr lang="en-US" sz="1800" dirty="0" smtClean="0"/>
              <a:t>(associated to each lecture; additional readings which will help you understand the lecture content in greater detail)</a:t>
            </a:r>
          </a:p>
          <a:p>
            <a:pPr fontAlgn="base"/>
            <a:r>
              <a:rPr lang="en-US" sz="1800" b="1" dirty="0" smtClean="0">
                <a:solidFill>
                  <a:srgbClr val="FF0000"/>
                </a:solidFill>
              </a:rPr>
              <a:t>Optional readings</a:t>
            </a:r>
            <a:r>
              <a:rPr lang="en-US" sz="1800" dirty="0" smtClean="0"/>
              <a:t>: </a:t>
            </a:r>
            <a:r>
              <a:rPr lang="en-GB" sz="1800" dirty="0" smtClean="0"/>
              <a:t>a </a:t>
            </a:r>
            <a:r>
              <a:rPr lang="en-GB" sz="1800" dirty="0"/>
              <a:t>list of </a:t>
            </a:r>
            <a:r>
              <a:rPr lang="en-GB" sz="1800" dirty="0" smtClean="0"/>
              <a:t>research studies on ICT for Development, to gain an more thorough understanding of the past and present of the ICT4D field. While these readings are optional, they are available for you to deepen specific research topics and debates on ICT4D at large.</a:t>
            </a:r>
            <a:endParaRPr lang="en-US" sz="1800" dirty="0" smtClean="0"/>
          </a:p>
        </p:txBody>
      </p:sp>
    </p:spTree>
    <p:extLst>
      <p:ext uri="{BB962C8B-B14F-4D97-AF65-F5344CB8AC3E}">
        <p14:creationId xmlns:p14="http://schemas.microsoft.com/office/powerpoint/2010/main" val="3940554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Exam-type question: example 1</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136017"/>
            <a:ext cx="7922703" cy="3234502"/>
          </a:xfrm>
        </p:spPr>
        <p:txBody>
          <a:bodyPr>
            <a:normAutofit/>
          </a:bodyPr>
          <a:lstStyle/>
          <a:p>
            <a:pPr marL="0" lvl="0" indent="0">
              <a:buNone/>
            </a:pPr>
            <a:r>
              <a:rPr lang="en-US" sz="1800" dirty="0" smtClean="0"/>
              <a:t>Sustainable </a:t>
            </a:r>
            <a:r>
              <a:rPr lang="en-US" sz="1800" dirty="0"/>
              <a:t>Development Goal (SDG) no.5 states the objective to “achieve gender equality and empower all women and girls. Targets associated to it include the elimination of discrimination and violence against women and girls, and enhancing the use of enabling technology for women’s empowerment.</a:t>
            </a:r>
            <a:endParaRPr lang="nb-NO" sz="1800" dirty="0"/>
          </a:p>
          <a:p>
            <a:pPr marL="0" indent="0">
              <a:buNone/>
            </a:pPr>
            <a:r>
              <a:rPr lang="en-US" sz="1800" dirty="0"/>
              <a:t> </a:t>
            </a:r>
            <a:endParaRPr lang="nb-NO" sz="1800" dirty="0"/>
          </a:p>
          <a:p>
            <a:pPr marL="0" lvl="0" indent="0">
              <a:buNone/>
            </a:pPr>
            <a:r>
              <a:rPr lang="en-US" sz="1800" dirty="0"/>
              <a:t>How can ICTs participate in the “empowerment” that SDG 5 refers to?</a:t>
            </a:r>
            <a:endParaRPr lang="nb-NO" sz="1800" dirty="0"/>
          </a:p>
          <a:p>
            <a:pPr marL="0" indent="0">
              <a:buNone/>
            </a:pPr>
            <a:r>
              <a:rPr lang="en-US" sz="1800" dirty="0"/>
              <a:t> </a:t>
            </a:r>
            <a:endParaRPr lang="nb-NO" sz="1800" dirty="0"/>
          </a:p>
          <a:p>
            <a:pPr marL="0" lvl="0" indent="0">
              <a:buNone/>
            </a:pPr>
            <a:r>
              <a:rPr lang="en-US" sz="1800" dirty="0"/>
              <a:t>Discuss SDG 5 and its targets from a queer theory perspective. Is SDG 5 really conducive to “leaving no one behind”, as the UN Sustainable Development agenda states? Support your argument with relevant literature.</a:t>
            </a:r>
            <a:endParaRPr lang="nb-NO" sz="1800" dirty="0"/>
          </a:p>
          <a:p>
            <a:pPr marL="0" indent="0" fontAlgn="base">
              <a:buNone/>
            </a:pPr>
            <a:endParaRPr lang="en-US" sz="1800" dirty="0" smtClean="0"/>
          </a:p>
        </p:txBody>
      </p:sp>
    </p:spTree>
    <p:extLst>
      <p:ext uri="{BB962C8B-B14F-4D97-AF65-F5344CB8AC3E}">
        <p14:creationId xmlns:p14="http://schemas.microsoft.com/office/powerpoint/2010/main" val="2418649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Exam-type question: example 2</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136017"/>
            <a:ext cx="7922703" cy="3234502"/>
          </a:xfrm>
        </p:spPr>
        <p:txBody>
          <a:bodyPr>
            <a:normAutofit/>
          </a:bodyPr>
          <a:lstStyle/>
          <a:p>
            <a:pPr marL="0" lvl="0" indent="0">
              <a:buNone/>
            </a:pPr>
            <a:r>
              <a:rPr lang="en-US" sz="1800" dirty="0"/>
              <a:t>“Both transaction and innovation platforms are conductive to socio-economic development. Transaction platforms generate opportunities that benefit the economy as a whole, while innovation platforms enable the creation of contents tailored to the needs of developing countries.” Discuss using relevant examples.</a:t>
            </a:r>
            <a:endParaRPr lang="nb-NO" sz="1800" dirty="0"/>
          </a:p>
          <a:p>
            <a:pPr marL="0" indent="0" fontAlgn="base">
              <a:buNone/>
            </a:pPr>
            <a:endParaRPr lang="en-US" sz="1800" dirty="0" smtClean="0"/>
          </a:p>
        </p:txBody>
      </p:sp>
    </p:spTree>
    <p:extLst>
      <p:ext uri="{BB962C8B-B14F-4D97-AF65-F5344CB8AC3E}">
        <p14:creationId xmlns:p14="http://schemas.microsoft.com/office/powerpoint/2010/main" val="3880774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Exam-type question: example 3</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136017"/>
            <a:ext cx="7922703" cy="3234502"/>
          </a:xfrm>
        </p:spPr>
        <p:txBody>
          <a:bodyPr>
            <a:normAutofit/>
          </a:bodyPr>
          <a:lstStyle/>
          <a:p>
            <a:pPr marL="0" lvl="0" indent="0">
              <a:buNone/>
            </a:pPr>
            <a:r>
              <a:rPr lang="en-US" sz="1800" dirty="0"/>
              <a:t>In the ICT for Development (ICT4D) literature, a social inclusion discourse centers on the view that ICTs play a major role in the social inclusion of refugees in host countries. Explain the main propositions in this discourse, and contrast them with the assumptions of a discourse that sees technology as a route to surveillance of migrants. What is your standpoint?</a:t>
            </a:r>
            <a:endParaRPr lang="nb-NO" sz="1800" dirty="0"/>
          </a:p>
          <a:p>
            <a:pPr marL="0" indent="0" fontAlgn="base">
              <a:buNone/>
            </a:pPr>
            <a:endParaRPr lang="en-US" sz="1800" dirty="0" smtClean="0"/>
          </a:p>
        </p:txBody>
      </p:sp>
    </p:spTree>
    <p:extLst>
      <p:ext uri="{BB962C8B-B14F-4D97-AF65-F5344CB8AC3E}">
        <p14:creationId xmlns:p14="http://schemas.microsoft.com/office/powerpoint/2010/main" val="2814607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Exam-type question: example 4</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136017"/>
            <a:ext cx="7922703" cy="3234502"/>
          </a:xfrm>
        </p:spPr>
        <p:txBody>
          <a:bodyPr>
            <a:normAutofit/>
          </a:bodyPr>
          <a:lstStyle/>
          <a:p>
            <a:pPr marL="0" lvl="0" indent="0">
              <a:buNone/>
            </a:pPr>
            <a:r>
              <a:rPr lang="en-US" sz="1800" dirty="0"/>
              <a:t>Couldry and Mejias (2019) argue that “just as historic colonialism appropriated territory and resources for profit, data colonialism appropriates data of people for capitalistic exploitation”. Explain what is meant by data colonialism, and how this concept disputes earlier theories of ICT as a means to development. Where do you stand within this debate?</a:t>
            </a:r>
            <a:endParaRPr lang="nb-NO" sz="1800" dirty="0"/>
          </a:p>
          <a:p>
            <a:pPr marL="0" indent="0" fontAlgn="base">
              <a:buNone/>
            </a:pPr>
            <a:endParaRPr lang="en-US" sz="1800" dirty="0" smtClean="0"/>
          </a:p>
        </p:txBody>
      </p:sp>
    </p:spTree>
    <p:extLst>
      <p:ext uri="{BB962C8B-B14F-4D97-AF65-F5344CB8AC3E}">
        <p14:creationId xmlns:p14="http://schemas.microsoft.com/office/powerpoint/2010/main" val="204348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Exam tips &amp; </a:t>
            </a:r>
            <a:r>
              <a:rPr lang="nb-NO" dirty="0" err="1" smtClean="0"/>
              <a:t>strategies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smtClean="0"/>
              <a:t>In preparation for the exam…</a:t>
            </a:r>
          </a:p>
          <a:p>
            <a:pPr fontAlgn="base"/>
            <a:r>
              <a:rPr lang="en-US" sz="1800" dirty="0" smtClean="0"/>
              <a:t>Use the </a:t>
            </a:r>
            <a:r>
              <a:rPr lang="en-US" sz="1800" dirty="0"/>
              <a:t>pensum (core, supplementary, optional readings</a:t>
            </a:r>
            <a:r>
              <a:rPr lang="en-US" sz="1800" dirty="0" smtClean="0"/>
              <a:t>)</a:t>
            </a:r>
          </a:p>
          <a:p>
            <a:pPr fontAlgn="base"/>
            <a:r>
              <a:rPr lang="en-US" sz="1800" dirty="0" smtClean="0"/>
              <a:t>Seek the </a:t>
            </a:r>
            <a:r>
              <a:rPr lang="en-US" sz="1800" b="1" dirty="0" smtClean="0">
                <a:solidFill>
                  <a:srgbClr val="FF0000"/>
                </a:solidFill>
              </a:rPr>
              <a:t>core message </a:t>
            </a:r>
            <a:r>
              <a:rPr lang="en-US" sz="1800" dirty="0" smtClean="0"/>
              <a:t>in papers and books</a:t>
            </a:r>
          </a:p>
          <a:p>
            <a:pPr fontAlgn="base"/>
            <a:r>
              <a:rPr lang="en-US" sz="1800" dirty="0" smtClean="0"/>
              <a:t>Approach readings critically: think of your own standpoint</a:t>
            </a:r>
          </a:p>
          <a:p>
            <a:pPr fontAlgn="base"/>
            <a:r>
              <a:rPr lang="en-US" sz="1800" dirty="0" smtClean="0"/>
              <a:t>Use exam-type questions to practice your writing</a:t>
            </a:r>
          </a:p>
          <a:p>
            <a:pPr fontAlgn="base"/>
            <a:r>
              <a:rPr lang="en-US" sz="1800" dirty="0" smtClean="0"/>
              <a:t>Form study groups: read each other’s mock exam answers</a:t>
            </a:r>
          </a:p>
          <a:p>
            <a:pPr fontAlgn="base"/>
            <a:r>
              <a:rPr lang="en-US" sz="1800" dirty="0" smtClean="0"/>
              <a:t>Write a </a:t>
            </a:r>
            <a:r>
              <a:rPr lang="en-US" sz="1800" b="1" dirty="0" smtClean="0">
                <a:solidFill>
                  <a:srgbClr val="FF0000"/>
                </a:solidFill>
              </a:rPr>
              <a:t>mock exam</a:t>
            </a:r>
            <a:r>
              <a:rPr lang="en-US" sz="1800" dirty="0" smtClean="0"/>
              <a:t>!</a:t>
            </a:r>
            <a:endParaRPr lang="en-US" sz="1800" dirty="0"/>
          </a:p>
        </p:txBody>
      </p:sp>
    </p:spTree>
    <p:extLst>
      <p:ext uri="{BB962C8B-B14F-4D97-AF65-F5344CB8AC3E}">
        <p14:creationId xmlns:p14="http://schemas.microsoft.com/office/powerpoint/2010/main" val="2260022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smtClean="0"/>
              <a:t>Writing</a:t>
            </a:r>
            <a:r>
              <a:rPr lang="nb-NO" dirty="0" smtClean="0"/>
              <a:t> tips…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smtClean="0">
                <a:solidFill>
                  <a:srgbClr val="FF0000"/>
                </a:solidFill>
              </a:rPr>
              <a:t>Read the question well</a:t>
            </a:r>
            <a:r>
              <a:rPr lang="en-US" sz="1800" dirty="0" smtClean="0"/>
              <a:t>. Make sure you answer it!</a:t>
            </a:r>
          </a:p>
          <a:p>
            <a:pPr fontAlgn="base"/>
            <a:r>
              <a:rPr lang="en-US" sz="1800" dirty="0" smtClean="0"/>
              <a:t>Define key concepts when introducing them to the reader</a:t>
            </a:r>
          </a:p>
          <a:p>
            <a:pPr fontAlgn="base"/>
            <a:r>
              <a:rPr lang="en-US" sz="1800" b="1" dirty="0" smtClean="0">
                <a:solidFill>
                  <a:srgbClr val="FF0000"/>
                </a:solidFill>
              </a:rPr>
              <a:t>Think critically</a:t>
            </a:r>
            <a:r>
              <a:rPr lang="en-US" sz="1800" dirty="0" smtClean="0"/>
              <a:t>: build your own standpoint on literature</a:t>
            </a:r>
          </a:p>
          <a:p>
            <a:pPr fontAlgn="base"/>
            <a:r>
              <a:rPr lang="en-US" sz="1800" dirty="0" smtClean="0"/>
              <a:t>Use examples and sources from the course and beyond</a:t>
            </a:r>
          </a:p>
          <a:p>
            <a:pPr fontAlgn="base"/>
            <a:r>
              <a:rPr lang="en-US" sz="1800" b="1" dirty="0" smtClean="0">
                <a:solidFill>
                  <a:srgbClr val="FF0000"/>
                </a:solidFill>
              </a:rPr>
              <a:t>Structure</a:t>
            </a:r>
            <a:r>
              <a:rPr lang="en-US" sz="1800" dirty="0" smtClean="0"/>
              <a:t> your answers: introduction; body of text; conclusion</a:t>
            </a:r>
          </a:p>
          <a:p>
            <a:pPr fontAlgn="base"/>
            <a:r>
              <a:rPr lang="en-US" sz="1800" dirty="0" smtClean="0"/>
              <a:t>Use name and year for sources when you remember them</a:t>
            </a:r>
          </a:p>
          <a:p>
            <a:pPr fontAlgn="base"/>
            <a:r>
              <a:rPr lang="en-US" sz="1800" b="1" dirty="0" smtClean="0">
                <a:solidFill>
                  <a:srgbClr val="FF0000"/>
                </a:solidFill>
              </a:rPr>
              <a:t>Write down </a:t>
            </a:r>
            <a:r>
              <a:rPr lang="en-US" sz="1800" dirty="0" smtClean="0"/>
              <a:t>the answer’s structure before you start writing!</a:t>
            </a:r>
          </a:p>
        </p:txBody>
      </p:sp>
    </p:spTree>
    <p:extLst>
      <p:ext uri="{BB962C8B-B14F-4D97-AF65-F5344CB8AC3E}">
        <p14:creationId xmlns:p14="http://schemas.microsoft.com/office/powerpoint/2010/main" val="3760741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Where I </a:t>
            </a:r>
            <a:r>
              <a:rPr lang="nb-NO" dirty="0" err="1" smtClean="0"/>
              <a:t>sit</a:t>
            </a:r>
            <a:r>
              <a:rPr lang="nb-NO" dirty="0" smtClean="0"/>
              <a: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smtClean="0"/>
              <a:t>Room HBU036, </a:t>
            </a:r>
            <a:r>
              <a:rPr lang="en-US" sz="1800" dirty="0" err="1" smtClean="0"/>
              <a:t>Nemko</a:t>
            </a:r>
            <a:r>
              <a:rPr lang="en-US" sz="1800" dirty="0" smtClean="0"/>
              <a:t> building</a:t>
            </a:r>
            <a:r>
              <a:rPr lang="en-US" sz="1800" dirty="0"/>
              <a:t>, </a:t>
            </a:r>
            <a:r>
              <a:rPr lang="en-US" sz="1800" dirty="0" err="1"/>
              <a:t>Gaustadalléen</a:t>
            </a:r>
            <a:r>
              <a:rPr lang="en-US" sz="1800" dirty="0"/>
              <a:t> </a:t>
            </a:r>
            <a:r>
              <a:rPr lang="en-US" sz="1800" dirty="0" smtClean="0"/>
              <a:t>30</a:t>
            </a:r>
          </a:p>
          <a:p>
            <a:pPr marL="285750" indent="-285750" fontAlgn="base"/>
            <a:r>
              <a:rPr lang="en-US" sz="1800" dirty="0" smtClean="0"/>
              <a:t>Open-door (especially in the exam season!)</a:t>
            </a:r>
          </a:p>
          <a:p>
            <a:pPr marL="285750" indent="-285750" fontAlgn="base"/>
            <a:r>
              <a:rPr lang="en-US" sz="1800" dirty="0" smtClean="0"/>
              <a:t>Email: silvima@ifi.uio.no</a:t>
            </a:r>
            <a:endParaRPr lang="en-US" sz="1800" dirty="0"/>
          </a:p>
          <a:p>
            <a:pPr marL="285750" indent="-285750" fontAlgn="base"/>
            <a:endParaRPr lang="en-US" sz="1800" dirty="0" smtClean="0"/>
          </a:p>
        </p:txBody>
      </p:sp>
    </p:spTree>
    <p:extLst>
      <p:ext uri="{BB962C8B-B14F-4D97-AF65-F5344CB8AC3E}">
        <p14:creationId xmlns:p14="http://schemas.microsoft.com/office/powerpoint/2010/main" val="2554532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smtClean="0"/>
              <a:t>Thank</a:t>
            </a:r>
            <a:r>
              <a:rPr lang="nb-NO" dirty="0" smtClean="0"/>
              <a:t> you!</a:t>
            </a:r>
            <a:endParaRPr lang="nb-NO"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smtClean="0"/>
              <a:t>silvima@ifi.uio.no</a:t>
            </a:r>
            <a:endParaRPr lang="nb-NO" dirty="0"/>
          </a:p>
        </p:txBody>
      </p:sp>
    </p:spTree>
    <p:extLst>
      <p:ext uri="{BB962C8B-B14F-4D97-AF65-F5344CB8AC3E}">
        <p14:creationId xmlns:p14="http://schemas.microsoft.com/office/powerpoint/2010/main" val="3147141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427</TotalTime>
  <Words>885</Words>
  <Application>Microsoft Office PowerPoint</Application>
  <PresentationFormat>Custom</PresentationFormat>
  <Paragraphs>89</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Verdana</vt:lpstr>
      <vt:lpstr>Office-tema</vt:lpstr>
      <vt:lpstr>Revision Lecture</vt:lpstr>
      <vt:lpstr>Overview</vt:lpstr>
      <vt:lpstr>Course recap!</vt:lpstr>
      <vt:lpstr>Course Recap</vt:lpstr>
      <vt:lpstr>Course Recap</vt:lpstr>
      <vt:lpstr>Assessment</vt:lpstr>
      <vt:lpstr>Readings</vt:lpstr>
      <vt:lpstr>Exam-type question: example 1</vt:lpstr>
      <vt:lpstr>Exam-type question: example 2</vt:lpstr>
      <vt:lpstr>Exam-type question: example 3</vt:lpstr>
      <vt:lpstr>Exam-type question: example 4</vt:lpstr>
      <vt:lpstr>Exam tips &amp; strategies</vt:lpstr>
      <vt:lpstr>Writing tips…</vt:lpstr>
      <vt:lpstr>Where I sit…</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65</cp:revision>
  <dcterms:created xsi:type="dcterms:W3CDTF">2021-08-14T13:08:41Z</dcterms:created>
  <dcterms:modified xsi:type="dcterms:W3CDTF">2022-11-21T12:37:46Z</dcterms:modified>
</cp:coreProperties>
</file>