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86" r:id="rId3"/>
    <p:sldId id="265" r:id="rId4"/>
    <p:sldId id="287" r:id="rId5"/>
    <p:sldId id="288" r:id="rId6"/>
    <p:sldId id="302" r:id="rId7"/>
    <p:sldId id="312" r:id="rId8"/>
    <p:sldId id="304" r:id="rId9"/>
    <p:sldId id="303" r:id="rId10"/>
    <p:sldId id="289" r:id="rId11"/>
    <p:sldId id="290" r:id="rId12"/>
    <p:sldId id="313" r:id="rId13"/>
    <p:sldId id="291" r:id="rId14"/>
    <p:sldId id="292" r:id="rId15"/>
    <p:sldId id="293" r:id="rId16"/>
    <p:sldId id="305" r:id="rId17"/>
    <p:sldId id="306" r:id="rId18"/>
    <p:sldId id="307" r:id="rId19"/>
    <p:sldId id="308" r:id="rId20"/>
    <p:sldId id="309" r:id="rId21"/>
    <p:sldId id="311" r:id="rId22"/>
    <p:sldId id="310" r:id="rId23"/>
    <p:sldId id="300" r:id="rId24"/>
    <p:sldId id="264" r:id="rId25"/>
    <p:sldId id="285" r:id="rId26"/>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7" autoAdjust="0"/>
    <p:restoredTop sz="70168" autoAdjust="0"/>
  </p:normalViewPr>
  <p:slideViewPr>
    <p:cSldViewPr snapToGrid="0">
      <p:cViewPr varScale="1">
        <p:scale>
          <a:sx n="60" d="100"/>
          <a:sy n="60" d="100"/>
        </p:scale>
        <p:origin x="140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22.09.2022</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411172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293446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324976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251774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1610242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689179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768887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1251165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294521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1491183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509464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163112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3199601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1040225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2762640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416242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smtClean="0"/>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smtClean="0"/>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22.09.2022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smtClean="0"/>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smtClean="0"/>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smtClean="0"/>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22.09.2022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22.09.2022</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smtClean="0"/>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22.09.2022</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smtClean="0"/>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22.09.2022</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22.09.2022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22.09.2022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smtClean="0"/>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22.09.2022</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22.09.2022</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smtClean="0"/>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smtClean="0"/>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22.09.2022</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smtClean="0"/>
              <a:t>A better world with ICTs: Theoretical perspectives</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smtClean="0"/>
              <a:t>Silvia Masiero</a:t>
            </a:r>
          </a:p>
          <a:p>
            <a:r>
              <a:rPr lang="nb-NO" dirty="0" smtClean="0"/>
              <a:t>silvima@ifi.uio.no</a:t>
            </a:r>
            <a:endParaRPr lang="nb-NO" dirty="0"/>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65713"/>
            <a:ext cx="3802215" cy="342776"/>
          </a:xfrm>
        </p:spPr>
        <p:txBody>
          <a:bodyPr>
            <a:normAutofit/>
          </a:bodyPr>
          <a:lstStyle/>
          <a:p>
            <a:r>
              <a:rPr lang="nb-NO" dirty="0" smtClean="0"/>
              <a:t>IN5390 – ICT for Development: Building a Better World? </a:t>
            </a:r>
          </a:p>
          <a:p>
            <a:r>
              <a:rPr lang="nb-NO" dirty="0" smtClean="0"/>
              <a:t>22.09.2022</a:t>
            </a:r>
            <a:endParaRPr lang="nb-NO" dirty="0"/>
          </a:p>
        </p:txBody>
      </p:sp>
    </p:spTree>
    <p:extLst>
      <p:ext uri="{BB962C8B-B14F-4D97-AF65-F5344CB8AC3E}">
        <p14:creationId xmlns:p14="http://schemas.microsoft.com/office/powerpoint/2010/main" val="154637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Overview</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smtClean="0"/>
              <a:t>What is a «better» world?</a:t>
            </a:r>
            <a:endParaRPr lang="nb-NO" sz="1800" dirty="0"/>
          </a:p>
          <a:p>
            <a:pPr lvl="0"/>
            <a:r>
              <a:rPr lang="nb-NO" sz="1800" dirty="0" smtClean="0"/>
              <a:t>A multidimensional perspective on «development»</a:t>
            </a:r>
          </a:p>
          <a:p>
            <a:pPr lvl="0"/>
            <a:r>
              <a:rPr lang="nb-NO" sz="1800" dirty="0" smtClean="0"/>
              <a:t>Theories of ICT4D: three critical discourses</a:t>
            </a:r>
            <a:endParaRPr lang="nb-NO" sz="1800" dirty="0"/>
          </a:p>
        </p:txBody>
      </p:sp>
    </p:spTree>
    <p:extLst>
      <p:ext uri="{BB962C8B-B14F-4D97-AF65-F5344CB8AC3E}">
        <p14:creationId xmlns:p14="http://schemas.microsoft.com/office/powerpoint/2010/main" val="774338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After this lecture, you can…</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9" y="1002205"/>
            <a:ext cx="8059928" cy="3390437"/>
          </a:xfrm>
        </p:spPr>
        <p:txBody>
          <a:bodyPr>
            <a:noAutofit/>
          </a:bodyPr>
          <a:lstStyle/>
          <a:p>
            <a:pPr lvl="0"/>
            <a:r>
              <a:rPr lang="nb-NO" sz="1800" dirty="0" smtClean="0"/>
              <a:t>Compare and contrast perspectives on the notion of a «better» world centred on economic growth and human development</a:t>
            </a:r>
          </a:p>
          <a:p>
            <a:pPr lvl="0"/>
            <a:r>
              <a:rPr lang="nb-NO" sz="1800" dirty="0" smtClean="0"/>
              <a:t>Use Sen’s (2001) capabilities approach to articulate different dimensions of «development», discussing different ways in which ICTs can participate in their achievement</a:t>
            </a:r>
          </a:p>
          <a:p>
            <a:pPr lvl="0"/>
            <a:r>
              <a:rPr lang="nb-NO" sz="1800" dirty="0" smtClean="0"/>
              <a:t>Theorise the role of ICTs in development according to three discourses – technology transfer, social embeddedness, and transformative intervention – theorised by Avgerou (2008), explaining the tenets of each discourse.</a:t>
            </a:r>
            <a:endParaRPr lang="nb-NO" sz="1800" dirty="0"/>
          </a:p>
        </p:txBody>
      </p:sp>
    </p:spTree>
    <p:extLst>
      <p:ext uri="{BB962C8B-B14F-4D97-AF65-F5344CB8AC3E}">
        <p14:creationId xmlns:p14="http://schemas.microsoft.com/office/powerpoint/2010/main" val="12212427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What is a «better» world?</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endParaRPr lang="nb-NO" sz="1800" dirty="0"/>
          </a:p>
        </p:txBody>
      </p:sp>
    </p:spTree>
    <p:extLst>
      <p:ext uri="{BB962C8B-B14F-4D97-AF65-F5344CB8AC3E}">
        <p14:creationId xmlns:p14="http://schemas.microsoft.com/office/powerpoint/2010/main" val="12885380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On economic growth…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285750" indent="-285750"/>
            <a:r>
              <a:rPr lang="en-US" sz="1800" dirty="0"/>
              <a:t>Modernisation theory </a:t>
            </a:r>
            <a:r>
              <a:rPr lang="en-US" sz="1800" dirty="0" smtClean="0"/>
              <a:t>(1950s-1960s): </a:t>
            </a:r>
            <a:r>
              <a:rPr lang="en-US" sz="1800" b="1" dirty="0">
                <a:solidFill>
                  <a:srgbClr val="FF0000"/>
                </a:solidFill>
              </a:rPr>
              <a:t>modernisation</a:t>
            </a:r>
            <a:r>
              <a:rPr lang="en-US" sz="1800" dirty="0"/>
              <a:t> defined as a linear path towards a developed industrial society</a:t>
            </a:r>
            <a:r>
              <a:rPr lang="en-US" sz="1800" dirty="0" smtClean="0"/>
              <a:t>.</a:t>
            </a:r>
          </a:p>
          <a:p>
            <a:pPr marL="285750" indent="-285750"/>
            <a:r>
              <a:rPr lang="en-US" sz="1800" dirty="0" smtClean="0"/>
              <a:t>Underpinned by </a:t>
            </a:r>
            <a:r>
              <a:rPr lang="en-US" sz="1800" dirty="0"/>
              <a:t>the idea of </a:t>
            </a:r>
            <a:r>
              <a:rPr lang="en-US" sz="1800" b="1" dirty="0">
                <a:solidFill>
                  <a:srgbClr val="FF0000"/>
                </a:solidFill>
              </a:rPr>
              <a:t>development as growth</a:t>
            </a:r>
            <a:r>
              <a:rPr lang="en-US" sz="1800" dirty="0"/>
              <a:t>, </a:t>
            </a:r>
            <a:r>
              <a:rPr lang="en-US" sz="1800" dirty="0" smtClean="0"/>
              <a:t>to be achieved through the industrial transformation of the so-called “developing” countries.</a:t>
            </a:r>
          </a:p>
          <a:p>
            <a:pPr marL="285750" indent="-285750"/>
            <a:r>
              <a:rPr lang="en-US" sz="1800" dirty="0" smtClean="0"/>
              <a:t>Core tenet: traditional societies can only develop through the adoption of more modern industrial practices, boosting economic growth and, on the basis of that, progress and prosperity.</a:t>
            </a:r>
          </a:p>
          <a:p>
            <a:pPr marL="285750" indent="-285750"/>
            <a:r>
              <a:rPr lang="en-US" sz="1800" dirty="0" smtClean="0"/>
              <a:t>Achieving modernisation implies a process of </a:t>
            </a:r>
            <a:r>
              <a:rPr lang="en-US" sz="1800" b="1" dirty="0" smtClean="0">
                <a:solidFill>
                  <a:srgbClr val="FF0000"/>
                </a:solidFill>
              </a:rPr>
              <a:t>Westernisation</a:t>
            </a:r>
            <a:r>
              <a:rPr lang="en-US" sz="1800" dirty="0" smtClean="0"/>
              <a:t>, where the so-called “developing countries” follow into the industrialising path previously adopted by Western nations. </a:t>
            </a:r>
            <a:endParaRPr lang="nb-NO" sz="1800" dirty="0"/>
          </a:p>
        </p:txBody>
      </p:sp>
    </p:spTree>
    <p:extLst>
      <p:ext uri="{BB962C8B-B14F-4D97-AF65-F5344CB8AC3E}">
        <p14:creationId xmlns:p14="http://schemas.microsoft.com/office/powerpoint/2010/main" val="5096315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On economic growth…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indent="0">
              <a:buNone/>
            </a:pPr>
            <a:r>
              <a:rPr lang="en-US" sz="1800" dirty="0" smtClean="0"/>
              <a:t>Some problematisations of modernisation theory:</a:t>
            </a:r>
          </a:p>
          <a:p>
            <a:pPr marL="285750" indent="-285750"/>
            <a:r>
              <a:rPr lang="en-US" sz="1800" b="1" dirty="0" smtClean="0">
                <a:solidFill>
                  <a:srgbClr val="FF0000"/>
                </a:solidFill>
              </a:rPr>
              <a:t>Dependency theory</a:t>
            </a:r>
            <a:r>
              <a:rPr lang="en-US" sz="1800" dirty="0" smtClean="0"/>
              <a:t> (1970s-1980s) – highlights the relations of dependency that modernisation has created, generating systematic capitalistic exploitation of countries at the global periphery</a:t>
            </a:r>
          </a:p>
          <a:p>
            <a:pPr marL="285750" indent="-285750"/>
            <a:r>
              <a:rPr lang="en-US" sz="1800" dirty="0" smtClean="0"/>
              <a:t>New forms of dependency (Wade, 2002): rather than breaking them, digital technologies </a:t>
            </a:r>
            <a:r>
              <a:rPr lang="en-US" sz="1800" b="1" dirty="0" smtClean="0">
                <a:solidFill>
                  <a:srgbClr val="FF0000"/>
                </a:solidFill>
              </a:rPr>
              <a:t>crystallise</a:t>
            </a:r>
            <a:r>
              <a:rPr lang="en-US" sz="1800" dirty="0" smtClean="0"/>
              <a:t> existing forms of dependency of poor countries on rich ones, strengthening dependency instead of challenging it </a:t>
            </a:r>
          </a:p>
          <a:p>
            <a:pPr marL="285750" indent="-285750"/>
            <a:r>
              <a:rPr lang="en-US" sz="1800" dirty="0" smtClean="0"/>
              <a:t>Rather than liberating historically marginalised countries from oppression, efforts to bridge the “digital divide” may lock developing countries into a new form of dependency on the West.</a:t>
            </a:r>
          </a:p>
          <a:p>
            <a:pPr marL="285750" indent="-285750"/>
            <a:endParaRPr lang="en-US" sz="1800" dirty="0" smtClean="0"/>
          </a:p>
        </p:txBody>
      </p:sp>
    </p:spTree>
    <p:extLst>
      <p:ext uri="{BB962C8B-B14F-4D97-AF65-F5344CB8AC3E}">
        <p14:creationId xmlns:p14="http://schemas.microsoft.com/office/powerpoint/2010/main" val="1088305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On economic growth…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7987358" cy="3390437"/>
          </a:xfrm>
        </p:spPr>
        <p:txBody>
          <a:bodyPr>
            <a:noAutofit/>
          </a:bodyPr>
          <a:lstStyle/>
          <a:p>
            <a:pPr marL="0" indent="0">
              <a:buNone/>
            </a:pPr>
            <a:r>
              <a:rPr lang="en-US" sz="1800" dirty="0" smtClean="0"/>
              <a:t>Some problematisations of modernisation theory:</a:t>
            </a:r>
          </a:p>
          <a:p>
            <a:pPr marL="285750" indent="-285750"/>
            <a:r>
              <a:rPr lang="en-US" sz="1800" b="1" dirty="0" smtClean="0">
                <a:solidFill>
                  <a:srgbClr val="FF0000"/>
                </a:solidFill>
              </a:rPr>
              <a:t>Data colonialism </a:t>
            </a:r>
            <a:r>
              <a:rPr lang="en-US" sz="1800" dirty="0" smtClean="0"/>
              <a:t>(Couldry &amp; Mejias, 2019): processes of datafication (the conversion of existing processes into data) are instrumental to the exploitation of people at the global periphery.</a:t>
            </a:r>
          </a:p>
          <a:p>
            <a:pPr marL="285750" indent="-285750"/>
            <a:r>
              <a:rPr lang="en-US" sz="1800" dirty="0" smtClean="0"/>
              <a:t>Couldry and Mejias (2019) theorise the advent of a new form of colonialism: </a:t>
            </a:r>
            <a:r>
              <a:rPr lang="en-US" sz="1800" dirty="0"/>
              <a:t>just as historic colonialism appropriated territory and resources </a:t>
            </a:r>
            <a:r>
              <a:rPr lang="en-US" sz="1800" dirty="0" smtClean="0"/>
              <a:t>for profit, data colonialism appropriates </a:t>
            </a:r>
            <a:r>
              <a:rPr lang="en-US" sz="1800" b="1" dirty="0" smtClean="0">
                <a:solidFill>
                  <a:srgbClr val="FF0000"/>
                </a:solidFill>
              </a:rPr>
              <a:t>data</a:t>
            </a:r>
            <a:r>
              <a:rPr lang="en-US" sz="1800" dirty="0" smtClean="0"/>
              <a:t> of people for capitalistic exploitation</a:t>
            </a:r>
          </a:p>
          <a:p>
            <a:pPr marL="285750" indent="-285750"/>
            <a:r>
              <a:rPr lang="en-US" sz="1800" dirty="0" smtClean="0"/>
              <a:t>Data colonialism relies on the stream of data that people produce largely involuntarily, e.g. from mobile devices, and that are appropriated by the private sector in the name of “development” (Taylor &amp; Broeders, 2015).</a:t>
            </a:r>
          </a:p>
          <a:p>
            <a:pPr marL="285750" indent="-285750"/>
            <a:endParaRPr lang="en-US" sz="1800" dirty="0" smtClean="0"/>
          </a:p>
        </p:txBody>
      </p:sp>
    </p:spTree>
    <p:extLst>
      <p:ext uri="{BB962C8B-B14F-4D97-AF65-F5344CB8AC3E}">
        <p14:creationId xmlns:p14="http://schemas.microsoft.com/office/powerpoint/2010/main" val="14962362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The digital divide</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285750" indent="-285750"/>
            <a:r>
              <a:rPr lang="en-US" sz="1800" b="1" dirty="0" smtClean="0">
                <a:solidFill>
                  <a:srgbClr val="FF0000"/>
                </a:solidFill>
              </a:rPr>
              <a:t>Digital divide</a:t>
            </a:r>
            <a:r>
              <a:rPr lang="en-US" sz="1800" dirty="0" smtClean="0"/>
              <a:t>: “the </a:t>
            </a:r>
            <a:r>
              <a:rPr lang="en-US" sz="1800" dirty="0"/>
              <a:t>gap between demographics and regions that have access to modern information and communications technology (ICT), and those that don't or have restricted access</a:t>
            </a:r>
            <a:r>
              <a:rPr lang="en-US" sz="1800" dirty="0" smtClean="0"/>
              <a:t>.”</a:t>
            </a:r>
          </a:p>
          <a:p>
            <a:pPr marL="285750" indent="-285750"/>
            <a:endParaRPr lang="en-US" sz="1800" dirty="0" smtClean="0"/>
          </a:p>
          <a:p>
            <a:pPr marL="285750" indent="-285750"/>
            <a:r>
              <a:rPr lang="en-US" sz="1800" dirty="0" smtClean="0"/>
              <a:t>Defined in terms of </a:t>
            </a:r>
            <a:r>
              <a:rPr lang="en-US" sz="1800" b="1" dirty="0" smtClean="0">
                <a:solidFill>
                  <a:srgbClr val="FF0000"/>
                </a:solidFill>
              </a:rPr>
              <a:t>different technologies </a:t>
            </a:r>
            <a:r>
              <a:rPr lang="en-US" sz="1800" dirty="0" smtClean="0"/>
              <a:t>over time</a:t>
            </a:r>
            <a:r>
              <a:rPr lang="en-US" sz="1800" dirty="0"/>
              <a:t>: initially telephone, television, personal computers and internet </a:t>
            </a:r>
            <a:r>
              <a:rPr lang="en-US" sz="1800" dirty="0" smtClean="0"/>
              <a:t>connectivity; now inclusion in different digital systems (e.g. identification; civil registration…)</a:t>
            </a:r>
          </a:p>
          <a:p>
            <a:pPr marL="285750" indent="-285750"/>
            <a:endParaRPr lang="en-US" sz="1800" dirty="0"/>
          </a:p>
          <a:p>
            <a:pPr marL="285750" indent="-285750"/>
            <a:r>
              <a:rPr lang="en-US" sz="1800" dirty="0" smtClean="0"/>
              <a:t>Early ICT4D research: centred on </a:t>
            </a:r>
            <a:r>
              <a:rPr lang="en-US" sz="1800" b="1" dirty="0" smtClean="0">
                <a:solidFill>
                  <a:srgbClr val="FF0000"/>
                </a:solidFill>
              </a:rPr>
              <a:t>combating the digital divide</a:t>
            </a:r>
            <a:r>
              <a:rPr lang="en-US" sz="1800" dirty="0" smtClean="0"/>
              <a:t>, directly linking ICT access with the opportunity for economic prosperity.</a:t>
            </a:r>
          </a:p>
        </p:txBody>
      </p:sp>
    </p:spTree>
    <p:extLst>
      <p:ext uri="{BB962C8B-B14F-4D97-AF65-F5344CB8AC3E}">
        <p14:creationId xmlns:p14="http://schemas.microsoft.com/office/powerpoint/2010/main" val="4732874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Is it all about growth?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285750" indent="-285750"/>
            <a:endParaRPr lang="en-US" sz="1800" dirty="0" smtClean="0"/>
          </a:p>
          <a:p>
            <a:pPr marL="285750" indent="-285750"/>
            <a:endParaRPr lang="en-US" sz="1800" dirty="0" smtClean="0"/>
          </a:p>
        </p:txBody>
      </p:sp>
    </p:spTree>
    <p:extLst>
      <p:ext uri="{BB962C8B-B14F-4D97-AF65-F5344CB8AC3E}">
        <p14:creationId xmlns:p14="http://schemas.microsoft.com/office/powerpoint/2010/main" val="11802497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On human development…</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indent="0">
              <a:buNone/>
            </a:pPr>
            <a:r>
              <a:rPr lang="en-US" sz="1800" dirty="0" smtClean="0"/>
              <a:t>Amartya Sen (2001): challenges the growth-centred notion of development with a notion of </a:t>
            </a:r>
            <a:r>
              <a:rPr lang="en-US" sz="1800" b="1" dirty="0" smtClean="0">
                <a:solidFill>
                  <a:srgbClr val="FF0000"/>
                </a:solidFill>
              </a:rPr>
              <a:t>human development</a:t>
            </a:r>
            <a:r>
              <a:rPr lang="en-US" sz="1800" dirty="0" smtClean="0"/>
              <a:t>, centred on freedom.</a:t>
            </a:r>
          </a:p>
          <a:p>
            <a:pPr marL="0" indent="0">
              <a:buNone/>
            </a:pPr>
            <a:endParaRPr lang="en-US" sz="1800" i="1" dirty="0" smtClean="0"/>
          </a:p>
          <a:p>
            <a:pPr marL="0" indent="0">
              <a:buNone/>
            </a:pPr>
            <a:r>
              <a:rPr lang="en-US" sz="1800" i="1" dirty="0" smtClean="0"/>
              <a:t>Development </a:t>
            </a:r>
            <a:r>
              <a:rPr lang="en-US" sz="1800" i="1" dirty="0"/>
              <a:t>can be seen as a process of expanding the </a:t>
            </a:r>
            <a:r>
              <a:rPr lang="en-US" sz="1800" b="1" i="1" dirty="0">
                <a:solidFill>
                  <a:srgbClr val="FF0000"/>
                </a:solidFill>
              </a:rPr>
              <a:t>real freedoms </a:t>
            </a:r>
            <a:r>
              <a:rPr lang="en-US" sz="1800" i="1" dirty="0"/>
              <a:t>that people enjoy. […] Focusing particularly on people’s capability to choose the lives they have reason </a:t>
            </a:r>
            <a:r>
              <a:rPr lang="en-US" sz="1800" i="1" dirty="0" smtClean="0"/>
              <a:t>to value </a:t>
            </a:r>
            <a:r>
              <a:rPr lang="en-US" sz="1800" i="1" dirty="0"/>
              <a:t>(</a:t>
            </a:r>
            <a:r>
              <a:rPr lang="en-US" sz="1800" i="1" dirty="0" smtClean="0"/>
              <a:t>Sen, 2001).</a:t>
            </a:r>
          </a:p>
          <a:p>
            <a:pPr marL="0" indent="0">
              <a:buNone/>
            </a:pPr>
            <a:endParaRPr lang="en-US" sz="1800" dirty="0"/>
          </a:p>
          <a:p>
            <a:pPr marL="0" indent="0">
              <a:buNone/>
            </a:pPr>
            <a:r>
              <a:rPr lang="en-US" sz="1800" dirty="0" smtClean="0"/>
              <a:t>Freedom </a:t>
            </a:r>
            <a:r>
              <a:rPr lang="en-US" sz="1800" dirty="0"/>
              <a:t>has </a:t>
            </a:r>
            <a:r>
              <a:rPr lang="en-US" sz="1800" dirty="0" smtClean="0"/>
              <a:t>both </a:t>
            </a:r>
            <a:r>
              <a:rPr lang="en-US" sz="1800" u="sng" dirty="0" smtClean="0"/>
              <a:t>intrinsic</a:t>
            </a:r>
            <a:r>
              <a:rPr lang="en-US" sz="1800" dirty="0" smtClean="0"/>
              <a:t> and </a:t>
            </a:r>
            <a:r>
              <a:rPr lang="en-US" sz="1800" u="sng" dirty="0" smtClean="0"/>
              <a:t>instrumental</a:t>
            </a:r>
            <a:r>
              <a:rPr lang="en-US" sz="1800" dirty="0" smtClean="0"/>
              <a:t> value! </a:t>
            </a:r>
            <a:endParaRPr lang="nb-NO" sz="1800" dirty="0"/>
          </a:p>
        </p:txBody>
      </p:sp>
    </p:spTree>
    <p:extLst>
      <p:ext uri="{BB962C8B-B14F-4D97-AF65-F5344CB8AC3E}">
        <p14:creationId xmlns:p14="http://schemas.microsoft.com/office/powerpoint/2010/main" val="341052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smtClean="0"/>
              <a:t>Amartya</a:t>
            </a:r>
            <a:r>
              <a:rPr lang="nb-NO" dirty="0" smtClean="0"/>
              <a:t> Sen: The Capabilities Approach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indent="0">
              <a:buNone/>
            </a:pPr>
            <a:r>
              <a:rPr lang="en-US" sz="1800" dirty="0" smtClean="0"/>
              <a:t>An approach based on two key concepts: “functionings” and “capabilities”</a:t>
            </a:r>
          </a:p>
          <a:p>
            <a:pPr marL="285750" indent="-285750"/>
            <a:endParaRPr lang="en-US" sz="1800" dirty="0"/>
          </a:p>
          <a:p>
            <a:pPr marL="285750" indent="-285750"/>
            <a:r>
              <a:rPr lang="en-US" sz="1800" dirty="0" smtClean="0"/>
              <a:t>“A </a:t>
            </a:r>
            <a:r>
              <a:rPr lang="en-US" sz="1800" b="1" dirty="0">
                <a:solidFill>
                  <a:srgbClr val="FF0000"/>
                </a:solidFill>
              </a:rPr>
              <a:t>functioning</a:t>
            </a:r>
            <a:r>
              <a:rPr lang="en-US" sz="1800" dirty="0"/>
              <a:t> is </a:t>
            </a:r>
            <a:r>
              <a:rPr lang="en-US" sz="1800" dirty="0" smtClean="0"/>
              <a:t>an </a:t>
            </a:r>
            <a:r>
              <a:rPr lang="en-US" sz="1800" dirty="0"/>
              <a:t>achievement, whereas a </a:t>
            </a:r>
            <a:r>
              <a:rPr lang="en-US" sz="1800" b="1" dirty="0">
                <a:solidFill>
                  <a:srgbClr val="FF0000"/>
                </a:solidFill>
              </a:rPr>
              <a:t>capability</a:t>
            </a:r>
            <a:r>
              <a:rPr lang="en-US" sz="1800" dirty="0"/>
              <a:t> is the ability to achieve. Functionings are, in </a:t>
            </a:r>
            <a:r>
              <a:rPr lang="en-US" sz="1800" dirty="0" smtClean="0"/>
              <a:t>a sense, more </a:t>
            </a:r>
            <a:r>
              <a:rPr lang="en-US" sz="1800" dirty="0"/>
              <a:t>directly related to living conditions, since they are different aspects of living conditions</a:t>
            </a:r>
            <a:r>
              <a:rPr lang="en-US" sz="1800" dirty="0" smtClean="0"/>
              <a:t>.” </a:t>
            </a:r>
          </a:p>
          <a:p>
            <a:pPr marL="285750" indent="-285750"/>
            <a:endParaRPr lang="en-US" sz="1800" dirty="0"/>
          </a:p>
          <a:p>
            <a:pPr marL="285750" indent="-285750"/>
            <a:r>
              <a:rPr lang="en-US" sz="1800" dirty="0" smtClean="0"/>
              <a:t>Capabilities</a:t>
            </a:r>
            <a:r>
              <a:rPr lang="en-US" sz="1800" dirty="0"/>
              <a:t>, in contrast, are notions of freedom, in the positive sense</a:t>
            </a:r>
            <a:r>
              <a:rPr lang="en-US" sz="1800" dirty="0" smtClean="0"/>
              <a:t>: what </a:t>
            </a:r>
            <a:r>
              <a:rPr lang="en-US" sz="1800" dirty="0"/>
              <a:t>real opportunities you have regarding the life you may </a:t>
            </a:r>
            <a:r>
              <a:rPr lang="en-US" sz="1800" dirty="0" smtClean="0"/>
              <a:t>lead.</a:t>
            </a:r>
            <a:endParaRPr lang="nb-NO" sz="1800" dirty="0"/>
          </a:p>
        </p:txBody>
      </p:sp>
    </p:spTree>
    <p:extLst>
      <p:ext uri="{BB962C8B-B14F-4D97-AF65-F5344CB8AC3E}">
        <p14:creationId xmlns:p14="http://schemas.microsoft.com/office/powerpoint/2010/main" val="42457573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smtClean="0"/>
              <a:t>Amartya</a:t>
            </a:r>
            <a:r>
              <a:rPr lang="nb-NO" dirty="0" smtClean="0"/>
              <a:t> Sen: The Capabilities Approach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42035" y="4368060"/>
            <a:ext cx="8059928" cy="422278"/>
          </a:xfrm>
        </p:spPr>
        <p:txBody>
          <a:bodyPr>
            <a:noAutofit/>
          </a:bodyPr>
          <a:lstStyle/>
          <a:p>
            <a:pPr marL="0" indent="0">
              <a:buNone/>
            </a:pPr>
            <a:r>
              <a:rPr lang="en-US" i="1" dirty="0"/>
              <a:t>Outline of the core relationships in the </a:t>
            </a:r>
            <a:r>
              <a:rPr lang="en-US" i="1" dirty="0" smtClean="0"/>
              <a:t>Capabilities </a:t>
            </a:r>
            <a:r>
              <a:rPr lang="en-US" i="1" dirty="0"/>
              <a:t>Approach</a:t>
            </a:r>
            <a:endParaRPr lang="nb-NO" sz="1800" i="1" dirty="0"/>
          </a:p>
        </p:txBody>
      </p:sp>
      <p:pic>
        <p:nvPicPr>
          <p:cNvPr id="4" name="Picture 3"/>
          <p:cNvPicPr>
            <a:picLocks noChangeAspect="1"/>
          </p:cNvPicPr>
          <p:nvPr/>
        </p:nvPicPr>
        <p:blipFill>
          <a:blip r:embed="rId3"/>
          <a:stretch>
            <a:fillRect/>
          </a:stretch>
        </p:blipFill>
        <p:spPr>
          <a:xfrm>
            <a:off x="300037" y="1053306"/>
            <a:ext cx="8543925" cy="3038475"/>
          </a:xfrm>
          <a:prstGeom prst="rect">
            <a:avLst/>
          </a:prstGeom>
        </p:spPr>
      </p:pic>
    </p:spTree>
    <p:extLst>
      <p:ext uri="{BB962C8B-B14F-4D97-AF65-F5344CB8AC3E}">
        <p14:creationId xmlns:p14="http://schemas.microsoft.com/office/powerpoint/2010/main" val="24127661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smtClean="0"/>
              <a:t>Amartya</a:t>
            </a:r>
            <a:r>
              <a:rPr lang="nb-NO" dirty="0" smtClean="0"/>
              <a:t> Sen: The Capabilities Approach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2" y="1055368"/>
            <a:ext cx="7696918" cy="3782446"/>
          </a:xfrm>
        </p:spPr>
        <p:txBody>
          <a:bodyPr>
            <a:noAutofit/>
          </a:bodyPr>
          <a:lstStyle/>
          <a:p>
            <a:pPr marL="0" indent="0">
              <a:buNone/>
            </a:pPr>
            <a:r>
              <a:rPr lang="en-US" sz="1800" dirty="0" smtClean="0"/>
              <a:t>Human Development Index (UNDP, 1992): human development as a composite measure, transcending the parameters of economic growth</a:t>
            </a:r>
            <a:endParaRPr lang="en-US" sz="1800" dirty="0"/>
          </a:p>
          <a:p>
            <a:pPr marL="0" indent="0">
              <a:buNone/>
            </a:pPr>
            <a:endParaRPr lang="en-US" sz="900" dirty="0" smtClean="0"/>
          </a:p>
          <a:p>
            <a:pPr marL="0" indent="0">
              <a:buNone/>
            </a:pPr>
            <a:r>
              <a:rPr lang="en-US" sz="1800" dirty="0" smtClean="0"/>
              <a:t>Three </a:t>
            </a:r>
            <a:r>
              <a:rPr lang="en-US" sz="1800" dirty="0"/>
              <a:t>key </a:t>
            </a:r>
            <a:r>
              <a:rPr lang="en-US" sz="1800" dirty="0" smtClean="0"/>
              <a:t>parameters, calculated on countries: </a:t>
            </a:r>
          </a:p>
          <a:p>
            <a:pPr marL="285750" indent="-285750"/>
            <a:r>
              <a:rPr lang="en-US" sz="1800" b="1" dirty="0" smtClean="0">
                <a:solidFill>
                  <a:srgbClr val="FF0000"/>
                </a:solidFill>
              </a:rPr>
              <a:t>Health</a:t>
            </a:r>
            <a:r>
              <a:rPr lang="en-US" sz="1800" dirty="0" smtClean="0"/>
              <a:t> – life expectancy (years)</a:t>
            </a:r>
          </a:p>
          <a:p>
            <a:pPr marL="285750" indent="-285750"/>
            <a:r>
              <a:rPr lang="en-US" sz="1800" b="1" dirty="0" smtClean="0">
                <a:solidFill>
                  <a:srgbClr val="FF0000"/>
                </a:solidFill>
              </a:rPr>
              <a:t>Education</a:t>
            </a:r>
            <a:r>
              <a:rPr lang="en-US" sz="1800" dirty="0" smtClean="0"/>
              <a:t> – expected years of schooling (years) / mean years of schooling (years)</a:t>
            </a:r>
          </a:p>
          <a:p>
            <a:pPr marL="285750" indent="-285750"/>
            <a:r>
              <a:rPr lang="en-US" sz="1800" b="1" dirty="0" smtClean="0">
                <a:solidFill>
                  <a:srgbClr val="FF0000"/>
                </a:solidFill>
              </a:rPr>
              <a:t>Income</a:t>
            </a:r>
            <a:r>
              <a:rPr lang="en-US" sz="1800" dirty="0" smtClean="0"/>
              <a:t> – gross national income per capita (PPP $)</a:t>
            </a:r>
          </a:p>
          <a:p>
            <a:pPr marL="285750" indent="-285750"/>
            <a:endParaRPr lang="nb-NO" sz="900" dirty="0"/>
          </a:p>
          <a:p>
            <a:pPr marL="0" indent="0">
              <a:buNone/>
            </a:pPr>
            <a:r>
              <a:rPr lang="nb-NO" sz="1800" dirty="0" smtClean="0"/>
              <a:t>Translates into action the multidimensional idea of development proposed by Sen’s capabilities approach.</a:t>
            </a:r>
          </a:p>
          <a:p>
            <a:pPr marL="0" indent="0">
              <a:buNone/>
            </a:pPr>
            <a:endParaRPr lang="en-US" sz="1800" dirty="0"/>
          </a:p>
        </p:txBody>
      </p:sp>
    </p:spTree>
    <p:extLst>
      <p:ext uri="{BB962C8B-B14F-4D97-AF65-F5344CB8AC3E}">
        <p14:creationId xmlns:p14="http://schemas.microsoft.com/office/powerpoint/2010/main" val="4283658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So…</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055368"/>
            <a:ext cx="8036301" cy="3782446"/>
          </a:xfrm>
        </p:spPr>
        <p:txBody>
          <a:bodyPr>
            <a:noAutofit/>
          </a:bodyPr>
          <a:lstStyle/>
          <a:p>
            <a:pPr marL="285750" indent="-285750"/>
            <a:r>
              <a:rPr lang="en-US" sz="1800" dirty="0" smtClean="0"/>
              <a:t>What is a “better” world if, with Sen (2001), we conceptualise “development” as the ability to achieve the freedoms that human beings value?</a:t>
            </a:r>
          </a:p>
          <a:p>
            <a:pPr marL="285750" indent="-285750"/>
            <a:endParaRPr lang="en-US" sz="1800" dirty="0"/>
          </a:p>
          <a:p>
            <a:pPr marL="285750" indent="-285750"/>
            <a:r>
              <a:rPr lang="en-US" sz="1800" dirty="0" smtClean="0"/>
              <a:t>A </a:t>
            </a:r>
            <a:r>
              <a:rPr lang="en-US" sz="1800" b="1" dirty="0" smtClean="0">
                <a:solidFill>
                  <a:srgbClr val="FF0000"/>
                </a:solidFill>
              </a:rPr>
              <a:t>growth-centred</a:t>
            </a:r>
            <a:r>
              <a:rPr lang="en-US" sz="1800" dirty="0" smtClean="0"/>
              <a:t> perspective (a “better” world as one where economic growth and prosperity are achieved) challenged by a </a:t>
            </a:r>
            <a:r>
              <a:rPr lang="en-US" sz="1800" b="1" dirty="0" smtClean="0">
                <a:solidFill>
                  <a:srgbClr val="FF0000"/>
                </a:solidFill>
              </a:rPr>
              <a:t>human development </a:t>
            </a:r>
            <a:r>
              <a:rPr lang="en-US" sz="1800" dirty="0" smtClean="0"/>
              <a:t>perspective, where a “better” world sees improvement in key human dimensions such as health, education and income.</a:t>
            </a:r>
          </a:p>
          <a:p>
            <a:pPr marL="285750" indent="-285750"/>
            <a:endParaRPr lang="en-US" sz="1800" dirty="0"/>
          </a:p>
          <a:p>
            <a:pPr marL="285750" indent="-285750"/>
            <a:r>
              <a:rPr lang="en-US" sz="1800" dirty="0" smtClean="0"/>
              <a:t>Not an exhaustive list of dimensions of development – but the HDI seeks to capture the main ones!</a:t>
            </a:r>
            <a:endParaRPr lang="en-US" sz="1800" dirty="0"/>
          </a:p>
          <a:p>
            <a:pPr marL="0" indent="0">
              <a:buNone/>
            </a:pPr>
            <a:endParaRPr lang="en-US" sz="1800" dirty="0"/>
          </a:p>
        </p:txBody>
      </p:sp>
    </p:spTree>
    <p:extLst>
      <p:ext uri="{BB962C8B-B14F-4D97-AF65-F5344CB8AC3E}">
        <p14:creationId xmlns:p14="http://schemas.microsoft.com/office/powerpoint/2010/main" val="3640933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Questions</a:t>
            </a:r>
            <a:r>
              <a:rPr lang="nb-NO" dirty="0" smtClean="0"/>
              <a:t>?</a:t>
            </a:r>
            <a:endParaRPr lang="nb-NO" dirty="0"/>
          </a:p>
        </p:txBody>
      </p:sp>
      <p:sp>
        <p:nvSpPr>
          <p:cNvPr id="3" name="Content Placeholder 2"/>
          <p:cNvSpPr>
            <a:spLocks noGrp="1"/>
          </p:cNvSpPr>
          <p:nvPr>
            <p:ph idx="1"/>
          </p:nvPr>
        </p:nvSpPr>
        <p:spPr/>
        <p:txBody>
          <a:bodyPr>
            <a:normAutofit/>
          </a:bodyPr>
          <a:lstStyle/>
          <a:p>
            <a:endParaRPr lang="nb-NO" sz="1800" dirty="0"/>
          </a:p>
        </p:txBody>
      </p:sp>
    </p:spTree>
    <p:extLst>
      <p:ext uri="{BB962C8B-B14F-4D97-AF65-F5344CB8AC3E}">
        <p14:creationId xmlns:p14="http://schemas.microsoft.com/office/powerpoint/2010/main" val="3162759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Critical discourses in ICT4D!</a:t>
            </a:r>
            <a:endParaRPr lang="nb-NO" dirty="0"/>
          </a:p>
        </p:txBody>
      </p:sp>
      <p:sp>
        <p:nvSpPr>
          <p:cNvPr id="3" name="Content Placeholder 2"/>
          <p:cNvSpPr>
            <a:spLocks noGrp="1"/>
          </p:cNvSpPr>
          <p:nvPr>
            <p:ph idx="1"/>
          </p:nvPr>
        </p:nvSpPr>
        <p:spPr/>
        <p:txBody>
          <a:bodyPr>
            <a:normAutofit/>
          </a:bodyPr>
          <a:lstStyle/>
          <a:p>
            <a:endParaRPr lang="nb-NO" sz="1800" dirty="0" smtClean="0"/>
          </a:p>
          <a:p>
            <a:r>
              <a:rPr lang="nb-NO" sz="1800" dirty="0" smtClean="0"/>
              <a:t>Just as different perspectives </a:t>
            </a:r>
            <a:r>
              <a:rPr lang="nb-NO" sz="1800" dirty="0" err="1" smtClean="0"/>
              <a:t>exist</a:t>
            </a:r>
            <a:r>
              <a:rPr lang="nb-NO" sz="1800" dirty="0" smtClean="0"/>
              <a:t> on what a «better» world is, different </a:t>
            </a:r>
            <a:r>
              <a:rPr lang="nb-NO" sz="1800" dirty="0" err="1" smtClean="0"/>
              <a:t>views</a:t>
            </a:r>
            <a:r>
              <a:rPr lang="nb-NO" sz="1800" dirty="0" smtClean="0"/>
              <a:t> </a:t>
            </a:r>
            <a:r>
              <a:rPr lang="nb-NO" sz="1800" dirty="0" err="1" smtClean="0"/>
              <a:t>exist</a:t>
            </a:r>
            <a:r>
              <a:rPr lang="nb-NO" sz="1800" dirty="0" smtClean="0"/>
              <a:t> on </a:t>
            </a:r>
            <a:r>
              <a:rPr lang="nb-NO" sz="1800" b="1" dirty="0" smtClean="0">
                <a:solidFill>
                  <a:srgbClr val="FF0000"/>
                </a:solidFill>
              </a:rPr>
              <a:t>how ICTs </a:t>
            </a:r>
            <a:r>
              <a:rPr lang="nb-NO" sz="1800" b="1" dirty="0" err="1" smtClean="0">
                <a:solidFill>
                  <a:srgbClr val="FF0000"/>
                </a:solidFill>
              </a:rPr>
              <a:t>should</a:t>
            </a:r>
            <a:r>
              <a:rPr lang="nb-NO" sz="1800" b="1" dirty="0" smtClean="0">
                <a:solidFill>
                  <a:srgbClr val="FF0000"/>
                </a:solidFill>
              </a:rPr>
              <a:t> be </a:t>
            </a:r>
            <a:r>
              <a:rPr lang="nb-NO" sz="1800" b="1" dirty="0" err="1" smtClean="0">
                <a:solidFill>
                  <a:srgbClr val="FF0000"/>
                </a:solidFill>
              </a:rPr>
              <a:t>involved</a:t>
            </a:r>
            <a:r>
              <a:rPr lang="nb-NO" sz="1800" b="1" dirty="0" smtClean="0">
                <a:solidFill>
                  <a:srgbClr val="FF0000"/>
                </a:solidFill>
              </a:rPr>
              <a:t> </a:t>
            </a:r>
            <a:r>
              <a:rPr lang="nb-NO" sz="1800" dirty="0" smtClean="0"/>
              <a:t>in </a:t>
            </a:r>
            <a:r>
              <a:rPr lang="nb-NO" sz="1800" dirty="0" err="1" smtClean="0"/>
              <a:t>building</a:t>
            </a:r>
            <a:r>
              <a:rPr lang="nb-NO" sz="1800" dirty="0" smtClean="0"/>
              <a:t> it.</a:t>
            </a:r>
          </a:p>
          <a:p>
            <a:endParaRPr lang="nb-NO" sz="1800" dirty="0"/>
          </a:p>
          <a:p>
            <a:r>
              <a:rPr lang="nb-NO" sz="1800" dirty="0" smtClean="0"/>
              <a:t>How </a:t>
            </a:r>
            <a:r>
              <a:rPr lang="nb-NO" sz="1800" dirty="0" err="1" smtClean="0"/>
              <a:t>should</a:t>
            </a:r>
            <a:r>
              <a:rPr lang="nb-NO" sz="1800" dirty="0" smtClean="0"/>
              <a:t> ICTs participate in the construction of a better world?</a:t>
            </a:r>
            <a:endParaRPr lang="nb-NO" sz="1800" dirty="0"/>
          </a:p>
        </p:txBody>
      </p:sp>
    </p:spTree>
    <p:extLst>
      <p:ext uri="{BB962C8B-B14F-4D97-AF65-F5344CB8AC3E}">
        <p14:creationId xmlns:p14="http://schemas.microsoft.com/office/powerpoint/2010/main" val="8280111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Critical discourses in ICT4D!</a:t>
            </a:r>
            <a:endParaRPr lang="nb-NO" dirty="0"/>
          </a:p>
        </p:txBody>
      </p:sp>
      <p:sp>
        <p:nvSpPr>
          <p:cNvPr id="3" name="Content Placeholder 2"/>
          <p:cNvSpPr>
            <a:spLocks noGrp="1"/>
          </p:cNvSpPr>
          <p:nvPr>
            <p:ph idx="1"/>
          </p:nvPr>
        </p:nvSpPr>
        <p:spPr>
          <a:xfrm>
            <a:off x="504153" y="1263721"/>
            <a:ext cx="7920990" cy="2918344"/>
          </a:xfrm>
        </p:spPr>
        <p:txBody>
          <a:bodyPr>
            <a:normAutofit/>
          </a:bodyPr>
          <a:lstStyle/>
          <a:p>
            <a:r>
              <a:rPr lang="nb-NO" sz="1800" dirty="0" smtClean="0"/>
              <a:t>Avgerou (2008): three </a:t>
            </a:r>
            <a:r>
              <a:rPr lang="nb-NO" sz="1800" b="1" dirty="0" smtClean="0">
                <a:solidFill>
                  <a:srgbClr val="FF0000"/>
                </a:solidFill>
              </a:rPr>
              <a:t>discourses</a:t>
            </a:r>
            <a:r>
              <a:rPr lang="nb-NO" sz="1800" dirty="0" smtClean="0"/>
              <a:t> (i.e. sets of assumptions) on the </a:t>
            </a:r>
            <a:r>
              <a:rPr lang="nb-NO" sz="1800" dirty="0" err="1" smtClean="0"/>
              <a:t>interconnection</a:t>
            </a:r>
            <a:r>
              <a:rPr lang="nb-NO" sz="1800" dirty="0" smtClean="0"/>
              <a:t> of ICTs and development</a:t>
            </a:r>
          </a:p>
          <a:p>
            <a:endParaRPr lang="nb-NO" sz="1800" dirty="0"/>
          </a:p>
          <a:p>
            <a:r>
              <a:rPr lang="nb-NO" sz="1800" dirty="0" err="1" smtClean="0"/>
              <a:t>Starting</a:t>
            </a:r>
            <a:r>
              <a:rPr lang="nb-NO" sz="1800" dirty="0" smtClean="0"/>
              <a:t> </a:t>
            </a:r>
            <a:r>
              <a:rPr lang="nb-NO" sz="1800" dirty="0" err="1" smtClean="0"/>
              <a:t>point</a:t>
            </a:r>
            <a:r>
              <a:rPr lang="nb-NO" sz="1800" dirty="0" smtClean="0"/>
              <a:t>: ICT4D studies </a:t>
            </a:r>
            <a:r>
              <a:rPr lang="nb-NO" sz="1800" dirty="0" err="1" smtClean="0"/>
              <a:t>often</a:t>
            </a:r>
            <a:r>
              <a:rPr lang="nb-NO" sz="1800" dirty="0" smtClean="0"/>
              <a:t> take an </a:t>
            </a:r>
            <a:r>
              <a:rPr lang="nb-NO" sz="1800" dirty="0" err="1" smtClean="0"/>
              <a:t>implicit</a:t>
            </a:r>
            <a:r>
              <a:rPr lang="nb-NO" sz="1800" dirty="0" smtClean="0"/>
              <a:t> </a:t>
            </a:r>
            <a:r>
              <a:rPr lang="nb-NO" sz="1800" b="1" dirty="0" smtClean="0">
                <a:solidFill>
                  <a:srgbClr val="FF0000"/>
                </a:solidFill>
              </a:rPr>
              <a:t>perspective</a:t>
            </a:r>
            <a:r>
              <a:rPr lang="nb-NO" sz="1800" dirty="0" smtClean="0"/>
              <a:t>, on </a:t>
            </a:r>
            <a:r>
              <a:rPr lang="nb-NO" sz="1800" dirty="0" err="1" smtClean="0"/>
              <a:t>whose</a:t>
            </a:r>
            <a:r>
              <a:rPr lang="nb-NO" sz="1800" dirty="0" smtClean="0"/>
              <a:t> basis </a:t>
            </a:r>
            <a:r>
              <a:rPr lang="nb-NO" sz="1800" dirty="0" err="1" smtClean="0"/>
              <a:t>they</a:t>
            </a:r>
            <a:r>
              <a:rPr lang="nb-NO" sz="1800" dirty="0" smtClean="0"/>
              <a:t> </a:t>
            </a:r>
            <a:r>
              <a:rPr lang="nb-NO" sz="1800" dirty="0" err="1" smtClean="0"/>
              <a:t>draw</a:t>
            </a:r>
            <a:r>
              <a:rPr lang="nb-NO" sz="1800" dirty="0" smtClean="0"/>
              <a:t> </a:t>
            </a:r>
            <a:r>
              <a:rPr lang="nb-NO" sz="1800" dirty="0" err="1" smtClean="0"/>
              <a:t>conclusions</a:t>
            </a:r>
            <a:r>
              <a:rPr lang="nb-NO" sz="1800" dirty="0" smtClean="0"/>
              <a:t> on the role that ICTs play, and/or </a:t>
            </a:r>
            <a:r>
              <a:rPr lang="nb-NO" sz="1800" dirty="0" err="1" smtClean="0"/>
              <a:t>should</a:t>
            </a:r>
            <a:r>
              <a:rPr lang="nb-NO" sz="1800" dirty="0" smtClean="0"/>
              <a:t> be </a:t>
            </a:r>
            <a:r>
              <a:rPr lang="nb-NO" sz="1800" dirty="0" err="1" smtClean="0"/>
              <a:t>playing</a:t>
            </a:r>
            <a:r>
              <a:rPr lang="nb-NO" sz="1800" dirty="0" smtClean="0"/>
              <a:t>, in a </a:t>
            </a:r>
            <a:r>
              <a:rPr lang="nb-NO" sz="1800" dirty="0" err="1" smtClean="0"/>
              <a:t>socioeconomically</a:t>
            </a:r>
            <a:r>
              <a:rPr lang="nb-NO" sz="1800" dirty="0" smtClean="0"/>
              <a:t> disadvantaged context.</a:t>
            </a:r>
          </a:p>
          <a:p>
            <a:endParaRPr lang="nb-NO" sz="1800" dirty="0"/>
          </a:p>
          <a:p>
            <a:r>
              <a:rPr lang="nb-NO" sz="1800" dirty="0" smtClean="0"/>
              <a:t>Three discourses centred on: technology and knowledge transfer; </a:t>
            </a:r>
            <a:r>
              <a:rPr lang="nb-NO" sz="1800" dirty="0" err="1" smtClean="0"/>
              <a:t>socially</a:t>
            </a:r>
            <a:r>
              <a:rPr lang="nb-NO" sz="1800" dirty="0" smtClean="0"/>
              <a:t> </a:t>
            </a:r>
            <a:r>
              <a:rPr lang="nb-NO" sz="1800" dirty="0" err="1" smtClean="0"/>
              <a:t>embedded</a:t>
            </a:r>
            <a:r>
              <a:rPr lang="nb-NO" sz="1800" dirty="0" smtClean="0"/>
              <a:t> action, and transformative intervention.  </a:t>
            </a:r>
            <a:endParaRPr lang="nb-NO" sz="1800" dirty="0"/>
          </a:p>
        </p:txBody>
      </p:sp>
    </p:spTree>
    <p:extLst>
      <p:ext uri="{BB962C8B-B14F-4D97-AF65-F5344CB8AC3E}">
        <p14:creationId xmlns:p14="http://schemas.microsoft.com/office/powerpoint/2010/main" val="3087047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Critical discourses in ICT4D!</a:t>
            </a:r>
            <a:endParaRPr lang="nb-NO" dirty="0"/>
          </a:p>
        </p:txBody>
      </p:sp>
      <p:sp>
        <p:nvSpPr>
          <p:cNvPr id="3" name="Content Placeholder 2"/>
          <p:cNvSpPr>
            <a:spLocks noGrp="1"/>
          </p:cNvSpPr>
          <p:nvPr>
            <p:ph idx="1"/>
          </p:nvPr>
        </p:nvSpPr>
        <p:spPr>
          <a:xfrm>
            <a:off x="504153" y="1263720"/>
            <a:ext cx="7920990" cy="3708971"/>
          </a:xfrm>
        </p:spPr>
        <p:txBody>
          <a:bodyPr>
            <a:normAutofit/>
          </a:bodyPr>
          <a:lstStyle/>
          <a:p>
            <a:pPr marL="0" indent="0">
              <a:buNone/>
            </a:pPr>
            <a:r>
              <a:rPr lang="nb-NO" sz="1800" b="1" dirty="0" smtClean="0"/>
              <a:t>Technology and knowledge transfer</a:t>
            </a:r>
            <a:endParaRPr lang="nb-NO" sz="1800" b="1" dirty="0"/>
          </a:p>
          <a:p>
            <a:r>
              <a:rPr lang="nb-NO" sz="1800" dirty="0" smtClean="0"/>
              <a:t>Core </a:t>
            </a:r>
            <a:r>
              <a:rPr lang="nb-NO" sz="1800" dirty="0" err="1" smtClean="0"/>
              <a:t>assumption</a:t>
            </a:r>
            <a:r>
              <a:rPr lang="nb-NO" sz="1800" dirty="0" smtClean="0"/>
              <a:t>: </a:t>
            </a:r>
            <a:r>
              <a:rPr lang="en-US" sz="1800" dirty="0" smtClean="0"/>
              <a:t>ICT </a:t>
            </a:r>
            <a:r>
              <a:rPr lang="en-US" sz="1800" dirty="0"/>
              <a:t>innovation in developing countries is mainly concerned with </a:t>
            </a:r>
            <a:r>
              <a:rPr lang="en-US" sz="1800" b="1" dirty="0">
                <a:solidFill>
                  <a:srgbClr val="FF0000"/>
                </a:solidFill>
              </a:rPr>
              <a:t>catching up </a:t>
            </a:r>
            <a:r>
              <a:rPr lang="en-US" sz="1800" dirty="0"/>
              <a:t>with the </a:t>
            </a:r>
            <a:r>
              <a:rPr lang="en-US" sz="1800" dirty="0" smtClean="0"/>
              <a:t>advanced </a:t>
            </a:r>
            <a:r>
              <a:rPr lang="en-US" sz="1800" dirty="0"/>
              <a:t>rich </a:t>
            </a:r>
            <a:r>
              <a:rPr lang="en-US" sz="1800" dirty="0" smtClean="0"/>
              <a:t>economies.</a:t>
            </a:r>
          </a:p>
          <a:p>
            <a:r>
              <a:rPr lang="en-US" sz="1800" dirty="0" smtClean="0"/>
              <a:t>This catching-up process occurs through </a:t>
            </a:r>
            <a:r>
              <a:rPr lang="en-US" sz="1800" b="1" dirty="0" smtClean="0">
                <a:solidFill>
                  <a:srgbClr val="FF0000"/>
                </a:solidFill>
              </a:rPr>
              <a:t>transferring</a:t>
            </a:r>
            <a:r>
              <a:rPr lang="en-US" sz="1800" dirty="0" smtClean="0"/>
              <a:t> technologies and knowledge from industrially advanced countries, imitating their institutions.</a:t>
            </a:r>
          </a:p>
          <a:p>
            <a:r>
              <a:rPr lang="en-US" sz="1800" dirty="0" smtClean="0"/>
              <a:t>Theories of technology diffusion and acceptance: studies of how, and how fast, a Western technology diffuses in a “developing country” setting</a:t>
            </a:r>
          </a:p>
          <a:p>
            <a:r>
              <a:rPr lang="en-US" sz="1800" dirty="0" smtClean="0"/>
              <a:t>Underlying assumption: development happens </a:t>
            </a:r>
            <a:r>
              <a:rPr lang="en-US" sz="1800" b="1" dirty="0" smtClean="0">
                <a:solidFill>
                  <a:srgbClr val="FF0000"/>
                </a:solidFill>
              </a:rPr>
              <a:t>through technology and knowledge transfer</a:t>
            </a:r>
            <a:r>
              <a:rPr lang="en-US" sz="1800" dirty="0" smtClean="0"/>
              <a:t>, in a modernisation theory logic</a:t>
            </a:r>
          </a:p>
          <a:p>
            <a:r>
              <a:rPr lang="en-US" sz="1800" dirty="0" smtClean="0"/>
              <a:t>Studies tend to take the point of view of the “moderniser”, meaning the country or organisation that initiates and fosters technology diffusion.</a:t>
            </a:r>
            <a:endParaRPr lang="nb-NO" sz="1800" dirty="0"/>
          </a:p>
        </p:txBody>
      </p:sp>
    </p:spTree>
    <p:extLst>
      <p:ext uri="{BB962C8B-B14F-4D97-AF65-F5344CB8AC3E}">
        <p14:creationId xmlns:p14="http://schemas.microsoft.com/office/powerpoint/2010/main" val="3244155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Critical discourses in ICT4D!</a:t>
            </a:r>
            <a:endParaRPr lang="nb-NO" dirty="0"/>
          </a:p>
        </p:txBody>
      </p:sp>
      <p:sp>
        <p:nvSpPr>
          <p:cNvPr id="3" name="Content Placeholder 2"/>
          <p:cNvSpPr>
            <a:spLocks noGrp="1"/>
          </p:cNvSpPr>
          <p:nvPr>
            <p:ph idx="1"/>
          </p:nvPr>
        </p:nvSpPr>
        <p:spPr>
          <a:xfrm>
            <a:off x="504153" y="1263720"/>
            <a:ext cx="7920990" cy="3616505"/>
          </a:xfrm>
        </p:spPr>
        <p:txBody>
          <a:bodyPr>
            <a:normAutofit/>
          </a:bodyPr>
          <a:lstStyle/>
          <a:p>
            <a:pPr marL="0" indent="0">
              <a:buNone/>
            </a:pPr>
            <a:r>
              <a:rPr lang="nb-NO" sz="1800" b="1" dirty="0" err="1" smtClean="0"/>
              <a:t>Socially</a:t>
            </a:r>
            <a:r>
              <a:rPr lang="nb-NO" sz="1800" b="1" dirty="0" smtClean="0"/>
              <a:t> </a:t>
            </a:r>
            <a:r>
              <a:rPr lang="nb-NO" sz="1800" b="1" dirty="0" err="1" smtClean="0"/>
              <a:t>embedded</a:t>
            </a:r>
            <a:r>
              <a:rPr lang="nb-NO" sz="1800" b="1" dirty="0" smtClean="0"/>
              <a:t> action</a:t>
            </a:r>
            <a:endParaRPr lang="nb-NO" sz="1800" b="1" dirty="0"/>
          </a:p>
          <a:p>
            <a:r>
              <a:rPr lang="nb-NO" sz="1800" dirty="0" smtClean="0"/>
              <a:t>Technological innovation is not </a:t>
            </a:r>
            <a:r>
              <a:rPr lang="nb-NO" sz="1800" dirty="0" err="1" smtClean="0"/>
              <a:t>transferred</a:t>
            </a:r>
            <a:r>
              <a:rPr lang="nb-NO" sz="1800" dirty="0" smtClean="0"/>
              <a:t>, but </a:t>
            </a:r>
            <a:r>
              <a:rPr lang="nb-NO" sz="1800" b="1" dirty="0" err="1" smtClean="0">
                <a:solidFill>
                  <a:srgbClr val="FF0000"/>
                </a:solidFill>
              </a:rPr>
              <a:t>socially</a:t>
            </a:r>
            <a:r>
              <a:rPr lang="nb-NO" sz="1800" b="1" dirty="0" smtClean="0">
                <a:solidFill>
                  <a:srgbClr val="FF0000"/>
                </a:solidFill>
              </a:rPr>
              <a:t> </a:t>
            </a:r>
            <a:r>
              <a:rPr lang="nb-NO" sz="1800" b="1" dirty="0" err="1" smtClean="0">
                <a:solidFill>
                  <a:srgbClr val="FF0000"/>
                </a:solidFill>
              </a:rPr>
              <a:t>constructed</a:t>
            </a:r>
            <a:r>
              <a:rPr lang="nb-NO" sz="1800" b="1" dirty="0" smtClean="0">
                <a:solidFill>
                  <a:srgbClr val="FF0000"/>
                </a:solidFill>
              </a:rPr>
              <a:t> </a:t>
            </a:r>
            <a:r>
              <a:rPr lang="nb-NO" sz="1800" dirty="0" smtClean="0"/>
              <a:t>and </a:t>
            </a:r>
            <a:r>
              <a:rPr lang="nb-NO" sz="1800" dirty="0" err="1" smtClean="0"/>
              <a:t>reinterpreted</a:t>
            </a:r>
            <a:r>
              <a:rPr lang="nb-NO" sz="1800" dirty="0" smtClean="0"/>
              <a:t> by </a:t>
            </a:r>
            <a:r>
              <a:rPr lang="nb-NO" sz="1800" dirty="0" err="1" smtClean="0"/>
              <a:t>local</a:t>
            </a:r>
            <a:r>
              <a:rPr lang="nb-NO" sz="1800" dirty="0" smtClean="0"/>
              <a:t> communities.</a:t>
            </a:r>
          </a:p>
          <a:p>
            <a:r>
              <a:rPr lang="en-US" sz="1800" dirty="0"/>
              <a:t>Innovation is studied as a locally constituted process of technology construction and organizational change. </a:t>
            </a:r>
            <a:endParaRPr lang="en-US" sz="1800" dirty="0" smtClean="0"/>
          </a:p>
          <a:p>
            <a:r>
              <a:rPr lang="en-US" sz="1800" dirty="0" smtClean="0"/>
              <a:t>Its </a:t>
            </a:r>
            <a:r>
              <a:rPr lang="en-US" sz="1800" dirty="0"/>
              <a:t>purpose arises from </a:t>
            </a:r>
            <a:r>
              <a:rPr lang="en-US" sz="1800" dirty="0" smtClean="0"/>
              <a:t>local problematisations; </a:t>
            </a:r>
            <a:r>
              <a:rPr lang="en-US" sz="1800" dirty="0"/>
              <a:t>its course is determined by the way </a:t>
            </a:r>
            <a:r>
              <a:rPr lang="en-US" sz="1800" b="1" dirty="0">
                <a:solidFill>
                  <a:srgbClr val="FF0000"/>
                </a:solidFill>
              </a:rPr>
              <a:t>local actors </a:t>
            </a:r>
            <a:r>
              <a:rPr lang="en-US" sz="1800" dirty="0"/>
              <a:t>make sense of it and </a:t>
            </a:r>
            <a:r>
              <a:rPr lang="en-US" sz="1800" dirty="0" smtClean="0"/>
              <a:t>accommodate </a:t>
            </a:r>
            <a:r>
              <a:rPr lang="en-US" sz="1800" dirty="0"/>
              <a:t>it in their </a:t>
            </a:r>
            <a:r>
              <a:rPr lang="en-US" sz="1800" dirty="0" smtClean="0"/>
              <a:t>lives</a:t>
            </a:r>
          </a:p>
          <a:p>
            <a:r>
              <a:rPr lang="en-US" sz="1800" dirty="0" smtClean="0"/>
              <a:t>For example: HISP research, where a platform (DHIS2) is embedded in the local context of the over 70 countries that adopt it</a:t>
            </a:r>
          </a:p>
          <a:p>
            <a:r>
              <a:rPr lang="en-US" sz="1800" dirty="0" smtClean="0"/>
              <a:t>“Development” stems from innovation that, generated by the communities that it is for, is capable of meeting local community needs.</a:t>
            </a:r>
            <a:endParaRPr lang="nb-NO" sz="1800" dirty="0"/>
          </a:p>
        </p:txBody>
      </p:sp>
    </p:spTree>
    <p:extLst>
      <p:ext uri="{BB962C8B-B14F-4D97-AF65-F5344CB8AC3E}">
        <p14:creationId xmlns:p14="http://schemas.microsoft.com/office/powerpoint/2010/main" val="1399508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Critical discourses in ICT4D!</a:t>
            </a:r>
            <a:endParaRPr lang="nb-NO" dirty="0"/>
          </a:p>
        </p:txBody>
      </p:sp>
      <p:sp>
        <p:nvSpPr>
          <p:cNvPr id="3" name="Content Placeholder 2"/>
          <p:cNvSpPr>
            <a:spLocks noGrp="1"/>
          </p:cNvSpPr>
          <p:nvPr>
            <p:ph idx="1"/>
          </p:nvPr>
        </p:nvSpPr>
        <p:spPr>
          <a:xfrm>
            <a:off x="504153" y="1263720"/>
            <a:ext cx="7920990" cy="3339101"/>
          </a:xfrm>
        </p:spPr>
        <p:txBody>
          <a:bodyPr>
            <a:normAutofit/>
          </a:bodyPr>
          <a:lstStyle/>
          <a:p>
            <a:pPr marL="0" indent="0">
              <a:buNone/>
            </a:pPr>
            <a:r>
              <a:rPr lang="nb-NO" sz="1800" b="1" dirty="0" smtClean="0"/>
              <a:t>Transformative intervention</a:t>
            </a:r>
            <a:endParaRPr lang="nb-NO" sz="1800" b="1" dirty="0"/>
          </a:p>
          <a:p>
            <a:r>
              <a:rPr lang="nb-NO" sz="1800" dirty="0" smtClean="0"/>
              <a:t>Increasingly important in the ICT4D landscape!</a:t>
            </a:r>
          </a:p>
          <a:p>
            <a:r>
              <a:rPr lang="nb-NO" sz="1800" dirty="0" smtClean="0"/>
              <a:t>ICT innovation is associated </a:t>
            </a:r>
            <a:r>
              <a:rPr lang="en-US" sz="1800" dirty="0"/>
              <a:t>with processes of </a:t>
            </a:r>
            <a:r>
              <a:rPr lang="en-US" sz="1800" b="1" dirty="0">
                <a:solidFill>
                  <a:srgbClr val="FF0000"/>
                </a:solidFill>
              </a:rPr>
              <a:t>change</a:t>
            </a:r>
            <a:r>
              <a:rPr lang="en-US" sz="1800" dirty="0"/>
              <a:t> of the social, economic, and political conditions in developing </a:t>
            </a:r>
            <a:r>
              <a:rPr lang="en-US" sz="1800" dirty="0" smtClean="0"/>
              <a:t>countries</a:t>
            </a:r>
          </a:p>
          <a:p>
            <a:r>
              <a:rPr lang="en-US" sz="1800" dirty="0" smtClean="0"/>
              <a:t>By doing so, ICT innovation directly addresses the </a:t>
            </a:r>
            <a:r>
              <a:rPr lang="en-US" sz="1800" b="1" dirty="0" smtClean="0">
                <a:solidFill>
                  <a:srgbClr val="FF0000"/>
                </a:solidFill>
              </a:rPr>
              <a:t>development struggle</a:t>
            </a:r>
            <a:r>
              <a:rPr lang="en-US" sz="1800" dirty="0" smtClean="0"/>
              <a:t>, challenging institutions that prevent core dimensions of development from being achieved.</a:t>
            </a:r>
          </a:p>
          <a:p>
            <a:r>
              <a:rPr lang="en-US" sz="1800" dirty="0" smtClean="0"/>
              <a:t>Unlike the socially </a:t>
            </a:r>
            <a:r>
              <a:rPr lang="en-US" sz="1800" dirty="0"/>
              <a:t>embedded discourse, the transformative </a:t>
            </a:r>
            <a:r>
              <a:rPr lang="en-US" sz="1800" dirty="0" smtClean="0"/>
              <a:t>intervention discourse </a:t>
            </a:r>
            <a:r>
              <a:rPr lang="en-US" sz="1800" dirty="0"/>
              <a:t>is explicitly concerned with the way ICT is implicated in the dynamics </a:t>
            </a:r>
            <a:r>
              <a:rPr lang="en-US" sz="1800" dirty="0" smtClean="0"/>
              <a:t>of social, economic and political change.</a:t>
            </a:r>
          </a:p>
          <a:p>
            <a:endParaRPr lang="en-US" sz="1800" dirty="0" smtClean="0"/>
          </a:p>
          <a:p>
            <a:endParaRPr lang="nb-NO" sz="1800" dirty="0"/>
          </a:p>
        </p:txBody>
      </p:sp>
    </p:spTree>
    <p:extLst>
      <p:ext uri="{BB962C8B-B14F-4D97-AF65-F5344CB8AC3E}">
        <p14:creationId xmlns:p14="http://schemas.microsoft.com/office/powerpoint/2010/main" val="470936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But…</a:t>
            </a:r>
            <a:endParaRPr lang="nb-NO" dirty="0"/>
          </a:p>
        </p:txBody>
      </p:sp>
      <p:sp>
        <p:nvSpPr>
          <p:cNvPr id="3" name="Content Placeholder 2"/>
          <p:cNvSpPr>
            <a:spLocks noGrp="1"/>
          </p:cNvSpPr>
          <p:nvPr>
            <p:ph idx="1"/>
          </p:nvPr>
        </p:nvSpPr>
        <p:spPr>
          <a:xfrm>
            <a:off x="504153" y="1263720"/>
            <a:ext cx="7920990" cy="3339101"/>
          </a:xfrm>
        </p:spPr>
        <p:txBody>
          <a:bodyPr>
            <a:normAutofit/>
          </a:bodyPr>
          <a:lstStyle/>
          <a:p>
            <a:endParaRPr lang="en-US" sz="1800" dirty="0" smtClean="0"/>
          </a:p>
          <a:p>
            <a:pPr marL="0" indent="0">
              <a:buNone/>
            </a:pPr>
            <a:endParaRPr lang="en-US" sz="1800" dirty="0" smtClean="0"/>
          </a:p>
          <a:p>
            <a:pPr marL="0" indent="0">
              <a:buNone/>
            </a:pPr>
            <a:r>
              <a:rPr lang="nb-NO" sz="1800" b="1" i="1" dirty="0" smtClean="0">
                <a:solidFill>
                  <a:srgbClr val="FF0000"/>
                </a:solidFill>
              </a:rPr>
              <a:t>Adverse digital incorporation:</a:t>
            </a:r>
          </a:p>
          <a:p>
            <a:pPr marL="0" indent="0">
              <a:buNone/>
            </a:pPr>
            <a:r>
              <a:rPr lang="nb-NO" sz="1800" i="1" dirty="0" smtClean="0"/>
              <a:t>Transformation is not necessarily for the «good» of society!</a:t>
            </a:r>
            <a:endParaRPr lang="nb-NO" sz="1800" i="1" dirty="0"/>
          </a:p>
        </p:txBody>
      </p:sp>
    </p:spTree>
    <p:extLst>
      <p:ext uri="{BB962C8B-B14F-4D97-AF65-F5344CB8AC3E}">
        <p14:creationId xmlns:p14="http://schemas.microsoft.com/office/powerpoint/2010/main" val="903046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As you </a:t>
            </a:r>
            <a:r>
              <a:rPr lang="nb-NO" dirty="0" err="1" smtClean="0"/>
              <a:t>read</a:t>
            </a:r>
            <a:r>
              <a:rPr lang="nb-NO" dirty="0" smtClean="0"/>
              <a:t> ICT4D literature…</a:t>
            </a:r>
            <a:endParaRPr lang="nb-NO" dirty="0"/>
          </a:p>
        </p:txBody>
      </p:sp>
      <p:sp>
        <p:nvSpPr>
          <p:cNvPr id="3" name="Content Placeholder 2"/>
          <p:cNvSpPr>
            <a:spLocks noGrp="1"/>
          </p:cNvSpPr>
          <p:nvPr>
            <p:ph idx="1"/>
          </p:nvPr>
        </p:nvSpPr>
        <p:spPr>
          <a:xfrm>
            <a:off x="504153" y="1263721"/>
            <a:ext cx="7920990" cy="2918344"/>
          </a:xfrm>
        </p:spPr>
        <p:txBody>
          <a:bodyPr>
            <a:normAutofit/>
          </a:bodyPr>
          <a:lstStyle/>
          <a:p>
            <a:pPr marL="285750" indent="-285750"/>
            <a:r>
              <a:rPr lang="nb-NO" sz="1800" dirty="0" smtClean="0"/>
              <a:t>…it can be helpful to </a:t>
            </a:r>
            <a:r>
              <a:rPr lang="nb-NO" sz="1800" dirty="0" err="1" smtClean="0"/>
              <a:t>try</a:t>
            </a:r>
            <a:r>
              <a:rPr lang="nb-NO" sz="1800" dirty="0" smtClean="0"/>
              <a:t> and </a:t>
            </a:r>
            <a:r>
              <a:rPr lang="nb-NO" sz="1800" dirty="0" err="1" smtClean="0"/>
              <a:t>identify</a:t>
            </a:r>
            <a:r>
              <a:rPr lang="nb-NO" sz="1800" dirty="0" smtClean="0"/>
              <a:t> </a:t>
            </a:r>
            <a:r>
              <a:rPr lang="nb-NO" sz="1800" b="1" dirty="0" smtClean="0">
                <a:solidFill>
                  <a:srgbClr val="FF0000"/>
                </a:solidFill>
              </a:rPr>
              <a:t>which perspective </a:t>
            </a:r>
            <a:r>
              <a:rPr lang="nb-NO" sz="1800" dirty="0" smtClean="0"/>
              <a:t>is taken by the </a:t>
            </a:r>
            <a:r>
              <a:rPr lang="nb-NO" sz="1800" dirty="0" err="1" smtClean="0"/>
              <a:t>authors</a:t>
            </a:r>
            <a:r>
              <a:rPr lang="nb-NO" sz="1800" dirty="0" smtClean="0"/>
              <a:t> in the papers you </a:t>
            </a:r>
            <a:r>
              <a:rPr lang="nb-NO" sz="1800" dirty="0" err="1" smtClean="0"/>
              <a:t>read</a:t>
            </a:r>
            <a:r>
              <a:rPr lang="nb-NO" sz="1800" dirty="0" smtClean="0"/>
              <a:t>!</a:t>
            </a:r>
          </a:p>
          <a:p>
            <a:pPr marL="285750" indent="-285750"/>
            <a:endParaRPr lang="nb-NO" sz="1800" dirty="0"/>
          </a:p>
          <a:p>
            <a:pPr marL="285750" indent="-285750"/>
            <a:r>
              <a:rPr lang="nb-NO" sz="1800" dirty="0" smtClean="0"/>
              <a:t>Are the </a:t>
            </a:r>
            <a:r>
              <a:rPr lang="nb-NO" sz="1800" dirty="0" err="1" smtClean="0"/>
              <a:t>authors</a:t>
            </a:r>
            <a:r>
              <a:rPr lang="nb-NO" sz="1800" dirty="0" smtClean="0"/>
              <a:t> (implicitly) taking a perspective centred on technology transfer, or </a:t>
            </a:r>
            <a:r>
              <a:rPr lang="nb-NO" sz="1800" dirty="0" err="1" smtClean="0"/>
              <a:t>one</a:t>
            </a:r>
            <a:r>
              <a:rPr lang="nb-NO" sz="1800" dirty="0" smtClean="0"/>
              <a:t> more </a:t>
            </a:r>
            <a:r>
              <a:rPr lang="nb-NO" sz="1800" dirty="0" err="1" smtClean="0"/>
              <a:t>oriented</a:t>
            </a:r>
            <a:r>
              <a:rPr lang="nb-NO" sz="1800" dirty="0" smtClean="0"/>
              <a:t> to </a:t>
            </a:r>
            <a:r>
              <a:rPr lang="nb-NO" sz="1800" dirty="0" err="1" smtClean="0"/>
              <a:t>socially</a:t>
            </a:r>
            <a:r>
              <a:rPr lang="nb-NO" sz="1800" dirty="0" smtClean="0"/>
              <a:t> </a:t>
            </a:r>
            <a:r>
              <a:rPr lang="nb-NO" sz="1800" dirty="0" err="1" smtClean="0"/>
              <a:t>embedded</a:t>
            </a:r>
            <a:r>
              <a:rPr lang="nb-NO" sz="1800" dirty="0" smtClean="0"/>
              <a:t> </a:t>
            </a:r>
            <a:r>
              <a:rPr lang="nb-NO" sz="1800" dirty="0" err="1" smtClean="0"/>
              <a:t>change</a:t>
            </a:r>
            <a:r>
              <a:rPr lang="nb-NO" sz="1800" dirty="0" smtClean="0"/>
              <a:t> or transformative intervention?</a:t>
            </a:r>
          </a:p>
          <a:p>
            <a:pPr marL="285750" indent="-285750"/>
            <a:endParaRPr lang="nb-NO" sz="1800" dirty="0"/>
          </a:p>
          <a:p>
            <a:pPr marL="285750" indent="-285750"/>
            <a:r>
              <a:rPr lang="nb-NO" sz="1800" dirty="0" smtClean="0"/>
              <a:t>Different perspectives </a:t>
            </a:r>
            <a:r>
              <a:rPr lang="nb-NO" sz="1800" dirty="0" err="1" smtClean="0"/>
              <a:t>generate</a:t>
            </a:r>
            <a:r>
              <a:rPr lang="nb-NO" sz="1800" dirty="0" smtClean="0"/>
              <a:t> </a:t>
            </a:r>
            <a:r>
              <a:rPr lang="nb-NO" sz="1800" b="1" dirty="0" smtClean="0">
                <a:solidFill>
                  <a:srgbClr val="FF0000"/>
                </a:solidFill>
              </a:rPr>
              <a:t>different </a:t>
            </a:r>
            <a:r>
              <a:rPr lang="nb-NO" sz="1800" b="1" dirty="0" err="1" smtClean="0">
                <a:solidFill>
                  <a:srgbClr val="FF0000"/>
                </a:solidFill>
              </a:rPr>
              <a:t>standpoints</a:t>
            </a:r>
            <a:r>
              <a:rPr lang="nb-NO" sz="1800" b="1" dirty="0" smtClean="0">
                <a:solidFill>
                  <a:srgbClr val="FF0000"/>
                </a:solidFill>
              </a:rPr>
              <a:t> </a:t>
            </a:r>
            <a:r>
              <a:rPr lang="nb-NO" sz="1800" dirty="0" smtClean="0"/>
              <a:t>on what </a:t>
            </a:r>
            <a:r>
              <a:rPr lang="nb-NO" sz="1800" dirty="0" err="1" smtClean="0"/>
              <a:t>constitutes</a:t>
            </a:r>
            <a:r>
              <a:rPr lang="nb-NO" sz="1800" dirty="0" smtClean="0"/>
              <a:t> valid </a:t>
            </a:r>
            <a:r>
              <a:rPr lang="nb-NO" sz="1800" b="1" dirty="0" smtClean="0">
                <a:solidFill>
                  <a:srgbClr val="FF0000"/>
                </a:solidFill>
              </a:rPr>
              <a:t>knowledge</a:t>
            </a:r>
            <a:r>
              <a:rPr lang="nb-NO" sz="1800" dirty="0" smtClean="0"/>
              <a:t> in ICT4D.</a:t>
            </a:r>
            <a:endParaRPr lang="nb-NO" sz="1800" dirty="0"/>
          </a:p>
          <a:p>
            <a:pPr marL="0" indent="0">
              <a:buNone/>
            </a:pPr>
            <a:endParaRPr lang="nb-NO" sz="1800" dirty="0"/>
          </a:p>
        </p:txBody>
      </p:sp>
    </p:spTree>
    <p:extLst>
      <p:ext uri="{BB962C8B-B14F-4D97-AF65-F5344CB8AC3E}">
        <p14:creationId xmlns:p14="http://schemas.microsoft.com/office/powerpoint/2010/main" val="4044337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So…</a:t>
            </a:r>
            <a:endParaRPr lang="nb-NO" dirty="0"/>
          </a:p>
        </p:txBody>
      </p:sp>
      <p:sp>
        <p:nvSpPr>
          <p:cNvPr id="3" name="Content Placeholder 2"/>
          <p:cNvSpPr>
            <a:spLocks noGrp="1"/>
          </p:cNvSpPr>
          <p:nvPr>
            <p:ph idx="1"/>
          </p:nvPr>
        </p:nvSpPr>
        <p:spPr>
          <a:xfrm>
            <a:off x="577785" y="1121205"/>
            <a:ext cx="7920990" cy="3584359"/>
          </a:xfrm>
        </p:spPr>
        <p:txBody>
          <a:bodyPr>
            <a:normAutofit/>
          </a:bodyPr>
          <a:lstStyle/>
          <a:p>
            <a:pPr marL="285750" indent="-285750"/>
            <a:r>
              <a:rPr lang="nb-NO" sz="1800" dirty="0" smtClean="0"/>
              <a:t>In this lecture we have examined different approaches to what is meant by «better», centered respectively on </a:t>
            </a:r>
            <a:r>
              <a:rPr lang="nb-NO" sz="1800" b="1" dirty="0" smtClean="0">
                <a:solidFill>
                  <a:srgbClr val="FF0000"/>
                </a:solidFill>
              </a:rPr>
              <a:t>economic growth </a:t>
            </a:r>
            <a:r>
              <a:rPr lang="nb-NO" sz="1800" dirty="0" smtClean="0"/>
              <a:t>and multi-dimensional </a:t>
            </a:r>
            <a:r>
              <a:rPr lang="nb-NO" sz="1800" b="1" dirty="0" smtClean="0">
                <a:solidFill>
                  <a:srgbClr val="FF0000"/>
                </a:solidFill>
              </a:rPr>
              <a:t>human development</a:t>
            </a:r>
            <a:r>
              <a:rPr lang="nb-NO" sz="1800" dirty="0" smtClean="0"/>
              <a:t>.</a:t>
            </a:r>
          </a:p>
          <a:p>
            <a:pPr marL="285750" indent="-285750"/>
            <a:endParaRPr lang="nb-NO" sz="1800" dirty="0"/>
          </a:p>
          <a:p>
            <a:pPr marL="285750" indent="-285750"/>
            <a:r>
              <a:rPr lang="nb-NO" sz="1800" dirty="0" smtClean="0"/>
              <a:t>We have then conceptualised the relation between ICTs an development according to three </a:t>
            </a:r>
            <a:r>
              <a:rPr lang="nb-NO" sz="1800" b="1" dirty="0" smtClean="0">
                <a:solidFill>
                  <a:srgbClr val="FF0000"/>
                </a:solidFill>
              </a:rPr>
              <a:t>discourses</a:t>
            </a:r>
            <a:r>
              <a:rPr lang="nb-NO" sz="1800" dirty="0" smtClean="0"/>
              <a:t> (sets of assumptions): technological transfer, social embeddedness and transformative intervention, examining the tenets of each perspective.</a:t>
            </a:r>
          </a:p>
          <a:p>
            <a:pPr marL="285750" indent="-285750"/>
            <a:endParaRPr lang="nb-NO" sz="1800" dirty="0"/>
          </a:p>
          <a:p>
            <a:pPr marL="285750" indent="-285750"/>
            <a:r>
              <a:rPr lang="nb-NO" sz="1800" dirty="0" smtClean="0"/>
              <a:t>This equips us to study present-</a:t>
            </a:r>
            <a:r>
              <a:rPr lang="nb-NO" sz="1800" dirty="0" err="1" smtClean="0"/>
              <a:t>day</a:t>
            </a:r>
            <a:r>
              <a:rPr lang="nb-NO" sz="1800" dirty="0" smtClean="0"/>
              <a:t> topics of ICT4D research, </a:t>
            </a:r>
            <a:r>
              <a:rPr lang="nb-NO" sz="1800" dirty="0" err="1" smtClean="0"/>
              <a:t>answering</a:t>
            </a:r>
            <a:r>
              <a:rPr lang="nb-NO" sz="1800" dirty="0" smtClean="0"/>
              <a:t> the question on what it </a:t>
            </a:r>
            <a:r>
              <a:rPr lang="nb-NO" sz="1800" dirty="0" err="1" smtClean="0"/>
              <a:t>takes</a:t>
            </a:r>
            <a:r>
              <a:rPr lang="nb-NO" sz="1800" dirty="0" smtClean="0"/>
              <a:t> to make a better world with ICTs!</a:t>
            </a:r>
            <a:endParaRPr lang="nb-NO" sz="1800" dirty="0"/>
          </a:p>
        </p:txBody>
      </p:sp>
    </p:spTree>
    <p:extLst>
      <p:ext uri="{BB962C8B-B14F-4D97-AF65-F5344CB8AC3E}">
        <p14:creationId xmlns:p14="http://schemas.microsoft.com/office/powerpoint/2010/main" val="3609433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smtClean="0"/>
              <a:t>Thank</a:t>
            </a:r>
            <a:r>
              <a:rPr lang="nb-NO" dirty="0" smtClean="0"/>
              <a:t> you!</a:t>
            </a:r>
            <a:endParaRPr lang="nb-NO" dirty="0"/>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smtClean="0"/>
              <a:t>silvima@ifi.uio.no</a:t>
            </a:r>
            <a:endParaRPr lang="nb-NO" dirty="0"/>
          </a:p>
        </p:txBody>
      </p:sp>
    </p:spTree>
    <p:extLst>
      <p:ext uri="{BB962C8B-B14F-4D97-AF65-F5344CB8AC3E}">
        <p14:creationId xmlns:p14="http://schemas.microsoft.com/office/powerpoint/2010/main" val="3147141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1" y="470916"/>
            <a:ext cx="7922703" cy="360045"/>
          </a:xfrm>
        </p:spPr>
        <p:txBody>
          <a:bodyPr>
            <a:normAutofit fontScale="90000"/>
          </a:bodyPr>
          <a:lstStyle/>
          <a:p>
            <a:pPr lvl="0"/>
            <a:r>
              <a:rPr lang="nb-NO" sz="2400" dirty="0" smtClean="0"/>
              <a:t>Readings</a:t>
            </a:r>
            <a:endParaRPr lang="nb-NO" sz="2400"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59113" y="987159"/>
            <a:ext cx="7922703" cy="3925081"/>
          </a:xfrm>
        </p:spPr>
        <p:txBody>
          <a:bodyPr>
            <a:noAutofit/>
          </a:bodyPr>
          <a:lstStyle/>
          <a:p>
            <a:pPr marL="0" indent="0">
              <a:buNone/>
            </a:pPr>
            <a:r>
              <a:rPr lang="en-GB" sz="1800" b="1" dirty="0" smtClean="0"/>
              <a:t>Core Readings</a:t>
            </a:r>
          </a:p>
          <a:p>
            <a:r>
              <a:rPr lang="en-GB" sz="1800" dirty="0" smtClean="0"/>
              <a:t>Avgerou</a:t>
            </a:r>
            <a:r>
              <a:rPr lang="en-GB" sz="1800" dirty="0"/>
              <a:t>, C. (2008). Information systems in developing countries: a critical research review. </a:t>
            </a:r>
            <a:r>
              <a:rPr lang="en-GB" sz="1800" i="1" dirty="0"/>
              <a:t>Journal of information Technology</a:t>
            </a:r>
            <a:r>
              <a:rPr lang="en-GB" sz="1800" dirty="0"/>
              <a:t>, 23(3), 133-146</a:t>
            </a:r>
            <a:r>
              <a:rPr lang="en-GB" sz="1800" dirty="0" smtClean="0"/>
              <a:t>.</a:t>
            </a:r>
            <a:endParaRPr lang="nb-NO" sz="1800" dirty="0"/>
          </a:p>
          <a:p>
            <a:r>
              <a:rPr lang="en-GB" sz="1800" dirty="0"/>
              <a:t>Zheng, Y., &amp; Walsham, G. (2008). Inequality of what? Social exclusion in the e‐society as capability deprivation. </a:t>
            </a:r>
            <a:r>
              <a:rPr lang="en-GB" sz="1800" i="1" dirty="0"/>
              <a:t>Information Technology &amp; People</a:t>
            </a:r>
            <a:r>
              <a:rPr lang="en-GB" sz="1800" dirty="0"/>
              <a:t>, </a:t>
            </a:r>
            <a:r>
              <a:rPr lang="en-GB" sz="1800" i="1" dirty="0"/>
              <a:t>21</a:t>
            </a:r>
            <a:r>
              <a:rPr lang="en-GB" sz="1800" dirty="0"/>
              <a:t>(3), 222-243</a:t>
            </a:r>
            <a:r>
              <a:rPr lang="en-GB" sz="1800" dirty="0" smtClean="0"/>
              <a:t>.</a:t>
            </a:r>
            <a:endParaRPr lang="nb-NO" sz="1800" dirty="0"/>
          </a:p>
          <a:p>
            <a:pPr marL="0" indent="0">
              <a:buNone/>
            </a:pPr>
            <a:r>
              <a:rPr lang="en-GB" sz="1800" b="1" dirty="0"/>
              <a:t>Supplementary </a:t>
            </a:r>
            <a:r>
              <a:rPr lang="en-GB" sz="1800" b="1" dirty="0" smtClean="0"/>
              <a:t>Readings</a:t>
            </a:r>
            <a:endParaRPr lang="nb-NO" sz="1800" dirty="0"/>
          </a:p>
          <a:p>
            <a:r>
              <a:rPr lang="en-GB" sz="1800" dirty="0"/>
              <a:t>Couldry, N., &amp; Mejias, U. A. (2019). Data colonialism: Rethinking big data’s relation to the contemporary subject. </a:t>
            </a:r>
            <a:r>
              <a:rPr lang="en-GB" sz="1800" i="1" dirty="0"/>
              <a:t>Television &amp; New Media</a:t>
            </a:r>
            <a:r>
              <a:rPr lang="en-GB" sz="1800" dirty="0"/>
              <a:t>, 20(4), 336-349</a:t>
            </a:r>
            <a:r>
              <a:rPr lang="en-GB" sz="1800" dirty="0" smtClean="0"/>
              <a:t>.</a:t>
            </a:r>
            <a:endParaRPr lang="nb-NO" sz="1800" dirty="0"/>
          </a:p>
          <a:p>
            <a:r>
              <a:rPr lang="en-GB" sz="1800" dirty="0"/>
              <a:t>Wade, R. H. (2002). Bridging the digital divide: new route to development or new form of dependency. </a:t>
            </a:r>
            <a:r>
              <a:rPr lang="en-GB" sz="1800" i="1" dirty="0"/>
              <a:t>Global Governance</a:t>
            </a:r>
            <a:r>
              <a:rPr lang="en-GB" sz="1800" dirty="0"/>
              <a:t>, 8, 443-466</a:t>
            </a:r>
            <a:r>
              <a:rPr lang="en-GB" sz="1800" dirty="0" smtClean="0"/>
              <a:t>.</a:t>
            </a:r>
            <a:endParaRPr lang="nb-NO" sz="1800" dirty="0"/>
          </a:p>
        </p:txBody>
      </p:sp>
    </p:spTree>
    <p:extLst>
      <p:ext uri="{BB962C8B-B14F-4D97-AF65-F5344CB8AC3E}">
        <p14:creationId xmlns:p14="http://schemas.microsoft.com/office/powerpoint/2010/main" val="6807247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579</TotalTime>
  <Words>1691</Words>
  <Application>Microsoft Office PowerPoint</Application>
  <PresentationFormat>Custom</PresentationFormat>
  <Paragraphs>139</Paragraphs>
  <Slides>25</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Verdana</vt:lpstr>
      <vt:lpstr>Office-tema</vt:lpstr>
      <vt:lpstr>A better world with ICTs: Theoretical perspectives</vt:lpstr>
      <vt:lpstr>Overview</vt:lpstr>
      <vt:lpstr>After this lecture, you can…</vt:lpstr>
      <vt:lpstr>What is a «better» world?</vt:lpstr>
      <vt:lpstr>On economic growth…</vt:lpstr>
      <vt:lpstr>On economic growth…</vt:lpstr>
      <vt:lpstr>On economic growth…</vt:lpstr>
      <vt:lpstr>The digital divide</vt:lpstr>
      <vt:lpstr>Is it all about growth?</vt:lpstr>
      <vt:lpstr>On human development…</vt:lpstr>
      <vt:lpstr>Amartya Sen: The Capabilities Approach</vt:lpstr>
      <vt:lpstr>Amartya Sen: The Capabilities Approach</vt:lpstr>
      <vt:lpstr>Amartya Sen: The Capabilities Approach</vt:lpstr>
      <vt:lpstr>So…</vt:lpstr>
      <vt:lpstr>Questions?</vt:lpstr>
      <vt:lpstr>Critical discourses in ICT4D!</vt:lpstr>
      <vt:lpstr>Critical discourses in ICT4D!</vt:lpstr>
      <vt:lpstr>Critical discourses in ICT4D!</vt:lpstr>
      <vt:lpstr>Critical discourses in ICT4D!</vt:lpstr>
      <vt:lpstr>Critical discourses in ICT4D!</vt:lpstr>
      <vt:lpstr>But…</vt:lpstr>
      <vt:lpstr>As you read ICT4D literature…</vt:lpstr>
      <vt:lpstr>So…</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99</cp:revision>
  <dcterms:created xsi:type="dcterms:W3CDTF">2021-08-14T13:08:41Z</dcterms:created>
  <dcterms:modified xsi:type="dcterms:W3CDTF">2022-09-22T14:38:23Z</dcterms:modified>
</cp:coreProperties>
</file>