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86" r:id="rId3"/>
    <p:sldId id="265" r:id="rId4"/>
    <p:sldId id="287" r:id="rId5"/>
    <p:sldId id="305" r:id="rId6"/>
    <p:sldId id="288" r:id="rId7"/>
    <p:sldId id="307" r:id="rId8"/>
    <p:sldId id="306" r:id="rId9"/>
    <p:sldId id="289" r:id="rId10"/>
    <p:sldId id="290" r:id="rId11"/>
    <p:sldId id="291" r:id="rId12"/>
    <p:sldId id="296" r:id="rId13"/>
    <p:sldId id="292" r:id="rId14"/>
    <p:sldId id="294" r:id="rId15"/>
    <p:sldId id="295" r:id="rId16"/>
    <p:sldId id="297" r:id="rId17"/>
    <p:sldId id="298" r:id="rId18"/>
    <p:sldId id="299" r:id="rId19"/>
    <p:sldId id="308" r:id="rId20"/>
    <p:sldId id="304" r:id="rId21"/>
    <p:sldId id="302" r:id="rId22"/>
    <p:sldId id="300" r:id="rId23"/>
    <p:sldId id="264" r:id="rId24"/>
    <p:sldId id="285" r:id="rId25"/>
    <p:sldId id="303" r:id="rId2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3109" autoAdjust="0"/>
  </p:normalViewPr>
  <p:slideViewPr>
    <p:cSldViewPr snapToGrid="0">
      <p:cViewPr varScale="1">
        <p:scale>
          <a:sx n="62" d="100"/>
          <a:sy n="62" d="100"/>
        </p:scale>
        <p:origin x="13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22.09.2022</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293446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304889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707331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2782324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3582072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848072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1799338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4138146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334976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3489507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1058820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651637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1657876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2682622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4011293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347179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2200413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3553886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2550493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2626434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4162425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1662412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smtClean="0"/>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22.09.2022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smtClean="0"/>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smtClean="0"/>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22.09.2022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22.09.2022</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22.09.2022</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22.09.2022</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22.09.2022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22.09.2022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22.09.2022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22.09.2022</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smtClean="0"/>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22.09.2022</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unstats.un.org/sdgs/report/2022/"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smtClean="0"/>
              <a:t>Empirical Perspectives:</a:t>
            </a:r>
            <a:br>
              <a:rPr lang="en-US" sz="1800" dirty="0" smtClean="0"/>
            </a:br>
            <a:r>
              <a:rPr lang="en-US" sz="1800" dirty="0" smtClean="0"/>
              <a:t>Core Themes in ICT for Development</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smtClean="0"/>
              <a:t>Silvia Masiero</a:t>
            </a:r>
          </a:p>
          <a:p>
            <a:r>
              <a:rPr lang="nb-NO" dirty="0" smtClean="0"/>
              <a:t>silvima@ifi.uio.no</a:t>
            </a:r>
            <a:endParaRPr lang="nb-NO" dirty="0"/>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smtClean="0"/>
              <a:t>IN5390 – ICT for Development: Building a Better World? </a:t>
            </a:r>
          </a:p>
          <a:p>
            <a:r>
              <a:rPr lang="nb-NO" dirty="0" smtClean="0"/>
              <a:t>23.09.2022</a:t>
            </a:r>
            <a:endParaRPr lang="nb-NO" dirty="0"/>
          </a:p>
        </p:txBody>
      </p:sp>
    </p:spTree>
    <p:extLst>
      <p:ext uri="{BB962C8B-B14F-4D97-AF65-F5344CB8AC3E}">
        <p14:creationId xmlns:p14="http://schemas.microsoft.com/office/powerpoint/2010/main" val="154637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Overview</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smtClean="0"/>
              <a:t>A brief history of ICT4D research</a:t>
            </a:r>
            <a:endParaRPr lang="nb-NO" sz="1800" dirty="0"/>
          </a:p>
          <a:p>
            <a:pPr lvl="0"/>
            <a:r>
              <a:rPr lang="nb-NO" sz="1800" dirty="0" smtClean="0"/>
              <a:t>The thematic evolution of ICT4D research</a:t>
            </a:r>
          </a:p>
          <a:p>
            <a:pPr lvl="0"/>
            <a:r>
              <a:rPr lang="nb-NO" sz="1800" dirty="0" smtClean="0"/>
              <a:t>ICT4D and Critical Data Studies: A Shared Research Agenda</a:t>
            </a:r>
            <a:endParaRPr lang="nb-NO" sz="1800" dirty="0"/>
          </a:p>
        </p:txBody>
      </p:sp>
    </p:spTree>
    <p:extLst>
      <p:ext uri="{BB962C8B-B14F-4D97-AF65-F5344CB8AC3E}">
        <p14:creationId xmlns:p14="http://schemas.microsoft.com/office/powerpoint/2010/main" val="774338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After this lecture, you can…</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390437"/>
          </a:xfrm>
        </p:spPr>
        <p:txBody>
          <a:bodyPr>
            <a:noAutofit/>
          </a:bodyPr>
          <a:lstStyle/>
          <a:p>
            <a:pPr lvl="0"/>
            <a:r>
              <a:rPr lang="nb-NO" sz="1800" dirty="0" smtClean="0"/>
              <a:t>Distinguish three key phases in the history of ICT4D research, noting the main characteristics of each phase in terms of assumptions, publications and scope of the field</a:t>
            </a:r>
          </a:p>
          <a:p>
            <a:pPr lvl="0"/>
            <a:r>
              <a:rPr lang="nb-NO" sz="1800" dirty="0" smtClean="0"/>
              <a:t>Describe the thematic evolution of ICT4D research, noting its transition from an information systems to an interdisciplinary, and increasingly critical, research agenda</a:t>
            </a:r>
          </a:p>
          <a:p>
            <a:pPr lvl="0"/>
            <a:r>
              <a:rPr lang="nb-NO" sz="1800" dirty="0" smtClean="0"/>
              <a:t>Discuss an agenda for present-</a:t>
            </a:r>
            <a:r>
              <a:rPr lang="nb-NO" sz="1800" dirty="0" err="1" smtClean="0"/>
              <a:t>day</a:t>
            </a:r>
            <a:r>
              <a:rPr lang="nb-NO" sz="1800" dirty="0" smtClean="0"/>
              <a:t> ICT4D research, outlining its main themes of </a:t>
            </a:r>
            <a:r>
              <a:rPr lang="nb-NO" sz="1800" dirty="0" err="1" smtClean="0"/>
              <a:t>interest</a:t>
            </a:r>
            <a:r>
              <a:rPr lang="nb-NO" sz="1800" dirty="0" smtClean="0"/>
              <a:t> and </a:t>
            </a:r>
            <a:r>
              <a:rPr lang="nb-NO" sz="1800" dirty="0" err="1" smtClean="0"/>
              <a:t>intersections</a:t>
            </a:r>
            <a:r>
              <a:rPr lang="nb-NO" sz="1800" dirty="0" smtClean="0"/>
              <a:t> with other </a:t>
            </a:r>
            <a:r>
              <a:rPr lang="nb-NO" sz="1800" dirty="0" err="1" smtClean="0"/>
              <a:t>fields</a:t>
            </a:r>
            <a:r>
              <a:rPr lang="nb-NO" sz="1800" dirty="0" smtClean="0"/>
              <a:t>.</a:t>
            </a:r>
            <a:endParaRPr lang="nb-NO" sz="1800" dirty="0"/>
          </a:p>
        </p:txBody>
      </p:sp>
    </p:spTree>
    <p:extLst>
      <p:ext uri="{BB962C8B-B14F-4D97-AF65-F5344CB8AC3E}">
        <p14:creationId xmlns:p14="http://schemas.microsoft.com/office/powerpoint/2010/main" val="1221242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 brief history of ICT4D research!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390437"/>
          </a:xfrm>
        </p:spPr>
        <p:txBody>
          <a:bodyPr>
            <a:noAutofit/>
          </a:bodyPr>
          <a:lstStyle/>
          <a:p>
            <a:pPr lvl="0"/>
            <a:endParaRPr lang="nb-NO" sz="1800" dirty="0"/>
          </a:p>
        </p:txBody>
      </p:sp>
    </p:spTree>
    <p:extLst>
      <p:ext uri="{BB962C8B-B14F-4D97-AF65-F5344CB8AC3E}">
        <p14:creationId xmlns:p14="http://schemas.microsoft.com/office/powerpoint/2010/main" val="622784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One central object…</a:t>
            </a:r>
            <a:endParaRPr lang="nb-NO" dirty="0"/>
          </a:p>
        </p:txBody>
      </p:sp>
      <p:pic>
        <p:nvPicPr>
          <p:cNvPr id="6" name="Picture 5"/>
          <p:cNvPicPr>
            <a:picLocks noChangeAspect="1"/>
          </p:cNvPicPr>
          <p:nvPr/>
        </p:nvPicPr>
        <p:blipFill>
          <a:blip r:embed="rId3"/>
          <a:stretch>
            <a:fillRect/>
          </a:stretch>
        </p:blipFill>
        <p:spPr>
          <a:xfrm>
            <a:off x="1301154" y="468058"/>
            <a:ext cx="6743511" cy="4608134"/>
          </a:xfrm>
          <a:prstGeom prst="rect">
            <a:avLst/>
          </a:prstGeom>
        </p:spPr>
      </p:pic>
    </p:spTree>
    <p:extLst>
      <p:ext uri="{BB962C8B-B14F-4D97-AF65-F5344CB8AC3E}">
        <p14:creationId xmlns:p14="http://schemas.microsoft.com/office/powerpoint/2010/main" val="3611362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United Nations Sustainable Development Goals (</a:t>
            </a:r>
            <a:r>
              <a:rPr lang="nb-NO" dirty="0" err="1" smtClean="0"/>
              <a:t>SDGs</a:t>
            </a:r>
            <a:r>
              <a:rPr lang="nb-NO" dirty="0" smtClean="0"/>
              <a: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pPr lvl="0"/>
            <a:r>
              <a:rPr lang="en-US" sz="1800" dirty="0"/>
              <a:t>2030 Agenda for Sustainable </a:t>
            </a:r>
            <a:r>
              <a:rPr lang="en-US" sz="1800" dirty="0" smtClean="0"/>
              <a:t>Development: “</a:t>
            </a:r>
            <a:r>
              <a:rPr lang="en-US" sz="1800" dirty="0"/>
              <a:t>a shared blueprint for peace and prosperity for people and the planet, now and into the </a:t>
            </a:r>
            <a:r>
              <a:rPr lang="en-US" sz="1800" dirty="0" smtClean="0"/>
              <a:t>future” (United Nations, 2015)</a:t>
            </a:r>
          </a:p>
          <a:p>
            <a:pPr lvl="0"/>
            <a:endParaRPr lang="en-US" sz="1800" dirty="0"/>
          </a:p>
          <a:p>
            <a:pPr lvl="0"/>
            <a:r>
              <a:rPr lang="en-US" sz="1800" dirty="0" smtClean="0"/>
              <a:t>Centred on the </a:t>
            </a:r>
            <a:r>
              <a:rPr lang="nb-NO" sz="1800" dirty="0"/>
              <a:t>Sustainable Development Goals (</a:t>
            </a:r>
            <a:r>
              <a:rPr lang="nb-NO" sz="1800" dirty="0" err="1"/>
              <a:t>SDGs</a:t>
            </a:r>
            <a:r>
              <a:rPr lang="nb-NO" sz="1800" dirty="0"/>
              <a:t>), </a:t>
            </a:r>
            <a:r>
              <a:rPr lang="nb-NO" sz="1800" dirty="0" smtClean="0"/>
              <a:t>which </a:t>
            </a:r>
            <a:r>
              <a:rPr lang="nb-NO" sz="1800" dirty="0" err="1" smtClean="0"/>
              <a:t>adopt</a:t>
            </a:r>
            <a:r>
              <a:rPr lang="nb-NO" sz="1800" dirty="0" smtClean="0"/>
              <a:t> a </a:t>
            </a:r>
            <a:r>
              <a:rPr lang="nb-NO" sz="1800" b="1" dirty="0" smtClean="0">
                <a:solidFill>
                  <a:srgbClr val="FF0000"/>
                </a:solidFill>
              </a:rPr>
              <a:t>multidimensional</a:t>
            </a:r>
            <a:r>
              <a:rPr lang="nb-NO" sz="1800" dirty="0" smtClean="0"/>
              <a:t> </a:t>
            </a:r>
            <a:r>
              <a:rPr lang="nb-NO" sz="1800" dirty="0" err="1" smtClean="0"/>
              <a:t>view</a:t>
            </a:r>
            <a:r>
              <a:rPr lang="nb-NO" sz="1800" dirty="0" smtClean="0"/>
              <a:t> of development where poverty </a:t>
            </a:r>
            <a:r>
              <a:rPr lang="nb-NO" sz="1800" dirty="0" err="1" smtClean="0"/>
              <a:t>reduction</a:t>
            </a:r>
            <a:r>
              <a:rPr lang="nb-NO" sz="1800" dirty="0" smtClean="0"/>
              <a:t> </a:t>
            </a:r>
            <a:r>
              <a:rPr lang="nb-NO" sz="1800" dirty="0" err="1" smtClean="0"/>
              <a:t>comes</a:t>
            </a:r>
            <a:r>
              <a:rPr lang="nb-NO" sz="1800" dirty="0" smtClean="0"/>
              <a:t> with </a:t>
            </a:r>
            <a:r>
              <a:rPr lang="nb-NO" sz="1800" dirty="0" err="1" smtClean="0"/>
              <a:t>improvement</a:t>
            </a:r>
            <a:r>
              <a:rPr lang="nb-NO" sz="1800" dirty="0" smtClean="0"/>
              <a:t> of health and </a:t>
            </a:r>
            <a:r>
              <a:rPr lang="nb-NO" sz="1800" dirty="0" err="1" smtClean="0"/>
              <a:t>education</a:t>
            </a:r>
            <a:r>
              <a:rPr lang="nb-NO" sz="1800" dirty="0" smtClean="0"/>
              <a:t>, </a:t>
            </a:r>
            <a:r>
              <a:rPr lang="nb-NO" sz="1800" dirty="0" err="1" smtClean="0"/>
              <a:t>reductions</a:t>
            </a:r>
            <a:r>
              <a:rPr lang="nb-NO" sz="1800" dirty="0" smtClean="0"/>
              <a:t> of </a:t>
            </a:r>
            <a:r>
              <a:rPr lang="nb-NO" sz="1800" dirty="0" err="1" smtClean="0"/>
              <a:t>inequality</a:t>
            </a:r>
            <a:r>
              <a:rPr lang="nb-NO" sz="1800" dirty="0" smtClean="0"/>
              <a:t>, and action to preserve the </a:t>
            </a:r>
            <a:r>
              <a:rPr lang="nb-NO" sz="1800" dirty="0" err="1" smtClean="0"/>
              <a:t>environment</a:t>
            </a:r>
            <a:r>
              <a:rPr lang="nb-NO" sz="1800" dirty="0" smtClean="0"/>
              <a:t> </a:t>
            </a:r>
          </a:p>
          <a:p>
            <a:pPr lvl="0"/>
            <a:endParaRPr lang="nb-NO" sz="1800" dirty="0"/>
          </a:p>
          <a:p>
            <a:pPr lvl="0"/>
            <a:r>
              <a:rPr lang="nb-NO" sz="1800" dirty="0" smtClean="0"/>
              <a:t>Progress towards the </a:t>
            </a:r>
            <a:r>
              <a:rPr lang="nb-NO" sz="1800" dirty="0" err="1" smtClean="0"/>
              <a:t>SDGs</a:t>
            </a:r>
            <a:r>
              <a:rPr lang="nb-NO" sz="1800" dirty="0" smtClean="0"/>
              <a:t>: SDG </a:t>
            </a:r>
            <a:r>
              <a:rPr lang="nb-NO" sz="1800" dirty="0"/>
              <a:t>Progress Report 2022 - </a:t>
            </a:r>
            <a:r>
              <a:rPr lang="nb-NO" sz="1800" dirty="0">
                <a:hlinkClick r:id="rId3"/>
              </a:rPr>
              <a:t>https://unstats.un.org/sdgs/report/2022</a:t>
            </a:r>
            <a:r>
              <a:rPr lang="nb-NO" sz="1800" dirty="0" smtClean="0">
                <a:hlinkClick r:id="rId3"/>
              </a:rPr>
              <a:t>/</a:t>
            </a:r>
            <a:r>
              <a:rPr lang="nb-NO" sz="1800" dirty="0" smtClean="0"/>
              <a:t> </a:t>
            </a:r>
            <a:endParaRPr lang="nb-NO" sz="1800" dirty="0" smtClean="0"/>
          </a:p>
          <a:p>
            <a:endParaRPr lang="nb-NO" sz="1800" dirty="0" smtClean="0"/>
          </a:p>
          <a:p>
            <a:pPr lvl="1"/>
            <a:endParaRPr lang="nb-NO" sz="1600" dirty="0"/>
          </a:p>
        </p:txBody>
      </p:sp>
    </p:spTree>
    <p:extLst>
      <p:ext uri="{BB962C8B-B14F-4D97-AF65-F5344CB8AC3E}">
        <p14:creationId xmlns:p14="http://schemas.microsoft.com/office/powerpoint/2010/main" val="2508947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What led to the </a:t>
            </a:r>
            <a:r>
              <a:rPr lang="nb-NO" dirty="0" err="1" smtClean="0"/>
              <a:t>SDGs</a:t>
            </a:r>
            <a:r>
              <a:rPr lang="nb-NO" dirty="0" smtClean="0"/>
              <a: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endParaRPr lang="nb-NO" sz="1800" dirty="0" smtClean="0"/>
          </a:p>
          <a:p>
            <a:pPr lvl="1"/>
            <a:endParaRPr lang="nb-NO" sz="1600" dirty="0"/>
          </a:p>
        </p:txBody>
      </p:sp>
    </p:spTree>
    <p:extLst>
      <p:ext uri="{BB962C8B-B14F-4D97-AF65-F5344CB8AC3E}">
        <p14:creationId xmlns:p14="http://schemas.microsoft.com/office/powerpoint/2010/main" val="35252707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 brief history of ICT4D research!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pPr lvl="0"/>
            <a:r>
              <a:rPr lang="nb-NO" sz="1800" dirty="0" smtClean="0"/>
              <a:t>Walsham (2017): </a:t>
            </a:r>
            <a:r>
              <a:rPr lang="en-US" sz="1800" dirty="0"/>
              <a:t>ICT4D research can be considered to date from the </a:t>
            </a:r>
            <a:r>
              <a:rPr lang="en-US" sz="1800" dirty="0" smtClean="0"/>
              <a:t>mid-1980s, with a “pre-history” of engagement with computers in the so-called “developing countries” (Heeks, 2014)</a:t>
            </a:r>
          </a:p>
          <a:p>
            <a:pPr lvl="0"/>
            <a:r>
              <a:rPr lang="en-US" sz="1800" dirty="0" smtClean="0"/>
              <a:t>Two landmarks in the mid-1980s:</a:t>
            </a:r>
          </a:p>
          <a:p>
            <a:pPr lvl="1"/>
            <a:r>
              <a:rPr lang="nb-NO" sz="1600" dirty="0" smtClean="0"/>
              <a:t>1986 - establishment of the journal Information Technology for Development (ITD)</a:t>
            </a:r>
          </a:p>
          <a:p>
            <a:pPr lvl="1"/>
            <a:r>
              <a:rPr lang="nb-NO" sz="1600" dirty="0" smtClean="0"/>
              <a:t>1988 - first International Federation for Information Processing (IFIP) conference on «Social Implications of Computers in Developing </a:t>
            </a:r>
            <a:r>
              <a:rPr lang="nb-NO" sz="1600" dirty="0" err="1" smtClean="0"/>
              <a:t>Countries</a:t>
            </a:r>
            <a:r>
              <a:rPr lang="nb-NO" sz="1600" dirty="0" smtClean="0"/>
              <a:t>», giving rise to a Working Group centred on ICT4D (IFIP 9.4)</a:t>
            </a:r>
          </a:p>
          <a:p>
            <a:r>
              <a:rPr lang="nb-NO" sz="1800" dirty="0" smtClean="0"/>
              <a:t>A historical evolution over three periods: </a:t>
            </a:r>
            <a:r>
              <a:rPr lang="nb-NO" sz="1800" b="1" dirty="0" smtClean="0">
                <a:solidFill>
                  <a:srgbClr val="FF0000"/>
                </a:solidFill>
              </a:rPr>
              <a:t>early beginnings </a:t>
            </a:r>
            <a:r>
              <a:rPr lang="nb-NO" sz="1800" dirty="0" smtClean="0"/>
              <a:t>(mid-1980s to mid-1990s); </a:t>
            </a:r>
            <a:r>
              <a:rPr lang="nb-NO" sz="1800" b="1" dirty="0" smtClean="0">
                <a:solidFill>
                  <a:srgbClr val="FF0000"/>
                </a:solidFill>
              </a:rPr>
              <a:t>expanding horizons </a:t>
            </a:r>
            <a:r>
              <a:rPr lang="nb-NO" sz="1800" dirty="0" smtClean="0"/>
              <a:t>(mid-1990s to mid-2000s); and </a:t>
            </a:r>
            <a:r>
              <a:rPr lang="nb-NO" sz="1800" b="1" dirty="0" smtClean="0">
                <a:solidFill>
                  <a:srgbClr val="FF0000"/>
                </a:solidFill>
              </a:rPr>
              <a:t>proliferation</a:t>
            </a:r>
            <a:r>
              <a:rPr lang="nb-NO" sz="1800" dirty="0" smtClean="0"/>
              <a:t> (mid-2000s to the present).</a:t>
            </a:r>
          </a:p>
          <a:p>
            <a:endParaRPr lang="nb-NO" sz="1800" dirty="0" smtClean="0"/>
          </a:p>
          <a:p>
            <a:pPr lvl="1"/>
            <a:endParaRPr lang="nb-NO" sz="1600" dirty="0"/>
          </a:p>
        </p:txBody>
      </p:sp>
    </p:spTree>
    <p:extLst>
      <p:ext uri="{BB962C8B-B14F-4D97-AF65-F5344CB8AC3E}">
        <p14:creationId xmlns:p14="http://schemas.microsoft.com/office/powerpoint/2010/main" val="3538645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 brief history of ICT4D research!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390437"/>
          </a:xfrm>
        </p:spPr>
        <p:txBody>
          <a:bodyPr>
            <a:noAutofit/>
          </a:bodyPr>
          <a:lstStyle/>
          <a:p>
            <a:pPr marL="0" lvl="0" indent="0">
              <a:buNone/>
            </a:pPr>
            <a:r>
              <a:rPr lang="nb-NO" sz="1800" b="1" dirty="0" smtClean="0"/>
              <a:t>Early beginnings (mid-1980s to mid-1990s)</a:t>
            </a:r>
          </a:p>
          <a:p>
            <a:pPr lvl="0"/>
            <a:r>
              <a:rPr lang="nb-NO" sz="1800" dirty="0" smtClean="0"/>
              <a:t>Research within the scope of the </a:t>
            </a:r>
            <a:r>
              <a:rPr lang="nb-NO" sz="1800" b="1" dirty="0" smtClean="0">
                <a:solidFill>
                  <a:srgbClr val="FF0000"/>
                </a:solidFill>
              </a:rPr>
              <a:t>Information Systems (IS) </a:t>
            </a:r>
            <a:r>
              <a:rPr lang="nb-NO" sz="1800" dirty="0" smtClean="0"/>
              <a:t>field, centred on «the social study of technology» (Avgerou, 2000)</a:t>
            </a:r>
          </a:p>
          <a:p>
            <a:pPr lvl="0"/>
            <a:r>
              <a:rPr lang="nb-NO" sz="1800" dirty="0" smtClean="0"/>
              <a:t>ICT4D stems as a </a:t>
            </a:r>
            <a:r>
              <a:rPr lang="nb-NO" sz="1800" b="1" dirty="0" smtClean="0">
                <a:solidFill>
                  <a:srgbClr val="FF0000"/>
                </a:solidFill>
              </a:rPr>
              <a:t>subfield of IS</a:t>
            </a:r>
            <a:r>
              <a:rPr lang="nb-NO" sz="1800" dirty="0" smtClean="0"/>
              <a:t>, rather than an independent field</a:t>
            </a:r>
          </a:p>
          <a:p>
            <a:pPr lvl="0"/>
            <a:r>
              <a:rPr lang="nb-NO" sz="1800" dirty="0" smtClean="0"/>
              <a:t>A key event: first IFIP 9.4 Conference, New Delhi, 1988</a:t>
            </a:r>
          </a:p>
          <a:p>
            <a:pPr lvl="0"/>
            <a:r>
              <a:rPr lang="nb-NO" sz="1800" b="1" dirty="0" smtClean="0">
                <a:solidFill>
                  <a:srgbClr val="FF0000"/>
                </a:solidFill>
              </a:rPr>
              <a:t>Research themes</a:t>
            </a:r>
            <a:r>
              <a:rPr lang="nb-NO" sz="1800" b="1" dirty="0">
                <a:solidFill>
                  <a:srgbClr val="FF0000"/>
                </a:solidFill>
              </a:rPr>
              <a:t> </a:t>
            </a:r>
            <a:r>
              <a:rPr lang="nb-NO" sz="1800" dirty="0" smtClean="0"/>
              <a:t>(from the New Delhi conference): «context is important»; </a:t>
            </a:r>
            <a:r>
              <a:rPr lang="en-US" sz="1800" dirty="0"/>
              <a:t>“participative and cooperative design”; “the need for indigenous development”; and “IT is only one element of change </a:t>
            </a:r>
            <a:r>
              <a:rPr lang="en-US" sz="1800" dirty="0" smtClean="0"/>
              <a:t>efforts“</a:t>
            </a:r>
          </a:p>
          <a:p>
            <a:pPr lvl="0"/>
            <a:r>
              <a:rPr lang="en-US" sz="1800" dirty="0" smtClean="0"/>
              <a:t>Overall: an emerging research topic, firmly placed in the IS field</a:t>
            </a:r>
            <a:endParaRPr lang="nb-NO" sz="1800" dirty="0" smtClean="0"/>
          </a:p>
          <a:p>
            <a:endParaRPr lang="nb-NO" sz="1800" dirty="0" smtClean="0"/>
          </a:p>
          <a:p>
            <a:pPr lvl="1"/>
            <a:endParaRPr lang="nb-NO" sz="1600" dirty="0"/>
          </a:p>
        </p:txBody>
      </p:sp>
    </p:spTree>
    <p:extLst>
      <p:ext uri="{BB962C8B-B14F-4D97-AF65-F5344CB8AC3E}">
        <p14:creationId xmlns:p14="http://schemas.microsoft.com/office/powerpoint/2010/main" val="3028837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 brief history of ICT4D research!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857471"/>
          </a:xfrm>
        </p:spPr>
        <p:txBody>
          <a:bodyPr>
            <a:noAutofit/>
          </a:bodyPr>
          <a:lstStyle/>
          <a:p>
            <a:pPr marL="0" lvl="0" indent="0">
              <a:buNone/>
            </a:pPr>
            <a:r>
              <a:rPr lang="nb-NO" sz="1800" b="1" dirty="0" smtClean="0"/>
              <a:t>New horizons (mid-1990s to mid-2000s)</a:t>
            </a:r>
          </a:p>
          <a:p>
            <a:pPr lvl="0"/>
            <a:r>
              <a:rPr lang="nb-NO" sz="1800" dirty="0" smtClean="0"/>
              <a:t>Large </a:t>
            </a:r>
            <a:r>
              <a:rPr lang="nb-NO" sz="1800" b="1" dirty="0" err="1" smtClean="0">
                <a:solidFill>
                  <a:srgbClr val="FF0000"/>
                </a:solidFill>
              </a:rPr>
              <a:t>diffusion</a:t>
            </a:r>
            <a:r>
              <a:rPr lang="nb-NO" sz="1800" dirty="0" smtClean="0"/>
              <a:t> of ICT </a:t>
            </a:r>
            <a:r>
              <a:rPr lang="nb-NO" sz="1800" dirty="0" err="1" smtClean="0"/>
              <a:t>worldwide</a:t>
            </a:r>
            <a:r>
              <a:rPr lang="nb-NO" sz="1800" dirty="0" smtClean="0"/>
              <a:t>: </a:t>
            </a:r>
            <a:r>
              <a:rPr lang="nb-NO" sz="1800" dirty="0" err="1" smtClean="0"/>
              <a:t>widespread</a:t>
            </a:r>
            <a:r>
              <a:rPr lang="nb-NO" sz="1800" dirty="0" smtClean="0"/>
              <a:t> </a:t>
            </a:r>
            <a:r>
              <a:rPr lang="nb-NO" sz="1800" dirty="0" err="1" smtClean="0"/>
              <a:t>availability</a:t>
            </a:r>
            <a:r>
              <a:rPr lang="nb-NO" sz="1800" dirty="0" smtClean="0"/>
              <a:t> and </a:t>
            </a:r>
            <a:r>
              <a:rPr lang="nb-NO" sz="1800" dirty="0" err="1" smtClean="0"/>
              <a:t>decreasing</a:t>
            </a:r>
            <a:r>
              <a:rPr lang="nb-NO" sz="1800" dirty="0" smtClean="0"/>
              <a:t> </a:t>
            </a:r>
            <a:r>
              <a:rPr lang="nb-NO" sz="1800" dirty="0" err="1" smtClean="0"/>
              <a:t>cost</a:t>
            </a:r>
            <a:r>
              <a:rPr lang="nb-NO" sz="1800" dirty="0" smtClean="0"/>
              <a:t> of technologies and connectivity</a:t>
            </a:r>
          </a:p>
          <a:p>
            <a:pPr lvl="0"/>
            <a:r>
              <a:rPr lang="nb-NO" sz="1800" dirty="0" smtClean="0"/>
              <a:t>More </a:t>
            </a:r>
            <a:r>
              <a:rPr lang="nb-NO" sz="1800" b="1" dirty="0" smtClean="0">
                <a:solidFill>
                  <a:srgbClr val="FF0000"/>
                </a:solidFill>
              </a:rPr>
              <a:t>disciplines</a:t>
            </a:r>
            <a:r>
              <a:rPr lang="nb-NO" sz="1800" dirty="0" smtClean="0"/>
              <a:t> (development studies; </a:t>
            </a:r>
            <a:r>
              <a:rPr lang="nb-NO" sz="1800" dirty="0" err="1" smtClean="0"/>
              <a:t>sociology</a:t>
            </a:r>
            <a:r>
              <a:rPr lang="nb-NO" sz="1800" dirty="0" smtClean="0"/>
              <a:t>; human </a:t>
            </a:r>
            <a:r>
              <a:rPr lang="nb-NO" sz="1800" dirty="0" err="1" smtClean="0"/>
              <a:t>geography</a:t>
            </a:r>
            <a:r>
              <a:rPr lang="nb-NO" sz="1800" dirty="0" smtClean="0"/>
              <a:t>…) become </a:t>
            </a:r>
            <a:r>
              <a:rPr lang="nb-NO" sz="1800" dirty="0" err="1" smtClean="0"/>
              <a:t>interested</a:t>
            </a:r>
            <a:r>
              <a:rPr lang="nb-NO" sz="1800" dirty="0" smtClean="0"/>
              <a:t> in the </a:t>
            </a:r>
            <a:r>
              <a:rPr lang="nb-NO" sz="1800" dirty="0" err="1" smtClean="0"/>
              <a:t>diffusion</a:t>
            </a:r>
            <a:r>
              <a:rPr lang="nb-NO" sz="1800" dirty="0" smtClean="0"/>
              <a:t> of ICTs in «</a:t>
            </a:r>
            <a:r>
              <a:rPr lang="nb-NO" sz="1800" dirty="0" err="1" smtClean="0"/>
              <a:t>developing</a:t>
            </a:r>
            <a:r>
              <a:rPr lang="nb-NO" sz="1800" dirty="0" smtClean="0"/>
              <a:t> </a:t>
            </a:r>
            <a:r>
              <a:rPr lang="nb-NO" sz="1800" dirty="0" err="1" smtClean="0"/>
              <a:t>countries</a:t>
            </a:r>
            <a:r>
              <a:rPr lang="nb-NO" sz="1800" dirty="0" smtClean="0"/>
              <a:t>»</a:t>
            </a:r>
          </a:p>
          <a:p>
            <a:pPr lvl="0"/>
            <a:r>
              <a:rPr lang="nb-NO" sz="1800" dirty="0" smtClean="0"/>
              <a:t>Two more journals: Electronic Journal of Information Systems in Developing </a:t>
            </a:r>
            <a:r>
              <a:rPr lang="nb-NO" sz="1800" dirty="0" err="1" smtClean="0"/>
              <a:t>Countries</a:t>
            </a:r>
            <a:r>
              <a:rPr lang="nb-NO" sz="1800" dirty="0" smtClean="0"/>
              <a:t> (EJISDC) and Information Technologies and International Development (ITID)</a:t>
            </a:r>
          </a:p>
          <a:p>
            <a:pPr lvl="0"/>
            <a:r>
              <a:rPr lang="nb-NO" sz="1800" b="1" dirty="0" smtClean="0">
                <a:solidFill>
                  <a:srgbClr val="FF0000"/>
                </a:solidFill>
              </a:rPr>
              <a:t>Research themes</a:t>
            </a:r>
            <a:r>
              <a:rPr lang="nb-NO" sz="1800" dirty="0" smtClean="0"/>
              <a:t>: l</a:t>
            </a:r>
            <a:r>
              <a:rPr lang="en-US" sz="1800" dirty="0" err="1" smtClean="0"/>
              <a:t>ocal</a:t>
            </a:r>
            <a:r>
              <a:rPr lang="en-US" sz="1800" dirty="0" smtClean="0"/>
              <a:t> </a:t>
            </a:r>
            <a:r>
              <a:rPr lang="en-US" sz="1800" dirty="0"/>
              <a:t>adaptation and cultivation of ICTs, </a:t>
            </a:r>
            <a:r>
              <a:rPr lang="en-US" sz="1800" dirty="0" err="1" smtClean="0"/>
              <a:t>standardisation</a:t>
            </a:r>
            <a:r>
              <a:rPr lang="en-US" sz="1800" dirty="0" smtClean="0"/>
              <a:t> </a:t>
            </a:r>
            <a:r>
              <a:rPr lang="en-US" sz="1800" dirty="0"/>
              <a:t>versus localization of technology, and in-depth studies of </a:t>
            </a:r>
            <a:r>
              <a:rPr lang="en-US" sz="1800" dirty="0" smtClean="0"/>
              <a:t>particular technologies (Walsham and Sahay, 2006)</a:t>
            </a:r>
          </a:p>
          <a:p>
            <a:pPr lvl="0"/>
            <a:r>
              <a:rPr lang="en-US" sz="1800" dirty="0" smtClean="0"/>
              <a:t>Interdisciplinary expansion begins, but still very </a:t>
            </a:r>
            <a:r>
              <a:rPr lang="en-US" sz="1800" b="1" dirty="0" smtClean="0">
                <a:solidFill>
                  <a:srgbClr val="FF0000"/>
                </a:solidFill>
              </a:rPr>
              <a:t>IS-centred</a:t>
            </a:r>
            <a:r>
              <a:rPr lang="en-US" sz="1800" dirty="0" smtClean="0"/>
              <a:t> topics</a:t>
            </a:r>
          </a:p>
          <a:p>
            <a:pPr marL="0" lvl="0" indent="0">
              <a:buNone/>
            </a:pPr>
            <a:endParaRPr lang="nb-NO" sz="1800" dirty="0" smtClean="0"/>
          </a:p>
          <a:p>
            <a:pPr lvl="0"/>
            <a:endParaRPr lang="nb-NO" sz="1800" dirty="0" smtClean="0"/>
          </a:p>
          <a:p>
            <a:endParaRPr lang="nb-NO" sz="1800" dirty="0" smtClean="0"/>
          </a:p>
          <a:p>
            <a:pPr lvl="1"/>
            <a:endParaRPr lang="nb-NO" sz="1600" dirty="0"/>
          </a:p>
        </p:txBody>
      </p:sp>
    </p:spTree>
    <p:extLst>
      <p:ext uri="{BB962C8B-B14F-4D97-AF65-F5344CB8AC3E}">
        <p14:creationId xmlns:p14="http://schemas.microsoft.com/office/powerpoint/2010/main" val="4063766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 brief history of ICT4D research!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1002205"/>
            <a:ext cx="8266671" cy="3857471"/>
          </a:xfrm>
        </p:spPr>
        <p:txBody>
          <a:bodyPr>
            <a:noAutofit/>
          </a:bodyPr>
          <a:lstStyle/>
          <a:p>
            <a:pPr marL="0" lvl="0" indent="0">
              <a:buNone/>
            </a:pPr>
            <a:r>
              <a:rPr lang="nb-NO" sz="1800" b="1" dirty="0" smtClean="0"/>
              <a:t>Proliferation (mid-2000s to present)</a:t>
            </a:r>
          </a:p>
          <a:p>
            <a:pPr lvl="0"/>
            <a:r>
              <a:rPr lang="nb-NO" sz="1800" dirty="0" smtClean="0"/>
              <a:t>Very fast, </a:t>
            </a:r>
            <a:r>
              <a:rPr lang="nb-NO" sz="1800" b="1" dirty="0" smtClean="0">
                <a:solidFill>
                  <a:srgbClr val="FF0000"/>
                </a:solidFill>
              </a:rPr>
              <a:t>mobile-</a:t>
            </a:r>
            <a:r>
              <a:rPr lang="nb-NO" sz="1800" b="1" dirty="0" err="1" smtClean="0">
                <a:solidFill>
                  <a:srgbClr val="FF0000"/>
                </a:solidFill>
              </a:rPr>
              <a:t>phone</a:t>
            </a:r>
            <a:r>
              <a:rPr lang="nb-NO" sz="1800" b="1" dirty="0" smtClean="0">
                <a:solidFill>
                  <a:srgbClr val="FF0000"/>
                </a:solidFill>
              </a:rPr>
              <a:t> driven </a:t>
            </a:r>
            <a:r>
              <a:rPr lang="nb-NO" sz="1800" dirty="0" err="1" smtClean="0"/>
              <a:t>diffusion</a:t>
            </a:r>
            <a:r>
              <a:rPr lang="nb-NO" sz="1800" dirty="0" smtClean="0"/>
              <a:t> of ICTs </a:t>
            </a:r>
            <a:r>
              <a:rPr lang="nb-NO" sz="1800" dirty="0" err="1" smtClean="0"/>
              <a:t>worldwide</a:t>
            </a:r>
            <a:endParaRPr lang="nb-NO" sz="1800" dirty="0" smtClean="0"/>
          </a:p>
          <a:p>
            <a:pPr lvl="0"/>
            <a:r>
              <a:rPr lang="nb-NO" sz="1800" dirty="0" smtClean="0"/>
              <a:t>ICT4D topics become of </a:t>
            </a:r>
            <a:r>
              <a:rPr lang="nb-NO" sz="1800" dirty="0" err="1" smtClean="0"/>
              <a:t>interest</a:t>
            </a:r>
            <a:r>
              <a:rPr lang="nb-NO" sz="1800" dirty="0" smtClean="0"/>
              <a:t> to </a:t>
            </a:r>
            <a:r>
              <a:rPr lang="nb-NO" sz="1800" dirty="0" err="1" smtClean="0"/>
              <a:t>even</a:t>
            </a:r>
            <a:r>
              <a:rPr lang="nb-NO" sz="1800" dirty="0" smtClean="0"/>
              <a:t> more disciplines, due to the </a:t>
            </a:r>
            <a:r>
              <a:rPr lang="nb-NO" sz="1800" dirty="0" err="1" smtClean="0"/>
              <a:t>ubiquity</a:t>
            </a:r>
            <a:r>
              <a:rPr lang="nb-NO" sz="1800" dirty="0" smtClean="0"/>
              <a:t> of ICTs across contexts, including «</a:t>
            </a:r>
            <a:r>
              <a:rPr lang="nb-NO" sz="1800" dirty="0" err="1" smtClean="0"/>
              <a:t>developing</a:t>
            </a:r>
            <a:r>
              <a:rPr lang="nb-NO" sz="1800" dirty="0" smtClean="0"/>
              <a:t> country» </a:t>
            </a:r>
            <a:r>
              <a:rPr lang="nb-NO" sz="1800" dirty="0" err="1" smtClean="0"/>
              <a:t>ones</a:t>
            </a:r>
            <a:endParaRPr lang="nb-NO" sz="1800" dirty="0" smtClean="0"/>
          </a:p>
          <a:p>
            <a:pPr lvl="0"/>
            <a:r>
              <a:rPr lang="nb-NO" sz="1800" dirty="0" smtClean="0"/>
              <a:t>Rapid </a:t>
            </a:r>
            <a:r>
              <a:rPr lang="nb-NO" sz="1800" dirty="0" err="1" smtClean="0"/>
              <a:t>expansion</a:t>
            </a:r>
            <a:r>
              <a:rPr lang="nb-NO" sz="1800" dirty="0" smtClean="0"/>
              <a:t> of research themes, from </a:t>
            </a:r>
            <a:r>
              <a:rPr lang="nb-NO" sz="1800" dirty="0" err="1" smtClean="0"/>
              <a:t>traditional</a:t>
            </a:r>
            <a:r>
              <a:rPr lang="nb-NO" sz="1800" dirty="0" smtClean="0"/>
              <a:t> IS </a:t>
            </a:r>
            <a:r>
              <a:rPr lang="nb-NO" sz="1800" dirty="0" err="1" smtClean="0"/>
              <a:t>ones</a:t>
            </a:r>
            <a:r>
              <a:rPr lang="nb-NO" sz="1800" dirty="0" smtClean="0"/>
              <a:t> to more topics </a:t>
            </a:r>
            <a:r>
              <a:rPr lang="nb-NO" sz="1800" dirty="0" err="1" smtClean="0"/>
              <a:t>connected</a:t>
            </a:r>
            <a:r>
              <a:rPr lang="nb-NO" sz="1800" dirty="0" smtClean="0"/>
              <a:t> to </a:t>
            </a:r>
            <a:r>
              <a:rPr lang="nb-NO" sz="1800" b="1" dirty="0" smtClean="0">
                <a:solidFill>
                  <a:srgbClr val="FF0000"/>
                </a:solidFill>
              </a:rPr>
              <a:t>datafication</a:t>
            </a:r>
            <a:r>
              <a:rPr lang="nb-NO" sz="1800" dirty="0" smtClean="0"/>
              <a:t>, i.e. the </a:t>
            </a:r>
            <a:r>
              <a:rPr lang="nb-NO" sz="1800" dirty="0" err="1" smtClean="0"/>
              <a:t>conversion</a:t>
            </a:r>
            <a:r>
              <a:rPr lang="nb-NO" sz="1800" dirty="0"/>
              <a:t> </a:t>
            </a:r>
            <a:r>
              <a:rPr lang="nb-NO" sz="1800" dirty="0" smtClean="0"/>
              <a:t>of </a:t>
            </a:r>
            <a:r>
              <a:rPr lang="nb-NO" sz="1800" dirty="0" err="1" smtClean="0"/>
              <a:t>existing</a:t>
            </a:r>
            <a:r>
              <a:rPr lang="nb-NO" sz="1800" dirty="0" smtClean="0"/>
              <a:t> </a:t>
            </a:r>
            <a:r>
              <a:rPr lang="nb-NO" sz="1800" dirty="0" err="1" smtClean="0"/>
              <a:t>processes</a:t>
            </a:r>
            <a:r>
              <a:rPr lang="nb-NO" sz="1800" dirty="0" smtClean="0"/>
              <a:t> into </a:t>
            </a:r>
            <a:r>
              <a:rPr lang="nb-NO" sz="1800" dirty="0" err="1" smtClean="0"/>
              <a:t>machine-readable</a:t>
            </a:r>
            <a:r>
              <a:rPr lang="nb-NO" sz="1800" dirty="0" smtClean="0"/>
              <a:t> data (Cukier &amp; Mayer-Schonberger, 2012)</a:t>
            </a:r>
          </a:p>
          <a:p>
            <a:pPr lvl="0"/>
            <a:r>
              <a:rPr lang="nb-NO" sz="1800" dirty="0" smtClean="0"/>
              <a:t>Two core </a:t>
            </a:r>
            <a:r>
              <a:rPr lang="nb-NO" sz="1800" dirty="0" err="1" smtClean="0"/>
              <a:t>questions</a:t>
            </a:r>
            <a:r>
              <a:rPr lang="nb-NO" sz="1800" dirty="0" smtClean="0"/>
              <a:t> of recent ICT4D research: what does development mean in ICT4D, and how can we best theorise its </a:t>
            </a:r>
            <a:r>
              <a:rPr lang="nb-NO" sz="1800" dirty="0" err="1" smtClean="0"/>
              <a:t>meaning</a:t>
            </a:r>
            <a:r>
              <a:rPr lang="nb-NO" sz="1800" dirty="0" smtClean="0"/>
              <a:t>?</a:t>
            </a:r>
          </a:p>
          <a:p>
            <a:pPr lvl="0"/>
            <a:r>
              <a:rPr lang="nb-NO" sz="1800" dirty="0" err="1" smtClean="0"/>
              <a:t>Crisis</a:t>
            </a:r>
            <a:r>
              <a:rPr lang="nb-NO" sz="1800" dirty="0" smtClean="0"/>
              <a:t> of the core assumptions of ICT4D!</a:t>
            </a:r>
            <a:endParaRPr lang="nb-NO" sz="1600" dirty="0" smtClean="0"/>
          </a:p>
          <a:p>
            <a:endParaRPr lang="nb-NO" sz="1800" dirty="0" smtClean="0"/>
          </a:p>
          <a:p>
            <a:pPr lvl="1"/>
            <a:endParaRPr lang="nb-NO" sz="1600" dirty="0"/>
          </a:p>
        </p:txBody>
      </p:sp>
    </p:spTree>
    <p:extLst>
      <p:ext uri="{BB962C8B-B14F-4D97-AF65-F5344CB8AC3E}">
        <p14:creationId xmlns:p14="http://schemas.microsoft.com/office/powerpoint/2010/main" val="4231207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Founding assumptions of ICT4D research</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smtClean="0"/>
              <a:t>Three implicit assumptions of early ICT4D research:</a:t>
            </a:r>
          </a:p>
          <a:p>
            <a:pPr marL="285750" indent="-285750"/>
            <a:r>
              <a:rPr lang="en-US" sz="1800" dirty="0" smtClean="0"/>
              <a:t>“</a:t>
            </a:r>
            <a:r>
              <a:rPr lang="en-US" sz="1800" dirty="0"/>
              <a:t>D</a:t>
            </a:r>
            <a:r>
              <a:rPr lang="en-US" sz="1800" dirty="0" smtClean="0"/>
              <a:t>evelopment” as goal of ICT diffusion</a:t>
            </a:r>
          </a:p>
          <a:p>
            <a:pPr marL="285750" indent="-285750"/>
            <a:r>
              <a:rPr lang="en-US" sz="1800" dirty="0" smtClean="0"/>
              <a:t>Positive role of ICTs in development</a:t>
            </a:r>
          </a:p>
          <a:p>
            <a:pPr marL="285750" indent="-285750"/>
            <a:r>
              <a:rPr lang="en-US" sz="1800" dirty="0" smtClean="0"/>
              <a:t>Meaningfulness of the term “developing countries”</a:t>
            </a:r>
          </a:p>
          <a:p>
            <a:pPr marL="0" indent="0">
              <a:buNone/>
            </a:pPr>
            <a:r>
              <a:rPr lang="en-US" sz="1800" dirty="0" smtClean="0"/>
              <a:t> </a:t>
            </a:r>
          </a:p>
          <a:p>
            <a:pPr marL="285750" indent="-285750"/>
            <a:endParaRPr lang="en-US" sz="1800" dirty="0"/>
          </a:p>
        </p:txBody>
      </p:sp>
    </p:spTree>
    <p:extLst>
      <p:ext uri="{BB962C8B-B14F-4D97-AF65-F5344CB8AC3E}">
        <p14:creationId xmlns:p14="http://schemas.microsoft.com/office/powerpoint/2010/main" val="3277796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ICT4D Evolution: The </a:t>
            </a:r>
            <a:r>
              <a:rPr lang="nb-NO" sz="2400" dirty="0" err="1" smtClean="0"/>
              <a:t>Crisis</a:t>
            </a:r>
            <a:r>
              <a:rPr lang="nb-NO" sz="2400" dirty="0" smtClean="0"/>
              <a:t> of Core Assumptions</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smtClean="0"/>
              <a:t>Crisis of the early assumptions of ICT4D:</a:t>
            </a:r>
          </a:p>
          <a:p>
            <a:pPr marL="285750" indent="-285750"/>
            <a:r>
              <a:rPr lang="en-US" sz="1800" dirty="0" smtClean="0"/>
              <a:t>“Development” as a </a:t>
            </a:r>
            <a:r>
              <a:rPr lang="en-US" sz="1800" b="1" dirty="0" smtClean="0">
                <a:solidFill>
                  <a:srgbClr val="FF0000"/>
                </a:solidFill>
              </a:rPr>
              <a:t>colonial paradigm</a:t>
            </a:r>
            <a:r>
              <a:rPr lang="en-US" sz="1800" dirty="0" smtClean="0"/>
              <a:t>, resulting in disempowerment and exploitation of development subjects (Escobar, 1995)</a:t>
            </a:r>
          </a:p>
          <a:p>
            <a:pPr marL="285750" indent="-285750"/>
            <a:r>
              <a:rPr lang="en-US" sz="1800" dirty="0" smtClean="0"/>
              <a:t>ICTs as implicated in </a:t>
            </a:r>
            <a:r>
              <a:rPr lang="en-US" sz="1800" b="1" dirty="0" smtClean="0">
                <a:solidFill>
                  <a:srgbClr val="FF0000"/>
                </a:solidFill>
              </a:rPr>
              <a:t>adverse digital incorporation</a:t>
            </a:r>
            <a:r>
              <a:rPr lang="en-US" sz="1800" dirty="0" smtClean="0"/>
              <a:t>, hurting adopters rather than generating “progress” and prosperity (Heeks, 2022)</a:t>
            </a:r>
          </a:p>
          <a:p>
            <a:pPr marL="285750" indent="-285750"/>
            <a:r>
              <a:rPr lang="en-US" sz="1800" dirty="0" smtClean="0"/>
              <a:t>Critique of the term “</a:t>
            </a:r>
            <a:r>
              <a:rPr lang="en-US" sz="1800" b="1" dirty="0" smtClean="0">
                <a:solidFill>
                  <a:srgbClr val="FF0000"/>
                </a:solidFill>
              </a:rPr>
              <a:t>developing countries</a:t>
            </a:r>
            <a:r>
              <a:rPr lang="en-US" sz="1800" dirty="0" smtClean="0"/>
              <a:t>”, seen as a product of a “development” imposed by economically powerful nations.</a:t>
            </a:r>
            <a:endParaRPr lang="en-US" sz="1600" dirty="0" smtClean="0"/>
          </a:p>
          <a:p>
            <a:pPr marL="0" indent="0">
              <a:buNone/>
            </a:pPr>
            <a:r>
              <a:rPr lang="en-US" sz="1800" dirty="0" smtClean="0"/>
              <a:t> </a:t>
            </a:r>
          </a:p>
          <a:p>
            <a:pPr marL="285750" indent="-285750"/>
            <a:endParaRPr lang="en-US" sz="1800" dirty="0"/>
          </a:p>
        </p:txBody>
      </p:sp>
    </p:spTree>
    <p:extLst>
      <p:ext uri="{BB962C8B-B14F-4D97-AF65-F5344CB8AC3E}">
        <p14:creationId xmlns:p14="http://schemas.microsoft.com/office/powerpoint/2010/main" val="3309645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So…</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8208333" cy="3667990"/>
          </a:xfrm>
        </p:spPr>
        <p:txBody>
          <a:bodyPr>
            <a:normAutofit/>
          </a:bodyPr>
          <a:lstStyle/>
          <a:p>
            <a:pPr marL="285750" indent="-285750"/>
            <a:r>
              <a:rPr lang="en-US" sz="1800" dirty="0" smtClean="0"/>
              <a:t>Early-days ICT4D belonged closely in the IS field, and presented an overly </a:t>
            </a:r>
            <a:r>
              <a:rPr lang="en-US" sz="1800" b="1" dirty="0" smtClean="0">
                <a:solidFill>
                  <a:srgbClr val="FF0000"/>
                </a:solidFill>
              </a:rPr>
              <a:t>positive attitude </a:t>
            </a:r>
            <a:r>
              <a:rPr lang="en-US" sz="1800" dirty="0" smtClean="0"/>
              <a:t>towards the role of ICTs in “development”.</a:t>
            </a:r>
          </a:p>
          <a:p>
            <a:pPr marL="285750" indent="-285750"/>
            <a:endParaRPr lang="en-US" sz="1800" dirty="0" smtClean="0"/>
          </a:p>
          <a:p>
            <a:pPr marL="285750" indent="-285750"/>
            <a:r>
              <a:rPr lang="en-US" sz="1800" dirty="0" smtClean="0"/>
              <a:t>Over time the concept of “development” has been problematised as colonial; ICTs have proven able to generate </a:t>
            </a:r>
            <a:r>
              <a:rPr lang="en-US" sz="1800" b="1" dirty="0" smtClean="0">
                <a:solidFill>
                  <a:srgbClr val="FF0000"/>
                </a:solidFill>
              </a:rPr>
              <a:t>detrimental effects </a:t>
            </a:r>
            <a:r>
              <a:rPr lang="en-US" sz="1800" dirty="0" smtClean="0"/>
              <a:t>in their adopters; and the term “developing countries” has been questioned, in favour of a lexicon centred on income or marginalisation (“low-income countries”; “global South”).</a:t>
            </a:r>
          </a:p>
          <a:p>
            <a:pPr marL="285750" indent="-285750"/>
            <a:endParaRPr lang="en-US" sz="1800" dirty="0" smtClean="0"/>
          </a:p>
          <a:p>
            <a:pPr marL="285750" indent="-285750"/>
            <a:r>
              <a:rPr lang="en-US" sz="1800" dirty="0" smtClean="0"/>
              <a:t>The changed conditions of the ICT4D landscape have generated a whole new </a:t>
            </a:r>
            <a:r>
              <a:rPr lang="en-US" sz="1800" b="1" dirty="0" smtClean="0">
                <a:solidFill>
                  <a:srgbClr val="FF0000"/>
                </a:solidFill>
              </a:rPr>
              <a:t>research agenda </a:t>
            </a:r>
            <a:r>
              <a:rPr lang="en-US" sz="1800" dirty="0" smtClean="0"/>
              <a:t>for the field!</a:t>
            </a:r>
            <a:endParaRPr lang="en-US" sz="1600" dirty="0" smtClean="0"/>
          </a:p>
          <a:p>
            <a:pPr marL="0" indent="0">
              <a:buNone/>
            </a:pPr>
            <a:r>
              <a:rPr lang="en-US" sz="1800" dirty="0" smtClean="0"/>
              <a:t> </a:t>
            </a:r>
          </a:p>
          <a:p>
            <a:pPr marL="285750" indent="-285750"/>
            <a:endParaRPr lang="en-US" sz="1800" dirty="0"/>
          </a:p>
        </p:txBody>
      </p:sp>
    </p:spTree>
    <p:extLst>
      <p:ext uri="{BB962C8B-B14F-4D97-AF65-F5344CB8AC3E}">
        <p14:creationId xmlns:p14="http://schemas.microsoft.com/office/powerpoint/2010/main" val="1142503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ICT4D and Critical Data Studies: A Shared Agenda</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25352"/>
          </a:xfrm>
        </p:spPr>
        <p:txBody>
          <a:bodyPr>
            <a:normAutofit/>
          </a:bodyPr>
          <a:lstStyle/>
          <a:p>
            <a:pPr marL="0" indent="0">
              <a:buNone/>
            </a:pPr>
            <a:r>
              <a:rPr lang="en-US" sz="1800" dirty="0" smtClean="0"/>
              <a:t> </a:t>
            </a:r>
          </a:p>
          <a:p>
            <a:pPr marL="285750" indent="-285750"/>
            <a:endParaRPr lang="en-US" sz="1800" dirty="0"/>
          </a:p>
        </p:txBody>
      </p:sp>
    </p:spTree>
    <p:extLst>
      <p:ext uri="{BB962C8B-B14F-4D97-AF65-F5344CB8AC3E}">
        <p14:creationId xmlns:p14="http://schemas.microsoft.com/office/powerpoint/2010/main" val="1162680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ICT4D and Critical Data Studies: A Shared Agenda</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8208333" cy="3667990"/>
          </a:xfrm>
        </p:spPr>
        <p:txBody>
          <a:bodyPr>
            <a:normAutofit/>
          </a:bodyPr>
          <a:lstStyle/>
          <a:p>
            <a:pPr marL="285750" indent="-285750"/>
            <a:r>
              <a:rPr lang="en-US" sz="1800" dirty="0" smtClean="0"/>
              <a:t>ICT </a:t>
            </a:r>
            <a:r>
              <a:rPr lang="en-US" sz="1800" dirty="0" smtClean="0"/>
              <a:t>evolved from a </a:t>
            </a:r>
            <a:r>
              <a:rPr lang="en-US" sz="1800" dirty="0"/>
              <a:t>“development” orthodoxy to </a:t>
            </a:r>
            <a:r>
              <a:rPr lang="en-US" sz="1800" dirty="0" smtClean="0"/>
              <a:t>questioning the </a:t>
            </a:r>
            <a:r>
              <a:rPr lang="en-US" sz="1800" dirty="0"/>
              <a:t>notion of “development” and the potential of ICTs towards </a:t>
            </a:r>
            <a:r>
              <a:rPr lang="en-US" sz="1800" dirty="0" smtClean="0"/>
              <a:t>it.</a:t>
            </a:r>
            <a:endParaRPr lang="en-US" sz="1800" dirty="0"/>
          </a:p>
          <a:p>
            <a:pPr marL="285750" indent="-285750"/>
            <a:endParaRPr lang="en-US" sz="1800" dirty="0" smtClean="0"/>
          </a:p>
          <a:p>
            <a:pPr marL="285750" indent="-285750"/>
            <a:r>
              <a:rPr lang="en-US" sz="1800" dirty="0" smtClean="0"/>
              <a:t>The </a:t>
            </a:r>
            <a:r>
              <a:rPr lang="en-US" sz="1800" dirty="0" smtClean="0"/>
              <a:t>crisis of the field’s core assumptions generates the need for a new research agenda, which embraces new themes – not part of traditional ICT4D – and new fields of research</a:t>
            </a:r>
          </a:p>
          <a:p>
            <a:pPr marL="285750" indent="-285750"/>
            <a:endParaRPr lang="en-US" sz="1800" dirty="0" smtClean="0"/>
          </a:p>
          <a:p>
            <a:pPr marL="285750" indent="-285750"/>
            <a:r>
              <a:rPr lang="en-US" sz="1800" dirty="0" smtClean="0"/>
              <a:t>One </a:t>
            </a:r>
            <a:r>
              <a:rPr lang="en-US" sz="1800" dirty="0" smtClean="0"/>
              <a:t>of these is </a:t>
            </a:r>
            <a:r>
              <a:rPr lang="en-US" sz="1800" b="1" dirty="0" smtClean="0">
                <a:solidFill>
                  <a:srgbClr val="FF0000"/>
                </a:solidFill>
              </a:rPr>
              <a:t>Critical Data Studies</a:t>
            </a:r>
            <a:r>
              <a:rPr lang="en-US" sz="1800" dirty="0" smtClean="0"/>
              <a:t>, which engages data as immersed in their social and political context.</a:t>
            </a:r>
            <a:endParaRPr lang="en-US" sz="1800" dirty="0"/>
          </a:p>
        </p:txBody>
      </p:sp>
    </p:spTree>
    <p:extLst>
      <p:ext uri="{BB962C8B-B14F-4D97-AF65-F5344CB8AC3E}">
        <p14:creationId xmlns:p14="http://schemas.microsoft.com/office/powerpoint/2010/main" val="9799156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Critical Data Studies</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263607"/>
            <a:ext cx="8126140" cy="3667990"/>
          </a:xfrm>
        </p:spPr>
        <p:txBody>
          <a:bodyPr>
            <a:normAutofit/>
          </a:bodyPr>
          <a:lstStyle/>
          <a:p>
            <a:pPr marL="285750" indent="-285750"/>
            <a:r>
              <a:rPr lang="en-US" sz="1800" dirty="0" smtClean="0"/>
              <a:t>Firstly introduced: Dalton &amp; Thatcher (2014)</a:t>
            </a:r>
          </a:p>
          <a:p>
            <a:pPr marL="285750" indent="-285750"/>
            <a:r>
              <a:rPr lang="en-US" sz="1800" dirty="0" smtClean="0"/>
              <a:t>A field centred on data in their social and political context, which engages the consequences of data practices on users and the ecosystem around them</a:t>
            </a:r>
          </a:p>
          <a:p>
            <a:pPr marL="285750" indent="-285750"/>
            <a:r>
              <a:rPr lang="en-US" sz="1800" dirty="0" smtClean="0"/>
              <a:t>Study of </a:t>
            </a:r>
            <a:r>
              <a:rPr lang="en-US" sz="1800" dirty="0"/>
              <a:t>subject formation within the regimes of a datafied world, where </a:t>
            </a:r>
            <a:r>
              <a:rPr lang="en-US" sz="1800" b="1" dirty="0">
                <a:solidFill>
                  <a:srgbClr val="FF0000"/>
                </a:solidFill>
              </a:rPr>
              <a:t>datafication</a:t>
            </a:r>
            <a:r>
              <a:rPr lang="en-US" sz="1800" dirty="0"/>
              <a:t> is </a:t>
            </a:r>
            <a:r>
              <a:rPr lang="en-US" sz="1800" dirty="0" smtClean="0"/>
              <a:t>the </a:t>
            </a:r>
            <a:r>
              <a:rPr lang="en-US" sz="1800" dirty="0"/>
              <a:t>rendering of existing processes into data</a:t>
            </a:r>
            <a:endParaRPr lang="en-US" sz="1800" dirty="0" smtClean="0"/>
          </a:p>
          <a:p>
            <a:pPr marL="285750" indent="-285750"/>
            <a:r>
              <a:rPr lang="en-US" sz="1800" dirty="0" smtClean="0"/>
              <a:t>Origins of the field: boyd &amp; Crawford (2012); </a:t>
            </a:r>
            <a:r>
              <a:rPr lang="en-US" sz="1800" dirty="0"/>
              <a:t>note the </a:t>
            </a:r>
            <a:r>
              <a:rPr lang="en-US" sz="1800" b="1" dirty="0" smtClean="0">
                <a:solidFill>
                  <a:srgbClr val="FF0000"/>
                </a:solidFill>
              </a:rPr>
              <a:t>sociotechnical</a:t>
            </a:r>
            <a:r>
              <a:rPr lang="en-US" sz="1800" dirty="0" smtClean="0"/>
              <a:t> nature </a:t>
            </a:r>
            <a:r>
              <a:rPr lang="en-US" sz="1800" dirty="0"/>
              <a:t>of </a:t>
            </a:r>
            <a:r>
              <a:rPr lang="en-US" sz="1800" dirty="0" smtClean="0"/>
              <a:t>data, and </a:t>
            </a:r>
            <a:r>
              <a:rPr lang="en-US" sz="1800" dirty="0"/>
              <a:t>the problematic processes </a:t>
            </a:r>
            <a:r>
              <a:rPr lang="en-US" sz="1800" dirty="0" smtClean="0"/>
              <a:t>stemming from them</a:t>
            </a:r>
          </a:p>
          <a:p>
            <a:pPr marL="285750" indent="-285750"/>
            <a:r>
              <a:rPr lang="en-US" sz="1800" dirty="0" smtClean="0"/>
              <a:t>The ICT4D research agenda is becoming increasingly </a:t>
            </a:r>
            <a:r>
              <a:rPr lang="en-US" sz="1800" b="1" dirty="0" smtClean="0">
                <a:solidFill>
                  <a:srgbClr val="FF0000"/>
                </a:solidFill>
              </a:rPr>
              <a:t>shared</a:t>
            </a:r>
            <a:r>
              <a:rPr lang="en-US" sz="1800" dirty="0" smtClean="0"/>
              <a:t> with that of critical data studies, with themes of interest to both fields.</a:t>
            </a:r>
          </a:p>
          <a:p>
            <a:pPr marL="285750" indent="-285750"/>
            <a:endParaRPr lang="en-US" sz="1800" dirty="0"/>
          </a:p>
        </p:txBody>
      </p:sp>
    </p:spTree>
    <p:extLst>
      <p:ext uri="{BB962C8B-B14F-4D97-AF65-F5344CB8AC3E}">
        <p14:creationId xmlns:p14="http://schemas.microsoft.com/office/powerpoint/2010/main" val="8920825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109495"/>
            <a:ext cx="8208332" cy="3770730"/>
          </a:xfrm>
        </p:spPr>
        <p:txBody>
          <a:bodyPr>
            <a:normAutofit/>
          </a:bodyPr>
          <a:lstStyle/>
          <a:p>
            <a:pPr marL="0" indent="0">
              <a:buNone/>
            </a:pPr>
            <a:r>
              <a:rPr lang="en-US" sz="1800" dirty="0" smtClean="0"/>
              <a:t>Inspired</a:t>
            </a:r>
            <a:r>
              <a:rPr lang="en-US" sz="1800" b="1" dirty="0" smtClean="0"/>
              <a:t> </a:t>
            </a:r>
            <a:r>
              <a:rPr lang="en-US" sz="1800" dirty="0" smtClean="0"/>
              <a:t>by the relation with critical data studies!</a:t>
            </a:r>
          </a:p>
          <a:p>
            <a:pPr marL="0" indent="0">
              <a:buNone/>
            </a:pPr>
            <a:endParaRPr lang="en-US" sz="1800" dirty="0"/>
          </a:p>
          <a:p>
            <a:pPr marL="0" indent="0">
              <a:buNone/>
            </a:pPr>
            <a:r>
              <a:rPr lang="en-US" sz="1800" dirty="0" smtClean="0"/>
              <a:t>Revolves around three central themes:</a:t>
            </a:r>
          </a:p>
          <a:p>
            <a:pPr marL="285750" indent="-285750"/>
            <a:r>
              <a:rPr lang="en-US" sz="1800" dirty="0" smtClean="0"/>
              <a:t>Digital identity</a:t>
            </a:r>
            <a:endParaRPr lang="en-US" sz="1800" dirty="0" smtClean="0"/>
          </a:p>
          <a:p>
            <a:pPr marL="285750" indent="-285750"/>
            <a:r>
              <a:rPr lang="en-US" sz="1800" dirty="0" smtClean="0"/>
              <a:t>Datafication of the Global South</a:t>
            </a:r>
          </a:p>
          <a:p>
            <a:pPr marL="285750" indent="-285750"/>
            <a:r>
              <a:rPr lang="en-US" sz="1800" dirty="0" smtClean="0"/>
              <a:t>Adverse digital incorporation</a:t>
            </a:r>
            <a:endParaRPr lang="en-US" sz="1800" dirty="0" smtClean="0"/>
          </a:p>
          <a:p>
            <a:pPr marL="285750" indent="-285750"/>
            <a:endParaRPr lang="en-US" sz="1800" dirty="0"/>
          </a:p>
        </p:txBody>
      </p:sp>
    </p:spTree>
    <p:extLst>
      <p:ext uri="{BB962C8B-B14F-4D97-AF65-F5344CB8AC3E}">
        <p14:creationId xmlns:p14="http://schemas.microsoft.com/office/powerpoint/2010/main" val="270223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109495"/>
            <a:ext cx="8208332" cy="3770730"/>
          </a:xfrm>
        </p:spPr>
        <p:txBody>
          <a:bodyPr>
            <a:normAutofit/>
          </a:bodyPr>
          <a:lstStyle/>
          <a:p>
            <a:pPr marL="0" indent="0">
              <a:buNone/>
            </a:pPr>
            <a:r>
              <a:rPr lang="en-US" sz="1800" b="1" dirty="0" smtClean="0"/>
              <a:t>Theme 1: Digital Identity</a:t>
            </a:r>
          </a:p>
          <a:p>
            <a:pPr marL="285750" indent="-285750"/>
            <a:r>
              <a:rPr lang="en-US" sz="1800" dirty="0" smtClean="0"/>
              <a:t>Digital identity: conversion of human identities into machine-readable data</a:t>
            </a:r>
          </a:p>
          <a:p>
            <a:pPr marL="285750" indent="-285750"/>
            <a:r>
              <a:rPr lang="en-US" sz="1800" dirty="0" smtClean="0"/>
              <a:t>Influences many aspects of human lives, from service delivery to assistance to refugees, displaced persons and recipients of social protection</a:t>
            </a:r>
          </a:p>
          <a:p>
            <a:pPr marL="285750" indent="-285750"/>
            <a:r>
              <a:rPr lang="en-US" sz="1800" dirty="0" smtClean="0"/>
              <a:t>Underlying logic of data-for-development: machine readability enables the </a:t>
            </a:r>
            <a:r>
              <a:rPr lang="en-US" sz="1800" b="1" dirty="0" smtClean="0">
                <a:solidFill>
                  <a:srgbClr val="FF0000"/>
                </a:solidFill>
              </a:rPr>
              <a:t>inclusion</a:t>
            </a:r>
            <a:r>
              <a:rPr lang="en-US" sz="1800" dirty="0" smtClean="0"/>
              <a:t> of all those entitled to a given service, and the </a:t>
            </a:r>
            <a:r>
              <a:rPr lang="en-US" sz="1800" b="1" dirty="0" smtClean="0">
                <a:solidFill>
                  <a:srgbClr val="FF0000"/>
                </a:solidFill>
              </a:rPr>
              <a:t>exclusion</a:t>
            </a:r>
            <a:r>
              <a:rPr lang="en-US" sz="1800" dirty="0" smtClean="0"/>
              <a:t> of all those not entitled to it</a:t>
            </a:r>
          </a:p>
          <a:p>
            <a:pPr marL="285750" indent="-285750"/>
            <a:r>
              <a:rPr lang="en-US" sz="1800" dirty="0" smtClean="0"/>
              <a:t>Focus on </a:t>
            </a:r>
            <a:r>
              <a:rPr lang="en-US" sz="1800" b="1" dirty="0" smtClean="0">
                <a:solidFill>
                  <a:srgbClr val="FF0000"/>
                </a:solidFill>
              </a:rPr>
              <a:t>injustices</a:t>
            </a:r>
            <a:r>
              <a:rPr lang="en-US" sz="1800" dirty="0" smtClean="0"/>
              <a:t> produced through digital identity: e.g. exclusion of social protection beneficiaries due to failed recognition of biometric credentials</a:t>
            </a:r>
          </a:p>
          <a:p>
            <a:pPr marL="285750" indent="-285750"/>
            <a:r>
              <a:rPr lang="en-US" sz="1800" dirty="0" smtClean="0"/>
              <a:t>Examples: refugees receiving assistance conditional to biometric profiling; enmeshing of logics of </a:t>
            </a:r>
            <a:r>
              <a:rPr lang="en-US" sz="1800" b="1" dirty="0" smtClean="0">
                <a:solidFill>
                  <a:srgbClr val="FF0000"/>
                </a:solidFill>
              </a:rPr>
              <a:t>care and repression </a:t>
            </a:r>
            <a:r>
              <a:rPr lang="en-US" sz="1800" dirty="0" smtClean="0"/>
              <a:t>in </a:t>
            </a:r>
            <a:r>
              <a:rPr lang="en-US" sz="1800" dirty="0" smtClean="0"/>
              <a:t>technology.</a:t>
            </a:r>
            <a:endParaRPr lang="en-US" sz="1800" dirty="0" smtClean="0"/>
          </a:p>
          <a:p>
            <a:pPr marL="285750" indent="-285750"/>
            <a:endParaRPr lang="en-US" sz="1800" dirty="0" smtClean="0"/>
          </a:p>
          <a:p>
            <a:pPr marL="285750" indent="-285750"/>
            <a:endParaRPr lang="en-US" sz="1800" dirty="0" smtClean="0"/>
          </a:p>
          <a:p>
            <a:pPr marL="285750" indent="-285750"/>
            <a:endParaRPr lang="en-US" sz="1800" dirty="0"/>
          </a:p>
        </p:txBody>
      </p:sp>
    </p:spTree>
    <p:extLst>
      <p:ext uri="{BB962C8B-B14F-4D97-AF65-F5344CB8AC3E}">
        <p14:creationId xmlns:p14="http://schemas.microsoft.com/office/powerpoint/2010/main" val="2799704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109495"/>
            <a:ext cx="8208332" cy="3770730"/>
          </a:xfrm>
        </p:spPr>
        <p:txBody>
          <a:bodyPr>
            <a:normAutofit lnSpcReduction="10000"/>
          </a:bodyPr>
          <a:lstStyle/>
          <a:p>
            <a:pPr marL="0" indent="0">
              <a:buNone/>
            </a:pPr>
            <a:r>
              <a:rPr lang="en-US" sz="1800" b="1" dirty="0" smtClean="0"/>
              <a:t>Theme 2: Datafication of the Global South</a:t>
            </a:r>
          </a:p>
          <a:p>
            <a:pPr marL="285750" indent="-285750"/>
            <a:r>
              <a:rPr lang="en-US" sz="1800" dirty="0"/>
              <a:t>The data-for-development orthodoxy views the Global South as benefitting from the </a:t>
            </a:r>
            <a:r>
              <a:rPr lang="en-US" sz="1800" dirty="0" smtClean="0"/>
              <a:t>extremely rapid diffusion </a:t>
            </a:r>
            <a:r>
              <a:rPr lang="en-US" sz="1800" dirty="0"/>
              <a:t>of </a:t>
            </a:r>
            <a:r>
              <a:rPr lang="en-US" sz="1800" dirty="0" smtClean="0"/>
              <a:t>ICTs, </a:t>
            </a:r>
            <a:r>
              <a:rPr lang="en-US" sz="1800" dirty="0"/>
              <a:t>especially mobile </a:t>
            </a:r>
            <a:r>
              <a:rPr lang="en-US" sz="1800" dirty="0" smtClean="0"/>
              <a:t>phones.</a:t>
            </a:r>
          </a:p>
          <a:p>
            <a:pPr marL="285750" indent="-285750"/>
            <a:r>
              <a:rPr lang="en-US" sz="1800" dirty="0" smtClean="0"/>
              <a:t>Problematised in critical data studies: </a:t>
            </a:r>
            <a:r>
              <a:rPr lang="en-US" sz="1800" b="1" dirty="0" smtClean="0">
                <a:solidFill>
                  <a:srgbClr val="FF0000"/>
                </a:solidFill>
              </a:rPr>
              <a:t>extractive</a:t>
            </a:r>
            <a:r>
              <a:rPr lang="en-US" sz="1800" dirty="0" smtClean="0"/>
              <a:t> nature of datafication in the Global South (Taylor &amp; Broeders, 2015)</a:t>
            </a:r>
          </a:p>
          <a:p>
            <a:pPr marL="285750" indent="-285750"/>
            <a:r>
              <a:rPr lang="en-US" sz="1800" dirty="0" smtClean="0"/>
              <a:t>Proposing </a:t>
            </a:r>
            <a:r>
              <a:rPr lang="en-US" sz="1800" dirty="0"/>
              <a:t>to act in the name of “development”, providers of mobile and database technologies in less wealthy countries are empowered to appropriate and use data generated from these</a:t>
            </a:r>
            <a:r>
              <a:rPr lang="en-US" sz="1800" dirty="0" smtClean="0"/>
              <a:t>.</a:t>
            </a:r>
          </a:p>
          <a:p>
            <a:pPr marL="285750" indent="-285750"/>
            <a:r>
              <a:rPr lang="en-US" sz="1800" dirty="0"/>
              <a:t>This leads to “</a:t>
            </a:r>
            <a:r>
              <a:rPr lang="en-US" sz="1800" b="1" dirty="0">
                <a:solidFill>
                  <a:srgbClr val="FF0000"/>
                </a:solidFill>
              </a:rPr>
              <a:t>development/surveillance assemblages</a:t>
            </a:r>
            <a:r>
              <a:rPr lang="en-US" sz="1800" dirty="0"/>
              <a:t>” </a:t>
            </a:r>
            <a:r>
              <a:rPr lang="en-US" sz="1800" dirty="0" smtClean="0"/>
              <a:t>where </a:t>
            </a:r>
            <a:r>
              <a:rPr lang="en-US" sz="1800" dirty="0"/>
              <a:t>people’s data are aggregated for profit, with powers of database construction shifting from the state </a:t>
            </a:r>
            <a:r>
              <a:rPr lang="en-US" sz="1800" dirty="0" smtClean="0"/>
              <a:t>to </a:t>
            </a:r>
            <a:r>
              <a:rPr lang="en-US" sz="1800" dirty="0"/>
              <a:t>private companies. </a:t>
            </a:r>
            <a:endParaRPr lang="en-US" sz="1800" dirty="0" smtClean="0"/>
          </a:p>
          <a:p>
            <a:pPr marL="285750" indent="-285750"/>
            <a:r>
              <a:rPr lang="en-US" sz="1800" b="1" dirty="0" smtClean="0">
                <a:solidFill>
                  <a:srgbClr val="FF0000"/>
                </a:solidFill>
              </a:rPr>
              <a:t>Data colonialism</a:t>
            </a:r>
            <a:r>
              <a:rPr lang="en-US" sz="1800" dirty="0" smtClean="0"/>
              <a:t> perpetrated through data-based technology diffusion</a:t>
            </a:r>
          </a:p>
          <a:p>
            <a:pPr marL="285750" indent="-285750"/>
            <a:endParaRPr lang="en-US" sz="1800" dirty="0" smtClean="0"/>
          </a:p>
          <a:p>
            <a:pPr marL="285750" indent="-285750"/>
            <a:endParaRPr lang="en-US" sz="1800" dirty="0"/>
          </a:p>
        </p:txBody>
      </p:sp>
    </p:spTree>
    <p:extLst>
      <p:ext uri="{BB962C8B-B14F-4D97-AF65-F5344CB8AC3E}">
        <p14:creationId xmlns:p14="http://schemas.microsoft.com/office/powerpoint/2010/main" val="20736305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a:t>ICT4D: A New Research Agenda</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263607"/>
            <a:ext cx="8187784" cy="3667990"/>
          </a:xfrm>
        </p:spPr>
        <p:txBody>
          <a:bodyPr>
            <a:normAutofit/>
          </a:bodyPr>
          <a:lstStyle/>
          <a:p>
            <a:pPr marL="0" indent="0">
              <a:buNone/>
            </a:pPr>
            <a:r>
              <a:rPr lang="en-US" sz="1800" b="1" dirty="0" smtClean="0"/>
              <a:t>Theme 3: Adverse Digital Incorporation</a:t>
            </a:r>
          </a:p>
          <a:p>
            <a:pPr marL="285750" indent="-285750"/>
            <a:r>
              <a:rPr lang="en-US" sz="1800" dirty="0" smtClean="0"/>
              <a:t>Heeks (</a:t>
            </a:r>
            <a:r>
              <a:rPr lang="en-US" sz="1800" dirty="0" smtClean="0"/>
              <a:t>2022</a:t>
            </a:r>
            <a:r>
              <a:rPr lang="en-US" sz="1800" dirty="0" smtClean="0"/>
              <a:t>): “inclusion </a:t>
            </a:r>
            <a:r>
              <a:rPr lang="en-US" sz="1800" dirty="0"/>
              <a:t>in a digital system that enables a more-advantaged group to extract disproportionate value from the work or resources of another, </a:t>
            </a:r>
            <a:r>
              <a:rPr lang="en-US" sz="1800" dirty="0" smtClean="0"/>
              <a:t>less-advantaged group”.</a:t>
            </a:r>
          </a:p>
          <a:p>
            <a:pPr marL="285750" indent="-285750"/>
            <a:r>
              <a:rPr lang="en-US" sz="1800" dirty="0" smtClean="0"/>
              <a:t>Shift of core issue in ICT4D: from the disadvantages of lack of connectivity (“digital divide”) to detrimental effects of being </a:t>
            </a:r>
            <a:r>
              <a:rPr lang="en-US" sz="1800" b="1" dirty="0" smtClean="0">
                <a:solidFill>
                  <a:srgbClr val="FF0000"/>
                </a:solidFill>
              </a:rPr>
              <a:t>incorporated</a:t>
            </a:r>
            <a:r>
              <a:rPr lang="en-US" sz="1800" dirty="0" smtClean="0"/>
              <a:t> in digital systems</a:t>
            </a:r>
          </a:p>
          <a:p>
            <a:pPr marL="285750" indent="-285750"/>
            <a:r>
              <a:rPr lang="en-US" sz="1800" dirty="0" smtClean="0"/>
              <a:t>Examples: mismanagement of citizen subsidies by biometric state administrations; profiling of migrants inducing risk of capture, deportation and death; unethical consequences of tracing technologies (e.g. contact tracing during the COVID-19 pandemic) on communities at risk.</a:t>
            </a:r>
          </a:p>
          <a:p>
            <a:pPr marL="285750" indent="-285750"/>
            <a:r>
              <a:rPr lang="en-US" sz="1800" dirty="0" smtClean="0"/>
              <a:t>Overlaps with topics of </a:t>
            </a:r>
            <a:r>
              <a:rPr lang="en-US" sz="1800" b="1" dirty="0" smtClean="0">
                <a:solidFill>
                  <a:srgbClr val="FF0000"/>
                </a:solidFill>
              </a:rPr>
              <a:t>data justice</a:t>
            </a:r>
            <a:r>
              <a:rPr lang="en-US" sz="1800" dirty="0" smtClean="0"/>
              <a:t> and </a:t>
            </a:r>
            <a:r>
              <a:rPr lang="en-US" sz="1800" b="1" dirty="0" smtClean="0">
                <a:solidFill>
                  <a:srgbClr val="FF0000"/>
                </a:solidFill>
              </a:rPr>
              <a:t>surveillance studies</a:t>
            </a:r>
            <a:endParaRPr lang="en-US" sz="1800" b="1" dirty="0">
              <a:solidFill>
                <a:srgbClr val="FF0000"/>
              </a:solidFill>
            </a:endParaRPr>
          </a:p>
        </p:txBody>
      </p:sp>
    </p:spTree>
    <p:extLst>
      <p:ext uri="{BB962C8B-B14F-4D97-AF65-F5344CB8AC3E}">
        <p14:creationId xmlns:p14="http://schemas.microsoft.com/office/powerpoint/2010/main" val="41157276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So..</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74352" y="1171139"/>
            <a:ext cx="8126140" cy="3667990"/>
          </a:xfrm>
        </p:spPr>
        <p:txBody>
          <a:bodyPr>
            <a:normAutofit/>
          </a:bodyPr>
          <a:lstStyle/>
          <a:p>
            <a:pPr marL="285750" indent="-285750"/>
            <a:r>
              <a:rPr lang="en-US" sz="1800" dirty="0" smtClean="0"/>
              <a:t>While ICT4D </a:t>
            </a:r>
            <a:r>
              <a:rPr lang="en-US" sz="1800" dirty="0"/>
              <a:t>experienced a journey from belief in “development” and the role of ICTs in it to </a:t>
            </a:r>
            <a:r>
              <a:rPr lang="en-US" sz="1800" dirty="0" smtClean="0"/>
              <a:t>a crisis of its core assumptions, </a:t>
            </a:r>
            <a:r>
              <a:rPr lang="en-US" sz="1800" dirty="0"/>
              <a:t>critical data studies </a:t>
            </a:r>
            <a:r>
              <a:rPr lang="en-US" sz="1800" dirty="0" smtClean="0"/>
              <a:t>stems in </a:t>
            </a:r>
            <a:r>
              <a:rPr lang="en-US" sz="1800" dirty="0"/>
              <a:t>open </a:t>
            </a:r>
            <a:r>
              <a:rPr lang="en-US" sz="1800" b="1" dirty="0">
                <a:solidFill>
                  <a:srgbClr val="FF0000"/>
                </a:solidFill>
              </a:rPr>
              <a:t>problematisation</a:t>
            </a:r>
            <a:r>
              <a:rPr lang="en-US" sz="1800" dirty="0"/>
              <a:t> of the promise of </a:t>
            </a:r>
            <a:r>
              <a:rPr lang="en-US" sz="1800" dirty="0" smtClean="0"/>
              <a:t>data for a “better” world.</a:t>
            </a:r>
          </a:p>
          <a:p>
            <a:pPr marL="285750" indent="-285750"/>
            <a:endParaRPr lang="en-US" sz="1800" dirty="0"/>
          </a:p>
          <a:p>
            <a:pPr marL="285750" indent="-285750"/>
            <a:r>
              <a:rPr lang="en-US" sz="1800" dirty="0" smtClean="0"/>
              <a:t>Today’s ICT4D agenda, evolved from the early days of an overall positive belief in ICTs for development, engages themes of digital identity, datafication of the global South, and adverse digital incorporation that are shared between ICT4D and fields such as critical data studies.</a:t>
            </a:r>
          </a:p>
          <a:p>
            <a:pPr marL="285750" indent="-285750"/>
            <a:endParaRPr lang="en-US" sz="1800" dirty="0"/>
          </a:p>
          <a:p>
            <a:pPr marL="285750" indent="-285750"/>
            <a:r>
              <a:rPr lang="en-US" sz="1800" dirty="0" smtClean="0"/>
              <a:t>In the rest of the course we will deal with topics from the present-day ICT4D agenda, maintaining a </a:t>
            </a:r>
            <a:r>
              <a:rPr lang="en-US" sz="1800" b="1" dirty="0" smtClean="0">
                <a:solidFill>
                  <a:srgbClr val="FF0000"/>
                </a:solidFill>
              </a:rPr>
              <a:t>constructively critical </a:t>
            </a:r>
            <a:r>
              <a:rPr lang="en-US" sz="1800" dirty="0" smtClean="0"/>
              <a:t>approach to them!</a:t>
            </a:r>
          </a:p>
          <a:p>
            <a:pPr marL="285750" indent="-285750"/>
            <a:endParaRPr lang="en-US" sz="1800" dirty="0"/>
          </a:p>
        </p:txBody>
      </p:sp>
    </p:spTree>
    <p:extLst>
      <p:ext uri="{BB962C8B-B14F-4D97-AF65-F5344CB8AC3E}">
        <p14:creationId xmlns:p14="http://schemas.microsoft.com/office/powerpoint/2010/main" val="169927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smtClean="0"/>
              <a:t>Thank</a:t>
            </a:r>
            <a:r>
              <a:rPr lang="nb-NO" dirty="0" smtClean="0"/>
              <a:t> you!</a:t>
            </a:r>
            <a:endParaRPr lang="nb-NO" dirty="0"/>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smtClean="0"/>
              <a:t>silvima@ifi.uio.no</a:t>
            </a:r>
            <a:endParaRPr lang="nb-NO" dirty="0"/>
          </a:p>
        </p:txBody>
      </p:sp>
    </p:spTree>
    <p:extLst>
      <p:ext uri="{BB962C8B-B14F-4D97-AF65-F5344CB8AC3E}">
        <p14:creationId xmlns:p14="http://schemas.microsoft.com/office/powerpoint/2010/main" val="3147141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Readings</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59113" y="987159"/>
            <a:ext cx="7922703" cy="3925081"/>
          </a:xfrm>
        </p:spPr>
        <p:txBody>
          <a:bodyPr>
            <a:noAutofit/>
          </a:bodyPr>
          <a:lstStyle/>
          <a:p>
            <a:pPr marL="0" indent="0">
              <a:buNone/>
            </a:pPr>
            <a:r>
              <a:rPr lang="en-GB" sz="1800" b="1" dirty="0" smtClean="0"/>
              <a:t>Core Readings</a:t>
            </a:r>
          </a:p>
          <a:p>
            <a:r>
              <a:rPr lang="en-GB" sz="1800" dirty="0" smtClean="0"/>
              <a:t>Walsham</a:t>
            </a:r>
            <a:r>
              <a:rPr lang="en-GB" sz="1800" dirty="0"/>
              <a:t>, G. (2017). ICT4D research: Reflections on history and future agenda. </a:t>
            </a:r>
            <a:r>
              <a:rPr lang="en-GB" sz="1800" i="1" dirty="0"/>
              <a:t>Information Technology for Development</a:t>
            </a:r>
            <a:r>
              <a:rPr lang="en-GB" sz="1800" dirty="0"/>
              <a:t>, 23(1), </a:t>
            </a:r>
            <a:r>
              <a:rPr lang="en-GB" sz="1800" dirty="0" smtClean="0"/>
              <a:t>18-41</a:t>
            </a:r>
            <a:endParaRPr lang="nb-NO" sz="1800" dirty="0"/>
          </a:p>
          <a:p>
            <a:r>
              <a:rPr lang="en-GB" sz="1800" dirty="0"/>
              <a:t>Masiero, S. </a:t>
            </a:r>
            <a:r>
              <a:rPr lang="en-GB" sz="1800" dirty="0" smtClean="0"/>
              <a:t>(2022) ICT4D </a:t>
            </a:r>
            <a:r>
              <a:rPr lang="en-GB" sz="1800" dirty="0"/>
              <a:t>and Critical Data Studies: A Joint Research Agenda.</a:t>
            </a:r>
            <a:r>
              <a:rPr lang="nb-NO" sz="1800" dirty="0"/>
              <a:t> ICTD Conference, Seattle, 27-29 June 2022</a:t>
            </a:r>
            <a:r>
              <a:rPr lang="nb-NO" sz="1800" dirty="0" smtClean="0"/>
              <a:t>.</a:t>
            </a:r>
            <a:endParaRPr lang="nb-NO" sz="1800" dirty="0"/>
          </a:p>
          <a:p>
            <a:pPr marL="0" indent="0">
              <a:buNone/>
            </a:pPr>
            <a:r>
              <a:rPr lang="en-GB" sz="1800" b="1" dirty="0"/>
              <a:t>Supplementary </a:t>
            </a:r>
            <a:r>
              <a:rPr lang="en-GB" sz="1800" b="1" dirty="0" smtClean="0"/>
              <a:t>Readings</a:t>
            </a:r>
            <a:endParaRPr lang="nb-NO" sz="1800" dirty="0"/>
          </a:p>
          <a:p>
            <a:r>
              <a:rPr lang="en-US" sz="1800" dirty="0"/>
              <a:t>Dalton, C. M., Taylor, L., &amp; Thatcher, J. (2016). Critical data studies: A dialog on data and space. </a:t>
            </a:r>
            <a:r>
              <a:rPr lang="en-US" sz="1800" i="1" dirty="0"/>
              <a:t>Big Data &amp; Society</a:t>
            </a:r>
            <a:r>
              <a:rPr lang="en-US" sz="1800" dirty="0"/>
              <a:t>, </a:t>
            </a:r>
            <a:r>
              <a:rPr lang="en-US" sz="1800" i="1" dirty="0"/>
              <a:t>3</a:t>
            </a:r>
            <a:r>
              <a:rPr lang="en-US" sz="1800" dirty="0"/>
              <a:t>(1</a:t>
            </a:r>
            <a:r>
              <a:rPr lang="en-US" sz="1800" dirty="0" smtClean="0"/>
              <a:t>), 1-9.</a:t>
            </a:r>
          </a:p>
          <a:p>
            <a:r>
              <a:rPr lang="en-GB" sz="1800" dirty="0"/>
              <a:t>Nielsen, P. (2017). Digital innovation: A research agenda for information systems research in developing countries. In International Conference on social implications of Computers in developing countries (pp. 269-279). Springer, Cham.</a:t>
            </a:r>
          </a:p>
          <a:p>
            <a:endParaRPr lang="nb-NO" sz="1800" dirty="0"/>
          </a:p>
          <a:p>
            <a:pPr marL="0" indent="0">
              <a:buNone/>
            </a:pPr>
            <a:endParaRPr lang="nb-NO" sz="1800" dirty="0"/>
          </a:p>
        </p:txBody>
      </p:sp>
    </p:spTree>
    <p:extLst>
      <p:ext uri="{BB962C8B-B14F-4D97-AF65-F5344CB8AC3E}">
        <p14:creationId xmlns:p14="http://schemas.microsoft.com/office/powerpoint/2010/main" val="6807247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Readings</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59113" y="987159"/>
            <a:ext cx="7922703" cy="3925081"/>
          </a:xfrm>
        </p:spPr>
        <p:txBody>
          <a:bodyPr>
            <a:noAutofit/>
          </a:bodyPr>
          <a:lstStyle/>
          <a:p>
            <a:r>
              <a:rPr lang="en-GB" sz="1800" dirty="0" smtClean="0"/>
              <a:t>Taylor</a:t>
            </a:r>
            <a:r>
              <a:rPr lang="en-GB" sz="1800" dirty="0"/>
              <a:t>, L., &amp; Broeders, D. (2015). In the name of Development: Power, profit and the datafication of the global South. </a:t>
            </a:r>
            <a:r>
              <a:rPr lang="nb-NO" sz="1800" i="1" dirty="0"/>
              <a:t>Geoforum</a:t>
            </a:r>
            <a:r>
              <a:rPr lang="nb-NO" sz="1800" dirty="0"/>
              <a:t>, </a:t>
            </a:r>
            <a:r>
              <a:rPr lang="nb-NO" sz="1800" i="1" dirty="0"/>
              <a:t>64</a:t>
            </a:r>
            <a:r>
              <a:rPr lang="nb-NO" sz="1800" dirty="0"/>
              <a:t>, 229-237</a:t>
            </a:r>
            <a:r>
              <a:rPr lang="nb-NO" sz="1800" dirty="0" smtClean="0"/>
              <a:t>.</a:t>
            </a:r>
            <a:endParaRPr lang="nb-NO" sz="1800" dirty="0"/>
          </a:p>
        </p:txBody>
      </p:sp>
    </p:spTree>
    <p:extLst>
      <p:ext uri="{BB962C8B-B14F-4D97-AF65-F5344CB8AC3E}">
        <p14:creationId xmlns:p14="http://schemas.microsoft.com/office/powerpoint/2010/main" val="4058266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742</TotalTime>
  <Words>1847</Words>
  <Application>Microsoft Office PowerPoint</Application>
  <PresentationFormat>Custom</PresentationFormat>
  <Paragraphs>153</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Verdana</vt:lpstr>
      <vt:lpstr>Office-tema</vt:lpstr>
      <vt:lpstr>Empirical Perspectives: Core Themes in ICT for Development</vt:lpstr>
      <vt:lpstr>Overview</vt:lpstr>
      <vt:lpstr>After this lecture, you can…</vt:lpstr>
      <vt:lpstr>A brief history of ICT4D research!</vt:lpstr>
      <vt:lpstr>One central object…</vt:lpstr>
      <vt:lpstr>United Nations Sustainable Development Goals (SDGs)</vt:lpstr>
      <vt:lpstr>What led to the SDGs?</vt:lpstr>
      <vt:lpstr>A brief history of ICT4D research!</vt:lpstr>
      <vt:lpstr>A brief history of ICT4D research!</vt:lpstr>
      <vt:lpstr>A brief history of ICT4D research!</vt:lpstr>
      <vt:lpstr>A brief history of ICT4D research!</vt:lpstr>
      <vt:lpstr>Founding assumptions of ICT4D research</vt:lpstr>
      <vt:lpstr>ICT4D Evolution: The Crisis of Core Assumptions</vt:lpstr>
      <vt:lpstr>So…</vt:lpstr>
      <vt:lpstr>ICT4D and Critical Data Studies: A Shared Agenda</vt:lpstr>
      <vt:lpstr>ICT4D and Critical Data Studies: A Shared Agenda</vt:lpstr>
      <vt:lpstr>Critical Data Studies</vt:lpstr>
      <vt:lpstr>ICT4D: A New Research Agenda</vt:lpstr>
      <vt:lpstr>ICT4D: A New Research Agenda</vt:lpstr>
      <vt:lpstr>ICT4D: A New Research Agenda</vt:lpstr>
      <vt:lpstr>ICT4D: A New Research Agenda</vt:lpstr>
      <vt:lpstr>So..</vt:lpstr>
      <vt:lpstr>Thank you!</vt:lpstr>
      <vt:lpstr>Readings</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126</cp:revision>
  <dcterms:created xsi:type="dcterms:W3CDTF">2021-08-14T13:08:41Z</dcterms:created>
  <dcterms:modified xsi:type="dcterms:W3CDTF">2022-09-22T15:54:58Z</dcterms:modified>
</cp:coreProperties>
</file>