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6" r:id="rId3"/>
    <p:sldId id="265" r:id="rId4"/>
    <p:sldId id="287" r:id="rId5"/>
    <p:sldId id="288" r:id="rId6"/>
    <p:sldId id="289" r:id="rId7"/>
    <p:sldId id="290" r:id="rId8"/>
    <p:sldId id="291" r:id="rId9"/>
    <p:sldId id="293" r:id="rId10"/>
    <p:sldId id="292" r:id="rId11"/>
    <p:sldId id="294" r:id="rId12"/>
    <p:sldId id="295" r:id="rId13"/>
    <p:sldId id="296" r:id="rId14"/>
    <p:sldId id="264" r:id="rId15"/>
    <p:sldId id="285" r:id="rId16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4" autoAdjust="0"/>
    <p:restoredTop sz="73109" autoAdjust="0"/>
  </p:normalViewPr>
  <p:slideViewPr>
    <p:cSldViewPr snapToGrid="0">
      <p:cViewPr varScale="1">
        <p:scale>
          <a:sx n="62" d="100"/>
          <a:sy n="62" d="100"/>
        </p:scale>
        <p:origin x="12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460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841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33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139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53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49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852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930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684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90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669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29.09.2022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smtClean="0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Leaving No One Behind? Issues of Gender </a:t>
            </a:r>
            <a:r>
              <a:rPr lang="en-US" sz="1800" dirty="0" smtClean="0"/>
              <a:t>and Gender Queerness in ICT4D Research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 smtClean="0"/>
              <a:t>Silvia Masiero</a:t>
            </a:r>
          </a:p>
          <a:p>
            <a:r>
              <a:rPr lang="nb-NO" dirty="0" smtClean="0"/>
              <a:t>silvima@ifi.uio.no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 smtClean="0"/>
              <a:t>IN5390 – ICT for Development: Building a Better World? </a:t>
            </a:r>
          </a:p>
          <a:p>
            <a:r>
              <a:rPr lang="nb-NO" dirty="0" smtClean="0"/>
              <a:t>29.09.2022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ICT4D and gender: the empowerment-centred approach</a:t>
            </a:r>
            <a:endParaRPr lang="nb-NO" sz="1800" dirty="0"/>
          </a:p>
          <a:p>
            <a:r>
              <a:rPr lang="nb-NO" sz="1800" dirty="0" err="1" smtClean="0"/>
              <a:t>Questioning</a:t>
            </a:r>
            <a:r>
              <a:rPr lang="nb-NO" sz="1800" dirty="0" smtClean="0"/>
              <a:t> the </a:t>
            </a:r>
            <a:r>
              <a:rPr lang="nb-NO" sz="1800" dirty="0"/>
              <a:t>empowerment-centred </a:t>
            </a:r>
            <a:r>
              <a:rPr lang="nb-NO" sz="1800" dirty="0" smtClean="0"/>
              <a:t>approach: «</a:t>
            </a:r>
            <a:r>
              <a:rPr lang="nb-NO" sz="1800" dirty="0" err="1" smtClean="0"/>
              <a:t>leaving</a:t>
            </a:r>
            <a:r>
              <a:rPr lang="nb-NO" sz="1800" dirty="0" smtClean="0"/>
              <a:t> </a:t>
            </a:r>
            <a:r>
              <a:rPr lang="nb-NO" sz="1800" dirty="0" err="1" smtClean="0"/>
              <a:t>no-one</a:t>
            </a:r>
            <a:r>
              <a:rPr lang="nb-NO" sz="1800" dirty="0" smtClean="0"/>
              <a:t> </a:t>
            </a:r>
            <a:r>
              <a:rPr lang="nb-NO" sz="1800" dirty="0" err="1" smtClean="0"/>
              <a:t>behind</a:t>
            </a:r>
            <a:r>
              <a:rPr lang="nb-NO" sz="1800" dirty="0" smtClean="0"/>
              <a:t>»?</a:t>
            </a:r>
          </a:p>
          <a:p>
            <a:pPr lvl="0"/>
            <a:r>
              <a:rPr lang="nb-NO" sz="1800" dirty="0" smtClean="0"/>
              <a:t>Guest lecture!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77433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After this lecture, you can…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53576"/>
            <a:ext cx="8059928" cy="317937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Conceptualise traditional approaches to gender in ICT4D, both in terms of what constitutes gender and of the role that ICTs are supposed to play in relation to gender empowerment</a:t>
            </a:r>
          </a:p>
          <a:p>
            <a:pPr lvl="0"/>
            <a:r>
              <a:rPr lang="nb-NO" sz="1800" dirty="0" smtClean="0"/>
              <a:t>Discuss how gender is reflected in the Sustainable Development Goals (</a:t>
            </a:r>
            <a:r>
              <a:rPr lang="nb-NO" sz="1800" dirty="0" err="1" smtClean="0"/>
              <a:t>SDGs</a:t>
            </a:r>
            <a:r>
              <a:rPr lang="nb-NO" sz="1800" dirty="0" smtClean="0"/>
              <a:t>), </a:t>
            </a:r>
            <a:r>
              <a:rPr lang="nb-NO" sz="1800" dirty="0" err="1" smtClean="0"/>
              <a:t>bringing</a:t>
            </a:r>
            <a:r>
              <a:rPr lang="nb-NO" sz="1800" dirty="0" smtClean="0"/>
              <a:t> to light the </a:t>
            </a:r>
            <a:r>
              <a:rPr lang="nb-NO" sz="1800" dirty="0" err="1" smtClean="0"/>
              <a:t>assumption</a:t>
            </a:r>
            <a:r>
              <a:rPr lang="nb-NO" sz="1800" dirty="0" smtClean="0"/>
              <a:t> </a:t>
            </a:r>
            <a:r>
              <a:rPr lang="nb-NO" sz="1800" dirty="0" err="1" smtClean="0"/>
              <a:t>behind</a:t>
            </a:r>
            <a:r>
              <a:rPr lang="nb-NO" sz="1800" dirty="0" smtClean="0"/>
              <a:t> the </a:t>
            </a:r>
            <a:r>
              <a:rPr lang="nb-NO" sz="1800" dirty="0" err="1" smtClean="0"/>
              <a:t>phrasing</a:t>
            </a:r>
            <a:r>
              <a:rPr lang="nb-NO" sz="1800" dirty="0" smtClean="0"/>
              <a:t> and targets of SDG 5</a:t>
            </a:r>
          </a:p>
          <a:p>
            <a:pPr lvl="0"/>
            <a:r>
              <a:rPr lang="nb-NO" sz="1800" dirty="0" smtClean="0"/>
              <a:t>Problematise the gender-</a:t>
            </a:r>
            <a:r>
              <a:rPr lang="nb-NO" sz="1800" dirty="0" err="1" smtClean="0"/>
              <a:t>binary</a:t>
            </a:r>
            <a:r>
              <a:rPr lang="nb-NO" sz="1800" dirty="0" smtClean="0"/>
              <a:t>, </a:t>
            </a:r>
            <a:r>
              <a:rPr lang="nb-NO" sz="1800" dirty="0" err="1" smtClean="0"/>
              <a:t>deterministic</a:t>
            </a:r>
            <a:r>
              <a:rPr lang="nb-NO" sz="1800" dirty="0" smtClean="0"/>
              <a:t> nature of traditional approaches, outlining a research agenda for </a:t>
            </a:r>
            <a:r>
              <a:rPr lang="nb-NO" sz="1800" dirty="0" err="1" smtClean="0"/>
              <a:t>queer</a:t>
            </a:r>
            <a:r>
              <a:rPr lang="nb-NO" sz="1800" dirty="0" smtClean="0"/>
              <a:t> issues in the ICT4D field.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in ICT4D research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2001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in ICT4D research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lvl="0"/>
            <a:endParaRPr lang="nb-NO" sz="1800" dirty="0" smtClean="0"/>
          </a:p>
          <a:p>
            <a:pPr lvl="0"/>
            <a:r>
              <a:rPr lang="nb-NO" sz="1800" dirty="0" smtClean="0"/>
              <a:t>A long-</a:t>
            </a:r>
            <a:r>
              <a:rPr lang="nb-NO" sz="1800" dirty="0" err="1" smtClean="0"/>
              <a:t>standing</a:t>
            </a:r>
            <a:r>
              <a:rPr lang="nb-NO" sz="1800" dirty="0" smtClean="0"/>
              <a:t> issue in ICT4D research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 smtClean="0"/>
              <a:t>Walsham (2017), </a:t>
            </a:r>
            <a:r>
              <a:rPr lang="nb-NO" sz="1800" dirty="0" err="1" smtClean="0"/>
              <a:t>drawing</a:t>
            </a:r>
            <a:r>
              <a:rPr lang="nb-NO" sz="1800" dirty="0" smtClean="0"/>
              <a:t> on </a:t>
            </a:r>
            <a:r>
              <a:rPr lang="nb-NO" sz="1800" dirty="0" err="1" smtClean="0"/>
              <a:t>Gillard</a:t>
            </a:r>
            <a:r>
              <a:rPr lang="nb-NO" sz="1800" dirty="0" smtClean="0"/>
              <a:t> (2008): «</a:t>
            </a:r>
            <a:r>
              <a:rPr lang="en-US" sz="1800" dirty="0" smtClean="0"/>
              <a:t>gender </a:t>
            </a:r>
            <a:r>
              <a:rPr lang="en-US" sz="1800" dirty="0"/>
              <a:t>should be seen as a central issue in our understanding of ICTs in </a:t>
            </a:r>
            <a:r>
              <a:rPr lang="en-US" sz="1800" dirty="0" smtClean="0"/>
              <a:t>developing countries</a:t>
            </a:r>
            <a:r>
              <a:rPr lang="en-US" sz="1800" dirty="0"/>
              <a:t>. </a:t>
            </a:r>
            <a:r>
              <a:rPr lang="en-US" sz="1800" b="1" dirty="0">
                <a:solidFill>
                  <a:srgbClr val="FF0000"/>
                </a:solidFill>
              </a:rPr>
              <a:t>Women</a:t>
            </a:r>
            <a:r>
              <a:rPr lang="en-US" sz="1800" dirty="0"/>
              <a:t> are the key players in many crucial areas where ICTs are </a:t>
            </a:r>
            <a:r>
              <a:rPr lang="en-US" sz="1800" dirty="0" smtClean="0"/>
              <a:t>introduced, including </a:t>
            </a:r>
            <a:r>
              <a:rPr lang="en-US" sz="1800" dirty="0"/>
              <a:t>such sectors as education, health, entrepreneurship, agriculture, and commerce. There is a </a:t>
            </a:r>
            <a:r>
              <a:rPr lang="en-US" sz="1800" b="1" dirty="0">
                <a:solidFill>
                  <a:srgbClr val="FF0000"/>
                </a:solidFill>
              </a:rPr>
              <a:t>future opportunity </a:t>
            </a:r>
            <a:r>
              <a:rPr lang="en-US" sz="1800" dirty="0"/>
              <a:t>here for researchers to bring gender into the ICT4D field in a major </a:t>
            </a:r>
            <a:r>
              <a:rPr lang="en-US" sz="1800" dirty="0" smtClean="0"/>
              <a:t>way.</a:t>
            </a:r>
            <a:r>
              <a:rPr lang="nb-NO" sz="1800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7767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in ICT4D research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7639948" cy="3682811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The theoretical link: ICT-</a:t>
            </a:r>
            <a:r>
              <a:rPr lang="nb-NO" sz="1800" dirty="0" err="1" smtClean="0"/>
              <a:t>based</a:t>
            </a:r>
            <a:r>
              <a:rPr lang="nb-NO" sz="1800" b="1" dirty="0" smtClean="0">
                <a:solidFill>
                  <a:srgbClr val="FF0000"/>
                </a:solidFill>
              </a:rPr>
              <a:t> empowerment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 smtClean="0"/>
              <a:t>Empowerment: multiple </a:t>
            </a:r>
            <a:r>
              <a:rPr lang="nb-NO" sz="1800" dirty="0" err="1" smtClean="0"/>
              <a:t>definitions</a:t>
            </a:r>
            <a:r>
              <a:rPr lang="nb-NO" sz="1800" dirty="0" smtClean="0"/>
              <a:t> (</a:t>
            </a:r>
            <a:r>
              <a:rPr lang="nb-NO" sz="1800" dirty="0" err="1" smtClean="0"/>
              <a:t>Pandey</a:t>
            </a:r>
            <a:r>
              <a:rPr lang="nb-NO" sz="1800" dirty="0" smtClean="0"/>
              <a:t> &amp; </a:t>
            </a:r>
            <a:r>
              <a:rPr lang="nb-NO" sz="1800" dirty="0" err="1" smtClean="0"/>
              <a:t>Zheng</a:t>
            </a:r>
            <a:r>
              <a:rPr lang="nb-NO" sz="1800" dirty="0" smtClean="0"/>
              <a:t>, 2019), </a:t>
            </a:r>
            <a:r>
              <a:rPr lang="nb-NO" sz="1800" dirty="0" err="1" smtClean="0"/>
              <a:t>clustered</a:t>
            </a:r>
            <a:r>
              <a:rPr lang="nb-NO" sz="1800" dirty="0" smtClean="0"/>
              <a:t> </a:t>
            </a:r>
            <a:r>
              <a:rPr lang="nb-NO" sz="1800" dirty="0" err="1" smtClean="0"/>
              <a:t>around</a:t>
            </a:r>
            <a:r>
              <a:rPr lang="nb-NO" sz="1800" dirty="0" smtClean="0"/>
              <a:t> an </a:t>
            </a:r>
            <a:r>
              <a:rPr lang="nb-NO" sz="1800" dirty="0" err="1" smtClean="0"/>
              <a:t>endowment</a:t>
            </a:r>
            <a:r>
              <a:rPr lang="nb-NO" sz="1800" dirty="0" smtClean="0"/>
              <a:t> of </a:t>
            </a:r>
            <a:r>
              <a:rPr lang="nb-NO" sz="1800" b="1" dirty="0" smtClean="0">
                <a:solidFill>
                  <a:srgbClr val="FF0000"/>
                </a:solidFill>
              </a:rPr>
              <a:t>power</a:t>
            </a:r>
            <a:r>
              <a:rPr lang="nb-NO" sz="1800" dirty="0" smtClean="0"/>
              <a:t> given to </a:t>
            </a:r>
            <a:r>
              <a:rPr lang="nb-NO" sz="1800" dirty="0" err="1" smtClean="0"/>
              <a:t>someone</a:t>
            </a:r>
            <a:r>
              <a:rPr lang="nb-NO" sz="1800" dirty="0" smtClean="0"/>
              <a:t> to do </a:t>
            </a:r>
            <a:r>
              <a:rPr lang="nb-NO" sz="1800" dirty="0" err="1" smtClean="0"/>
              <a:t>something</a:t>
            </a:r>
            <a:r>
              <a:rPr lang="nb-NO" sz="1800" dirty="0" smtClean="0"/>
              <a:t>, visible in Senian terms as </a:t>
            </a:r>
            <a:r>
              <a:rPr lang="nb-NO" sz="1800" dirty="0" err="1" smtClean="0"/>
              <a:t>route</a:t>
            </a:r>
            <a:r>
              <a:rPr lang="nb-NO" sz="1800" dirty="0" smtClean="0"/>
              <a:t> to </a:t>
            </a:r>
            <a:r>
              <a:rPr lang="nb-NO" sz="1800" dirty="0" err="1" smtClean="0"/>
              <a:t>achieving</a:t>
            </a:r>
            <a:r>
              <a:rPr lang="nb-NO" sz="1800" dirty="0" smtClean="0"/>
              <a:t> </a:t>
            </a:r>
            <a:r>
              <a:rPr lang="nb-NO" sz="1800" b="1" dirty="0" err="1" smtClean="0">
                <a:solidFill>
                  <a:srgbClr val="FF0000"/>
                </a:solidFill>
              </a:rPr>
              <a:t>freedoms</a:t>
            </a:r>
            <a:endParaRPr lang="nb-NO" sz="1800" b="1" dirty="0" smtClean="0">
              <a:solidFill>
                <a:srgbClr val="FF0000"/>
              </a:solidFill>
            </a:endParaRPr>
          </a:p>
          <a:p>
            <a:pPr lvl="0"/>
            <a:endParaRPr lang="nb-NO" sz="1800" dirty="0" smtClean="0"/>
          </a:p>
          <a:p>
            <a:pPr lvl="0"/>
            <a:r>
              <a:rPr lang="nb-NO" sz="1800" dirty="0" err="1" smtClean="0"/>
              <a:t>Taxonomy</a:t>
            </a:r>
            <a:r>
              <a:rPr lang="nb-NO" sz="1800" dirty="0" smtClean="0"/>
              <a:t> of </a:t>
            </a:r>
            <a:r>
              <a:rPr lang="nb-NO" sz="1800" b="1" dirty="0" smtClean="0">
                <a:solidFill>
                  <a:srgbClr val="FF0000"/>
                </a:solidFill>
              </a:rPr>
              <a:t>dimensions</a:t>
            </a:r>
            <a:r>
              <a:rPr lang="nb-NO" sz="1800" dirty="0" smtClean="0"/>
              <a:t> of empowerment in ICT4D (</a:t>
            </a:r>
            <a:r>
              <a:rPr lang="nb-NO" sz="1800" dirty="0" err="1" smtClean="0"/>
              <a:t>Pandey</a:t>
            </a:r>
            <a:r>
              <a:rPr lang="nb-NO" sz="1800" dirty="0" smtClean="0"/>
              <a:t> &amp; </a:t>
            </a:r>
            <a:r>
              <a:rPr lang="nb-NO" sz="1800" dirty="0" err="1" smtClean="0"/>
              <a:t>Zheng</a:t>
            </a:r>
            <a:r>
              <a:rPr lang="nb-NO" sz="1800" dirty="0" smtClean="0"/>
              <a:t>, 2019): </a:t>
            </a:r>
            <a:r>
              <a:rPr lang="en-US" sz="1800" i="1" dirty="0" smtClean="0"/>
              <a:t>community, psychological, gender, cultural, economic, political or structural; </a:t>
            </a:r>
            <a:r>
              <a:rPr lang="en-US" sz="1800" dirty="0" smtClean="0"/>
              <a:t>with all dimensions reinforcing each other (e.g. economic and political empowerment feeding positively into gender empowerment).</a:t>
            </a:r>
            <a:endParaRPr lang="nb-NO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4439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in ICT4D research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1800" dirty="0" smtClean="0"/>
              <a:t>Conceptualising empowerment: </a:t>
            </a:r>
            <a:r>
              <a:rPr lang="nb-NO" sz="1800" dirty="0" err="1" smtClean="0"/>
              <a:t>Cornwall’s</a:t>
            </a:r>
            <a:r>
              <a:rPr lang="nb-NO" sz="1800" dirty="0" smtClean="0"/>
              <a:t> (2016) </a:t>
            </a:r>
            <a:r>
              <a:rPr lang="nb-NO" sz="1800" dirty="0" err="1" smtClean="0"/>
              <a:t>matrix</a:t>
            </a:r>
            <a:r>
              <a:rPr lang="nb-NO" sz="1800" dirty="0" smtClean="0"/>
              <a:t> of </a:t>
            </a:r>
            <a:r>
              <a:rPr lang="nb-NO" sz="1800" dirty="0" err="1" smtClean="0"/>
              <a:t>change</a:t>
            </a:r>
            <a:endParaRPr lang="nb-NO" sz="1800" dirty="0" smtClean="0"/>
          </a:p>
          <a:p>
            <a:pPr marL="0" lvl="0" indent="0">
              <a:buNone/>
            </a:pPr>
            <a:endParaRPr lang="nb-NO" sz="1800" dirty="0" smtClean="0"/>
          </a:p>
          <a:p>
            <a:pPr lvl="0"/>
            <a:endParaRPr lang="nb-NO" sz="1800" dirty="0"/>
          </a:p>
          <a:p>
            <a:pPr lvl="0"/>
            <a:endParaRPr lang="nb-NO" sz="1800" dirty="0" smtClean="0"/>
          </a:p>
        </p:txBody>
      </p:sp>
      <p:pic>
        <p:nvPicPr>
          <p:cNvPr id="1026" name="Picture 2" descr="https://www.tandfonline.com/na101/home/literatum/publisher/tandf/journals/content/rgtd20/2017/rgtd20.v021.i01-02/09718524.2017.1385312/20171128/images/medium/rgtd_a_1385312_f0001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32" y="1516758"/>
            <a:ext cx="47625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 txBox="1">
            <a:spLocks/>
          </p:cNvSpPr>
          <p:nvPr/>
        </p:nvSpPr>
        <p:spPr>
          <a:xfrm>
            <a:off x="5269959" y="1516758"/>
            <a:ext cx="3433556" cy="27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nb-NO" sz="1800" dirty="0" smtClean="0"/>
              <a:t>Resource ownership </a:t>
            </a:r>
            <a:r>
              <a:rPr lang="nb-NO" sz="1800" dirty="0" err="1" smtClean="0"/>
              <a:t>alone</a:t>
            </a:r>
            <a:r>
              <a:rPr lang="nb-NO" sz="1800" dirty="0" smtClean="0"/>
              <a:t> does not </a:t>
            </a:r>
            <a:r>
              <a:rPr lang="nb-NO" sz="1800" dirty="0" err="1" smtClean="0"/>
              <a:t>generate</a:t>
            </a:r>
            <a:r>
              <a:rPr lang="nb-NO" sz="1800" dirty="0" smtClean="0"/>
              <a:t> empowerment</a:t>
            </a:r>
          </a:p>
          <a:p>
            <a:pPr marL="285750" indent="-285750"/>
            <a:r>
              <a:rPr lang="nb-NO" sz="1800" dirty="0" smtClean="0"/>
              <a:t>To result in empowerment, </a:t>
            </a:r>
            <a:r>
              <a:rPr lang="nb-NO" sz="1800" dirty="0" err="1" smtClean="0"/>
              <a:t>resources</a:t>
            </a:r>
            <a:r>
              <a:rPr lang="nb-NO" sz="1800" dirty="0" smtClean="0"/>
              <a:t> and </a:t>
            </a:r>
            <a:r>
              <a:rPr lang="nb-NO" sz="1800" dirty="0" err="1" smtClean="0"/>
              <a:t>opportunities</a:t>
            </a:r>
            <a:r>
              <a:rPr lang="nb-NO" sz="1800" dirty="0" smtClean="0"/>
              <a:t> </a:t>
            </a:r>
            <a:r>
              <a:rPr lang="nb-NO" sz="1800" dirty="0" err="1" smtClean="0"/>
              <a:t>need</a:t>
            </a:r>
            <a:r>
              <a:rPr lang="nb-NO" sz="1800" dirty="0" smtClean="0"/>
              <a:t> to be </a:t>
            </a:r>
            <a:r>
              <a:rPr lang="nb-NO" sz="1800" dirty="0" err="1" smtClean="0"/>
              <a:t>converted</a:t>
            </a:r>
            <a:r>
              <a:rPr lang="nb-NO" sz="1800" dirty="0" smtClean="0"/>
              <a:t> into durable </a:t>
            </a:r>
            <a:r>
              <a:rPr lang="nb-NO" sz="1800" dirty="0" err="1" smtClean="0"/>
              <a:t>change</a:t>
            </a:r>
            <a:r>
              <a:rPr lang="nb-NO" sz="1800" dirty="0" smtClean="0"/>
              <a:t> in </a:t>
            </a:r>
            <a:r>
              <a:rPr lang="nb-NO" sz="1800" dirty="0" err="1" smtClean="0"/>
              <a:t>consciousness</a:t>
            </a:r>
            <a:r>
              <a:rPr lang="nb-NO" sz="1800" dirty="0" smtClean="0"/>
              <a:t>; informal </a:t>
            </a:r>
            <a:r>
              <a:rPr lang="nb-NO" sz="1800" dirty="0" err="1" smtClean="0"/>
              <a:t>cultural</a:t>
            </a:r>
            <a:r>
              <a:rPr lang="nb-NO" sz="1800" dirty="0" smtClean="0"/>
              <a:t> norms and </a:t>
            </a:r>
            <a:r>
              <a:rPr lang="nb-NO" sz="1800" dirty="0" err="1" smtClean="0"/>
              <a:t>practices</a:t>
            </a:r>
            <a:r>
              <a:rPr lang="nb-NO" sz="1800" dirty="0" smtClean="0"/>
              <a:t>; and formal </a:t>
            </a:r>
            <a:r>
              <a:rPr lang="nb-NO" sz="1800" dirty="0" err="1" smtClean="0"/>
              <a:t>laws</a:t>
            </a:r>
            <a:r>
              <a:rPr lang="nb-NO" sz="1800" dirty="0" smtClean="0"/>
              <a:t> and </a:t>
            </a:r>
            <a:r>
              <a:rPr lang="nb-NO" sz="1800" dirty="0" err="1" smtClean="0"/>
              <a:t>policies</a:t>
            </a:r>
            <a:r>
              <a:rPr lang="nb-NO" sz="1800" dirty="0" smtClean="0"/>
              <a:t>.</a:t>
            </a:r>
          </a:p>
          <a:p>
            <a:pPr marL="0" indent="0">
              <a:buFont typeface="Verdana" panose="020B0604030504040204" pitchFamily="34" charset="0"/>
              <a:buNone/>
            </a:pPr>
            <a:endParaRPr lang="nb-NO" sz="1800" dirty="0" smtClean="0"/>
          </a:p>
          <a:p>
            <a:endParaRPr lang="nb-NO" sz="1800" dirty="0" smtClean="0"/>
          </a:p>
          <a:p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29100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But…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682811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Does ICT </a:t>
            </a:r>
            <a:r>
              <a:rPr lang="nb-NO" sz="1800" dirty="0" err="1" smtClean="0"/>
              <a:t>adoption</a:t>
            </a:r>
            <a:r>
              <a:rPr lang="nb-NO" sz="1800" dirty="0" smtClean="0"/>
              <a:t> result into the «durable </a:t>
            </a:r>
            <a:r>
              <a:rPr lang="nb-NO" sz="1800" dirty="0" err="1" smtClean="0"/>
              <a:t>change</a:t>
            </a:r>
            <a:r>
              <a:rPr lang="nb-NO" sz="1800" dirty="0" smtClean="0"/>
              <a:t>» in </a:t>
            </a:r>
            <a:r>
              <a:rPr lang="nb-NO" sz="1800" dirty="0" err="1" smtClean="0"/>
              <a:t>consciousness</a:t>
            </a:r>
            <a:r>
              <a:rPr lang="nb-NO" sz="1800" dirty="0" smtClean="0"/>
              <a:t>, informal norms and </a:t>
            </a:r>
            <a:r>
              <a:rPr lang="nb-NO" sz="1800" dirty="0" err="1" smtClean="0"/>
              <a:t>practices</a:t>
            </a:r>
            <a:r>
              <a:rPr lang="nb-NO" sz="1800" dirty="0" smtClean="0"/>
              <a:t>, and formal </a:t>
            </a:r>
            <a:r>
              <a:rPr lang="nb-NO" sz="1800" dirty="0" err="1" smtClean="0"/>
              <a:t>laws</a:t>
            </a:r>
            <a:r>
              <a:rPr lang="nb-NO" sz="1800" dirty="0" smtClean="0"/>
              <a:t> and </a:t>
            </a:r>
            <a:r>
              <a:rPr lang="nb-NO" sz="1800" dirty="0" err="1" smtClean="0"/>
              <a:t>policies</a:t>
            </a:r>
            <a:r>
              <a:rPr lang="nb-NO" sz="1800" dirty="0"/>
              <a:t> </a:t>
            </a:r>
            <a:r>
              <a:rPr lang="nb-NO" sz="1800" dirty="0" smtClean="0"/>
              <a:t>that gender empowerment, according to Cornwall (2016), </a:t>
            </a:r>
            <a:r>
              <a:rPr lang="nb-NO" sz="1800" dirty="0" err="1" smtClean="0"/>
              <a:t>requires</a:t>
            </a:r>
            <a:r>
              <a:rPr lang="nb-NO" sz="1800" dirty="0" smtClean="0"/>
              <a:t>?</a:t>
            </a:r>
          </a:p>
          <a:p>
            <a:pPr lvl="0"/>
            <a:endParaRPr lang="nb-NO" sz="900" dirty="0" smtClean="0"/>
          </a:p>
          <a:p>
            <a:pPr lvl="0"/>
            <a:r>
              <a:rPr lang="nb-NO" sz="1800" dirty="0" smtClean="0"/>
              <a:t>Some examples:</a:t>
            </a:r>
          </a:p>
          <a:p>
            <a:pPr lvl="1"/>
            <a:r>
              <a:rPr lang="nb-NO" sz="1800" dirty="0" smtClean="0"/>
              <a:t>Faith (2018): </a:t>
            </a:r>
            <a:r>
              <a:rPr lang="nb-NO" sz="1800" dirty="0" err="1" smtClean="0"/>
              <a:t>low-income</a:t>
            </a:r>
            <a:r>
              <a:rPr lang="nb-NO" sz="1800" dirty="0" smtClean="0"/>
              <a:t> </a:t>
            </a:r>
            <a:r>
              <a:rPr lang="nb-NO" sz="1800" dirty="0" err="1" smtClean="0"/>
              <a:t>women</a:t>
            </a:r>
            <a:r>
              <a:rPr lang="nb-NO" sz="1800" dirty="0" smtClean="0"/>
              <a:t> in UK – «empowerment» </a:t>
            </a:r>
            <a:r>
              <a:rPr lang="nb-NO" sz="1800" dirty="0" err="1" smtClean="0"/>
              <a:t>obstacled</a:t>
            </a:r>
            <a:r>
              <a:rPr lang="nb-NO" sz="1800" dirty="0" smtClean="0"/>
              <a:t> by the </a:t>
            </a:r>
            <a:r>
              <a:rPr lang="nb-NO" sz="1800" dirty="0" err="1" smtClean="0"/>
              <a:t>burden</a:t>
            </a:r>
            <a:r>
              <a:rPr lang="nb-NO" sz="1800" dirty="0" smtClean="0"/>
              <a:t> for </a:t>
            </a:r>
            <a:r>
              <a:rPr lang="en-US" sz="1800" b="1" dirty="0" smtClean="0">
                <a:solidFill>
                  <a:srgbClr val="FF0000"/>
                </a:solidFill>
              </a:rPr>
              <a:t>maintaining</a:t>
            </a:r>
            <a:r>
              <a:rPr lang="en-US" sz="1800" dirty="0" smtClean="0"/>
              <a:t> </a:t>
            </a:r>
            <a:r>
              <a:rPr lang="en-US" sz="1800" dirty="0"/>
              <a:t>mobile phones through charge, credit, and </a:t>
            </a:r>
            <a:r>
              <a:rPr lang="en-US" sz="1800" dirty="0" smtClean="0"/>
              <a:t>repair</a:t>
            </a:r>
          </a:p>
          <a:p>
            <a:pPr lvl="1"/>
            <a:r>
              <a:rPr lang="en-US" sz="1800" dirty="0" smtClean="0"/>
              <a:t>Wyche &amp; Olson (2018): study of rural women in Kenya – mobile phone use reflects </a:t>
            </a:r>
            <a:r>
              <a:rPr lang="en-US" sz="1800" b="1" dirty="0" smtClean="0">
                <a:solidFill>
                  <a:srgbClr val="FF0000"/>
                </a:solidFill>
              </a:rPr>
              <a:t>gendered patterns </a:t>
            </a:r>
            <a:r>
              <a:rPr lang="en-US" sz="1800" dirty="0" smtClean="0"/>
              <a:t>of time allocation and household-level power relations</a:t>
            </a:r>
          </a:p>
          <a:p>
            <a:pPr lvl="1"/>
            <a:r>
              <a:rPr lang="nb-NO" sz="1800" dirty="0" smtClean="0"/>
              <a:t>Bailur &amp; Masiero (2017): </a:t>
            </a:r>
            <a:r>
              <a:rPr lang="nb-NO" sz="1800" dirty="0" err="1" smtClean="0"/>
              <a:t>women’s</a:t>
            </a:r>
            <a:r>
              <a:rPr lang="nb-NO" sz="1800" dirty="0" smtClean="0"/>
              <a:t> </a:t>
            </a:r>
            <a:r>
              <a:rPr lang="nb-NO" sz="1800" dirty="0" err="1" smtClean="0"/>
              <a:t>income</a:t>
            </a:r>
            <a:r>
              <a:rPr lang="nb-NO" sz="1800" dirty="0" smtClean="0"/>
              <a:t> </a:t>
            </a:r>
            <a:r>
              <a:rPr lang="nb-NO" sz="1800" dirty="0" err="1" smtClean="0"/>
              <a:t>generation</a:t>
            </a:r>
            <a:r>
              <a:rPr lang="nb-NO" sz="1800" dirty="0" smtClean="0"/>
              <a:t> through the mobile Internet (Ghana, Kenya, Uganda): </a:t>
            </a:r>
            <a:r>
              <a:rPr lang="nb-NO" sz="1800" dirty="0" err="1" smtClean="0"/>
              <a:t>new</a:t>
            </a:r>
            <a:r>
              <a:rPr lang="nb-NO" sz="1800" dirty="0" smtClean="0"/>
              <a:t> </a:t>
            </a:r>
            <a:r>
              <a:rPr lang="nb-NO" sz="1800" dirty="0" err="1" smtClean="0"/>
              <a:t>income</a:t>
            </a:r>
            <a:r>
              <a:rPr lang="nb-NO" sz="1800" dirty="0" smtClean="0"/>
              <a:t> </a:t>
            </a:r>
            <a:r>
              <a:rPr lang="nb-NO" sz="1800" dirty="0" err="1" smtClean="0"/>
              <a:t>opportunities</a:t>
            </a:r>
            <a:r>
              <a:rPr lang="nb-NO" sz="1800" dirty="0" smtClean="0"/>
              <a:t> do not </a:t>
            </a:r>
            <a:r>
              <a:rPr lang="nb-NO" sz="1800" dirty="0" err="1" smtClean="0"/>
              <a:t>unlock</a:t>
            </a:r>
            <a:r>
              <a:rPr lang="nb-NO" sz="1800" dirty="0" smtClean="0"/>
              <a:t> </a:t>
            </a:r>
            <a:r>
              <a:rPr lang="nb-NO" sz="1800" b="1" dirty="0" smtClean="0">
                <a:solidFill>
                  <a:srgbClr val="FF0000"/>
                </a:solidFill>
              </a:rPr>
              <a:t>durable</a:t>
            </a:r>
            <a:r>
              <a:rPr lang="nb-NO" sz="1800" dirty="0" smtClean="0"/>
              <a:t> </a:t>
            </a:r>
            <a:r>
              <a:rPr lang="nb-NO" sz="1800" b="1" dirty="0" err="1" smtClean="0">
                <a:solidFill>
                  <a:srgbClr val="FF0000"/>
                </a:solidFill>
              </a:rPr>
              <a:t>change</a:t>
            </a:r>
            <a:r>
              <a:rPr lang="nb-NO" sz="1800" dirty="0" smtClean="0"/>
              <a:t> in policy, </a:t>
            </a:r>
            <a:r>
              <a:rPr lang="nb-NO" sz="1800" dirty="0" err="1" smtClean="0"/>
              <a:t>consciousness</a:t>
            </a:r>
            <a:r>
              <a:rPr lang="nb-NO" sz="1800" dirty="0" smtClean="0"/>
              <a:t> or </a:t>
            </a:r>
            <a:r>
              <a:rPr lang="nb-NO" sz="1800" dirty="0" err="1" smtClean="0"/>
              <a:t>institutions</a:t>
            </a:r>
            <a:r>
              <a:rPr lang="nb-NO" sz="1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So…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7845431" cy="3682811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T</a:t>
            </a:r>
            <a:r>
              <a:rPr lang="nb-NO" sz="1800" dirty="0" smtClean="0"/>
              <a:t>raditional approaches to gender in ICT4D have been centred on </a:t>
            </a:r>
            <a:r>
              <a:rPr lang="nb-NO" sz="1800" b="1" dirty="0" smtClean="0">
                <a:solidFill>
                  <a:srgbClr val="FF0000"/>
                </a:solidFill>
              </a:rPr>
              <a:t>empowerment</a:t>
            </a:r>
            <a:r>
              <a:rPr lang="nb-NO" sz="1800" dirty="0" smtClean="0"/>
              <a:t>, and on the role of ICTs in supporting </a:t>
            </a:r>
            <a:r>
              <a:rPr lang="nb-NO" sz="1800" dirty="0" err="1" smtClean="0"/>
              <a:t>women</a:t>
            </a:r>
            <a:r>
              <a:rPr lang="nb-NO" sz="1800" dirty="0" smtClean="0"/>
              <a:t> and </a:t>
            </a:r>
            <a:r>
              <a:rPr lang="nb-NO" sz="1800" dirty="0" err="1" smtClean="0"/>
              <a:t>girls</a:t>
            </a:r>
            <a:r>
              <a:rPr lang="nb-NO" sz="1800" dirty="0" smtClean="0"/>
              <a:t> across the achievement of different dimensions of empowerment</a:t>
            </a:r>
          </a:p>
          <a:p>
            <a:pPr lvl="0"/>
            <a:endParaRPr lang="nb-NO" sz="900" dirty="0" smtClean="0"/>
          </a:p>
          <a:p>
            <a:pPr lvl="0"/>
            <a:r>
              <a:rPr lang="nb-NO" sz="1800" dirty="0" smtClean="0"/>
              <a:t>Noting the importance of durable </a:t>
            </a:r>
            <a:r>
              <a:rPr lang="nb-NO" sz="1800" b="1" dirty="0" err="1" smtClean="0">
                <a:solidFill>
                  <a:srgbClr val="FF0000"/>
                </a:solidFill>
              </a:rPr>
              <a:t>change</a:t>
            </a:r>
            <a:r>
              <a:rPr lang="nb-NO" sz="1800" dirty="0" smtClean="0"/>
              <a:t> in </a:t>
            </a:r>
            <a:r>
              <a:rPr lang="nb-NO" sz="1800" dirty="0" err="1" smtClean="0"/>
              <a:t>achieving</a:t>
            </a:r>
            <a:r>
              <a:rPr lang="nb-NO" sz="1800" dirty="0" smtClean="0"/>
              <a:t> empowerment, </a:t>
            </a:r>
            <a:r>
              <a:rPr lang="nb-NO" sz="1800" dirty="0" err="1" smtClean="0"/>
              <a:t>Cornwall’s</a:t>
            </a:r>
            <a:r>
              <a:rPr lang="nb-NO" sz="1800" dirty="0" smtClean="0"/>
              <a:t> (2016) </a:t>
            </a:r>
            <a:r>
              <a:rPr lang="nb-NO" sz="1800" dirty="0" err="1" smtClean="0"/>
              <a:t>matrix</a:t>
            </a:r>
            <a:r>
              <a:rPr lang="nb-NO" sz="1800" dirty="0" smtClean="0"/>
              <a:t> </a:t>
            </a:r>
            <a:r>
              <a:rPr lang="nb-NO" sz="1800" dirty="0" err="1" smtClean="0"/>
              <a:t>generates</a:t>
            </a:r>
            <a:r>
              <a:rPr lang="nb-NO" sz="1800" dirty="0" smtClean="0"/>
              <a:t> </a:t>
            </a:r>
            <a:r>
              <a:rPr lang="nb-NO" sz="1800" dirty="0" err="1" smtClean="0"/>
              <a:t>questions</a:t>
            </a:r>
            <a:r>
              <a:rPr lang="nb-NO" sz="1800" dirty="0" smtClean="0"/>
              <a:t> on the effective </a:t>
            </a:r>
            <a:r>
              <a:rPr lang="nb-NO" sz="1800" dirty="0" err="1" smtClean="0"/>
              <a:t>ability</a:t>
            </a:r>
            <a:r>
              <a:rPr lang="nb-NO" sz="1800" dirty="0" smtClean="0"/>
              <a:t> of ICTs to </a:t>
            </a:r>
            <a:r>
              <a:rPr lang="nb-NO" sz="1800" dirty="0" err="1" smtClean="0"/>
              <a:t>empower</a:t>
            </a:r>
            <a:r>
              <a:rPr lang="nb-NO" sz="1800" dirty="0" smtClean="0"/>
              <a:t> </a:t>
            </a:r>
            <a:r>
              <a:rPr lang="nb-NO" sz="1800" dirty="0" err="1" smtClean="0"/>
              <a:t>women</a:t>
            </a:r>
            <a:r>
              <a:rPr lang="nb-NO" sz="1800" dirty="0" smtClean="0"/>
              <a:t> and </a:t>
            </a:r>
            <a:r>
              <a:rPr lang="nb-NO" sz="1800" dirty="0" err="1" smtClean="0"/>
              <a:t>girls</a:t>
            </a:r>
            <a:r>
              <a:rPr lang="nb-NO" sz="1800" dirty="0" smtClean="0"/>
              <a:t> in disadvantaged </a:t>
            </a:r>
            <a:r>
              <a:rPr lang="nb-NO" sz="1800" dirty="0" err="1" smtClean="0"/>
              <a:t>conditions</a:t>
            </a:r>
            <a:endParaRPr lang="nb-NO" sz="1800" dirty="0" smtClean="0"/>
          </a:p>
          <a:p>
            <a:pPr lvl="0"/>
            <a:endParaRPr lang="nb-NO" sz="900" dirty="0"/>
          </a:p>
          <a:p>
            <a:pPr lvl="0"/>
            <a:r>
              <a:rPr lang="nb-NO" sz="1800" dirty="0" smtClean="0"/>
              <a:t>The positive ICT-for-empowerment </a:t>
            </a:r>
            <a:r>
              <a:rPr lang="nb-NO" sz="1800" dirty="0" err="1" smtClean="0"/>
              <a:t>orthodoxy</a:t>
            </a:r>
            <a:r>
              <a:rPr lang="nb-NO" sz="1800" dirty="0" smtClean="0"/>
              <a:t> of the early </a:t>
            </a:r>
            <a:r>
              <a:rPr lang="nb-NO" sz="1800" dirty="0" err="1" smtClean="0"/>
              <a:t>days</a:t>
            </a:r>
            <a:r>
              <a:rPr lang="nb-NO" sz="1800" dirty="0" smtClean="0"/>
              <a:t> has been, in more recent ICT4D </a:t>
            </a:r>
            <a:r>
              <a:rPr lang="nb-NO" sz="1800" dirty="0" err="1" smtClean="0"/>
              <a:t>writings</a:t>
            </a:r>
            <a:r>
              <a:rPr lang="nb-NO" sz="1800" dirty="0" smtClean="0"/>
              <a:t>, increasingly </a:t>
            </a:r>
            <a:r>
              <a:rPr lang="nb-NO" sz="1800" dirty="0" err="1" smtClean="0"/>
              <a:t>questioned</a:t>
            </a:r>
            <a:r>
              <a:rPr lang="nb-NO" sz="1800" dirty="0" smtClean="0"/>
              <a:t> on the </a:t>
            </a:r>
            <a:r>
              <a:rPr lang="nb-NO" sz="1800" dirty="0" err="1" smtClean="0"/>
              <a:t>grounds</a:t>
            </a:r>
            <a:r>
              <a:rPr lang="nb-NO" sz="1800" dirty="0" smtClean="0"/>
              <a:t> of the </a:t>
            </a:r>
            <a:r>
              <a:rPr lang="nb-NO" sz="1800" b="1" dirty="0" err="1" smtClean="0">
                <a:solidFill>
                  <a:srgbClr val="FF0000"/>
                </a:solidFill>
              </a:rPr>
              <a:t>effectiveness</a:t>
            </a:r>
            <a:r>
              <a:rPr lang="nb-NO" sz="1800" b="1" dirty="0" smtClean="0">
                <a:solidFill>
                  <a:srgbClr val="FF0000"/>
                </a:solidFill>
              </a:rPr>
              <a:t> and </a:t>
            </a:r>
            <a:r>
              <a:rPr lang="nb-NO" sz="1800" b="1" dirty="0" err="1" smtClean="0">
                <a:solidFill>
                  <a:srgbClr val="FF0000"/>
                </a:solidFill>
              </a:rPr>
              <a:t>durability</a:t>
            </a:r>
            <a:r>
              <a:rPr lang="nb-NO" sz="1800" b="1" dirty="0" smtClean="0">
                <a:solidFill>
                  <a:srgbClr val="FF0000"/>
                </a:solidFill>
              </a:rPr>
              <a:t> </a:t>
            </a:r>
            <a:r>
              <a:rPr lang="nb-NO" sz="1800" dirty="0" smtClean="0"/>
              <a:t>of the «empowerment» </a:t>
            </a:r>
            <a:r>
              <a:rPr lang="nb-NO" sz="1800" dirty="0" err="1" smtClean="0"/>
              <a:t>achieved</a:t>
            </a:r>
            <a:r>
              <a:rPr lang="nb-NO" sz="1800" dirty="0"/>
              <a:t>.</a:t>
            </a: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45030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</a:t>
            </a:r>
            <a:r>
              <a:rPr lang="nb-NO" dirty="0" err="1" smtClean="0"/>
              <a:t>equality</a:t>
            </a:r>
            <a:r>
              <a:rPr lang="nb-NO" dirty="0" smtClean="0"/>
              <a:t> in the </a:t>
            </a:r>
            <a:r>
              <a:rPr lang="nb-NO" dirty="0" err="1" smtClean="0"/>
              <a:t>SDGs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47" y="1063850"/>
            <a:ext cx="8191445" cy="374445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1800" dirty="0" smtClean="0"/>
              <a:t>SDG 5: «</a:t>
            </a:r>
            <a:r>
              <a:rPr lang="en-US" sz="1800" dirty="0" smtClean="0"/>
              <a:t>Achieve </a:t>
            </a:r>
            <a:r>
              <a:rPr lang="en-US" sz="1800" dirty="0"/>
              <a:t>gender equality and empower all women and </a:t>
            </a:r>
            <a:r>
              <a:rPr lang="en-US" sz="1800" dirty="0" smtClean="0"/>
              <a:t>girls</a:t>
            </a:r>
            <a:r>
              <a:rPr lang="nb-NO" sz="1800" dirty="0" smtClean="0"/>
              <a:t>»</a:t>
            </a:r>
          </a:p>
          <a:p>
            <a:pPr marL="0" lvl="0" indent="0">
              <a:buNone/>
            </a:pPr>
            <a:r>
              <a:rPr lang="nb-NO" sz="1800" dirty="0" smtClean="0"/>
              <a:t>Targets:</a:t>
            </a:r>
          </a:p>
          <a:p>
            <a:r>
              <a:rPr lang="en-US" sz="1800" dirty="0"/>
              <a:t>End all forms of </a:t>
            </a:r>
            <a:r>
              <a:rPr lang="en-US" sz="1800" b="1" dirty="0">
                <a:solidFill>
                  <a:srgbClr val="FF0000"/>
                </a:solidFill>
              </a:rPr>
              <a:t>discrimination</a:t>
            </a:r>
            <a:r>
              <a:rPr lang="en-US" sz="1800" dirty="0"/>
              <a:t> against all women and girls everywhere.</a:t>
            </a:r>
          </a:p>
          <a:p>
            <a:r>
              <a:rPr lang="en-US" sz="1800" dirty="0"/>
              <a:t>Eliminate all forms of </a:t>
            </a:r>
            <a:r>
              <a:rPr lang="en-US" sz="1800" b="1" dirty="0">
                <a:solidFill>
                  <a:srgbClr val="FF0000"/>
                </a:solidFill>
              </a:rPr>
              <a:t>violence</a:t>
            </a:r>
            <a:r>
              <a:rPr lang="en-US" sz="1800" dirty="0"/>
              <a:t> against all women and girls in the public and private spheres, including trafficking and sexual and other types of exploitation.</a:t>
            </a:r>
          </a:p>
          <a:p>
            <a:r>
              <a:rPr lang="en-US" sz="1800" dirty="0"/>
              <a:t>Eliminate all </a:t>
            </a:r>
            <a:r>
              <a:rPr lang="en-US" sz="1800" b="1" dirty="0">
                <a:solidFill>
                  <a:srgbClr val="FF0000"/>
                </a:solidFill>
              </a:rPr>
              <a:t>harmful practices</a:t>
            </a:r>
            <a:r>
              <a:rPr lang="en-US" sz="1800" dirty="0"/>
              <a:t>, such as child, early and forced marriage and female genital mutilation.</a:t>
            </a:r>
          </a:p>
          <a:p>
            <a:r>
              <a:rPr lang="en-US" sz="1800" dirty="0"/>
              <a:t>Recognize and value </a:t>
            </a:r>
            <a:r>
              <a:rPr lang="en-US" sz="1800" b="1" dirty="0">
                <a:solidFill>
                  <a:srgbClr val="FF0000"/>
                </a:solidFill>
              </a:rPr>
              <a:t>unpaid care and domestic work </a:t>
            </a:r>
            <a:r>
              <a:rPr lang="en-US" sz="1800" dirty="0"/>
              <a:t>through the provision of public services, infrastructure and social protection policies and the promotion of shared responsibility within the household and the family as nationally appropriate.</a:t>
            </a:r>
          </a:p>
          <a:p>
            <a:pPr lvl="0"/>
            <a:endParaRPr lang="nb-NO" sz="1800" dirty="0"/>
          </a:p>
          <a:p>
            <a:pPr lvl="0"/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19625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Gender </a:t>
            </a:r>
            <a:r>
              <a:rPr lang="nb-NO" dirty="0" err="1" smtClean="0"/>
              <a:t>equality</a:t>
            </a:r>
            <a:r>
              <a:rPr lang="nb-NO" dirty="0" smtClean="0"/>
              <a:t> in the </a:t>
            </a:r>
            <a:r>
              <a:rPr lang="nb-NO" dirty="0" err="1" smtClean="0"/>
              <a:t>SDGs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08" y="899463"/>
            <a:ext cx="8570390" cy="3682811"/>
          </a:xfrm>
        </p:spPr>
        <p:txBody>
          <a:bodyPr>
            <a:noAutofit/>
          </a:bodyPr>
          <a:lstStyle/>
          <a:p>
            <a:r>
              <a:rPr lang="en-US" sz="1800" dirty="0"/>
              <a:t>Ensure women’s full and effective </a:t>
            </a:r>
            <a:r>
              <a:rPr lang="en-US" sz="1800" b="1" dirty="0">
                <a:solidFill>
                  <a:srgbClr val="FF0000"/>
                </a:solidFill>
              </a:rPr>
              <a:t>participation</a:t>
            </a:r>
            <a:r>
              <a:rPr lang="en-US" sz="1800" dirty="0"/>
              <a:t> and equal opportunities for leadership at all levels of </a:t>
            </a:r>
            <a:r>
              <a:rPr lang="en-US" sz="1800" dirty="0" smtClean="0"/>
              <a:t>decision-making </a:t>
            </a:r>
            <a:r>
              <a:rPr lang="en-US" sz="1800" dirty="0"/>
              <a:t>in political, economic and public life.</a:t>
            </a:r>
          </a:p>
          <a:p>
            <a:r>
              <a:rPr lang="en-US" sz="1800" dirty="0"/>
              <a:t>Ensure universal access to sexual and reproductive </a:t>
            </a:r>
            <a:r>
              <a:rPr lang="en-US" sz="1800" b="1" dirty="0">
                <a:solidFill>
                  <a:srgbClr val="FF0000"/>
                </a:solidFill>
              </a:rPr>
              <a:t>health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0000"/>
                </a:solidFill>
              </a:rPr>
              <a:t>and reproductive rights </a:t>
            </a:r>
            <a:r>
              <a:rPr lang="en-US" sz="1800" dirty="0"/>
              <a:t>as agreed in accordance with the Programme of Action of the International Conference on Population and Development and the Beijing Platform for Action and the outcome documents of their review conferences.</a:t>
            </a:r>
          </a:p>
          <a:p>
            <a:r>
              <a:rPr lang="en-US" sz="1800" dirty="0"/>
              <a:t>Undertake reforms to give women </a:t>
            </a:r>
            <a:r>
              <a:rPr lang="en-US" sz="1800" b="1" dirty="0">
                <a:solidFill>
                  <a:srgbClr val="FF0000"/>
                </a:solidFill>
              </a:rPr>
              <a:t>equal rights </a:t>
            </a:r>
            <a:r>
              <a:rPr lang="en-US" sz="1800" dirty="0"/>
              <a:t>to economic resources, as well as access to ownership and control over land and other forms of property, financial services, inheritance and natural resources, in accordance with national laws.</a:t>
            </a:r>
          </a:p>
          <a:p>
            <a:r>
              <a:rPr lang="en-US" sz="1800" dirty="0"/>
              <a:t>Enhance the use of </a:t>
            </a:r>
            <a:r>
              <a:rPr lang="en-US" sz="1800" b="1" dirty="0">
                <a:solidFill>
                  <a:srgbClr val="FF0000"/>
                </a:solidFill>
              </a:rPr>
              <a:t>enabling technology</a:t>
            </a:r>
            <a:r>
              <a:rPr lang="en-US" sz="1800" dirty="0"/>
              <a:t>, in particular information and communications technology, to promote the empowerment of women.</a:t>
            </a:r>
          </a:p>
          <a:p>
            <a:r>
              <a:rPr lang="en-US" sz="1800" dirty="0"/>
              <a:t>Adopt and strengthen sound </a:t>
            </a:r>
            <a:r>
              <a:rPr lang="en-US" sz="1800" b="1" dirty="0">
                <a:solidFill>
                  <a:srgbClr val="FF0000"/>
                </a:solidFill>
              </a:rPr>
              <a:t>policies</a:t>
            </a:r>
            <a:r>
              <a:rPr lang="en-US" sz="1800" dirty="0"/>
              <a:t> and enforceable legislation for the promotion of gender equality and the empowerment of all women and girls at all levels.</a:t>
            </a:r>
          </a:p>
          <a:p>
            <a:pPr lvl="0"/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2881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One key question…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8" y="1063850"/>
            <a:ext cx="7991317" cy="3682811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SDG 5 is </a:t>
            </a:r>
            <a:r>
              <a:rPr lang="nb-NO" sz="1800" dirty="0" err="1" smtClean="0"/>
              <a:t>framed</a:t>
            </a:r>
            <a:r>
              <a:rPr lang="nb-NO" sz="1800" dirty="0" smtClean="0"/>
              <a:t> in terms of gender </a:t>
            </a:r>
            <a:r>
              <a:rPr lang="nb-NO" sz="1800" dirty="0" err="1" smtClean="0"/>
              <a:t>equality</a:t>
            </a:r>
            <a:r>
              <a:rPr lang="nb-NO" sz="1800" dirty="0"/>
              <a:t> </a:t>
            </a:r>
            <a:r>
              <a:rPr lang="nb-NO" sz="1800" dirty="0" smtClean="0"/>
              <a:t>for </a:t>
            </a:r>
            <a:r>
              <a:rPr lang="nb-NO" sz="1800" dirty="0" err="1" smtClean="0"/>
              <a:t>women</a:t>
            </a:r>
            <a:r>
              <a:rPr lang="nb-NO" sz="1800" dirty="0" smtClean="0"/>
              <a:t> and </a:t>
            </a:r>
            <a:r>
              <a:rPr lang="nb-NO" sz="1800" dirty="0" err="1" smtClean="0"/>
              <a:t>girls</a:t>
            </a:r>
            <a:r>
              <a:rPr lang="nb-NO" sz="1800" dirty="0" smtClean="0"/>
              <a:t>. Its targets, discussed </a:t>
            </a:r>
            <a:r>
              <a:rPr lang="nb-NO" sz="1800" dirty="0" err="1" smtClean="0"/>
              <a:t>here</a:t>
            </a:r>
            <a:r>
              <a:rPr lang="nb-NO" sz="1800" dirty="0" smtClean="0"/>
              <a:t>, are </a:t>
            </a:r>
            <a:r>
              <a:rPr lang="nb-NO" sz="1800" dirty="0" err="1" smtClean="0"/>
              <a:t>phrased</a:t>
            </a:r>
            <a:r>
              <a:rPr lang="nb-NO" sz="1800" dirty="0" smtClean="0"/>
              <a:t> in the </a:t>
            </a:r>
            <a:r>
              <a:rPr lang="nb-NO" sz="1800" dirty="0" err="1" smtClean="0"/>
              <a:t>lexicon</a:t>
            </a:r>
            <a:r>
              <a:rPr lang="nb-NO" sz="1800" dirty="0" smtClean="0"/>
              <a:t> of </a:t>
            </a:r>
            <a:r>
              <a:rPr lang="nb-NO" sz="1800" dirty="0" err="1" smtClean="0"/>
              <a:t>rights</a:t>
            </a:r>
            <a:r>
              <a:rPr lang="nb-NO" sz="1800" dirty="0" smtClean="0"/>
              <a:t>: health and </a:t>
            </a:r>
            <a:r>
              <a:rPr lang="nb-NO" sz="1800" dirty="0" err="1" smtClean="0"/>
              <a:t>reproductive</a:t>
            </a:r>
            <a:r>
              <a:rPr lang="nb-NO" sz="1800" dirty="0" smtClean="0"/>
              <a:t> </a:t>
            </a:r>
            <a:r>
              <a:rPr lang="nb-NO" sz="1800" dirty="0" err="1" smtClean="0"/>
              <a:t>rights</a:t>
            </a:r>
            <a:r>
              <a:rPr lang="nb-NO" sz="1800" dirty="0" smtClean="0"/>
              <a:t>; economic </a:t>
            </a:r>
            <a:r>
              <a:rPr lang="nb-NO" sz="1800" dirty="0" err="1" smtClean="0"/>
              <a:t>rights</a:t>
            </a:r>
            <a:r>
              <a:rPr lang="nb-NO" sz="1800" dirty="0" smtClean="0"/>
              <a:t>; </a:t>
            </a:r>
            <a:r>
              <a:rPr lang="nb-NO" sz="1800" dirty="0" err="1"/>
              <a:t>r</a:t>
            </a:r>
            <a:r>
              <a:rPr lang="nb-NO" sz="1800" dirty="0" err="1" smtClean="0"/>
              <a:t>ights</a:t>
            </a:r>
            <a:r>
              <a:rPr lang="nb-NO" sz="1800" dirty="0" smtClean="0"/>
              <a:t> to own and </a:t>
            </a:r>
            <a:r>
              <a:rPr lang="nb-NO" sz="1800" dirty="0" err="1" smtClean="0"/>
              <a:t>control</a:t>
            </a:r>
            <a:r>
              <a:rPr lang="nb-NO" sz="1800" dirty="0" smtClean="0"/>
              <a:t> key </a:t>
            </a:r>
            <a:r>
              <a:rPr lang="nb-NO" sz="1800" dirty="0" err="1" smtClean="0"/>
              <a:t>resources</a:t>
            </a:r>
            <a:r>
              <a:rPr lang="nb-NO" sz="1800" dirty="0" smtClean="0"/>
              <a:t>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 smtClean="0"/>
              <a:t>Technology (target 5.6) is </a:t>
            </a:r>
            <a:r>
              <a:rPr lang="nb-NO" sz="1800" dirty="0" err="1" smtClean="0"/>
              <a:t>explicitly</a:t>
            </a:r>
            <a:r>
              <a:rPr lang="nb-NO" sz="1800" dirty="0" smtClean="0"/>
              <a:t> </a:t>
            </a:r>
            <a:r>
              <a:rPr lang="nb-NO" sz="1800" dirty="0" err="1" smtClean="0"/>
              <a:t>framed</a:t>
            </a:r>
            <a:r>
              <a:rPr lang="nb-NO" sz="1800" dirty="0" smtClean="0"/>
              <a:t> in </a:t>
            </a:r>
            <a:r>
              <a:rPr lang="nb-NO" sz="1800" dirty="0" err="1" smtClean="0"/>
              <a:t>enabling</a:t>
            </a:r>
            <a:r>
              <a:rPr lang="nb-NO" sz="1800" dirty="0" smtClean="0"/>
              <a:t> terms, </a:t>
            </a:r>
            <a:r>
              <a:rPr lang="nb-NO" sz="1800" dirty="0" err="1" smtClean="0"/>
              <a:t>echoing</a:t>
            </a:r>
            <a:r>
              <a:rPr lang="nb-NO" sz="1800" dirty="0" smtClean="0"/>
              <a:t> the literature on ICTs-for-empowerment that has characterised the early </a:t>
            </a:r>
            <a:r>
              <a:rPr lang="nb-NO" sz="1800" dirty="0" err="1" smtClean="0"/>
              <a:t>days</a:t>
            </a:r>
            <a:r>
              <a:rPr lang="nb-NO" sz="1800" dirty="0" smtClean="0"/>
              <a:t> of ICT4D.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 smtClean="0"/>
              <a:t>But are the </a:t>
            </a:r>
            <a:r>
              <a:rPr lang="nb-NO" sz="1800" dirty="0" err="1" smtClean="0"/>
              <a:t>SDGs</a:t>
            </a:r>
            <a:r>
              <a:rPr lang="nb-NO" sz="1800" dirty="0" smtClean="0"/>
              <a:t> </a:t>
            </a:r>
            <a:r>
              <a:rPr lang="nb-NO" sz="1800" dirty="0" err="1" smtClean="0"/>
              <a:t>really</a:t>
            </a:r>
            <a:r>
              <a:rPr lang="nb-NO" sz="1800" dirty="0" smtClean="0"/>
              <a:t> «</a:t>
            </a:r>
            <a:r>
              <a:rPr lang="nb-NO" sz="1800" b="1" dirty="0" err="1" smtClean="0">
                <a:solidFill>
                  <a:srgbClr val="FF0000"/>
                </a:solidFill>
              </a:rPr>
              <a:t>leaving</a:t>
            </a:r>
            <a:r>
              <a:rPr lang="nb-NO" sz="1800" b="1" dirty="0" smtClean="0">
                <a:solidFill>
                  <a:srgbClr val="FF0000"/>
                </a:solidFill>
              </a:rPr>
              <a:t> </a:t>
            </a:r>
            <a:r>
              <a:rPr lang="nb-NO" sz="1800" b="1" dirty="0" err="1" smtClean="0">
                <a:solidFill>
                  <a:srgbClr val="FF0000"/>
                </a:solidFill>
              </a:rPr>
              <a:t>no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 smtClean="0">
                <a:solidFill>
                  <a:srgbClr val="FF0000"/>
                </a:solidFill>
              </a:rPr>
              <a:t>one</a:t>
            </a:r>
            <a:r>
              <a:rPr lang="nb-NO" sz="1800" b="1" dirty="0" smtClean="0">
                <a:solidFill>
                  <a:srgbClr val="FF0000"/>
                </a:solidFill>
              </a:rPr>
              <a:t> </a:t>
            </a:r>
            <a:r>
              <a:rPr lang="nb-NO" sz="1800" b="1" dirty="0" err="1" smtClean="0">
                <a:solidFill>
                  <a:srgbClr val="FF0000"/>
                </a:solidFill>
              </a:rPr>
              <a:t>behind</a:t>
            </a:r>
            <a:r>
              <a:rPr lang="nb-NO" sz="1800" dirty="0" smtClean="0"/>
              <a:t>» when gender is </a:t>
            </a:r>
            <a:r>
              <a:rPr lang="nb-NO" sz="1800" dirty="0" err="1" smtClean="0"/>
              <a:t>concerned</a:t>
            </a:r>
            <a:r>
              <a:rPr lang="nb-NO" sz="1800" dirty="0" smtClean="0"/>
              <a:t>?</a:t>
            </a:r>
          </a:p>
          <a:p>
            <a:pPr lvl="0"/>
            <a:endParaRPr lang="nb-NO" sz="1800" dirty="0"/>
          </a:p>
          <a:p>
            <a:pPr lvl="0"/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20915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Guest lecture!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63850"/>
            <a:ext cx="8059928" cy="368281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36138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Thank</a:t>
            </a:r>
            <a:r>
              <a:rPr lang="nb-NO" dirty="0" smtClean="0"/>
              <a:t> you!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silvima@ifi.uio.no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Readings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13" y="987159"/>
            <a:ext cx="7922703" cy="392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 smtClean="0"/>
              <a:t>Core Reading</a:t>
            </a:r>
            <a:r>
              <a:rPr lang="en-GB" sz="1800" dirty="0"/>
              <a:t> </a:t>
            </a:r>
            <a:endParaRPr lang="en-GB" sz="1800" dirty="0" smtClean="0"/>
          </a:p>
          <a:p>
            <a:r>
              <a:rPr lang="en-US" sz="1800" dirty="0" smtClean="0"/>
              <a:t>Cornwall</a:t>
            </a:r>
            <a:r>
              <a:rPr lang="en-US" sz="1800" dirty="0"/>
              <a:t>, A. (2016). Women's empowerment: What works? </a:t>
            </a:r>
            <a:r>
              <a:rPr lang="en-US" sz="1800" i="1" dirty="0"/>
              <a:t>Journal of International Development</a:t>
            </a:r>
            <a:r>
              <a:rPr lang="en-US" sz="1800" dirty="0"/>
              <a:t>, 28(3), 342-359.</a:t>
            </a:r>
            <a:endParaRPr lang="nb-NO" sz="1800" dirty="0"/>
          </a:p>
          <a:p>
            <a:r>
              <a:rPr lang="en-GB" sz="1800" dirty="0"/>
              <a:t>Wyers, K. (2022). Leaving No-one Behind? A Research Agenda for Queer Issues in ICT4D. IFIP 9.4 Conference, 25-27 May 2022.</a:t>
            </a:r>
            <a:r>
              <a:rPr lang="en-US" sz="1800" dirty="0"/>
              <a:t> </a:t>
            </a:r>
            <a:endParaRPr lang="nb-NO" sz="1800" dirty="0"/>
          </a:p>
          <a:p>
            <a:pPr marL="0" indent="0">
              <a:buNone/>
            </a:pPr>
            <a:r>
              <a:rPr lang="en-GB" sz="1800" b="1" dirty="0" smtClean="0"/>
              <a:t>Supplementary </a:t>
            </a:r>
            <a:r>
              <a:rPr lang="en-GB" sz="1800" b="1" dirty="0"/>
              <a:t>Reading</a:t>
            </a:r>
            <a:endParaRPr lang="nb-NO" sz="1800" dirty="0"/>
          </a:p>
          <a:p>
            <a:r>
              <a:rPr lang="en-US" sz="1800" dirty="0"/>
              <a:t>Bailur, S., &amp; Masiero, S. (2017). Women’s income generation through mobile Internet: A study of focus group data from Ghana, Kenya, and Uganda. </a:t>
            </a:r>
            <a:r>
              <a:rPr lang="en-US" sz="1800" i="1" dirty="0"/>
              <a:t>Gender, Technology and Development</a:t>
            </a:r>
            <a:r>
              <a:rPr lang="en-US" sz="1800" dirty="0"/>
              <a:t>, </a:t>
            </a:r>
            <a:r>
              <a:rPr lang="en-US" sz="1800" i="1" dirty="0"/>
              <a:t>21</a:t>
            </a:r>
            <a:r>
              <a:rPr lang="en-US" sz="1800" dirty="0"/>
              <a:t>(1-2), 77-98.</a:t>
            </a:r>
            <a:endParaRPr lang="en-GB" sz="1800" dirty="0" smtClean="0"/>
          </a:p>
          <a:p>
            <a:r>
              <a:rPr lang="en-GB" sz="1800" dirty="0"/>
              <a:t>Spiel, K., Keyes, O., &amp; </a:t>
            </a:r>
            <a:r>
              <a:rPr lang="en-GB" sz="1800" dirty="0" err="1"/>
              <a:t>Barlas</a:t>
            </a:r>
            <a:r>
              <a:rPr lang="en-GB" sz="1800" dirty="0"/>
              <a:t>, P. (2019). Patching gender: Non-binary utopias in HCI. In </a:t>
            </a:r>
            <a:r>
              <a:rPr lang="en-GB" sz="1800" i="1" dirty="0"/>
              <a:t>Extended Abstracts of the 2019 CHI Conference on Human Factors in Computing Systems</a:t>
            </a:r>
            <a:r>
              <a:rPr lang="en-GB" sz="1800" dirty="0"/>
              <a:t> (pp. 1-11</a:t>
            </a:r>
            <a:r>
              <a:rPr lang="en-GB" sz="1800" dirty="0" smtClean="0"/>
              <a:t>).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07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809</TotalTime>
  <Words>1128</Words>
  <Application>Microsoft Office PowerPoint</Application>
  <PresentationFormat>Custom</PresentationFormat>
  <Paragraphs>87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Office-tema</vt:lpstr>
      <vt:lpstr>Leaving No One Behind? Issues of Gender and Gender Queerness in ICT4D Research</vt:lpstr>
      <vt:lpstr>Overview</vt:lpstr>
      <vt:lpstr>After this lecture, you can…</vt:lpstr>
      <vt:lpstr>Gender in ICT4D research</vt:lpstr>
      <vt:lpstr>Gender in ICT4D research</vt:lpstr>
      <vt:lpstr>Gender in ICT4D research</vt:lpstr>
      <vt:lpstr>Gender in ICT4D research</vt:lpstr>
      <vt:lpstr>But…</vt:lpstr>
      <vt:lpstr>So…</vt:lpstr>
      <vt:lpstr>Gender equality in the SDGs</vt:lpstr>
      <vt:lpstr>Gender equality in the SDGs</vt:lpstr>
      <vt:lpstr>One key question…</vt:lpstr>
      <vt:lpstr>Guest lecture!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137</cp:revision>
  <dcterms:created xsi:type="dcterms:W3CDTF">2021-08-14T13:08:41Z</dcterms:created>
  <dcterms:modified xsi:type="dcterms:W3CDTF">2022-09-29T09:31:19Z</dcterms:modified>
</cp:coreProperties>
</file>