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86" r:id="rId3"/>
    <p:sldId id="265" r:id="rId4"/>
    <p:sldId id="287" r:id="rId5"/>
    <p:sldId id="288" r:id="rId6"/>
    <p:sldId id="292" r:id="rId7"/>
    <p:sldId id="289" r:id="rId8"/>
    <p:sldId id="290" r:id="rId9"/>
    <p:sldId id="291" r:id="rId10"/>
    <p:sldId id="293" r:id="rId11"/>
    <p:sldId id="264" r:id="rId12"/>
    <p:sldId id="285" r:id="rId13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73109" autoAdjust="0"/>
  </p:normalViewPr>
  <p:slideViewPr>
    <p:cSldViewPr snapToGrid="0">
      <p:cViewPr varScale="1">
        <p:scale>
          <a:sx n="62" d="100"/>
          <a:sy n="62" d="100"/>
        </p:scale>
        <p:origin x="14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30.09.2022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1727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4460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976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8413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7264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697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5167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6317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6889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123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242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30.09.2022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30.09.2022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30.09.2022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30.09.2022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30.09.2022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30.09.2022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30.09.2022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smtClean="0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30.09.2022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1800" dirty="0" smtClean="0"/>
              <a:t>Digital Platforms for Development: A Road to Justice?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 smtClean="0"/>
              <a:t>Silvia Masiero</a:t>
            </a:r>
          </a:p>
          <a:p>
            <a:r>
              <a:rPr lang="nb-NO" dirty="0" smtClean="0"/>
              <a:t>silvima@ifi.uio.no</a:t>
            </a: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65713"/>
            <a:ext cx="3802215" cy="342776"/>
          </a:xfrm>
        </p:spPr>
        <p:txBody>
          <a:bodyPr>
            <a:normAutofit/>
          </a:bodyPr>
          <a:lstStyle/>
          <a:p>
            <a:r>
              <a:rPr lang="nb-NO" dirty="0" smtClean="0"/>
              <a:t>IN5390 – ICT for Development: Building a Better World? </a:t>
            </a:r>
          </a:p>
          <a:p>
            <a:r>
              <a:rPr lang="nb-NO" dirty="0" smtClean="0"/>
              <a:t>30.09.2022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Overview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 smtClean="0"/>
              <a:t>Digital platforms: core components and a typology</a:t>
            </a:r>
          </a:p>
          <a:p>
            <a:pPr lvl="0"/>
            <a:r>
              <a:rPr lang="nb-NO" sz="1800" dirty="0" smtClean="0"/>
              <a:t>The theoretical link: digital platforms for development</a:t>
            </a:r>
            <a:endParaRPr lang="nb-NO" sz="1800" dirty="0"/>
          </a:p>
          <a:p>
            <a:pPr lvl="0"/>
            <a:r>
              <a:rPr lang="nb-NO" sz="1800" dirty="0" smtClean="0"/>
              <a:t>Guest lecture!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77433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After this lecture, you can…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02205"/>
            <a:ext cx="8059928" cy="3682811"/>
          </a:xfrm>
        </p:spPr>
        <p:txBody>
          <a:bodyPr>
            <a:noAutofit/>
          </a:bodyPr>
          <a:lstStyle/>
          <a:p>
            <a:pPr lvl="0"/>
            <a:r>
              <a:rPr lang="nb-NO" sz="1800" dirty="0" smtClean="0"/>
              <a:t>Define digital platforms, distinguishing between </a:t>
            </a:r>
            <a:r>
              <a:rPr lang="nb-NO" sz="1800" i="1" dirty="0" smtClean="0"/>
              <a:t>transaction</a:t>
            </a:r>
            <a:r>
              <a:rPr lang="nb-NO" sz="1800" dirty="0" smtClean="0"/>
              <a:t> and </a:t>
            </a:r>
            <a:r>
              <a:rPr lang="nb-NO" sz="1800" i="1" dirty="0" smtClean="0"/>
              <a:t>innovation</a:t>
            </a:r>
            <a:r>
              <a:rPr lang="nb-NO" sz="1800" dirty="0" smtClean="0"/>
              <a:t> platforms and recognising the properties of each</a:t>
            </a:r>
          </a:p>
          <a:p>
            <a:pPr lvl="0"/>
            <a:r>
              <a:rPr lang="nb-NO" sz="1800" dirty="0" smtClean="0"/>
              <a:t>Explain the theoretical foundations of the «digital platforms for development» orthodoxy, applying them to examine cases of digital platforms built for social purposes beyond the commercial domain</a:t>
            </a:r>
          </a:p>
          <a:p>
            <a:pPr lvl="0"/>
            <a:r>
              <a:rPr lang="nb-NO" sz="1800" dirty="0" smtClean="0"/>
              <a:t>Problematise the «digital platforms for development» orthodoxy, by theoretical and </a:t>
            </a:r>
            <a:r>
              <a:rPr lang="nb-NO" sz="1800" dirty="0" err="1" smtClean="0"/>
              <a:t>empirical</a:t>
            </a:r>
            <a:r>
              <a:rPr lang="nb-NO" sz="1800" dirty="0" smtClean="0"/>
              <a:t> </a:t>
            </a:r>
            <a:r>
              <a:rPr lang="nb-NO" sz="1800" dirty="0" err="1" smtClean="0"/>
              <a:t>insights</a:t>
            </a:r>
            <a:r>
              <a:rPr lang="nb-NO" sz="1800" dirty="0" smtClean="0"/>
              <a:t> on the detrimental outcomes </a:t>
            </a:r>
            <a:r>
              <a:rPr lang="nb-NO" sz="1800" dirty="0" err="1" smtClean="0"/>
              <a:t>produced</a:t>
            </a:r>
            <a:r>
              <a:rPr lang="nb-NO" sz="1800" dirty="0" smtClean="0"/>
              <a:t> by the </a:t>
            </a:r>
            <a:r>
              <a:rPr lang="nb-NO" sz="1800" dirty="0" err="1" smtClean="0"/>
              <a:t>adoption</a:t>
            </a:r>
            <a:r>
              <a:rPr lang="nb-NO" sz="1800" dirty="0" smtClean="0"/>
              <a:t> of digital platforms in relation to development.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22124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Digital Platforms for Development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02205"/>
            <a:ext cx="8059928" cy="3682811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42001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Digital Platforms for Development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351526"/>
            <a:ext cx="8059928" cy="3682811"/>
          </a:xfrm>
        </p:spPr>
        <p:txBody>
          <a:bodyPr>
            <a:noAutofit/>
          </a:bodyPr>
          <a:lstStyle/>
          <a:p>
            <a:pPr marL="285750" indent="-285750"/>
            <a:r>
              <a:rPr lang="nb-NO" sz="1800" dirty="0" smtClean="0"/>
              <a:t>Digital platforms: </a:t>
            </a:r>
            <a:r>
              <a:rPr lang="en-US" sz="1800" dirty="0" smtClean="0"/>
              <a:t>“</a:t>
            </a:r>
            <a:r>
              <a:rPr lang="en-US" sz="1800" dirty="0"/>
              <a:t>the extensible codebase of a software-based system shared by apps that interoperate with it, and the interfaces through which they interoperate” (Tiwana, </a:t>
            </a:r>
            <a:r>
              <a:rPr lang="en-US" sz="1800" dirty="0" smtClean="0"/>
              <a:t>2013)</a:t>
            </a:r>
            <a:r>
              <a:rPr lang="en-US" sz="1800" dirty="0"/>
              <a:t> </a:t>
            </a:r>
            <a:endParaRPr lang="nb-NO" sz="1800" dirty="0" smtClean="0"/>
          </a:p>
          <a:p>
            <a:pPr marL="285750" indent="-285750"/>
            <a:endParaRPr lang="nb-NO" sz="1800" dirty="0" smtClean="0"/>
          </a:p>
          <a:p>
            <a:pPr marL="285750" indent="-285750"/>
            <a:r>
              <a:rPr lang="nb-NO" sz="1800" dirty="0" smtClean="0"/>
              <a:t>Etymologically, from </a:t>
            </a:r>
            <a:r>
              <a:rPr lang="nb-NO" sz="1800" i="1" dirty="0" smtClean="0"/>
              <a:t>plat-forme</a:t>
            </a:r>
            <a:r>
              <a:rPr lang="nb-NO" sz="1800" dirty="0" smtClean="0"/>
              <a:t> – a </a:t>
            </a:r>
            <a:r>
              <a:rPr lang="nb-NO" sz="1800" b="1" dirty="0" smtClean="0">
                <a:solidFill>
                  <a:srgbClr val="FF0000"/>
                </a:solidFill>
              </a:rPr>
              <a:t>foundation</a:t>
            </a:r>
            <a:r>
              <a:rPr lang="nb-NO" sz="1800" dirty="0" smtClean="0"/>
              <a:t> on which to build</a:t>
            </a:r>
            <a:endParaRPr lang="nb-NO" sz="1800" dirty="0"/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 smtClean="0"/>
              <a:t>Occupy a central position in today’s world economy</a:t>
            </a:r>
            <a:r>
              <a:rPr lang="nb-NO" sz="1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5223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Digital Platforms: A Typology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351526"/>
            <a:ext cx="7907076" cy="36828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800" dirty="0" smtClean="0"/>
              <a:t>From Bonina et al. (2021):</a:t>
            </a:r>
          </a:p>
          <a:p>
            <a:pPr marL="285750" indent="-285750"/>
            <a:endParaRPr lang="nb-NO" sz="900" dirty="0"/>
          </a:p>
          <a:p>
            <a:pPr marL="285750" indent="-285750"/>
            <a:r>
              <a:rPr lang="nb-NO" sz="1800" b="1" dirty="0" smtClean="0">
                <a:solidFill>
                  <a:srgbClr val="FF0000"/>
                </a:solidFill>
              </a:rPr>
              <a:t>Transaction platforms</a:t>
            </a:r>
            <a:r>
              <a:rPr lang="nb-NO" sz="1800" dirty="0" smtClean="0"/>
              <a:t>: </a:t>
            </a:r>
            <a:r>
              <a:rPr lang="en-US" sz="1800" dirty="0" smtClean="0"/>
              <a:t>matchers of supply and demand for a product or service, where the </a:t>
            </a:r>
            <a:r>
              <a:rPr lang="en-US" sz="1800" dirty="0"/>
              <a:t>value for </a:t>
            </a:r>
            <a:r>
              <a:rPr lang="en-US" sz="1800" dirty="0" smtClean="0"/>
              <a:t>users </a:t>
            </a:r>
            <a:r>
              <a:rPr lang="en-US" sz="1800" dirty="0"/>
              <a:t>increases with the number of users in a user group</a:t>
            </a:r>
            <a:endParaRPr lang="nb-NO" sz="1800" dirty="0" smtClean="0"/>
          </a:p>
          <a:p>
            <a:pPr marL="285750" indent="-285750"/>
            <a:endParaRPr lang="nb-NO" sz="900" dirty="0" smtClean="0"/>
          </a:p>
          <a:p>
            <a:pPr marL="285750" indent="-285750"/>
            <a:r>
              <a:rPr lang="nb-NO" sz="1800" b="1" dirty="0" smtClean="0">
                <a:solidFill>
                  <a:srgbClr val="FF0000"/>
                </a:solidFill>
              </a:rPr>
              <a:t>Innovation platforms</a:t>
            </a:r>
            <a:r>
              <a:rPr lang="nb-NO" sz="1800" dirty="0" smtClean="0"/>
              <a:t>: </a:t>
            </a:r>
            <a:r>
              <a:rPr lang="en-US" sz="1800" dirty="0"/>
              <a:t>“technological building blocks” for </a:t>
            </a:r>
            <a:r>
              <a:rPr lang="en-US" sz="1800" dirty="0" smtClean="0"/>
              <a:t>the development of complements from third parties. </a:t>
            </a:r>
            <a:r>
              <a:rPr lang="en-US" sz="1800" dirty="0"/>
              <a:t>They </a:t>
            </a:r>
            <a:r>
              <a:rPr lang="en-US" sz="1800" dirty="0" smtClean="0"/>
              <a:t>enable </a:t>
            </a:r>
            <a:r>
              <a:rPr lang="en-US" sz="1800" dirty="0"/>
              <a:t>the creation of applications and services </a:t>
            </a:r>
            <a:r>
              <a:rPr lang="en-US" sz="1800" dirty="0" smtClean="0"/>
              <a:t>based </a:t>
            </a:r>
            <a:r>
              <a:rPr lang="en-US" sz="1800" dirty="0"/>
              <a:t>on combining and recombining functionality sourced from a platform </a:t>
            </a:r>
            <a:r>
              <a:rPr lang="en-US" sz="1800" dirty="0" smtClean="0"/>
              <a:t>core.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03368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Digital Platforms: Components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2561" y="982685"/>
            <a:ext cx="2937149" cy="38446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800" dirty="0" smtClean="0"/>
              <a:t>Digital ID platforms:</a:t>
            </a:r>
          </a:p>
          <a:p>
            <a:pPr marL="285750" indent="-285750">
              <a:buFontTx/>
              <a:buChar char="-"/>
            </a:pPr>
            <a:r>
              <a:rPr lang="nb-NO" sz="1800" b="1" dirty="0" smtClean="0">
                <a:solidFill>
                  <a:srgbClr val="FF0000"/>
                </a:solidFill>
              </a:rPr>
              <a:t>Core</a:t>
            </a:r>
            <a:r>
              <a:rPr lang="nb-NO" sz="1800" dirty="0" smtClean="0"/>
              <a:t> – database where user data are </a:t>
            </a:r>
            <a:r>
              <a:rPr lang="nb-NO" sz="1800" dirty="0" err="1" smtClean="0"/>
              <a:t>stored</a:t>
            </a:r>
            <a:endParaRPr lang="nb-NO" sz="1800" dirty="0" smtClean="0"/>
          </a:p>
          <a:p>
            <a:pPr marL="285750" indent="-285750">
              <a:buFontTx/>
              <a:buChar char="-"/>
            </a:pPr>
            <a:r>
              <a:rPr lang="nb-NO" sz="1800" b="1" dirty="0" smtClean="0">
                <a:solidFill>
                  <a:srgbClr val="FF0000"/>
                </a:solidFill>
              </a:rPr>
              <a:t>Boundary</a:t>
            </a:r>
            <a:r>
              <a:rPr lang="nb-NO" sz="1800" dirty="0" smtClean="0"/>
              <a:t> resources – </a:t>
            </a:r>
            <a:r>
              <a:rPr lang="nb-NO" sz="1800" dirty="0" err="1" smtClean="0"/>
              <a:t>enablers</a:t>
            </a:r>
            <a:r>
              <a:rPr lang="nb-NO" sz="1800" dirty="0" smtClean="0"/>
              <a:t> of the construction of third-party </a:t>
            </a:r>
            <a:r>
              <a:rPr lang="nb-NO" sz="1800" dirty="0" err="1" smtClean="0"/>
              <a:t>complements</a:t>
            </a:r>
            <a:endParaRPr lang="nb-NO" sz="1800" dirty="0" smtClean="0"/>
          </a:p>
          <a:p>
            <a:pPr marL="285750" indent="-285750">
              <a:buFontTx/>
              <a:buChar char="-"/>
            </a:pPr>
            <a:r>
              <a:rPr lang="nb-NO" sz="1800" b="1" dirty="0" smtClean="0">
                <a:solidFill>
                  <a:srgbClr val="FF0000"/>
                </a:solidFill>
              </a:rPr>
              <a:t>Complementors</a:t>
            </a:r>
            <a:r>
              <a:rPr lang="nb-NO" sz="1800" dirty="0" smtClean="0"/>
              <a:t> - service </a:t>
            </a:r>
            <a:r>
              <a:rPr lang="nb-NO" sz="1800" dirty="0" err="1" smtClean="0"/>
              <a:t>providers</a:t>
            </a:r>
            <a:r>
              <a:rPr lang="nb-NO" sz="1800" dirty="0" smtClean="0"/>
              <a:t>: </a:t>
            </a:r>
            <a:r>
              <a:rPr lang="nb-NO" sz="1800" dirty="0" err="1" smtClean="0"/>
              <a:t>governments</a:t>
            </a:r>
            <a:r>
              <a:rPr lang="nb-NO" sz="1800" dirty="0" smtClean="0"/>
              <a:t> </a:t>
            </a:r>
            <a:r>
              <a:rPr lang="nb-NO" sz="1800" dirty="0" err="1" smtClean="0"/>
              <a:t>agencies</a:t>
            </a:r>
            <a:r>
              <a:rPr lang="nb-NO" sz="1800" dirty="0" smtClean="0"/>
              <a:t>, public service </a:t>
            </a:r>
            <a:r>
              <a:rPr lang="nb-NO" sz="1800" dirty="0" err="1" smtClean="0"/>
              <a:t>offices</a:t>
            </a:r>
            <a:r>
              <a:rPr lang="nb-NO" sz="1800" dirty="0" smtClean="0"/>
              <a:t>; social protection </a:t>
            </a:r>
            <a:r>
              <a:rPr lang="nb-NO" sz="1800" dirty="0" err="1" smtClean="0"/>
              <a:t>agencies</a:t>
            </a:r>
            <a:endParaRPr lang="nb-NO" sz="1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332" y="982685"/>
            <a:ext cx="3872638" cy="370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2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Digital platforms for development: The orthodoxy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02205"/>
            <a:ext cx="7855705" cy="36828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800" dirty="0" smtClean="0"/>
              <a:t>Are digital platforms «good» for development?</a:t>
            </a:r>
          </a:p>
          <a:p>
            <a:pPr marL="0" indent="0">
              <a:buNone/>
            </a:pPr>
            <a:endParaRPr lang="nb-NO" sz="1800" dirty="0" smtClean="0"/>
          </a:p>
          <a:p>
            <a:pPr marL="285750" indent="-285750"/>
            <a:r>
              <a:rPr lang="nb-NO" sz="1800" dirty="0" smtClean="0"/>
              <a:t>Transaction platforms: </a:t>
            </a:r>
            <a:r>
              <a:rPr lang="nb-NO" sz="1800" b="1" dirty="0" err="1" smtClean="0">
                <a:solidFill>
                  <a:srgbClr val="FF0000"/>
                </a:solidFill>
              </a:rPr>
              <a:t>yes</a:t>
            </a:r>
            <a:r>
              <a:rPr lang="nb-NO" sz="1800" dirty="0" smtClean="0"/>
              <a:t>, </a:t>
            </a:r>
            <a:r>
              <a:rPr lang="nb-NO" sz="1800" dirty="0" err="1" smtClean="0"/>
              <a:t>because</a:t>
            </a:r>
            <a:r>
              <a:rPr lang="nb-NO" sz="1800" dirty="0" smtClean="0"/>
              <a:t> </a:t>
            </a:r>
            <a:r>
              <a:rPr lang="nb-NO" sz="1800" dirty="0" err="1" smtClean="0"/>
              <a:t>they</a:t>
            </a:r>
            <a:r>
              <a:rPr lang="nb-NO" sz="1800" dirty="0" smtClean="0"/>
              <a:t> </a:t>
            </a:r>
            <a:r>
              <a:rPr lang="nb-NO" sz="1800" dirty="0" err="1" smtClean="0"/>
              <a:t>generate</a:t>
            </a:r>
            <a:r>
              <a:rPr lang="nb-NO" sz="1800" dirty="0" smtClean="0"/>
              <a:t> </a:t>
            </a:r>
            <a:r>
              <a:rPr lang="nb-NO" sz="1800" dirty="0" err="1" smtClean="0"/>
              <a:t>employment</a:t>
            </a:r>
            <a:r>
              <a:rPr lang="nb-NO" sz="1800" dirty="0" smtClean="0"/>
              <a:t> and, </a:t>
            </a:r>
            <a:r>
              <a:rPr lang="nb-NO" sz="1800" dirty="0" err="1" smtClean="0"/>
              <a:t>enabling</a:t>
            </a:r>
            <a:r>
              <a:rPr lang="nb-NO" sz="1800" dirty="0" smtClean="0"/>
              <a:t> the matching between </a:t>
            </a:r>
            <a:r>
              <a:rPr lang="nb-NO" sz="1800" dirty="0" err="1" smtClean="0"/>
              <a:t>supply</a:t>
            </a:r>
            <a:r>
              <a:rPr lang="nb-NO" sz="1800" dirty="0" smtClean="0"/>
              <a:t> and </a:t>
            </a:r>
            <a:r>
              <a:rPr lang="nb-NO" sz="1800" dirty="0" err="1" smtClean="0"/>
              <a:t>demand</a:t>
            </a:r>
            <a:r>
              <a:rPr lang="nb-NO" sz="1800" dirty="0" smtClean="0"/>
              <a:t>, </a:t>
            </a:r>
            <a:r>
              <a:rPr lang="nb-NO" sz="1800" dirty="0" err="1" smtClean="0"/>
              <a:t>they</a:t>
            </a:r>
            <a:r>
              <a:rPr lang="nb-NO" sz="1800" dirty="0" smtClean="0"/>
              <a:t> </a:t>
            </a:r>
            <a:r>
              <a:rPr lang="nb-NO" sz="1800" dirty="0" err="1" smtClean="0"/>
              <a:t>facilitat</a:t>
            </a:r>
            <a:r>
              <a:rPr lang="nb-NO" sz="1800" dirty="0" err="1"/>
              <a:t>e</a:t>
            </a:r>
            <a:r>
              <a:rPr lang="nb-NO" sz="1800" dirty="0" smtClean="0"/>
              <a:t> </a:t>
            </a:r>
            <a:r>
              <a:rPr lang="nb-NO" sz="1800" dirty="0" err="1" smtClean="0"/>
              <a:t>transactions</a:t>
            </a:r>
            <a:r>
              <a:rPr lang="nb-NO" sz="1800" dirty="0" smtClean="0"/>
              <a:t> that </a:t>
            </a:r>
            <a:r>
              <a:rPr lang="nb-NO" sz="1800" dirty="0" err="1" smtClean="0"/>
              <a:t>benefit</a:t>
            </a:r>
            <a:r>
              <a:rPr lang="nb-NO" sz="1800" dirty="0" smtClean="0"/>
              <a:t> the </a:t>
            </a:r>
            <a:r>
              <a:rPr lang="nb-NO" sz="1800" dirty="0" err="1" smtClean="0"/>
              <a:t>whole</a:t>
            </a:r>
            <a:r>
              <a:rPr lang="nb-NO" sz="1800" dirty="0" smtClean="0"/>
              <a:t> economy</a:t>
            </a:r>
          </a:p>
          <a:p>
            <a:pPr marL="285750" indent="-285750"/>
            <a:endParaRPr lang="nb-NO" sz="1800" dirty="0" smtClean="0"/>
          </a:p>
          <a:p>
            <a:pPr marL="285750" indent="-285750"/>
            <a:r>
              <a:rPr lang="nb-NO" sz="1800" dirty="0" smtClean="0"/>
              <a:t>Innovation platforms: </a:t>
            </a:r>
            <a:r>
              <a:rPr lang="nb-NO" sz="1800" b="1" dirty="0" err="1" smtClean="0">
                <a:solidFill>
                  <a:srgbClr val="FF0000"/>
                </a:solidFill>
              </a:rPr>
              <a:t>yes</a:t>
            </a:r>
            <a:r>
              <a:rPr lang="nb-NO" sz="1800" dirty="0" smtClean="0"/>
              <a:t>, </a:t>
            </a:r>
            <a:r>
              <a:rPr lang="nb-NO" sz="1800" dirty="0" err="1" smtClean="0"/>
              <a:t>because</a:t>
            </a:r>
            <a:r>
              <a:rPr lang="nb-NO" sz="1800" dirty="0" smtClean="0"/>
              <a:t> </a:t>
            </a:r>
            <a:r>
              <a:rPr lang="nb-NO" sz="1800" dirty="0" err="1" smtClean="0"/>
              <a:t>they</a:t>
            </a:r>
            <a:r>
              <a:rPr lang="nb-NO" sz="1800" dirty="0" smtClean="0"/>
              <a:t> </a:t>
            </a:r>
            <a:r>
              <a:rPr lang="nb-NO" sz="1800" dirty="0" err="1" smtClean="0"/>
              <a:t>enable</a:t>
            </a:r>
            <a:r>
              <a:rPr lang="nb-NO" sz="1800" dirty="0" smtClean="0"/>
              <a:t> the construction of </a:t>
            </a:r>
            <a:r>
              <a:rPr lang="nb-NO" sz="1800" dirty="0" err="1" smtClean="0"/>
              <a:t>apps</a:t>
            </a:r>
            <a:r>
              <a:rPr lang="nb-NO" sz="1800" dirty="0" smtClean="0"/>
              <a:t> and services that can be </a:t>
            </a:r>
            <a:r>
              <a:rPr lang="nb-NO" sz="1800" dirty="0" err="1" smtClean="0"/>
              <a:t>tailored</a:t>
            </a:r>
            <a:r>
              <a:rPr lang="nb-NO" sz="1800" dirty="0" smtClean="0"/>
              <a:t> to the </a:t>
            </a:r>
            <a:r>
              <a:rPr lang="nb-NO" sz="1800" dirty="0" err="1" smtClean="0"/>
              <a:t>particular</a:t>
            </a:r>
            <a:r>
              <a:rPr lang="nb-NO" sz="1800" dirty="0" smtClean="0"/>
              <a:t> needs of </a:t>
            </a:r>
            <a:r>
              <a:rPr lang="nb-NO" sz="1800" dirty="0" err="1" smtClean="0"/>
              <a:t>countries</a:t>
            </a:r>
            <a:r>
              <a:rPr lang="nb-NO" sz="1800" dirty="0" smtClean="0"/>
              <a:t> and communities within them. This </a:t>
            </a:r>
            <a:r>
              <a:rPr lang="nb-NO" sz="1800" dirty="0" err="1" smtClean="0"/>
              <a:t>enables</a:t>
            </a:r>
            <a:r>
              <a:rPr lang="nb-NO" sz="1800" dirty="0" smtClean="0"/>
              <a:t> </a:t>
            </a:r>
            <a:r>
              <a:rPr lang="nb-NO" sz="1800" dirty="0" err="1" smtClean="0"/>
              <a:t>local</a:t>
            </a:r>
            <a:r>
              <a:rPr lang="nb-NO" sz="1800" dirty="0" smtClean="0"/>
              <a:t> implementers to </a:t>
            </a:r>
            <a:r>
              <a:rPr lang="nb-NO" sz="1800" dirty="0" err="1" smtClean="0"/>
              <a:t>emancipate</a:t>
            </a:r>
            <a:r>
              <a:rPr lang="nb-NO" sz="1800" dirty="0" smtClean="0"/>
              <a:t> from </a:t>
            </a:r>
            <a:r>
              <a:rPr lang="nb-NO" sz="1800" dirty="0" err="1" smtClean="0"/>
              <a:t>dependency</a:t>
            </a:r>
            <a:r>
              <a:rPr lang="nb-NO" sz="1800" dirty="0" smtClean="0"/>
              <a:t> of technologies </a:t>
            </a:r>
            <a:r>
              <a:rPr lang="nb-NO" sz="1800" dirty="0" err="1" smtClean="0"/>
              <a:t>produced</a:t>
            </a:r>
            <a:r>
              <a:rPr lang="nb-NO" sz="1800" dirty="0" smtClean="0"/>
              <a:t> </a:t>
            </a:r>
            <a:r>
              <a:rPr lang="nb-NO" sz="1800" dirty="0" err="1" smtClean="0"/>
              <a:t>elsewhere</a:t>
            </a:r>
            <a:r>
              <a:rPr lang="nb-NO" sz="1800" dirty="0" smtClean="0"/>
              <a:t>. </a:t>
            </a:r>
            <a:endParaRPr lang="nb-NO" sz="1800" dirty="0"/>
          </a:p>
          <a:p>
            <a:pPr marL="285750" indent="-285750"/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270404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920012"/>
            <a:ext cx="8059928" cy="368281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i="1" dirty="0" smtClean="0"/>
              <a:t>…is it </a:t>
            </a:r>
            <a:r>
              <a:rPr lang="nb-NO" sz="1800" i="1" dirty="0" err="1" smtClean="0"/>
              <a:t>really</a:t>
            </a:r>
            <a:r>
              <a:rPr lang="nb-NO" sz="1800" i="1" dirty="0" smtClean="0"/>
              <a:t> </a:t>
            </a:r>
            <a:r>
              <a:rPr lang="nb-NO" sz="1800" i="1" dirty="0" smtClean="0"/>
              <a:t>so?</a:t>
            </a:r>
            <a:endParaRPr lang="nb-NO" sz="1800" i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913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Guest lecture!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02205"/>
            <a:ext cx="8059928" cy="368281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182593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 smtClean="0"/>
              <a:t>Thank</a:t>
            </a:r>
            <a:r>
              <a:rPr lang="nb-NO" dirty="0" smtClean="0"/>
              <a:t> you!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silvima@ifi.uio.no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 smtClean="0"/>
              <a:t>Readings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446" y="904966"/>
            <a:ext cx="8499952" cy="39250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b="1" dirty="0" smtClean="0"/>
              <a:t>Core Reading</a:t>
            </a:r>
            <a:endParaRPr lang="nb-NO" sz="1800" dirty="0"/>
          </a:p>
          <a:p>
            <a:r>
              <a:rPr lang="en-GB" sz="1800" dirty="0"/>
              <a:t>Bonina, C., Koskinen, K., Eaton, B., &amp; Gawer, A. (2021). Digital platforms for development: Foundations and research agenda. </a:t>
            </a:r>
            <a:r>
              <a:rPr lang="en-GB" sz="1800" i="1" dirty="0"/>
              <a:t>Information Systems Journal</a:t>
            </a:r>
            <a:r>
              <a:rPr lang="en-GB" sz="1800" dirty="0"/>
              <a:t>, 31(6), </a:t>
            </a:r>
            <a:r>
              <a:rPr lang="en-GB" sz="1800" dirty="0" smtClean="0"/>
              <a:t>869-902.</a:t>
            </a:r>
          </a:p>
          <a:p>
            <a:r>
              <a:rPr lang="en-GB" sz="1800" dirty="0" smtClean="0"/>
              <a:t>Madon, S., &amp; Schoemaker, E. (2021). Digital identity as a platform for improving refugee management. </a:t>
            </a:r>
            <a:r>
              <a:rPr lang="en-GB" sz="1800" i="1" dirty="0" smtClean="0"/>
              <a:t>Information Systems Journal</a:t>
            </a:r>
            <a:r>
              <a:rPr lang="en-GB" sz="1800" dirty="0" smtClean="0"/>
              <a:t>, 31(6), 929-953.</a:t>
            </a:r>
            <a:endParaRPr lang="nb-NO" sz="1800" dirty="0"/>
          </a:p>
          <a:p>
            <a:pPr marL="0" indent="0">
              <a:buNone/>
            </a:pPr>
            <a:r>
              <a:rPr lang="en-GB" sz="1800" b="1" dirty="0"/>
              <a:t>Supplementary </a:t>
            </a:r>
            <a:r>
              <a:rPr lang="en-GB" sz="1800" b="1" dirty="0" smtClean="0"/>
              <a:t>Reading</a:t>
            </a:r>
            <a:endParaRPr lang="nb-NO" sz="1800" dirty="0"/>
          </a:p>
          <a:p>
            <a:r>
              <a:rPr lang="en-GB" sz="1800" dirty="0"/>
              <a:t>Madon, S., Ranjini, C. R., &amp; Anantha Krishnan, R. K. (2022). Aadhaar and social assistance programming: local bureaucracies as critical intermediary. Information Technology for Development, 1-16</a:t>
            </a:r>
            <a:r>
              <a:rPr lang="en-GB" sz="1800" dirty="0" smtClean="0"/>
              <a:t>.</a:t>
            </a:r>
          </a:p>
          <a:p>
            <a:r>
              <a:rPr lang="en-US" sz="1800" dirty="0"/>
              <a:t>Weitzberg, K., Cheesman, M., Martin, A., &amp; Schoemaker, E. (2021). Between surveillance and recognition: Rethinking digital identity in aid. </a:t>
            </a:r>
            <a:r>
              <a:rPr lang="en-US" sz="1800" i="1" dirty="0"/>
              <a:t>Big Data &amp; Society</a:t>
            </a:r>
            <a:r>
              <a:rPr lang="en-US" sz="1800" dirty="0"/>
              <a:t>, 8(1</a:t>
            </a:r>
            <a:r>
              <a:rPr lang="en-US" sz="1800" dirty="0" smtClean="0"/>
              <a:t>), 1-6.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68072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984</TotalTime>
  <Words>577</Words>
  <Application>Microsoft Office PowerPoint</Application>
  <PresentationFormat>Custom</PresentationFormat>
  <Paragraphs>63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Verdana</vt:lpstr>
      <vt:lpstr>Office-tema</vt:lpstr>
      <vt:lpstr>Digital Platforms for Development: A Road to Justice?</vt:lpstr>
      <vt:lpstr>Overview</vt:lpstr>
      <vt:lpstr>After this lecture, you can…</vt:lpstr>
      <vt:lpstr>Digital Platforms for Development</vt:lpstr>
      <vt:lpstr>Digital Platforms for Development</vt:lpstr>
      <vt:lpstr>Digital Platforms: A Typology</vt:lpstr>
      <vt:lpstr>Digital Platforms: Components</vt:lpstr>
      <vt:lpstr>Digital platforms for development: The orthodoxy</vt:lpstr>
      <vt:lpstr>PowerPoint Presentation</vt:lpstr>
      <vt:lpstr>Guest lecture!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165</cp:revision>
  <dcterms:created xsi:type="dcterms:W3CDTF">2021-08-14T13:08:41Z</dcterms:created>
  <dcterms:modified xsi:type="dcterms:W3CDTF">2022-09-30T08:01:59Z</dcterms:modified>
</cp:coreProperties>
</file>