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26"/>
  </p:notesMasterIdLst>
  <p:sldIdLst>
    <p:sldId id="547" r:id="rId3"/>
    <p:sldId id="518" r:id="rId4"/>
    <p:sldId id="565" r:id="rId5"/>
    <p:sldId id="564" r:id="rId6"/>
    <p:sldId id="549" r:id="rId7"/>
    <p:sldId id="550" r:id="rId8"/>
    <p:sldId id="551" r:id="rId9"/>
    <p:sldId id="553" r:id="rId10"/>
    <p:sldId id="555" r:id="rId11"/>
    <p:sldId id="554" r:id="rId12"/>
    <p:sldId id="556" r:id="rId13"/>
    <p:sldId id="557" r:id="rId14"/>
    <p:sldId id="558" r:id="rId15"/>
    <p:sldId id="559" r:id="rId16"/>
    <p:sldId id="560" r:id="rId17"/>
    <p:sldId id="561" r:id="rId18"/>
    <p:sldId id="562" r:id="rId19"/>
    <p:sldId id="563" r:id="rId20"/>
    <p:sldId id="566" r:id="rId21"/>
    <p:sldId id="567" r:id="rId22"/>
    <p:sldId id="568" r:id="rId23"/>
    <p:sldId id="569" r:id="rId24"/>
    <p:sldId id="570" r:id="rId25"/>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EF9B"/>
    <a:srgbClr val="99A0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817" autoAdjust="0"/>
    <p:restoredTop sz="94660"/>
  </p:normalViewPr>
  <p:slideViewPr>
    <p:cSldViewPr>
      <p:cViewPr varScale="1">
        <p:scale>
          <a:sx n="80" d="100"/>
          <a:sy n="80" d="100"/>
        </p:scale>
        <p:origin x="1027" y="4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11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BE4F92-3CA3-4349-8C52-FF09181FDFDC}" type="datetimeFigureOut">
              <a:rPr lang="nb-NO" smtClean="0"/>
              <a:pPr/>
              <a:t>07.10.2022</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3F819E-FC50-47CE-9C06-CB095BA7A25D}" type="slidenum">
              <a:rPr lang="nb-NO" smtClean="0"/>
              <a:pPr/>
              <a:t>‹#›</a:t>
            </a:fld>
            <a:endParaRPr lang="nb-NO"/>
          </a:p>
        </p:txBody>
      </p:sp>
    </p:spTree>
    <p:extLst>
      <p:ext uri="{BB962C8B-B14F-4D97-AF65-F5344CB8AC3E}">
        <p14:creationId xmlns:p14="http://schemas.microsoft.com/office/powerpoint/2010/main" val="3957434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B33B221-07CA-B741-8418-AA90316FD5E5}" type="slidenum">
              <a:rPr lang="en-US" smtClean="0">
                <a:solidFill>
                  <a:prstClr val="black"/>
                </a:solidFill>
              </a:rPr>
              <a:pPr>
                <a:defRPr/>
              </a:pPr>
              <a:t>1</a:t>
            </a:fld>
            <a:endParaRPr lang="en-US">
              <a:solidFill>
                <a:prstClr val="black"/>
              </a:solidFill>
            </a:endParaRPr>
          </a:p>
        </p:txBody>
      </p:sp>
    </p:spTree>
    <p:extLst>
      <p:ext uri="{BB962C8B-B14F-4D97-AF65-F5344CB8AC3E}">
        <p14:creationId xmlns:p14="http://schemas.microsoft.com/office/powerpoint/2010/main" val="1638401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33CE6AFE-3B24-4953-9D9F-6156C9E6A184}" type="datetimeFigureOut">
              <a:rPr lang="nb-NO" smtClean="0"/>
              <a:pPr/>
              <a:t>07.10.2022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C255A09-5B2A-4CCA-8ECC-29BE28284C96}" type="slidenum">
              <a:rPr lang="nb-NO" smtClean="0"/>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33CE6AFE-3B24-4953-9D9F-6156C9E6A184}" type="datetimeFigureOut">
              <a:rPr lang="nb-NO" smtClean="0"/>
              <a:pPr/>
              <a:t>07.10.2022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C255A09-5B2A-4CCA-8ECC-29BE28284C96}" type="slidenum">
              <a:rPr lang="nb-NO" smtClean="0"/>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CE6AFE-3B24-4953-9D9F-6156C9E6A184}" type="datetimeFigureOut">
              <a:rPr lang="nb-NO" smtClean="0"/>
              <a:pPr/>
              <a:t>07.10.2022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C255A09-5B2A-4CCA-8ECC-29BE28284C96}" type="slidenum">
              <a:rPr lang="nb-NO" smtClean="0"/>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33CE6AFE-3B24-4953-9D9F-6156C9E6A184}" type="datetimeFigureOut">
              <a:rPr lang="nb-NO" smtClean="0"/>
              <a:pPr/>
              <a:t>07.10.2022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AC255A09-5B2A-4CCA-8ECC-29BE28284C96}" type="slidenum">
              <a:rPr lang="nb-NO" smtClean="0"/>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33CE6AFE-3B24-4953-9D9F-6156C9E6A184}" type="datetimeFigureOut">
              <a:rPr lang="nb-NO" smtClean="0"/>
              <a:pPr/>
              <a:t>07.10.2022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AC255A09-5B2A-4CCA-8ECC-29BE28284C96}" type="slidenum">
              <a:rPr lang="nb-NO" smtClean="0"/>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33CE6AFE-3B24-4953-9D9F-6156C9E6A184}" type="datetimeFigureOut">
              <a:rPr lang="nb-NO" smtClean="0"/>
              <a:pPr/>
              <a:t>07.10.2022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AC255A09-5B2A-4CCA-8ECC-29BE28284C96}" type="slidenum">
              <a:rPr lang="nb-NO" smtClean="0"/>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CE6AFE-3B24-4953-9D9F-6156C9E6A184}" type="datetimeFigureOut">
              <a:rPr lang="nb-NO" smtClean="0"/>
              <a:pPr/>
              <a:t>07.10.2022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AC255A09-5B2A-4CCA-8ECC-29BE28284C96}" type="slidenum">
              <a:rPr lang="nb-NO" smtClean="0"/>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CE6AFE-3B24-4953-9D9F-6156C9E6A184}" type="datetimeFigureOut">
              <a:rPr lang="nb-NO" smtClean="0"/>
              <a:pPr/>
              <a:t>07.10.2022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AC255A09-5B2A-4CCA-8ECC-29BE28284C96}" type="slidenum">
              <a:rPr lang="nb-NO" smtClean="0"/>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CE6AFE-3B24-4953-9D9F-6156C9E6A184}" type="datetimeFigureOut">
              <a:rPr lang="nb-NO" smtClean="0"/>
              <a:pPr/>
              <a:t>07.10.2022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AC255A09-5B2A-4CCA-8ECC-29BE28284C96}" type="slidenum">
              <a:rPr lang="nb-NO" smtClean="0"/>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33CE6AFE-3B24-4953-9D9F-6156C9E6A184}" type="datetimeFigureOut">
              <a:rPr lang="nb-NO" smtClean="0"/>
              <a:pPr/>
              <a:t>07.10.2022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C255A09-5B2A-4CCA-8ECC-29BE28284C96}" type="slidenum">
              <a:rPr lang="nb-NO" smtClean="0"/>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33CE6AFE-3B24-4953-9D9F-6156C9E6A184}" type="datetimeFigureOut">
              <a:rPr lang="nb-NO" smtClean="0"/>
              <a:pPr/>
              <a:t>07.10.2022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C255A09-5B2A-4CCA-8ECC-29BE28284C96}" type="slidenum">
              <a:rPr lang="nb-NO" smtClean="0"/>
              <a:pPr/>
              <a:t>‹#›</a:t>
            </a:fld>
            <a:endParaRPr lang="nb-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en-US" smtClean="0"/>
              <a:t>Click to edit Master title style</a:t>
            </a:r>
            <a:endParaRPr lang="en-US"/>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en-US" smtClean="0"/>
              <a:t>Click to edit Master subtitle style</a:t>
            </a:r>
            <a:endParaRPr lang="en-US"/>
          </a:p>
        </p:txBody>
      </p:sp>
    </p:spTree>
    <p:extLst>
      <p:ext uri="{BB962C8B-B14F-4D97-AF65-F5344CB8AC3E}">
        <p14:creationId xmlns:p14="http://schemas.microsoft.com/office/powerpoint/2010/main" val="1114916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18289E1F-0670-BE44-86B4-7BDF3E169D9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821295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90937757-576B-EF4D-9700-0443DE01088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626222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D0081D97-6BD2-DD4A-97EA-2D5D2169287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186190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8"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9" name="Rectangle 12"/>
          <p:cNvSpPr>
            <a:spLocks noGrp="1" noChangeArrowheads="1"/>
          </p:cNvSpPr>
          <p:nvPr>
            <p:ph type="sldNum" sz="quarter" idx="12"/>
          </p:nvPr>
        </p:nvSpPr>
        <p:spPr/>
        <p:txBody>
          <a:bodyPr/>
          <a:lstStyle>
            <a:lvl1pPr>
              <a:defRPr/>
            </a:lvl1pPr>
          </a:lstStyle>
          <a:p>
            <a:pPr>
              <a:defRPr/>
            </a:pPr>
            <a:fld id="{158245E3-F26D-5F48-9B3C-B613005A7A0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59820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4"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5" name="Rectangle 12"/>
          <p:cNvSpPr>
            <a:spLocks noGrp="1" noChangeArrowheads="1"/>
          </p:cNvSpPr>
          <p:nvPr>
            <p:ph type="sldNum" sz="quarter" idx="12"/>
          </p:nvPr>
        </p:nvSpPr>
        <p:spPr/>
        <p:txBody>
          <a:bodyPr/>
          <a:lstStyle>
            <a:lvl1pPr>
              <a:defRPr/>
            </a:lvl1pPr>
          </a:lstStyle>
          <a:p>
            <a:pPr>
              <a:defRPr/>
            </a:pPr>
            <a:fld id="{06DD5A85-2DB4-A94A-9780-56D67215FF1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299210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3"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4" name="Rectangle 12"/>
          <p:cNvSpPr>
            <a:spLocks noGrp="1" noChangeArrowheads="1"/>
          </p:cNvSpPr>
          <p:nvPr>
            <p:ph type="sldNum" sz="quarter" idx="12"/>
          </p:nvPr>
        </p:nvSpPr>
        <p:spPr/>
        <p:txBody>
          <a:bodyPr/>
          <a:lstStyle>
            <a:lvl1pPr>
              <a:defRPr/>
            </a:lvl1pPr>
          </a:lstStyle>
          <a:p>
            <a:pPr>
              <a:defRPr/>
            </a:pPr>
            <a:fld id="{E51D3BC9-7EE2-3642-912D-4C42C29ED7A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990123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BEFEEEDA-D3B5-9F46-A138-1B4482F6105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348049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26010E2D-38FA-BF43-85AB-BFE78B7D4C4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96921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2180C108-D860-4D4B-87C4-6FA8FD0ACA5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533776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8614F558-6264-5343-A297-CD062983759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36020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CE6AFE-3B24-4953-9D9F-6156C9E6A184}" type="datetimeFigureOut">
              <a:rPr lang="nb-NO" smtClean="0"/>
              <a:pPr/>
              <a:t>07.10.2022</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255A09-5B2A-4CCA-8ECC-29BE28284C96}" type="slidenum">
              <a:rPr lang="nb-NO" smtClean="0"/>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eaLnBrk="0" fontAlgn="base" hangingPunct="0">
              <a:spcBef>
                <a:spcPct val="0"/>
              </a:spcBef>
              <a:spcAft>
                <a:spcPct val="0"/>
              </a:spcAft>
              <a:defRPr/>
            </a:pPr>
            <a:r>
              <a:rPr lang="nb-NO">
                <a:solidFill>
                  <a:srgbClr val="000000"/>
                </a:solidFill>
              </a:rPr>
              <a:t>11. april 2011</a:t>
            </a:r>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eaLnBrk="0" fontAlgn="base" hangingPunct="0">
              <a:spcBef>
                <a:spcPct val="0"/>
              </a:spcBef>
              <a:spcAft>
                <a:spcPct val="0"/>
              </a:spcAft>
              <a:defRPr/>
            </a:pPr>
            <a:r>
              <a:rPr lang="en-US">
                <a:solidFill>
                  <a:srgbClr val="000000"/>
                </a:solidFill>
              </a:rPr>
              <a:t>Tema Powerpoint</a:t>
            </a: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eaLnBrk="0" fontAlgn="base" hangingPunct="0">
              <a:spcBef>
                <a:spcPct val="0"/>
              </a:spcBef>
              <a:spcAft>
                <a:spcPct val="0"/>
              </a:spcAft>
              <a:defRPr/>
            </a:pPr>
            <a:fld id="{BEDEB640-6874-6A40-8044-0F9FD6D4E972}" type="slidenum">
              <a:rPr lang="en-US">
                <a:solidFill>
                  <a:srgbClr val="000000"/>
                </a:solidFill>
              </a:rPr>
              <a:pPr eaLnBrk="0" fontAlgn="base" hangingPunct="0">
                <a:spcBef>
                  <a:spcPct val="0"/>
                </a:spcBef>
                <a:spcAft>
                  <a:spcPct val="0"/>
                </a:spcAft>
                <a:defRPr/>
              </a:pPr>
              <a:t>‹#›</a:t>
            </a:fld>
            <a:endParaRPr lang="en-US">
              <a:solidFill>
                <a:srgbClr val="000000"/>
              </a:solidFill>
            </a:endParaRPr>
          </a:p>
        </p:txBody>
      </p:sp>
      <p:pic>
        <p:nvPicPr>
          <p:cNvPr id="1031" name="Picture 7" descr="MN_IFI_A.png"/>
          <p:cNvPicPr>
            <a:picLocks noChangeAspect="1"/>
          </p:cNvPicPr>
          <p:nvPr/>
        </p:nvPicPr>
        <p:blipFill>
          <a:blip r:embed="rId13"/>
          <a:srcRect/>
          <a:stretch>
            <a:fillRect/>
          </a:stretch>
        </p:blipFill>
        <p:spPr bwMode="auto">
          <a:xfrm>
            <a:off x="304800" y="228600"/>
            <a:ext cx="3709988" cy="360363"/>
          </a:xfrm>
          <a:prstGeom prst="rect">
            <a:avLst/>
          </a:prstGeom>
          <a:noFill/>
          <a:ln w="9525">
            <a:noFill/>
            <a:miter lim="800000"/>
            <a:headEnd/>
            <a:tailEnd/>
          </a:ln>
        </p:spPr>
      </p:pic>
    </p:spTree>
    <p:extLst>
      <p:ext uri="{BB962C8B-B14F-4D97-AF65-F5344CB8AC3E}">
        <p14:creationId xmlns:p14="http://schemas.microsoft.com/office/powerpoint/2010/main" val="10339644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1143000" y="4456956"/>
            <a:ext cx="7543800" cy="1143000"/>
          </a:xfrm>
        </p:spPr>
        <p:txBody>
          <a:bodyPr/>
          <a:lstStyle/>
          <a:p>
            <a:pPr algn="ctr" eaLnBrk="1" hangingPunct="1"/>
            <a:r>
              <a:rPr lang="nb-NO" dirty="0" smtClean="0"/>
              <a:t>Arunima S Mukherjee</a:t>
            </a:r>
            <a:endParaRPr lang="nb-NO" dirty="0"/>
          </a:p>
        </p:txBody>
      </p:sp>
      <p:sp>
        <p:nvSpPr>
          <p:cNvPr id="15363" name="Rectangle 3"/>
          <p:cNvSpPr>
            <a:spLocks noGrp="1" noChangeArrowheads="1"/>
          </p:cNvSpPr>
          <p:nvPr>
            <p:ph type="subTitle" idx="1"/>
          </p:nvPr>
        </p:nvSpPr>
        <p:spPr>
          <a:xfrm>
            <a:off x="539552" y="3068960"/>
            <a:ext cx="8147248" cy="1959496"/>
          </a:xfrm>
        </p:spPr>
        <p:txBody>
          <a:bodyPr/>
          <a:lstStyle/>
          <a:p>
            <a:pPr algn="ctr"/>
            <a:r>
              <a:rPr lang="en-US" sz="3600" dirty="0"/>
              <a:t>Understanding Peace in a Digital Age</a:t>
            </a:r>
            <a:endParaRPr lang="nb-NO" sz="3200" dirty="0" smtClean="0"/>
          </a:p>
        </p:txBody>
      </p:sp>
    </p:spTree>
    <p:extLst>
      <p:ext uri="{BB962C8B-B14F-4D97-AF65-F5344CB8AC3E}">
        <p14:creationId xmlns:p14="http://schemas.microsoft.com/office/powerpoint/2010/main" val="22441524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1412776"/>
            <a:ext cx="8064896" cy="3970318"/>
          </a:xfrm>
          <a:prstGeom prst="rect">
            <a:avLst/>
          </a:prstGeom>
          <a:noFill/>
        </p:spPr>
        <p:txBody>
          <a:bodyPr wrap="square" rtlCol="0">
            <a:spAutoFit/>
          </a:bodyPr>
          <a:lstStyle/>
          <a:p>
            <a:r>
              <a:rPr lang="en-GB" sz="2800" dirty="0" smtClean="0"/>
              <a:t>Section 1 – Understanding Peace, Violence and their relationship </a:t>
            </a:r>
          </a:p>
          <a:p>
            <a:endParaRPr lang="en-GB" sz="2800" dirty="0" smtClean="0"/>
          </a:p>
          <a:p>
            <a:r>
              <a:rPr lang="en-GB" sz="2800" dirty="0" smtClean="0"/>
              <a:t>Section 2 – Understand how ICTs can mediate this relationship</a:t>
            </a:r>
          </a:p>
          <a:p>
            <a:endParaRPr lang="en-GB" sz="2800" dirty="0" smtClean="0"/>
          </a:p>
          <a:p>
            <a:pPr marL="571500" indent="-571500">
              <a:buFont typeface="Arial" panose="020B0604020202020204" pitchFamily="34" charset="0"/>
              <a:buChar char="•"/>
            </a:pPr>
            <a:endParaRPr lang="en-GB" sz="2800" dirty="0"/>
          </a:p>
          <a:p>
            <a:pPr marL="571500" indent="-571500">
              <a:buFont typeface="Arial" panose="020B0604020202020204" pitchFamily="34" charset="0"/>
              <a:buChar char="•"/>
            </a:pPr>
            <a:endParaRPr lang="en-GB" sz="2800" dirty="0" smtClean="0"/>
          </a:p>
          <a:p>
            <a:pPr marL="571500" indent="-571500">
              <a:buFont typeface="Arial" panose="020B0604020202020204" pitchFamily="34" charset="0"/>
              <a:buChar char="•"/>
            </a:pPr>
            <a:endParaRPr lang="en-GB" sz="2800" dirty="0" smtClean="0"/>
          </a:p>
        </p:txBody>
      </p:sp>
      <p:sp>
        <p:nvSpPr>
          <p:cNvPr id="3" name="TextBox 2"/>
          <p:cNvSpPr txBox="1"/>
          <p:nvPr/>
        </p:nvSpPr>
        <p:spPr>
          <a:xfrm>
            <a:off x="330324" y="404664"/>
            <a:ext cx="8202116" cy="646331"/>
          </a:xfrm>
          <a:prstGeom prst="rect">
            <a:avLst/>
          </a:prstGeom>
          <a:noFill/>
        </p:spPr>
        <p:txBody>
          <a:bodyPr wrap="square" rtlCol="0">
            <a:spAutoFit/>
          </a:bodyPr>
          <a:lstStyle/>
          <a:p>
            <a:pPr algn="ctr"/>
            <a:r>
              <a:rPr lang="en-GB" sz="3600" dirty="0" smtClean="0"/>
              <a:t>Lecture Overview</a:t>
            </a:r>
            <a:endParaRPr lang="en-GB" sz="3600" dirty="0"/>
          </a:p>
        </p:txBody>
      </p:sp>
    </p:spTree>
    <p:extLst>
      <p:ext uri="{BB962C8B-B14F-4D97-AF65-F5344CB8AC3E}">
        <p14:creationId xmlns:p14="http://schemas.microsoft.com/office/powerpoint/2010/main" val="21832803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63688" y="1772816"/>
            <a:ext cx="5904656" cy="2808312"/>
          </a:xfrm>
        </p:spPr>
        <p:txBody>
          <a:bodyPr/>
          <a:lstStyle/>
          <a:p>
            <a:pPr marL="0" indent="0" algn="ctr">
              <a:buNone/>
            </a:pPr>
            <a:r>
              <a:rPr lang="en-GB" dirty="0" smtClean="0"/>
              <a:t>Section 1</a:t>
            </a:r>
          </a:p>
          <a:p>
            <a:pPr marL="0" indent="0" algn="ctr">
              <a:buNone/>
            </a:pPr>
            <a:r>
              <a:rPr lang="en-GB" dirty="0" smtClean="0"/>
              <a:t> Understanding </a:t>
            </a:r>
            <a:r>
              <a:rPr lang="en-GB" dirty="0"/>
              <a:t>Peace, Violence and their </a:t>
            </a:r>
            <a:r>
              <a:rPr lang="en-GB" dirty="0" smtClean="0"/>
              <a:t>relationship</a:t>
            </a:r>
            <a:endParaRPr lang="en-GB" dirty="0"/>
          </a:p>
        </p:txBody>
      </p:sp>
    </p:spTree>
    <p:extLst>
      <p:ext uri="{BB962C8B-B14F-4D97-AF65-F5344CB8AC3E}">
        <p14:creationId xmlns:p14="http://schemas.microsoft.com/office/powerpoint/2010/main" val="3463569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858" y="1412776"/>
            <a:ext cx="9051354" cy="4893647"/>
          </a:xfrm>
          <a:prstGeom prst="rect">
            <a:avLst/>
          </a:prstGeom>
          <a:noFill/>
        </p:spPr>
        <p:txBody>
          <a:bodyPr wrap="square" rtlCol="0">
            <a:spAutoFit/>
          </a:bodyPr>
          <a:lstStyle/>
          <a:p>
            <a:pPr marL="571500" indent="-571500">
              <a:buFont typeface="Arial" panose="020B0604020202020204" pitchFamily="34" charset="0"/>
              <a:buChar char="•"/>
            </a:pPr>
            <a:r>
              <a:rPr lang="en-GB" sz="2400" dirty="0"/>
              <a:t>Few words are so often used </a:t>
            </a:r>
            <a:r>
              <a:rPr lang="en-GB" sz="2400" dirty="0" smtClean="0"/>
              <a:t>(and abused) -  </a:t>
            </a:r>
            <a:r>
              <a:rPr lang="en-GB" sz="2400" dirty="0"/>
              <a:t>because ‘peace’ serves as a means of obtaining verbal </a:t>
            </a:r>
            <a:r>
              <a:rPr lang="en-GB" sz="2400" dirty="0" smtClean="0"/>
              <a:t>consensus - </a:t>
            </a:r>
            <a:r>
              <a:rPr lang="en-GB" sz="2400" dirty="0"/>
              <a:t>it is hard to be all-out against </a:t>
            </a:r>
            <a:r>
              <a:rPr lang="en-GB" sz="2400" dirty="0" smtClean="0"/>
              <a:t>peace</a:t>
            </a:r>
          </a:p>
          <a:p>
            <a:pPr marL="571500" indent="-571500">
              <a:buFont typeface="Arial" panose="020B0604020202020204" pitchFamily="34" charset="0"/>
              <a:buChar char="•"/>
            </a:pPr>
            <a:r>
              <a:rPr lang="en-GB" sz="2400" dirty="0" smtClean="0"/>
              <a:t>More often any </a:t>
            </a:r>
            <a:r>
              <a:rPr lang="en-GB" sz="2400" dirty="0"/>
              <a:t>kind of policy - say technical assistance, increased trade, tourism, </a:t>
            </a:r>
            <a:r>
              <a:rPr lang="en-GB" sz="2400" dirty="0" smtClean="0"/>
              <a:t>health, new </a:t>
            </a:r>
            <a:r>
              <a:rPr lang="en-GB" sz="2400" dirty="0"/>
              <a:t>forms of education, irrigation, industrialization, </a:t>
            </a:r>
            <a:r>
              <a:rPr lang="en-GB" sz="2400" dirty="0" smtClean="0"/>
              <a:t>agriculture etc</a:t>
            </a:r>
            <a:r>
              <a:rPr lang="en-GB" sz="2400" dirty="0"/>
              <a:t>.- then it is often asserted that </a:t>
            </a:r>
            <a:r>
              <a:rPr lang="en-GB" sz="2400" dirty="0" smtClean="0"/>
              <a:t>policy</a:t>
            </a:r>
            <a:r>
              <a:rPr lang="en-GB" sz="2400" dirty="0"/>
              <a:t>, in addition to other merits, will also serve the cause of </a:t>
            </a:r>
            <a:r>
              <a:rPr lang="en-GB" sz="2400" dirty="0" smtClean="0"/>
              <a:t>‘peace’</a:t>
            </a:r>
          </a:p>
          <a:p>
            <a:pPr marL="571500" indent="-571500">
              <a:buFont typeface="Arial" panose="020B0604020202020204" pitchFamily="34" charset="0"/>
              <a:buChar char="•"/>
            </a:pPr>
            <a:r>
              <a:rPr lang="en-GB" sz="2400" dirty="0" smtClean="0"/>
              <a:t>Also by </a:t>
            </a:r>
            <a:r>
              <a:rPr lang="en-GB" sz="2400" dirty="0"/>
              <a:t>projecting an image of harmony of interests the term ‘peace</a:t>
            </a:r>
            <a:r>
              <a:rPr lang="en-GB" sz="2400" dirty="0" smtClean="0"/>
              <a:t>’ is generally indisputable </a:t>
            </a:r>
          </a:p>
          <a:p>
            <a:pPr marL="571500" indent="-571500">
              <a:buFont typeface="Arial" panose="020B0604020202020204" pitchFamily="34" charset="0"/>
              <a:buChar char="•"/>
            </a:pPr>
            <a:r>
              <a:rPr lang="en-GB" sz="2400" dirty="0" smtClean="0"/>
              <a:t>Also discussing issues with expression of ‘peace’ sounds ‘positive’ </a:t>
            </a:r>
            <a:r>
              <a:rPr lang="en-GB" sz="2400" dirty="0"/>
              <a:t>than </a:t>
            </a:r>
            <a:r>
              <a:rPr lang="en-GB" sz="2400" dirty="0" smtClean="0"/>
              <a:t>expressions </a:t>
            </a:r>
            <a:r>
              <a:rPr lang="en-GB" sz="2400" dirty="0"/>
              <a:t>like ‘violence’, ‘strife’, ‘exploitation’ or at least ‘conflict’, ‘revolution’ and war </a:t>
            </a:r>
            <a:endParaRPr lang="en-GB" sz="2400" dirty="0" smtClean="0"/>
          </a:p>
        </p:txBody>
      </p:sp>
      <p:sp>
        <p:nvSpPr>
          <p:cNvPr id="3" name="TextBox 2"/>
          <p:cNvSpPr txBox="1"/>
          <p:nvPr/>
        </p:nvSpPr>
        <p:spPr>
          <a:xfrm>
            <a:off x="330324" y="404664"/>
            <a:ext cx="8202116" cy="646331"/>
          </a:xfrm>
          <a:prstGeom prst="rect">
            <a:avLst/>
          </a:prstGeom>
          <a:noFill/>
        </p:spPr>
        <p:txBody>
          <a:bodyPr wrap="square" rtlCol="0">
            <a:spAutoFit/>
          </a:bodyPr>
          <a:lstStyle/>
          <a:p>
            <a:pPr algn="ctr"/>
            <a:r>
              <a:rPr lang="en-GB" sz="3600" dirty="0" smtClean="0"/>
              <a:t>Peace</a:t>
            </a:r>
            <a:endParaRPr lang="en-GB" sz="3600" dirty="0"/>
          </a:p>
        </p:txBody>
      </p:sp>
    </p:spTree>
    <p:extLst>
      <p:ext uri="{BB962C8B-B14F-4D97-AF65-F5344CB8AC3E}">
        <p14:creationId xmlns:p14="http://schemas.microsoft.com/office/powerpoint/2010/main" val="24717964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2420888"/>
            <a:ext cx="8892480" cy="584775"/>
          </a:xfrm>
          <a:prstGeom prst="rect">
            <a:avLst/>
          </a:prstGeom>
          <a:noFill/>
        </p:spPr>
        <p:txBody>
          <a:bodyPr wrap="square" rtlCol="0">
            <a:spAutoFit/>
          </a:bodyPr>
          <a:lstStyle/>
          <a:p>
            <a:r>
              <a:rPr lang="en-GB" sz="3200" dirty="0" smtClean="0"/>
              <a:t>Can ‘peace’ be understood as ‘absence of violence’?</a:t>
            </a:r>
            <a:endParaRPr lang="en-GB" sz="3200" dirty="0"/>
          </a:p>
        </p:txBody>
      </p:sp>
      <p:sp>
        <p:nvSpPr>
          <p:cNvPr id="3" name="TextBox 2"/>
          <p:cNvSpPr txBox="1"/>
          <p:nvPr/>
        </p:nvSpPr>
        <p:spPr>
          <a:xfrm>
            <a:off x="330324" y="404664"/>
            <a:ext cx="8202116" cy="646331"/>
          </a:xfrm>
          <a:prstGeom prst="rect">
            <a:avLst/>
          </a:prstGeom>
          <a:noFill/>
        </p:spPr>
        <p:txBody>
          <a:bodyPr wrap="square" rtlCol="0">
            <a:spAutoFit/>
          </a:bodyPr>
          <a:lstStyle/>
          <a:p>
            <a:pPr algn="ctr"/>
            <a:r>
              <a:rPr lang="en-GB" sz="3600" dirty="0" smtClean="0"/>
              <a:t>How do we understand idea of ‘Peace’?</a:t>
            </a:r>
            <a:endParaRPr lang="en-GB" sz="3600" dirty="0"/>
          </a:p>
        </p:txBody>
      </p:sp>
    </p:spTree>
    <p:extLst>
      <p:ext uri="{BB962C8B-B14F-4D97-AF65-F5344CB8AC3E}">
        <p14:creationId xmlns:p14="http://schemas.microsoft.com/office/powerpoint/2010/main" val="11034561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492896"/>
            <a:ext cx="8892480" cy="1569660"/>
          </a:xfrm>
          <a:prstGeom prst="rect">
            <a:avLst/>
          </a:prstGeom>
          <a:noFill/>
        </p:spPr>
        <p:txBody>
          <a:bodyPr wrap="square" rtlCol="0">
            <a:spAutoFit/>
          </a:bodyPr>
          <a:lstStyle/>
          <a:p>
            <a:r>
              <a:rPr lang="en-GB" sz="3200" dirty="0" smtClean="0"/>
              <a:t>So, if understanding ‘peace’ hinges on ‘violence’… then very crucial to understand ‘violence’      </a:t>
            </a:r>
          </a:p>
          <a:p>
            <a:endParaRPr lang="en-GB" sz="3200" dirty="0"/>
          </a:p>
        </p:txBody>
      </p:sp>
      <p:sp>
        <p:nvSpPr>
          <p:cNvPr id="3" name="TextBox 2"/>
          <p:cNvSpPr txBox="1"/>
          <p:nvPr/>
        </p:nvSpPr>
        <p:spPr>
          <a:xfrm>
            <a:off x="330324" y="404664"/>
            <a:ext cx="8202116" cy="646331"/>
          </a:xfrm>
          <a:prstGeom prst="rect">
            <a:avLst/>
          </a:prstGeom>
          <a:noFill/>
        </p:spPr>
        <p:txBody>
          <a:bodyPr wrap="square" rtlCol="0">
            <a:spAutoFit/>
          </a:bodyPr>
          <a:lstStyle/>
          <a:p>
            <a:pPr algn="ctr"/>
            <a:r>
              <a:rPr lang="en-GB" sz="3600" dirty="0" smtClean="0"/>
              <a:t>How do we understand idea of ‘Peace’?</a:t>
            </a:r>
            <a:endParaRPr lang="en-GB" sz="3600" dirty="0"/>
          </a:p>
        </p:txBody>
      </p:sp>
    </p:spTree>
    <p:extLst>
      <p:ext uri="{BB962C8B-B14F-4D97-AF65-F5344CB8AC3E}">
        <p14:creationId xmlns:p14="http://schemas.microsoft.com/office/powerpoint/2010/main" val="28072825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700808"/>
            <a:ext cx="8892480" cy="3539430"/>
          </a:xfrm>
          <a:prstGeom prst="rect">
            <a:avLst/>
          </a:prstGeom>
          <a:noFill/>
        </p:spPr>
        <p:txBody>
          <a:bodyPr wrap="square" rtlCol="0">
            <a:spAutoFit/>
          </a:bodyPr>
          <a:lstStyle/>
          <a:p>
            <a:r>
              <a:rPr lang="en-GB" sz="3200" dirty="0" smtClean="0"/>
              <a:t>Can we understand violence as -</a:t>
            </a:r>
          </a:p>
          <a:p>
            <a:endParaRPr lang="en-GB" sz="3200" dirty="0" smtClean="0"/>
          </a:p>
          <a:p>
            <a:r>
              <a:rPr lang="en-GB" sz="3200" i="1" dirty="0" smtClean="0"/>
              <a:t>violence </a:t>
            </a:r>
            <a:r>
              <a:rPr lang="en-GB" sz="3200" i="1" dirty="0"/>
              <a:t>is present when human beings are being influenced so that their actual </a:t>
            </a:r>
            <a:r>
              <a:rPr lang="en-GB" sz="3200" i="1" dirty="0" smtClean="0"/>
              <a:t>physical </a:t>
            </a:r>
            <a:r>
              <a:rPr lang="en-GB" sz="3200" i="1" dirty="0"/>
              <a:t>and mental realizations are below their potential </a:t>
            </a:r>
            <a:r>
              <a:rPr lang="en-GB" sz="3200" i="1" dirty="0" smtClean="0"/>
              <a:t>realizations</a:t>
            </a:r>
          </a:p>
          <a:p>
            <a:endParaRPr lang="en-GB" sz="3200" i="1" dirty="0"/>
          </a:p>
          <a:p>
            <a:pPr algn="r"/>
            <a:r>
              <a:rPr lang="en-GB" sz="3200" b="1" i="1" dirty="0" smtClean="0"/>
              <a:t>(Johan </a:t>
            </a:r>
            <a:r>
              <a:rPr lang="en-GB" sz="3200" b="1" i="1" dirty="0" err="1" smtClean="0"/>
              <a:t>Galtung</a:t>
            </a:r>
            <a:r>
              <a:rPr lang="en-GB" sz="3200" b="1" i="1" dirty="0" smtClean="0"/>
              <a:t>)</a:t>
            </a:r>
            <a:endParaRPr lang="en-GB" sz="3200" b="1" i="1" dirty="0"/>
          </a:p>
        </p:txBody>
      </p:sp>
      <p:sp>
        <p:nvSpPr>
          <p:cNvPr id="3" name="TextBox 2"/>
          <p:cNvSpPr txBox="1"/>
          <p:nvPr/>
        </p:nvSpPr>
        <p:spPr>
          <a:xfrm>
            <a:off x="330324" y="404664"/>
            <a:ext cx="8202116" cy="646331"/>
          </a:xfrm>
          <a:prstGeom prst="rect">
            <a:avLst/>
          </a:prstGeom>
          <a:noFill/>
        </p:spPr>
        <p:txBody>
          <a:bodyPr wrap="square" rtlCol="0">
            <a:spAutoFit/>
          </a:bodyPr>
          <a:lstStyle/>
          <a:p>
            <a:pPr algn="ctr"/>
            <a:r>
              <a:rPr lang="en-GB" sz="3600" dirty="0" smtClean="0"/>
              <a:t>Understanding dimensions of violence</a:t>
            </a:r>
            <a:endParaRPr lang="en-GB" sz="3600" dirty="0"/>
          </a:p>
        </p:txBody>
      </p:sp>
    </p:spTree>
    <p:extLst>
      <p:ext uri="{BB962C8B-B14F-4D97-AF65-F5344CB8AC3E}">
        <p14:creationId xmlns:p14="http://schemas.microsoft.com/office/powerpoint/2010/main" val="35923040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700808"/>
            <a:ext cx="8892480" cy="2677656"/>
          </a:xfrm>
          <a:prstGeom prst="rect">
            <a:avLst/>
          </a:prstGeom>
          <a:noFill/>
        </p:spPr>
        <p:txBody>
          <a:bodyPr wrap="square" rtlCol="0">
            <a:spAutoFit/>
          </a:bodyPr>
          <a:lstStyle/>
          <a:p>
            <a:pPr marL="457200" indent="-457200">
              <a:buFont typeface="Arial" panose="020B0604020202020204" pitchFamily="34" charset="0"/>
              <a:buChar char="•"/>
            </a:pPr>
            <a:r>
              <a:rPr lang="en-GB" sz="2400" dirty="0"/>
              <a:t>Violence </a:t>
            </a:r>
            <a:r>
              <a:rPr lang="en-GB" sz="2400" dirty="0" smtClean="0"/>
              <a:t>here refers to the </a:t>
            </a:r>
            <a:r>
              <a:rPr lang="en-GB" sz="2400" dirty="0"/>
              <a:t>cause of the </a:t>
            </a:r>
            <a:r>
              <a:rPr lang="en-GB" sz="2400" i="1" dirty="0"/>
              <a:t>difference </a:t>
            </a:r>
            <a:r>
              <a:rPr lang="en-GB" sz="2400" dirty="0"/>
              <a:t>between the potential and the actual, between </a:t>
            </a:r>
            <a:r>
              <a:rPr lang="en-GB" sz="2400" i="1" dirty="0"/>
              <a:t>what could have been </a:t>
            </a:r>
            <a:r>
              <a:rPr lang="en-GB" sz="2400" dirty="0"/>
              <a:t>and </a:t>
            </a:r>
            <a:r>
              <a:rPr lang="en-GB" sz="2400" i="1" dirty="0"/>
              <a:t>what </a:t>
            </a:r>
            <a:r>
              <a:rPr lang="en-GB" sz="2400" i="1" dirty="0" smtClean="0"/>
              <a:t>is</a:t>
            </a:r>
          </a:p>
          <a:p>
            <a:pPr marL="457200" indent="-457200">
              <a:buFont typeface="Arial" panose="020B0604020202020204" pitchFamily="34" charset="0"/>
              <a:buChar char="•"/>
            </a:pPr>
            <a:endParaRPr lang="en-GB" sz="2400" i="1" dirty="0"/>
          </a:p>
          <a:p>
            <a:pPr marL="457200" indent="-457200">
              <a:buFont typeface="Arial" panose="020B0604020202020204" pitchFamily="34" charset="0"/>
              <a:buChar char="•"/>
            </a:pPr>
            <a:r>
              <a:rPr lang="en-GB" sz="2400" dirty="0" smtClean="0"/>
              <a:t>Violence is that which increases distance between </a:t>
            </a:r>
            <a:r>
              <a:rPr lang="en-GB" sz="2400" i="1" dirty="0" smtClean="0"/>
              <a:t>the potential </a:t>
            </a:r>
            <a:r>
              <a:rPr lang="en-GB" sz="2400" dirty="0" smtClean="0"/>
              <a:t>and </a:t>
            </a:r>
            <a:r>
              <a:rPr lang="en-GB" sz="2400" i="1" dirty="0" smtClean="0"/>
              <a:t>the actual</a:t>
            </a:r>
          </a:p>
          <a:p>
            <a:pPr marL="457200" indent="-457200">
              <a:buFont typeface="Arial" panose="020B0604020202020204" pitchFamily="34" charset="0"/>
              <a:buChar char="•"/>
            </a:pPr>
            <a:endParaRPr lang="en-GB" sz="2400" i="1" dirty="0"/>
          </a:p>
        </p:txBody>
      </p:sp>
      <p:sp>
        <p:nvSpPr>
          <p:cNvPr id="3" name="TextBox 2"/>
          <p:cNvSpPr txBox="1"/>
          <p:nvPr/>
        </p:nvSpPr>
        <p:spPr>
          <a:xfrm>
            <a:off x="330324" y="404664"/>
            <a:ext cx="8202116" cy="646331"/>
          </a:xfrm>
          <a:prstGeom prst="rect">
            <a:avLst/>
          </a:prstGeom>
          <a:noFill/>
        </p:spPr>
        <p:txBody>
          <a:bodyPr wrap="square" rtlCol="0">
            <a:spAutoFit/>
          </a:bodyPr>
          <a:lstStyle/>
          <a:p>
            <a:pPr algn="ctr"/>
            <a:r>
              <a:rPr lang="en-GB" sz="3600" dirty="0" smtClean="0"/>
              <a:t>Understanding dimensions of violence</a:t>
            </a:r>
            <a:endParaRPr lang="en-GB" sz="3600" dirty="0"/>
          </a:p>
        </p:txBody>
      </p:sp>
    </p:spTree>
    <p:extLst>
      <p:ext uri="{BB962C8B-B14F-4D97-AF65-F5344CB8AC3E}">
        <p14:creationId xmlns:p14="http://schemas.microsoft.com/office/powerpoint/2010/main" val="9543084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700808"/>
            <a:ext cx="8892480" cy="5262979"/>
          </a:xfrm>
          <a:prstGeom prst="rect">
            <a:avLst/>
          </a:prstGeom>
          <a:noFill/>
        </p:spPr>
        <p:txBody>
          <a:bodyPr wrap="square" rtlCol="0">
            <a:spAutoFit/>
          </a:bodyPr>
          <a:lstStyle/>
          <a:p>
            <a:pPr marL="457200" indent="-457200">
              <a:buFont typeface="Arial" panose="020B0604020202020204" pitchFamily="34" charset="0"/>
              <a:buChar char="•"/>
            </a:pPr>
            <a:r>
              <a:rPr lang="en-GB" sz="2400" i="1" dirty="0"/>
              <a:t>For example: </a:t>
            </a:r>
            <a:r>
              <a:rPr lang="en-GB" sz="2400" dirty="0"/>
              <a:t>if a person died from tuberculosis in the eighteenth century it would be hard to conceive of this as violence since it might have been quite unavoidable, but if he dies from it today, despite all the medical resources in the world, then violence is </a:t>
            </a:r>
            <a:r>
              <a:rPr lang="en-GB" sz="2400" dirty="0" smtClean="0"/>
              <a:t>present</a:t>
            </a:r>
            <a:endParaRPr lang="en-GB" sz="2400" dirty="0"/>
          </a:p>
          <a:p>
            <a:pPr marL="457200" indent="-457200">
              <a:buFont typeface="Arial" panose="020B0604020202020204" pitchFamily="34" charset="0"/>
              <a:buChar char="•"/>
            </a:pPr>
            <a:r>
              <a:rPr lang="en-GB" sz="2400" i="1" dirty="0" smtClean="0"/>
              <a:t>Another example</a:t>
            </a:r>
            <a:r>
              <a:rPr lang="en-GB" sz="2400" dirty="0"/>
              <a:t>: A life expectancy of thirty years only, during the </a:t>
            </a:r>
            <a:r>
              <a:rPr lang="en-GB" sz="2400" dirty="0" smtClean="0"/>
              <a:t>15</a:t>
            </a:r>
            <a:r>
              <a:rPr lang="en-GB" sz="2400" baseline="30000" dirty="0" smtClean="0"/>
              <a:t>th</a:t>
            </a:r>
            <a:r>
              <a:rPr lang="en-GB" sz="2400" dirty="0" smtClean="0"/>
              <a:t> century, </a:t>
            </a:r>
            <a:r>
              <a:rPr lang="en-GB" sz="2400" dirty="0"/>
              <a:t>was not an expression of violence, but the same life-expectancy today (whether due to wars, or social injustice, or both) would be seen as </a:t>
            </a:r>
            <a:r>
              <a:rPr lang="en-GB" sz="2400" dirty="0" smtClean="0"/>
              <a:t>violence</a:t>
            </a:r>
          </a:p>
          <a:p>
            <a:pPr marL="457200" indent="-457200">
              <a:buFont typeface="Arial" panose="020B0604020202020204" pitchFamily="34" charset="0"/>
              <a:buChar char="•"/>
            </a:pPr>
            <a:endParaRPr lang="en-GB" sz="2400" dirty="0"/>
          </a:p>
          <a:p>
            <a:pPr marL="457200" indent="-457200">
              <a:buFont typeface="Arial" panose="020B0604020202020204" pitchFamily="34" charset="0"/>
              <a:buChar char="•"/>
            </a:pPr>
            <a:r>
              <a:rPr lang="en-GB" sz="2400" dirty="0" smtClean="0"/>
              <a:t>Thus, </a:t>
            </a:r>
            <a:r>
              <a:rPr lang="en-GB" sz="2400" dirty="0"/>
              <a:t>according to this understanding </a:t>
            </a:r>
            <a:r>
              <a:rPr lang="en-GB" sz="2400" dirty="0" smtClean="0"/>
              <a:t>when </a:t>
            </a:r>
            <a:r>
              <a:rPr lang="en-GB" sz="2400" dirty="0"/>
              <a:t>the actual is unavoidable, then violence is not present even if the actual is at a very low level </a:t>
            </a:r>
          </a:p>
          <a:p>
            <a:pPr marL="457200" indent="-457200">
              <a:buFont typeface="Arial" panose="020B0604020202020204" pitchFamily="34" charset="0"/>
              <a:buChar char="•"/>
            </a:pPr>
            <a:endParaRPr lang="en-GB" sz="2400" dirty="0"/>
          </a:p>
        </p:txBody>
      </p:sp>
      <p:sp>
        <p:nvSpPr>
          <p:cNvPr id="3" name="TextBox 2"/>
          <p:cNvSpPr txBox="1"/>
          <p:nvPr/>
        </p:nvSpPr>
        <p:spPr>
          <a:xfrm>
            <a:off x="330324" y="404664"/>
            <a:ext cx="8202116" cy="646331"/>
          </a:xfrm>
          <a:prstGeom prst="rect">
            <a:avLst/>
          </a:prstGeom>
          <a:noFill/>
        </p:spPr>
        <p:txBody>
          <a:bodyPr wrap="square" rtlCol="0">
            <a:spAutoFit/>
          </a:bodyPr>
          <a:lstStyle/>
          <a:p>
            <a:pPr algn="ctr"/>
            <a:r>
              <a:rPr lang="en-GB" sz="3600" dirty="0" smtClean="0"/>
              <a:t>Understanding dimensions of violence</a:t>
            </a:r>
            <a:endParaRPr lang="en-GB" sz="3600" dirty="0"/>
          </a:p>
        </p:txBody>
      </p:sp>
    </p:spTree>
    <p:extLst>
      <p:ext uri="{BB962C8B-B14F-4D97-AF65-F5344CB8AC3E}">
        <p14:creationId xmlns:p14="http://schemas.microsoft.com/office/powerpoint/2010/main" val="30604955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700808"/>
            <a:ext cx="8892480" cy="5632311"/>
          </a:xfrm>
          <a:prstGeom prst="rect">
            <a:avLst/>
          </a:prstGeom>
          <a:noFill/>
        </p:spPr>
        <p:txBody>
          <a:bodyPr wrap="square" rtlCol="0">
            <a:spAutoFit/>
          </a:bodyPr>
          <a:lstStyle/>
          <a:p>
            <a:pPr marL="457200" indent="-457200">
              <a:buFont typeface="Arial" panose="020B0604020202020204" pitchFamily="34" charset="0"/>
              <a:buChar char="•"/>
            </a:pPr>
            <a:r>
              <a:rPr lang="en-GB" sz="2800" dirty="0" smtClean="0"/>
              <a:t>Potential level of realisation is possible with given level of resources or insights. If these insights and/or resources are </a:t>
            </a:r>
            <a:r>
              <a:rPr lang="en-GB" sz="2800" i="1" dirty="0" smtClean="0"/>
              <a:t>monopolised</a:t>
            </a:r>
            <a:r>
              <a:rPr lang="en-GB" sz="2800" dirty="0" smtClean="0"/>
              <a:t> by a group or class or are </a:t>
            </a:r>
            <a:r>
              <a:rPr lang="en-GB" sz="2800" i="1" dirty="0" smtClean="0"/>
              <a:t>used for other purposes</a:t>
            </a:r>
            <a:r>
              <a:rPr lang="en-GB" sz="2800" dirty="0" smtClean="0"/>
              <a:t>, which make actual fall below the potential … then violence is present in the system </a:t>
            </a:r>
          </a:p>
          <a:p>
            <a:pPr marL="457200" indent="-457200">
              <a:buFont typeface="Arial" panose="020B0604020202020204" pitchFamily="34" charset="0"/>
              <a:buChar char="•"/>
            </a:pPr>
            <a:endParaRPr lang="en-GB" sz="1000" dirty="0" smtClean="0"/>
          </a:p>
          <a:p>
            <a:pPr marL="457200" indent="-457200">
              <a:buFont typeface="Arial" panose="020B0604020202020204" pitchFamily="34" charset="0"/>
              <a:buChar char="•"/>
            </a:pPr>
            <a:r>
              <a:rPr lang="en-GB" sz="2800" dirty="0" smtClean="0"/>
              <a:t>Also </a:t>
            </a:r>
            <a:r>
              <a:rPr lang="en-GB" sz="2800" i="1" dirty="0" smtClean="0"/>
              <a:t>potential realisation </a:t>
            </a:r>
            <a:r>
              <a:rPr lang="en-GB" sz="2800" dirty="0" smtClean="0"/>
              <a:t>can be little difficult to conceptualise especially moving from physical (where getting consensus is easy) to mental aspects</a:t>
            </a:r>
          </a:p>
          <a:p>
            <a:pPr marL="457200" indent="-457200">
              <a:buFont typeface="Arial" panose="020B0604020202020204" pitchFamily="34" charset="0"/>
              <a:buChar char="•"/>
            </a:pPr>
            <a:endParaRPr lang="en-GB" sz="1100" dirty="0" smtClean="0"/>
          </a:p>
          <a:p>
            <a:pPr marL="457200" indent="-457200">
              <a:buFont typeface="Arial" panose="020B0604020202020204" pitchFamily="34" charset="0"/>
              <a:buChar char="•"/>
            </a:pPr>
            <a:r>
              <a:rPr lang="en-GB" sz="2800" dirty="0" smtClean="0"/>
              <a:t>In such case we rely on ‘value’ – whether value to be realised is fairly consensual or not  </a:t>
            </a:r>
          </a:p>
          <a:p>
            <a:pPr marL="457200" indent="-457200">
              <a:buFont typeface="Arial" panose="020B0604020202020204" pitchFamily="34" charset="0"/>
              <a:buChar char="•"/>
            </a:pPr>
            <a:endParaRPr lang="en-GB" sz="2800" dirty="0" smtClean="0"/>
          </a:p>
          <a:p>
            <a:pPr marL="457200" indent="-457200">
              <a:buFont typeface="Arial" panose="020B0604020202020204" pitchFamily="34" charset="0"/>
              <a:buChar char="•"/>
            </a:pPr>
            <a:endParaRPr lang="en-GB" sz="2800" b="1" i="1" dirty="0"/>
          </a:p>
        </p:txBody>
      </p:sp>
      <p:sp>
        <p:nvSpPr>
          <p:cNvPr id="3" name="TextBox 2"/>
          <p:cNvSpPr txBox="1"/>
          <p:nvPr/>
        </p:nvSpPr>
        <p:spPr>
          <a:xfrm>
            <a:off x="330324" y="404664"/>
            <a:ext cx="8202116" cy="646331"/>
          </a:xfrm>
          <a:prstGeom prst="rect">
            <a:avLst/>
          </a:prstGeom>
          <a:noFill/>
        </p:spPr>
        <p:txBody>
          <a:bodyPr wrap="square" rtlCol="0">
            <a:spAutoFit/>
          </a:bodyPr>
          <a:lstStyle/>
          <a:p>
            <a:pPr algn="ctr"/>
            <a:r>
              <a:rPr lang="en-GB" sz="3600" dirty="0" smtClean="0"/>
              <a:t>Understanding dimensions of violence</a:t>
            </a:r>
            <a:endParaRPr lang="en-GB" sz="3600" dirty="0"/>
          </a:p>
        </p:txBody>
      </p:sp>
    </p:spTree>
    <p:extLst>
      <p:ext uri="{BB962C8B-B14F-4D97-AF65-F5344CB8AC3E}">
        <p14:creationId xmlns:p14="http://schemas.microsoft.com/office/powerpoint/2010/main" val="3862215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306" y="1484784"/>
            <a:ext cx="8892480" cy="4893647"/>
          </a:xfrm>
          <a:prstGeom prst="rect">
            <a:avLst/>
          </a:prstGeom>
          <a:noFill/>
        </p:spPr>
        <p:txBody>
          <a:bodyPr wrap="square" rtlCol="0">
            <a:spAutoFit/>
          </a:bodyPr>
          <a:lstStyle/>
          <a:p>
            <a:r>
              <a:rPr lang="en-GB" sz="2400" dirty="0"/>
              <a:t>Conception of violence as influence, has an </a:t>
            </a:r>
            <a:r>
              <a:rPr lang="en-GB" sz="2400" i="1" dirty="0"/>
              <a:t>influencer</a:t>
            </a:r>
            <a:r>
              <a:rPr lang="en-GB" sz="2400" dirty="0"/>
              <a:t>, an </a:t>
            </a:r>
            <a:r>
              <a:rPr lang="en-GB" sz="2400" i="1" dirty="0" err="1"/>
              <a:t>influencee</a:t>
            </a:r>
            <a:r>
              <a:rPr lang="en-GB" sz="2400" dirty="0"/>
              <a:t>, and a </a:t>
            </a:r>
            <a:r>
              <a:rPr lang="en-GB" sz="2400" i="1" dirty="0"/>
              <a:t>mode of influencing (a subject, an object, and an </a:t>
            </a:r>
            <a:r>
              <a:rPr lang="en-GB" sz="2400" i="1" dirty="0" smtClean="0"/>
              <a:t>action)</a:t>
            </a:r>
            <a:endParaRPr lang="en-GB" sz="2400" i="1" dirty="0"/>
          </a:p>
          <a:p>
            <a:r>
              <a:rPr lang="en-GB" sz="2400" b="1" i="1" dirty="0" smtClean="0"/>
              <a:t>Physical and Psychological </a:t>
            </a:r>
          </a:p>
          <a:p>
            <a:pPr marL="457200" indent="-457200">
              <a:buFont typeface="Arial" panose="020B0604020202020204" pitchFamily="34" charset="0"/>
              <a:buChar char="•"/>
            </a:pPr>
            <a:r>
              <a:rPr lang="en-GB" sz="2400" dirty="0" smtClean="0"/>
              <a:t>Simplistic distinction would be violence that works on </a:t>
            </a:r>
            <a:r>
              <a:rPr lang="en-GB" sz="2400" i="1" dirty="0" smtClean="0"/>
              <a:t>body </a:t>
            </a:r>
            <a:r>
              <a:rPr lang="en-GB" sz="2400" dirty="0" smtClean="0"/>
              <a:t>and violence </a:t>
            </a:r>
            <a:r>
              <a:rPr lang="en-GB" sz="2400" dirty="0"/>
              <a:t>that works on </a:t>
            </a:r>
            <a:r>
              <a:rPr lang="en-GB" sz="2400" i="1" dirty="0" smtClean="0"/>
              <a:t>soul</a:t>
            </a:r>
          </a:p>
          <a:p>
            <a:r>
              <a:rPr lang="en-GB" sz="2400" b="1" i="1" dirty="0" smtClean="0"/>
              <a:t>Negative and Positive approach </a:t>
            </a:r>
          </a:p>
          <a:p>
            <a:pPr marL="457200" indent="-457200">
              <a:buFont typeface="Arial" panose="020B0604020202020204" pitchFamily="34" charset="0"/>
              <a:buChar char="•"/>
            </a:pPr>
            <a:r>
              <a:rPr lang="en-GB" sz="2400" dirty="0" smtClean="0"/>
              <a:t>a </a:t>
            </a:r>
            <a:r>
              <a:rPr lang="en-GB" sz="2400" dirty="0"/>
              <a:t>person can be influenced not only by punishing him when he does what the influencer considers wrong, but also by rewarding him when he does what the influencer considers </a:t>
            </a:r>
            <a:r>
              <a:rPr lang="en-GB" sz="2400" dirty="0" smtClean="0"/>
              <a:t>right</a:t>
            </a:r>
          </a:p>
          <a:p>
            <a:r>
              <a:rPr lang="en-GB" sz="2400" b="1" dirty="0" smtClean="0"/>
              <a:t>Whether or not there is an object </a:t>
            </a:r>
          </a:p>
          <a:p>
            <a:pPr marL="457200" indent="-457200">
              <a:buFont typeface="Arial" panose="020B0604020202020204" pitchFamily="34" charset="0"/>
              <a:buChar char="•"/>
            </a:pPr>
            <a:r>
              <a:rPr lang="en-GB" sz="2400" dirty="0" smtClean="0"/>
              <a:t>A </a:t>
            </a:r>
            <a:r>
              <a:rPr lang="en-GB" sz="2400" dirty="0"/>
              <a:t>lie does not become more of a truth because nobody believes in the lie. Untruthfulness is violence according to this kind of thinking under any </a:t>
            </a:r>
            <a:r>
              <a:rPr lang="en-GB" sz="2400" dirty="0" smtClean="0"/>
              <a:t>condition</a:t>
            </a:r>
            <a:endParaRPr lang="en-GB" sz="2400" dirty="0"/>
          </a:p>
        </p:txBody>
      </p:sp>
      <p:sp>
        <p:nvSpPr>
          <p:cNvPr id="3" name="TextBox 2"/>
          <p:cNvSpPr txBox="1"/>
          <p:nvPr/>
        </p:nvSpPr>
        <p:spPr>
          <a:xfrm>
            <a:off x="395536" y="260648"/>
            <a:ext cx="8202116" cy="646331"/>
          </a:xfrm>
          <a:prstGeom prst="rect">
            <a:avLst/>
          </a:prstGeom>
          <a:noFill/>
        </p:spPr>
        <p:txBody>
          <a:bodyPr wrap="square" rtlCol="0">
            <a:spAutoFit/>
          </a:bodyPr>
          <a:lstStyle/>
          <a:p>
            <a:pPr algn="ctr"/>
            <a:r>
              <a:rPr lang="en-GB" sz="3600" dirty="0"/>
              <a:t>Understanding dichotomies </a:t>
            </a:r>
            <a:r>
              <a:rPr lang="en-GB" sz="3600" dirty="0" smtClean="0"/>
              <a:t>of violence</a:t>
            </a:r>
            <a:endParaRPr lang="en-GB" sz="3600" dirty="0"/>
          </a:p>
        </p:txBody>
      </p:sp>
    </p:spTree>
    <p:extLst>
      <p:ext uri="{BB962C8B-B14F-4D97-AF65-F5344CB8AC3E}">
        <p14:creationId xmlns:p14="http://schemas.microsoft.com/office/powerpoint/2010/main" val="29296917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484784"/>
            <a:ext cx="8892480" cy="5262979"/>
          </a:xfrm>
          <a:prstGeom prst="rect">
            <a:avLst/>
          </a:prstGeom>
          <a:noFill/>
        </p:spPr>
        <p:txBody>
          <a:bodyPr wrap="square" rtlCol="0">
            <a:spAutoFit/>
          </a:bodyPr>
          <a:lstStyle/>
          <a:p>
            <a:r>
              <a:rPr lang="en-GB" sz="2400" b="1" i="1" dirty="0"/>
              <a:t>whether or not there is a subject (person) who acts </a:t>
            </a:r>
            <a:endParaRPr lang="en-GB" sz="2400" b="1" i="1" dirty="0" smtClean="0"/>
          </a:p>
          <a:p>
            <a:pPr marL="457200" indent="-457200">
              <a:buFont typeface="Arial" panose="020B0604020202020204" pitchFamily="34" charset="0"/>
              <a:buChar char="•"/>
            </a:pPr>
            <a:r>
              <a:rPr lang="en-GB" sz="2400" dirty="0"/>
              <a:t>There may not be any person who directly harms another person in the structure. The violence is built into the structure and shows up as unequal power and consequently as unequal life </a:t>
            </a:r>
            <a:r>
              <a:rPr lang="en-GB" sz="2400" dirty="0" smtClean="0"/>
              <a:t>chances</a:t>
            </a:r>
          </a:p>
          <a:p>
            <a:pPr marL="457200" indent="-457200">
              <a:buFont typeface="Arial" panose="020B0604020202020204" pitchFamily="34" charset="0"/>
              <a:buChar char="•"/>
            </a:pPr>
            <a:r>
              <a:rPr lang="en-GB" sz="2400" dirty="0"/>
              <a:t>Resources are unevenly distributed, as when income distributions are heavily skewed, literacy/education unevenly distributed, medical services existent in some districts and for some groups only, and so </a:t>
            </a:r>
            <a:r>
              <a:rPr lang="en-GB" sz="2400" dirty="0" smtClean="0"/>
              <a:t>on</a:t>
            </a:r>
          </a:p>
          <a:p>
            <a:pPr marL="457200" indent="-457200">
              <a:buFont typeface="Arial" panose="020B0604020202020204" pitchFamily="34" charset="0"/>
              <a:buChar char="•"/>
            </a:pPr>
            <a:r>
              <a:rPr lang="en-GB" sz="2400" dirty="0" smtClean="0"/>
              <a:t>The </a:t>
            </a:r>
            <a:r>
              <a:rPr lang="en-GB" sz="2400" i="1" dirty="0"/>
              <a:t>power to decide over the distribution of resources </a:t>
            </a:r>
            <a:r>
              <a:rPr lang="en-GB" sz="2400" dirty="0"/>
              <a:t>is unevenly distributed</a:t>
            </a:r>
            <a:r>
              <a:rPr lang="en-GB" sz="2400" dirty="0" smtClean="0"/>
              <a:t>.</a:t>
            </a:r>
          </a:p>
          <a:p>
            <a:pPr marL="457200" indent="-457200">
              <a:buFont typeface="Arial" panose="020B0604020202020204" pitchFamily="34" charset="0"/>
              <a:buChar char="•"/>
            </a:pPr>
            <a:r>
              <a:rPr lang="en-GB" sz="2400" dirty="0"/>
              <a:t>The situation is aggravated further if the persons low on income are also low in education, low on health, and low on power - these rank dimensions tend to be heavily correlated to the social </a:t>
            </a:r>
            <a:r>
              <a:rPr lang="en-GB" sz="2400" dirty="0" smtClean="0"/>
              <a:t>structure</a:t>
            </a:r>
          </a:p>
        </p:txBody>
      </p:sp>
      <p:sp>
        <p:nvSpPr>
          <p:cNvPr id="3" name="TextBox 2"/>
          <p:cNvSpPr txBox="1"/>
          <p:nvPr/>
        </p:nvSpPr>
        <p:spPr>
          <a:xfrm>
            <a:off x="395536" y="260648"/>
            <a:ext cx="8202116" cy="646331"/>
          </a:xfrm>
          <a:prstGeom prst="rect">
            <a:avLst/>
          </a:prstGeom>
          <a:noFill/>
        </p:spPr>
        <p:txBody>
          <a:bodyPr wrap="square" rtlCol="0">
            <a:spAutoFit/>
          </a:bodyPr>
          <a:lstStyle/>
          <a:p>
            <a:pPr algn="ctr"/>
            <a:r>
              <a:rPr lang="en-GB" sz="3600" dirty="0"/>
              <a:t>Understanding dichotomies </a:t>
            </a:r>
            <a:r>
              <a:rPr lang="en-GB" sz="3600" dirty="0" smtClean="0"/>
              <a:t>of violence</a:t>
            </a:r>
            <a:endParaRPr lang="en-GB" sz="3600" dirty="0"/>
          </a:p>
        </p:txBody>
      </p:sp>
    </p:spTree>
    <p:extLst>
      <p:ext uri="{BB962C8B-B14F-4D97-AF65-F5344CB8AC3E}">
        <p14:creationId xmlns:p14="http://schemas.microsoft.com/office/powerpoint/2010/main" val="34214102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306" y="1484784"/>
            <a:ext cx="8892480" cy="4893647"/>
          </a:xfrm>
          <a:prstGeom prst="rect">
            <a:avLst/>
          </a:prstGeom>
          <a:noFill/>
        </p:spPr>
        <p:txBody>
          <a:bodyPr wrap="square" rtlCol="0">
            <a:spAutoFit/>
          </a:bodyPr>
          <a:lstStyle/>
          <a:p>
            <a:r>
              <a:rPr lang="en-GB" sz="2400" b="1" i="1" dirty="0"/>
              <a:t>whether or not there is a subject (person) who acts </a:t>
            </a:r>
          </a:p>
          <a:p>
            <a:pPr marL="457200" indent="-457200">
              <a:buFont typeface="Arial" panose="020B0604020202020204" pitchFamily="34" charset="0"/>
              <a:buChar char="•"/>
            </a:pPr>
            <a:r>
              <a:rPr lang="en-GB" sz="2400" dirty="0"/>
              <a:t>For example: </a:t>
            </a:r>
            <a:r>
              <a:rPr lang="en-GB" sz="2400" dirty="0" smtClean="0"/>
              <a:t> if </a:t>
            </a:r>
            <a:r>
              <a:rPr lang="en-GB" sz="2400" dirty="0"/>
              <a:t>people are starving when this is objectively avoidable, then violence is committed</a:t>
            </a:r>
            <a:endParaRPr lang="en-GB" sz="2400" dirty="0" smtClean="0"/>
          </a:p>
          <a:p>
            <a:pPr marL="457200" indent="-457200">
              <a:buFont typeface="Arial" panose="020B0604020202020204" pitchFamily="34" charset="0"/>
              <a:buChar char="•"/>
            </a:pPr>
            <a:r>
              <a:rPr lang="en-GB" sz="2400" dirty="0"/>
              <a:t> Violence without direct subject-object relation is structural, built into structure. </a:t>
            </a:r>
          </a:p>
          <a:p>
            <a:pPr marL="457200" indent="-457200">
              <a:buFont typeface="Arial" panose="020B0604020202020204" pitchFamily="34" charset="0"/>
              <a:buChar char="•"/>
            </a:pPr>
            <a:r>
              <a:rPr lang="en-GB" sz="2400" dirty="0"/>
              <a:t>Thus, when one husband beats his wife  there is a clear case of personal violence, but when one million husbands keep one million wives in ignorance there is </a:t>
            </a:r>
            <a:r>
              <a:rPr lang="en-GB" sz="2400" dirty="0" smtClean="0"/>
              <a:t>structural </a:t>
            </a:r>
            <a:r>
              <a:rPr lang="en-GB" sz="2400" dirty="0"/>
              <a:t>violence</a:t>
            </a:r>
          </a:p>
          <a:p>
            <a:pPr marL="457200" indent="-457200">
              <a:buFont typeface="Arial" panose="020B0604020202020204" pitchFamily="34" charset="0"/>
              <a:buChar char="•"/>
            </a:pPr>
            <a:r>
              <a:rPr lang="en-GB" sz="2400" dirty="0" smtClean="0"/>
              <a:t>Society </a:t>
            </a:r>
            <a:r>
              <a:rPr lang="en-GB" sz="2400" dirty="0"/>
              <a:t>where life expectancy is twice as high in the upper as in the lower classes, violence is exercised even if there are no concrete actors </a:t>
            </a:r>
            <a:r>
              <a:rPr lang="en-GB" sz="2400" dirty="0" smtClean="0"/>
              <a:t>directly </a:t>
            </a:r>
            <a:r>
              <a:rPr lang="en-GB" sz="2400" dirty="0"/>
              <a:t>attacking others, as when one person kills </a:t>
            </a:r>
            <a:r>
              <a:rPr lang="en-GB" sz="2400" dirty="0" smtClean="0"/>
              <a:t>another</a:t>
            </a:r>
          </a:p>
          <a:p>
            <a:pPr marL="457200" indent="-457200">
              <a:buFont typeface="Arial" panose="020B0604020202020204" pitchFamily="34" charset="0"/>
              <a:buChar char="•"/>
            </a:pPr>
            <a:r>
              <a:rPr lang="en-GB" sz="2400" dirty="0" smtClean="0"/>
              <a:t>Structural </a:t>
            </a:r>
            <a:r>
              <a:rPr lang="en-GB" sz="2400" dirty="0"/>
              <a:t>violence </a:t>
            </a:r>
            <a:r>
              <a:rPr lang="en-GB" sz="2400" dirty="0" smtClean="0"/>
              <a:t>can also be referred to as </a:t>
            </a:r>
            <a:r>
              <a:rPr lang="en-GB" sz="2400" i="1" dirty="0" smtClean="0"/>
              <a:t>social </a:t>
            </a:r>
            <a:r>
              <a:rPr lang="en-GB" sz="2400" i="1" dirty="0"/>
              <a:t>injustice</a:t>
            </a:r>
            <a:endParaRPr lang="en-GB" sz="2400" i="1" dirty="0" smtClean="0"/>
          </a:p>
        </p:txBody>
      </p:sp>
      <p:sp>
        <p:nvSpPr>
          <p:cNvPr id="3" name="TextBox 2"/>
          <p:cNvSpPr txBox="1"/>
          <p:nvPr/>
        </p:nvSpPr>
        <p:spPr>
          <a:xfrm>
            <a:off x="395536" y="260648"/>
            <a:ext cx="8202116" cy="646331"/>
          </a:xfrm>
          <a:prstGeom prst="rect">
            <a:avLst/>
          </a:prstGeom>
          <a:noFill/>
        </p:spPr>
        <p:txBody>
          <a:bodyPr wrap="square" rtlCol="0">
            <a:spAutoFit/>
          </a:bodyPr>
          <a:lstStyle/>
          <a:p>
            <a:pPr algn="ctr"/>
            <a:r>
              <a:rPr lang="en-GB" sz="3600" dirty="0"/>
              <a:t>Understanding dichotomies </a:t>
            </a:r>
            <a:r>
              <a:rPr lang="en-GB" sz="3600" dirty="0" smtClean="0"/>
              <a:t>of violence</a:t>
            </a:r>
            <a:endParaRPr lang="en-GB" sz="3600" dirty="0"/>
          </a:p>
        </p:txBody>
      </p:sp>
    </p:spTree>
    <p:extLst>
      <p:ext uri="{BB962C8B-B14F-4D97-AF65-F5344CB8AC3E}">
        <p14:creationId xmlns:p14="http://schemas.microsoft.com/office/powerpoint/2010/main" val="17536242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306" y="1484784"/>
            <a:ext cx="8892480" cy="2677656"/>
          </a:xfrm>
          <a:prstGeom prst="rect">
            <a:avLst/>
          </a:prstGeom>
          <a:noFill/>
        </p:spPr>
        <p:txBody>
          <a:bodyPr wrap="square" rtlCol="0">
            <a:spAutoFit/>
          </a:bodyPr>
          <a:lstStyle/>
          <a:p>
            <a:r>
              <a:rPr lang="en-GB" sz="2400" b="1" i="1" dirty="0"/>
              <a:t>Intended or unintended violence </a:t>
            </a:r>
            <a:r>
              <a:rPr lang="en-GB" sz="2400" b="1" i="1" dirty="0" smtClean="0"/>
              <a:t> </a:t>
            </a:r>
            <a:endParaRPr lang="en-GB" sz="2400" b="1" i="1" dirty="0"/>
          </a:p>
          <a:p>
            <a:pPr marL="457200" indent="-457200">
              <a:buFont typeface="Arial" panose="020B0604020202020204" pitchFamily="34" charset="0"/>
              <a:buChar char="•"/>
            </a:pPr>
            <a:r>
              <a:rPr lang="en-GB" sz="2400" dirty="0"/>
              <a:t>This becomes important when deciding guilt, since the concept of guilt is tied more to intention, than to </a:t>
            </a:r>
            <a:r>
              <a:rPr lang="en-GB" sz="2400" dirty="0" smtClean="0"/>
              <a:t>consequence</a:t>
            </a:r>
          </a:p>
          <a:p>
            <a:pPr marL="457200" indent="-457200">
              <a:buFont typeface="Arial" panose="020B0604020202020204" pitchFamily="34" charset="0"/>
              <a:buChar char="•"/>
            </a:pPr>
            <a:r>
              <a:rPr lang="en-GB" sz="2400" dirty="0"/>
              <a:t>This connection is important </a:t>
            </a:r>
            <a:r>
              <a:rPr lang="en-GB" sz="2400" dirty="0" smtClean="0"/>
              <a:t>as it </a:t>
            </a:r>
            <a:r>
              <a:rPr lang="en-GB" sz="2400" dirty="0"/>
              <a:t>brings into focus a </a:t>
            </a:r>
            <a:r>
              <a:rPr lang="en-GB" sz="2400" i="1" dirty="0"/>
              <a:t>bias </a:t>
            </a:r>
            <a:r>
              <a:rPr lang="en-GB" sz="2400" dirty="0"/>
              <a:t>present </a:t>
            </a:r>
            <a:r>
              <a:rPr lang="en-GB" sz="2400" dirty="0" smtClean="0"/>
              <a:t>while thinking </a:t>
            </a:r>
            <a:r>
              <a:rPr lang="en-GB" sz="2400" dirty="0"/>
              <a:t>about violence, peace, and related concepts</a:t>
            </a:r>
          </a:p>
          <a:p>
            <a:pPr marL="457200" indent="-457200">
              <a:buFont typeface="Arial" panose="020B0604020202020204" pitchFamily="34" charset="0"/>
              <a:buChar char="•"/>
            </a:pPr>
            <a:r>
              <a:rPr lang="en-GB" sz="2400" dirty="0" smtClean="0"/>
              <a:t>Ethical </a:t>
            </a:r>
            <a:r>
              <a:rPr lang="en-GB" sz="2400" dirty="0"/>
              <a:t>systems </a:t>
            </a:r>
            <a:r>
              <a:rPr lang="en-GB" sz="2400" dirty="0" smtClean="0"/>
              <a:t>are directed </a:t>
            </a:r>
            <a:r>
              <a:rPr lang="en-GB" sz="2400" dirty="0"/>
              <a:t>against </a:t>
            </a:r>
            <a:r>
              <a:rPr lang="en-GB" sz="2400" i="1" dirty="0"/>
              <a:t>intended</a:t>
            </a:r>
            <a:r>
              <a:rPr lang="en-GB" sz="2400" dirty="0"/>
              <a:t> </a:t>
            </a:r>
            <a:r>
              <a:rPr lang="en-GB" sz="2400" dirty="0" smtClean="0"/>
              <a:t>violence will </a:t>
            </a:r>
            <a:r>
              <a:rPr lang="en-GB" sz="2400" dirty="0"/>
              <a:t>easily fail to capture structural violence</a:t>
            </a:r>
            <a:endParaRPr lang="en-GB" sz="2400" dirty="0" smtClean="0"/>
          </a:p>
        </p:txBody>
      </p:sp>
      <p:sp>
        <p:nvSpPr>
          <p:cNvPr id="3" name="TextBox 2"/>
          <p:cNvSpPr txBox="1"/>
          <p:nvPr/>
        </p:nvSpPr>
        <p:spPr>
          <a:xfrm>
            <a:off x="395536" y="260648"/>
            <a:ext cx="8202116" cy="646331"/>
          </a:xfrm>
          <a:prstGeom prst="rect">
            <a:avLst/>
          </a:prstGeom>
          <a:noFill/>
        </p:spPr>
        <p:txBody>
          <a:bodyPr wrap="square" rtlCol="0">
            <a:spAutoFit/>
          </a:bodyPr>
          <a:lstStyle/>
          <a:p>
            <a:pPr algn="ctr"/>
            <a:r>
              <a:rPr lang="en-GB" sz="3600" dirty="0"/>
              <a:t>Understanding dichotomies </a:t>
            </a:r>
            <a:r>
              <a:rPr lang="en-GB" sz="3600" dirty="0" smtClean="0"/>
              <a:t>of violence</a:t>
            </a:r>
            <a:endParaRPr lang="en-GB" sz="3600" dirty="0"/>
          </a:p>
        </p:txBody>
      </p:sp>
    </p:spTree>
    <p:extLst>
      <p:ext uri="{BB962C8B-B14F-4D97-AF65-F5344CB8AC3E}">
        <p14:creationId xmlns:p14="http://schemas.microsoft.com/office/powerpoint/2010/main" val="38684619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306" y="1484784"/>
            <a:ext cx="8892480" cy="4524315"/>
          </a:xfrm>
          <a:prstGeom prst="rect">
            <a:avLst/>
          </a:prstGeom>
          <a:noFill/>
        </p:spPr>
        <p:txBody>
          <a:bodyPr wrap="square" rtlCol="0">
            <a:spAutoFit/>
          </a:bodyPr>
          <a:lstStyle/>
          <a:p>
            <a:r>
              <a:rPr lang="en-GB" sz="2400" b="1" i="1" dirty="0" smtClean="0"/>
              <a:t>Manifest </a:t>
            </a:r>
            <a:r>
              <a:rPr lang="en-GB" sz="2400" b="1" i="1" dirty="0"/>
              <a:t>and the latent </a:t>
            </a:r>
            <a:r>
              <a:rPr lang="en-GB" sz="2400" b="1" i="1" dirty="0" smtClean="0"/>
              <a:t> </a:t>
            </a:r>
            <a:endParaRPr lang="en-GB" sz="2400" b="1" i="1" dirty="0"/>
          </a:p>
          <a:p>
            <a:pPr marL="457200" indent="-457200">
              <a:buFont typeface="Arial" panose="020B0604020202020204" pitchFamily="34" charset="0"/>
              <a:buChar char="•"/>
            </a:pPr>
            <a:r>
              <a:rPr lang="en-GB" sz="2400" dirty="0"/>
              <a:t>Manifest ‘violence’, whether personal or structural, is observable</a:t>
            </a:r>
          </a:p>
          <a:p>
            <a:pPr marL="457200" indent="-457200">
              <a:buFont typeface="Arial" panose="020B0604020202020204" pitchFamily="34" charset="0"/>
              <a:buChar char="•"/>
            </a:pPr>
            <a:r>
              <a:rPr lang="en-GB" sz="2400" dirty="0"/>
              <a:t>Latent violence is something which is not there, yet might easily come about</a:t>
            </a:r>
          </a:p>
          <a:p>
            <a:pPr marL="457200" indent="-457200">
              <a:buFont typeface="Arial" panose="020B0604020202020204" pitchFamily="34" charset="0"/>
              <a:buChar char="•"/>
            </a:pPr>
            <a:r>
              <a:rPr lang="en-GB" sz="2400" dirty="0"/>
              <a:t>For personal violence </a:t>
            </a:r>
            <a:r>
              <a:rPr lang="en-GB" sz="2400" dirty="0" smtClean="0"/>
              <a:t>means </a:t>
            </a:r>
            <a:r>
              <a:rPr lang="en-GB" sz="2400" dirty="0"/>
              <a:t>a situation where a little challenge </a:t>
            </a:r>
            <a:r>
              <a:rPr lang="en-GB" sz="2400" dirty="0" smtClean="0"/>
              <a:t>triggers </a:t>
            </a:r>
            <a:r>
              <a:rPr lang="en-GB" sz="2400" dirty="0"/>
              <a:t>considerable killing and atrocity, as is often the case in connection with racial fights</a:t>
            </a:r>
          </a:p>
          <a:p>
            <a:pPr marL="457200" indent="-457200">
              <a:buFont typeface="Arial" panose="020B0604020202020204" pitchFamily="34" charset="0"/>
              <a:buChar char="•"/>
            </a:pPr>
            <a:r>
              <a:rPr lang="en-GB" sz="2400" dirty="0"/>
              <a:t>In such </a:t>
            </a:r>
            <a:r>
              <a:rPr lang="en-GB" sz="2400" dirty="0" smtClean="0"/>
              <a:t>cases, the </a:t>
            </a:r>
            <a:r>
              <a:rPr lang="en-GB" sz="2400" dirty="0"/>
              <a:t>personal violence is also there the day, hour, minute, second before the first bomb, shot, fist-fight, cry-and this </a:t>
            </a:r>
            <a:r>
              <a:rPr lang="en-GB" sz="2400" dirty="0" smtClean="0"/>
              <a:t>refers to the </a:t>
            </a:r>
            <a:r>
              <a:rPr lang="en-GB" sz="2400" dirty="0"/>
              <a:t>concept of </a:t>
            </a:r>
            <a:r>
              <a:rPr lang="en-GB" sz="2400" i="1" dirty="0"/>
              <a:t>latent</a:t>
            </a:r>
          </a:p>
          <a:p>
            <a:pPr marL="457200" indent="-457200">
              <a:buFont typeface="Arial" panose="020B0604020202020204" pitchFamily="34" charset="0"/>
              <a:buChar char="•"/>
            </a:pPr>
            <a:r>
              <a:rPr lang="en-GB" sz="2400" dirty="0"/>
              <a:t>It indicates a situation of unstable </a:t>
            </a:r>
            <a:r>
              <a:rPr lang="en-GB" sz="2400" i="1" dirty="0"/>
              <a:t>equilibrium</a:t>
            </a:r>
          </a:p>
          <a:p>
            <a:pPr marL="457200" indent="-457200">
              <a:buFont typeface="Arial" panose="020B0604020202020204" pitchFamily="34" charset="0"/>
              <a:buChar char="•"/>
            </a:pPr>
            <a:endParaRPr lang="en-GB" sz="2400" dirty="0"/>
          </a:p>
        </p:txBody>
      </p:sp>
      <p:sp>
        <p:nvSpPr>
          <p:cNvPr id="3" name="TextBox 2"/>
          <p:cNvSpPr txBox="1"/>
          <p:nvPr/>
        </p:nvSpPr>
        <p:spPr>
          <a:xfrm>
            <a:off x="395536" y="260648"/>
            <a:ext cx="8202116" cy="646331"/>
          </a:xfrm>
          <a:prstGeom prst="rect">
            <a:avLst/>
          </a:prstGeom>
          <a:noFill/>
        </p:spPr>
        <p:txBody>
          <a:bodyPr wrap="square" rtlCol="0">
            <a:spAutoFit/>
          </a:bodyPr>
          <a:lstStyle/>
          <a:p>
            <a:pPr algn="ctr"/>
            <a:r>
              <a:rPr lang="en-GB" sz="3600" dirty="0"/>
              <a:t>Understanding dichotomies </a:t>
            </a:r>
            <a:r>
              <a:rPr lang="en-GB" sz="3600" dirty="0" smtClean="0"/>
              <a:t>of violence</a:t>
            </a:r>
            <a:endParaRPr lang="en-GB" sz="3600" dirty="0"/>
          </a:p>
        </p:txBody>
      </p:sp>
    </p:spTree>
    <p:extLst>
      <p:ext uri="{BB962C8B-B14F-4D97-AF65-F5344CB8AC3E}">
        <p14:creationId xmlns:p14="http://schemas.microsoft.com/office/powerpoint/2010/main" val="4260852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306" y="1484784"/>
            <a:ext cx="8892480" cy="5262979"/>
          </a:xfrm>
          <a:prstGeom prst="rect">
            <a:avLst/>
          </a:prstGeom>
          <a:noFill/>
        </p:spPr>
        <p:txBody>
          <a:bodyPr wrap="square" rtlCol="0">
            <a:spAutoFit/>
          </a:bodyPr>
          <a:lstStyle/>
          <a:p>
            <a:r>
              <a:rPr lang="en-GB" sz="2400" b="1" i="1" dirty="0" smtClean="0"/>
              <a:t>Personal Violence  </a:t>
            </a:r>
            <a:endParaRPr lang="en-GB" sz="2400" b="1" i="1" dirty="0"/>
          </a:p>
          <a:p>
            <a:pPr marL="457200" indent="-457200">
              <a:buFont typeface="Arial" panose="020B0604020202020204" pitchFamily="34" charset="0"/>
              <a:buChar char="•"/>
            </a:pPr>
            <a:r>
              <a:rPr lang="en-GB" sz="2400" dirty="0" smtClean="0"/>
              <a:t>Personal </a:t>
            </a:r>
            <a:r>
              <a:rPr lang="en-GB" sz="2400" dirty="0"/>
              <a:t>violence </a:t>
            </a:r>
            <a:r>
              <a:rPr lang="en-GB" sz="2400" dirty="0" smtClean="0"/>
              <a:t>shows. The </a:t>
            </a:r>
            <a:r>
              <a:rPr lang="en-GB" sz="2400" dirty="0"/>
              <a:t>object of personal violence perceives the </a:t>
            </a:r>
            <a:r>
              <a:rPr lang="en-GB" sz="2400" dirty="0" smtClean="0"/>
              <a:t>violence.</a:t>
            </a:r>
          </a:p>
          <a:p>
            <a:pPr marL="457200" indent="-457200">
              <a:buFont typeface="Arial" panose="020B0604020202020204" pitchFamily="34" charset="0"/>
              <a:buChar char="•"/>
            </a:pPr>
            <a:r>
              <a:rPr lang="en-GB" sz="2400" dirty="0" smtClean="0"/>
              <a:t>Also personal </a:t>
            </a:r>
            <a:r>
              <a:rPr lang="en-GB" sz="2400" dirty="0"/>
              <a:t>violence represents change and dynamism - not only ripples on waves, but waves on otherwise tranquil </a:t>
            </a:r>
            <a:r>
              <a:rPr lang="en-GB" sz="2400" dirty="0" smtClean="0"/>
              <a:t>waters</a:t>
            </a:r>
          </a:p>
          <a:p>
            <a:r>
              <a:rPr lang="en-GB" sz="2400" b="1" dirty="0" smtClean="0"/>
              <a:t>Structural Violence </a:t>
            </a:r>
            <a:endParaRPr lang="en-GB" sz="2400" b="1" dirty="0"/>
          </a:p>
          <a:p>
            <a:pPr marL="457200" indent="-457200">
              <a:buFont typeface="Arial" panose="020B0604020202020204" pitchFamily="34" charset="0"/>
              <a:buChar char="•"/>
            </a:pPr>
            <a:r>
              <a:rPr lang="en-GB" sz="2400" dirty="0" smtClean="0"/>
              <a:t>Structural </a:t>
            </a:r>
            <a:r>
              <a:rPr lang="en-GB" sz="2400" dirty="0"/>
              <a:t>violence may be persuaded not to perceive this at all</a:t>
            </a:r>
          </a:p>
          <a:p>
            <a:pPr marL="457200" indent="-457200">
              <a:buFont typeface="Arial" panose="020B0604020202020204" pitchFamily="34" charset="0"/>
              <a:buChar char="•"/>
            </a:pPr>
            <a:r>
              <a:rPr lang="en-GB" sz="2400" dirty="0"/>
              <a:t>Structural violence is silent, it does not show - it is essentially static, it is the tranquil waters</a:t>
            </a:r>
          </a:p>
          <a:p>
            <a:pPr marL="457200" indent="-457200">
              <a:buFont typeface="Arial" panose="020B0604020202020204" pitchFamily="34" charset="0"/>
              <a:buChar char="•"/>
            </a:pPr>
            <a:r>
              <a:rPr lang="en-GB" sz="2400" dirty="0"/>
              <a:t>In a static society, personal violence will be registered, whereas structural violence may be seen as about as natural as the air around </a:t>
            </a:r>
            <a:r>
              <a:rPr lang="en-GB" sz="2400" dirty="0" smtClean="0"/>
              <a:t>us</a:t>
            </a:r>
          </a:p>
          <a:p>
            <a:pPr marL="457200" indent="-457200">
              <a:buFont typeface="Arial" panose="020B0604020202020204" pitchFamily="34" charset="0"/>
              <a:buChar char="•"/>
            </a:pPr>
            <a:r>
              <a:rPr lang="en-GB" sz="2400" dirty="0" smtClean="0"/>
              <a:t>we conceive of structural violence as something that shows a certain stability</a:t>
            </a:r>
            <a:endParaRPr lang="en-GB" sz="2400" dirty="0"/>
          </a:p>
        </p:txBody>
      </p:sp>
      <p:sp>
        <p:nvSpPr>
          <p:cNvPr id="3" name="TextBox 2"/>
          <p:cNvSpPr txBox="1"/>
          <p:nvPr/>
        </p:nvSpPr>
        <p:spPr>
          <a:xfrm>
            <a:off x="395536" y="260648"/>
            <a:ext cx="8202116" cy="646331"/>
          </a:xfrm>
          <a:prstGeom prst="rect">
            <a:avLst/>
          </a:prstGeom>
          <a:noFill/>
        </p:spPr>
        <p:txBody>
          <a:bodyPr wrap="square" rtlCol="0">
            <a:spAutoFit/>
          </a:bodyPr>
          <a:lstStyle/>
          <a:p>
            <a:pPr algn="ctr"/>
            <a:r>
              <a:rPr lang="en-GB" sz="3600" dirty="0" smtClean="0"/>
              <a:t>Typology of Violence</a:t>
            </a:r>
            <a:endParaRPr lang="en-GB" sz="3600" dirty="0"/>
          </a:p>
        </p:txBody>
      </p:sp>
    </p:spTree>
    <p:extLst>
      <p:ext uri="{BB962C8B-B14F-4D97-AF65-F5344CB8AC3E}">
        <p14:creationId xmlns:p14="http://schemas.microsoft.com/office/powerpoint/2010/main" val="37614337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306" y="1484784"/>
            <a:ext cx="8892480" cy="3785652"/>
          </a:xfrm>
          <a:prstGeom prst="rect">
            <a:avLst/>
          </a:prstGeom>
          <a:noFill/>
        </p:spPr>
        <p:txBody>
          <a:bodyPr wrap="square" rtlCol="0">
            <a:spAutoFit/>
          </a:bodyPr>
          <a:lstStyle/>
          <a:p>
            <a:r>
              <a:rPr lang="en-GB" sz="2400" b="1" i="1" dirty="0" smtClean="0"/>
              <a:t>Personal &amp; </a:t>
            </a:r>
            <a:r>
              <a:rPr lang="en-GB" sz="2400" b="1" dirty="0"/>
              <a:t>Structural </a:t>
            </a:r>
            <a:r>
              <a:rPr lang="en-GB" sz="2400" b="1" i="1" dirty="0" smtClean="0"/>
              <a:t>Violence  </a:t>
            </a:r>
            <a:endParaRPr lang="en-GB" sz="2400" b="1" i="1" dirty="0"/>
          </a:p>
          <a:p>
            <a:pPr marL="457200" indent="-457200">
              <a:buFont typeface="Arial" panose="020B0604020202020204" pitchFamily="34" charset="0"/>
              <a:buChar char="•"/>
            </a:pPr>
            <a:r>
              <a:rPr lang="en-GB" sz="2400" dirty="0"/>
              <a:t>A type of violence built into the social structure should exhibit a certain stability: social structures may perhaps sometimes be changed over-night, but they may not very often be changed that quickly. </a:t>
            </a:r>
            <a:endParaRPr lang="en-GB" sz="2400" dirty="0" smtClean="0"/>
          </a:p>
          <a:p>
            <a:pPr marL="457200" indent="-457200">
              <a:buFont typeface="Arial" panose="020B0604020202020204" pitchFamily="34" charset="0"/>
              <a:buChar char="•"/>
            </a:pPr>
            <a:r>
              <a:rPr lang="en-GB" sz="2400" dirty="0" smtClean="0"/>
              <a:t>Personal </a:t>
            </a:r>
            <a:r>
              <a:rPr lang="en-GB" sz="2400" dirty="0"/>
              <a:t>violence, which to a larger extent is seen as subject to the whims and wishes of individuals, should show less stability. </a:t>
            </a:r>
            <a:endParaRPr lang="en-GB" sz="2400" dirty="0" smtClean="0"/>
          </a:p>
          <a:p>
            <a:pPr marL="457200" indent="-457200">
              <a:buFont typeface="Arial" panose="020B0604020202020204" pitchFamily="34" charset="0"/>
              <a:buChar char="•"/>
            </a:pPr>
            <a:r>
              <a:rPr lang="en-GB" sz="2400" dirty="0"/>
              <a:t>Hence personal violence may more easily be noticed, even though the ‘tranquil waters’ of structural violence may contain much more violence</a:t>
            </a:r>
          </a:p>
        </p:txBody>
      </p:sp>
      <p:sp>
        <p:nvSpPr>
          <p:cNvPr id="3" name="TextBox 2"/>
          <p:cNvSpPr txBox="1"/>
          <p:nvPr/>
        </p:nvSpPr>
        <p:spPr>
          <a:xfrm>
            <a:off x="395536" y="260648"/>
            <a:ext cx="8202116" cy="646331"/>
          </a:xfrm>
          <a:prstGeom prst="rect">
            <a:avLst/>
          </a:prstGeom>
          <a:noFill/>
        </p:spPr>
        <p:txBody>
          <a:bodyPr wrap="square" rtlCol="0">
            <a:spAutoFit/>
          </a:bodyPr>
          <a:lstStyle/>
          <a:p>
            <a:pPr algn="ctr"/>
            <a:r>
              <a:rPr lang="en-GB" sz="3600" dirty="0" smtClean="0"/>
              <a:t>Typology of Violence</a:t>
            </a:r>
            <a:endParaRPr lang="en-GB" sz="3600" dirty="0"/>
          </a:p>
        </p:txBody>
      </p:sp>
    </p:spTree>
    <p:extLst>
      <p:ext uri="{BB962C8B-B14F-4D97-AF65-F5344CB8AC3E}">
        <p14:creationId xmlns:p14="http://schemas.microsoft.com/office/powerpoint/2010/main" val="1037765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306" y="1484784"/>
            <a:ext cx="8169118" cy="4893647"/>
          </a:xfrm>
          <a:prstGeom prst="rect">
            <a:avLst/>
          </a:prstGeom>
          <a:noFill/>
        </p:spPr>
        <p:txBody>
          <a:bodyPr wrap="square" rtlCol="0">
            <a:spAutoFit/>
          </a:bodyPr>
          <a:lstStyle/>
          <a:p>
            <a:pPr marL="457200" indent="-457200">
              <a:buFont typeface="Arial" panose="020B0604020202020204" pitchFamily="34" charset="0"/>
              <a:buChar char="•"/>
            </a:pPr>
            <a:r>
              <a:rPr lang="en-GB" sz="2400" dirty="0" smtClean="0"/>
              <a:t>Peace could </a:t>
            </a:r>
            <a:r>
              <a:rPr lang="en-GB" sz="2400" dirty="0"/>
              <a:t>be understood as ‘absence  of violence’ and ‘social justice</a:t>
            </a:r>
            <a:r>
              <a:rPr lang="en-GB" sz="2400" dirty="0" smtClean="0"/>
              <a:t>’</a:t>
            </a:r>
          </a:p>
          <a:p>
            <a:pPr marL="457200" indent="-457200">
              <a:buFont typeface="Arial" panose="020B0604020202020204" pitchFamily="34" charset="0"/>
              <a:buChar char="•"/>
            </a:pPr>
            <a:r>
              <a:rPr lang="en-GB" sz="2400" dirty="0" smtClean="0"/>
              <a:t>Violence could be understood as constraints/restrictions to a person or system from achieving its potential </a:t>
            </a:r>
          </a:p>
          <a:p>
            <a:pPr marL="457200" indent="-457200">
              <a:buFont typeface="Arial" panose="020B0604020202020204" pitchFamily="34" charset="0"/>
              <a:buChar char="•"/>
            </a:pPr>
            <a:r>
              <a:rPr lang="en-GB" sz="2400" dirty="0" smtClean="0"/>
              <a:t>Violence is through both personal and structural mechanisms </a:t>
            </a:r>
          </a:p>
          <a:p>
            <a:pPr marL="457200" indent="-457200">
              <a:buFont typeface="Arial" panose="020B0604020202020204" pitchFamily="34" charset="0"/>
              <a:buChar char="•"/>
            </a:pPr>
            <a:r>
              <a:rPr lang="en-GB" sz="2400" dirty="0" smtClean="0"/>
              <a:t>Personal and structural violence are inter-related, for example</a:t>
            </a:r>
            <a:r>
              <a:rPr lang="en-GB" sz="2400" dirty="0"/>
              <a:t>: a person engaging in personal violence </a:t>
            </a:r>
            <a:r>
              <a:rPr lang="en-GB" sz="2400" dirty="0" smtClean="0"/>
              <a:t>legitimise it as expectations </a:t>
            </a:r>
            <a:r>
              <a:rPr lang="en-GB" sz="2400" dirty="0"/>
              <a:t>from the structure as an </a:t>
            </a:r>
            <a:r>
              <a:rPr lang="en-GB" sz="2400" dirty="0" smtClean="0"/>
              <a:t>excuse</a:t>
            </a:r>
          </a:p>
          <a:p>
            <a:pPr marL="457200" indent="-457200">
              <a:buFont typeface="Arial" panose="020B0604020202020204" pitchFamily="34" charset="0"/>
              <a:buChar char="•"/>
            </a:pPr>
            <a:r>
              <a:rPr lang="en-GB" sz="2400" dirty="0" smtClean="0"/>
              <a:t>Such violence could be understood deeply through illustration of caste system in India, racism, poverty, country based sanctions (Cuba, Iran)</a:t>
            </a:r>
          </a:p>
          <a:p>
            <a:pPr marL="457200" indent="-457200">
              <a:buFont typeface="Arial" panose="020B0604020202020204" pitchFamily="34" charset="0"/>
              <a:buChar char="•"/>
            </a:pPr>
            <a:endParaRPr lang="en-GB" sz="2400" dirty="0"/>
          </a:p>
        </p:txBody>
      </p:sp>
      <p:sp>
        <p:nvSpPr>
          <p:cNvPr id="3" name="TextBox 2"/>
          <p:cNvSpPr txBox="1"/>
          <p:nvPr/>
        </p:nvSpPr>
        <p:spPr>
          <a:xfrm>
            <a:off x="323528" y="548680"/>
            <a:ext cx="8202116" cy="646331"/>
          </a:xfrm>
          <a:prstGeom prst="rect">
            <a:avLst/>
          </a:prstGeom>
          <a:noFill/>
        </p:spPr>
        <p:txBody>
          <a:bodyPr wrap="square" rtlCol="0">
            <a:spAutoFit/>
          </a:bodyPr>
          <a:lstStyle/>
          <a:p>
            <a:pPr algn="ctr"/>
            <a:r>
              <a:rPr lang="en-GB" sz="3600" dirty="0" smtClean="0"/>
              <a:t>Summary</a:t>
            </a:r>
            <a:endParaRPr lang="en-GB" sz="3600" dirty="0"/>
          </a:p>
        </p:txBody>
      </p:sp>
    </p:spTree>
    <p:extLst>
      <p:ext uri="{BB962C8B-B14F-4D97-AF65-F5344CB8AC3E}">
        <p14:creationId xmlns:p14="http://schemas.microsoft.com/office/powerpoint/2010/main" val="10315433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63688" y="1772816"/>
            <a:ext cx="5904656" cy="2808312"/>
          </a:xfrm>
        </p:spPr>
        <p:txBody>
          <a:bodyPr/>
          <a:lstStyle/>
          <a:p>
            <a:pPr marL="0" indent="0" algn="ctr">
              <a:buNone/>
            </a:pPr>
            <a:r>
              <a:rPr lang="en-GB" dirty="0"/>
              <a:t>Section 2 </a:t>
            </a:r>
          </a:p>
          <a:p>
            <a:pPr marL="0" indent="0" algn="ctr">
              <a:buNone/>
            </a:pPr>
            <a:r>
              <a:rPr lang="en-GB" dirty="0" smtClean="0"/>
              <a:t>Understand </a:t>
            </a:r>
            <a:r>
              <a:rPr lang="en-GB" dirty="0"/>
              <a:t>how ICTs can mediate this relationship</a:t>
            </a:r>
          </a:p>
        </p:txBody>
      </p:sp>
    </p:spTree>
    <p:extLst>
      <p:ext uri="{BB962C8B-B14F-4D97-AF65-F5344CB8AC3E}">
        <p14:creationId xmlns:p14="http://schemas.microsoft.com/office/powerpoint/2010/main" val="4294545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306" y="1484784"/>
            <a:ext cx="8169118" cy="4524315"/>
          </a:xfrm>
          <a:prstGeom prst="rect">
            <a:avLst/>
          </a:prstGeom>
          <a:noFill/>
        </p:spPr>
        <p:txBody>
          <a:bodyPr wrap="square" rtlCol="0">
            <a:spAutoFit/>
          </a:bodyPr>
          <a:lstStyle/>
          <a:p>
            <a:pPr marL="457200" indent="-457200">
              <a:buFont typeface="Arial" panose="020B0604020202020204" pitchFamily="34" charset="0"/>
              <a:buChar char="•"/>
            </a:pPr>
            <a:r>
              <a:rPr lang="en-GB" sz="2400" dirty="0" smtClean="0"/>
              <a:t>If violence is conceived when </a:t>
            </a:r>
            <a:r>
              <a:rPr lang="en-GB" sz="2400" dirty="0"/>
              <a:t>human beings are </a:t>
            </a:r>
            <a:r>
              <a:rPr lang="en-GB" sz="2400" dirty="0" smtClean="0"/>
              <a:t>constrained from achieving/ actualising their potentials  … then ICTs can be understood through the lens of expanding/bridging the gap between the potential and the actual</a:t>
            </a:r>
          </a:p>
          <a:p>
            <a:pPr marL="457200" indent="-457200">
              <a:buFont typeface="Arial" panose="020B0604020202020204" pitchFamily="34" charset="0"/>
              <a:buChar char="•"/>
            </a:pPr>
            <a:endParaRPr lang="en-GB" sz="2400" dirty="0"/>
          </a:p>
          <a:p>
            <a:pPr marL="457200" indent="-457200">
              <a:buFont typeface="Arial" panose="020B0604020202020204" pitchFamily="34" charset="0"/>
              <a:buChar char="•"/>
            </a:pPr>
            <a:r>
              <a:rPr lang="en-GB" sz="2400" dirty="0" smtClean="0"/>
              <a:t>For example: digital health </a:t>
            </a:r>
          </a:p>
          <a:p>
            <a:pPr marL="914400" lvl="1" indent="-457200">
              <a:buFont typeface="Arial" panose="020B0604020202020204" pitchFamily="34" charset="0"/>
              <a:buChar char="•"/>
            </a:pPr>
            <a:r>
              <a:rPr lang="en-GB" sz="2400" dirty="0" smtClean="0"/>
              <a:t>Inequity in health access constraints realisation of potential </a:t>
            </a:r>
          </a:p>
          <a:p>
            <a:pPr marL="914400" lvl="1" indent="-457200">
              <a:buFont typeface="Arial" panose="020B0604020202020204" pitchFamily="34" charset="0"/>
              <a:buChar char="•"/>
            </a:pPr>
            <a:r>
              <a:rPr lang="en-GB" sz="2400" dirty="0" smtClean="0"/>
              <a:t>Digital health has potential to bridge this inequity gap </a:t>
            </a:r>
          </a:p>
          <a:p>
            <a:pPr marL="914400" lvl="1" indent="-457200">
              <a:buFont typeface="Arial" panose="020B0604020202020204" pitchFamily="34" charset="0"/>
              <a:buChar char="•"/>
            </a:pPr>
            <a:r>
              <a:rPr lang="en-GB" sz="2400" dirty="0" smtClean="0"/>
              <a:t>However if not ‘sensitively’ managed can further the gap, and magnify the systemic violence </a:t>
            </a:r>
          </a:p>
          <a:p>
            <a:pPr marL="914400" lvl="1" indent="-457200">
              <a:buFont typeface="Arial" panose="020B0604020202020204" pitchFamily="34" charset="0"/>
              <a:buChar char="•"/>
            </a:pPr>
            <a:endParaRPr lang="en-GB" sz="2400" dirty="0"/>
          </a:p>
        </p:txBody>
      </p:sp>
      <p:sp>
        <p:nvSpPr>
          <p:cNvPr id="3" name="TextBox 2"/>
          <p:cNvSpPr txBox="1"/>
          <p:nvPr/>
        </p:nvSpPr>
        <p:spPr>
          <a:xfrm>
            <a:off x="323528" y="548680"/>
            <a:ext cx="8202116" cy="646331"/>
          </a:xfrm>
          <a:prstGeom prst="rect">
            <a:avLst/>
          </a:prstGeom>
          <a:noFill/>
        </p:spPr>
        <p:txBody>
          <a:bodyPr wrap="square" rtlCol="0">
            <a:spAutoFit/>
          </a:bodyPr>
          <a:lstStyle/>
          <a:p>
            <a:pPr algn="ctr"/>
            <a:r>
              <a:rPr lang="en-GB" sz="3600" dirty="0" smtClean="0"/>
              <a:t>Understanding ICTs in context of peace</a:t>
            </a:r>
            <a:endParaRPr lang="en-GB" sz="3600" dirty="0"/>
          </a:p>
        </p:txBody>
      </p:sp>
    </p:spTree>
    <p:extLst>
      <p:ext uri="{BB962C8B-B14F-4D97-AF65-F5344CB8AC3E}">
        <p14:creationId xmlns:p14="http://schemas.microsoft.com/office/powerpoint/2010/main" val="28687748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9136" y="1196752"/>
            <a:ext cx="8169118" cy="6370975"/>
          </a:xfrm>
          <a:prstGeom prst="rect">
            <a:avLst/>
          </a:prstGeom>
          <a:noFill/>
        </p:spPr>
        <p:txBody>
          <a:bodyPr wrap="square" rtlCol="0">
            <a:spAutoFit/>
          </a:bodyPr>
          <a:lstStyle/>
          <a:p>
            <a:r>
              <a:rPr lang="en-GB" sz="2400" dirty="0" smtClean="0"/>
              <a:t>For example: </a:t>
            </a:r>
          </a:p>
          <a:p>
            <a:endParaRPr lang="en-GB" sz="2400" dirty="0" smtClean="0"/>
          </a:p>
          <a:p>
            <a:pPr marL="457200" indent="-457200">
              <a:buFont typeface="Arial" panose="020B0604020202020204" pitchFamily="34" charset="0"/>
              <a:buChar char="•"/>
            </a:pPr>
            <a:r>
              <a:rPr lang="en-GB" sz="2400" dirty="0" smtClean="0"/>
              <a:t>Telemedicine can enable remote care to inaccessible areas</a:t>
            </a:r>
            <a:endParaRPr lang="en-GB" sz="2400" dirty="0"/>
          </a:p>
          <a:p>
            <a:pPr marL="457200" indent="-457200">
              <a:buFont typeface="Arial" panose="020B0604020202020204" pitchFamily="34" charset="0"/>
              <a:buChar char="•"/>
            </a:pPr>
            <a:endParaRPr lang="en-GB" sz="2400" dirty="0" smtClean="0"/>
          </a:p>
          <a:p>
            <a:pPr marL="457200" indent="-457200">
              <a:buFont typeface="Arial" panose="020B0604020202020204" pitchFamily="34" charset="0"/>
              <a:buChar char="•"/>
            </a:pPr>
            <a:r>
              <a:rPr lang="en-GB" sz="2400" dirty="0" smtClean="0"/>
              <a:t>Electronic medical record system can provide longitudinal medical information for better care of chronic patient </a:t>
            </a:r>
          </a:p>
          <a:p>
            <a:pPr marL="457200" indent="-457200">
              <a:buFont typeface="Arial" panose="020B0604020202020204" pitchFamily="34" charset="0"/>
              <a:buChar char="•"/>
            </a:pPr>
            <a:endParaRPr lang="en-GB" sz="2400" dirty="0" smtClean="0"/>
          </a:p>
          <a:p>
            <a:pPr marL="457200" indent="-457200">
              <a:buFont typeface="Arial" panose="020B0604020202020204" pitchFamily="34" charset="0"/>
              <a:buChar char="•"/>
            </a:pPr>
            <a:r>
              <a:rPr lang="en-GB" sz="2400" dirty="0" smtClean="0"/>
              <a:t>Digital identity card can enable access to citizen’s entitlements  </a:t>
            </a:r>
          </a:p>
          <a:p>
            <a:pPr marL="457200" indent="-457200">
              <a:buFont typeface="Arial" panose="020B0604020202020204" pitchFamily="34" charset="0"/>
              <a:buChar char="•"/>
            </a:pPr>
            <a:endParaRPr lang="en-GB" sz="2400" dirty="0"/>
          </a:p>
          <a:p>
            <a:pPr marL="457200" indent="-457200">
              <a:buFont typeface="Arial" panose="020B0604020202020204" pitchFamily="34" charset="0"/>
              <a:buChar char="•"/>
            </a:pPr>
            <a:r>
              <a:rPr lang="en-GB" sz="2400" dirty="0" smtClean="0"/>
              <a:t>Pregnancy follow-up/tracking system can help detect high-risk pregnancies and help avoid/reduce maternal deaths </a:t>
            </a:r>
          </a:p>
          <a:p>
            <a:pPr marL="457200" indent="-457200">
              <a:buFont typeface="Arial" panose="020B0604020202020204" pitchFamily="34" charset="0"/>
              <a:buChar char="•"/>
            </a:pPr>
            <a:endParaRPr lang="en-GB" sz="2400" dirty="0"/>
          </a:p>
          <a:p>
            <a:pPr marL="457200" indent="-457200">
              <a:buFont typeface="Arial" panose="020B0604020202020204" pitchFamily="34" charset="0"/>
              <a:buChar char="•"/>
            </a:pPr>
            <a:r>
              <a:rPr lang="en-GB" sz="2400" dirty="0" smtClean="0"/>
              <a:t>Giving voice and space by making virtual social </a:t>
            </a:r>
            <a:r>
              <a:rPr lang="en-GB" sz="2400" dirty="0"/>
              <a:t>spaces </a:t>
            </a:r>
            <a:r>
              <a:rPr lang="en-GB" sz="2400" dirty="0" smtClean="0"/>
              <a:t>accessible </a:t>
            </a:r>
          </a:p>
          <a:p>
            <a:pPr lvl="1"/>
            <a:endParaRPr lang="en-GB" sz="2400" dirty="0" smtClean="0"/>
          </a:p>
          <a:p>
            <a:pPr marL="914400" lvl="1" indent="-457200">
              <a:buFont typeface="Arial" panose="020B0604020202020204" pitchFamily="34" charset="0"/>
              <a:buChar char="•"/>
            </a:pPr>
            <a:endParaRPr lang="en-GB" sz="2400" dirty="0"/>
          </a:p>
        </p:txBody>
      </p:sp>
      <p:sp>
        <p:nvSpPr>
          <p:cNvPr id="3" name="TextBox 2"/>
          <p:cNvSpPr txBox="1"/>
          <p:nvPr/>
        </p:nvSpPr>
        <p:spPr>
          <a:xfrm>
            <a:off x="323528" y="475108"/>
            <a:ext cx="8202116" cy="646331"/>
          </a:xfrm>
          <a:prstGeom prst="rect">
            <a:avLst/>
          </a:prstGeom>
          <a:noFill/>
        </p:spPr>
        <p:txBody>
          <a:bodyPr wrap="square" rtlCol="0">
            <a:spAutoFit/>
          </a:bodyPr>
          <a:lstStyle/>
          <a:p>
            <a:pPr algn="ctr"/>
            <a:r>
              <a:rPr lang="en-GB" sz="3600" dirty="0" smtClean="0"/>
              <a:t>ICTs as mitigating violence </a:t>
            </a:r>
            <a:endParaRPr lang="en-GB" sz="3600" dirty="0"/>
          </a:p>
        </p:txBody>
      </p:sp>
    </p:spTree>
    <p:extLst>
      <p:ext uri="{BB962C8B-B14F-4D97-AF65-F5344CB8AC3E}">
        <p14:creationId xmlns:p14="http://schemas.microsoft.com/office/powerpoint/2010/main" val="10619704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306" y="1484784"/>
            <a:ext cx="8169118" cy="5262979"/>
          </a:xfrm>
          <a:prstGeom prst="rect">
            <a:avLst/>
          </a:prstGeom>
          <a:noFill/>
        </p:spPr>
        <p:txBody>
          <a:bodyPr wrap="square" rtlCol="0">
            <a:spAutoFit/>
          </a:bodyPr>
          <a:lstStyle/>
          <a:p>
            <a:r>
              <a:rPr lang="en-GB" sz="2400" dirty="0" smtClean="0"/>
              <a:t>For example:</a:t>
            </a:r>
          </a:p>
          <a:p>
            <a:endParaRPr lang="en-GB" sz="2400" dirty="0" smtClean="0"/>
          </a:p>
          <a:p>
            <a:pPr marL="457200" indent="-457200">
              <a:buFont typeface="Arial" panose="020B0604020202020204" pitchFamily="34" charset="0"/>
              <a:buChar char="•"/>
            </a:pPr>
            <a:r>
              <a:rPr lang="en-GB" sz="2400" dirty="0" smtClean="0"/>
              <a:t>Electronic medical record data being ‘sold’ to pharma without consent </a:t>
            </a:r>
          </a:p>
          <a:p>
            <a:pPr marL="457200" indent="-457200">
              <a:buFont typeface="Arial" panose="020B0604020202020204" pitchFamily="34" charset="0"/>
              <a:buChar char="•"/>
            </a:pPr>
            <a:endParaRPr lang="en-GB" sz="2400" dirty="0"/>
          </a:p>
          <a:p>
            <a:pPr marL="457200" indent="-457200">
              <a:buFont typeface="Arial" panose="020B0604020202020204" pitchFamily="34" charset="0"/>
              <a:buChar char="•"/>
            </a:pPr>
            <a:r>
              <a:rPr lang="en-GB" sz="2400" dirty="0" smtClean="0"/>
              <a:t>Citizens’ digital data used against them for surveillance, marginalisation, racial &amp; ethnic profiling, human right abuse </a:t>
            </a:r>
          </a:p>
          <a:p>
            <a:pPr marL="457200" indent="-457200">
              <a:buFont typeface="Arial" panose="020B0604020202020204" pitchFamily="34" charset="0"/>
              <a:buChar char="•"/>
            </a:pPr>
            <a:endParaRPr lang="en-GB" sz="2400" dirty="0"/>
          </a:p>
          <a:p>
            <a:pPr marL="457200" indent="-457200">
              <a:buFont typeface="Arial" panose="020B0604020202020204" pitchFamily="34" charset="0"/>
              <a:buChar char="•"/>
            </a:pPr>
            <a:r>
              <a:rPr lang="en-GB" sz="2400" dirty="0" smtClean="0"/>
              <a:t>Furthering systemic biases through control and power </a:t>
            </a:r>
          </a:p>
          <a:p>
            <a:pPr marL="457200" indent="-457200">
              <a:buFont typeface="Arial" panose="020B0604020202020204" pitchFamily="34" charset="0"/>
              <a:buChar char="•"/>
            </a:pPr>
            <a:endParaRPr lang="en-GB" sz="2400" dirty="0"/>
          </a:p>
          <a:p>
            <a:endParaRPr lang="en-GB" sz="2400" dirty="0" smtClean="0"/>
          </a:p>
          <a:p>
            <a:pPr marL="457200" indent="-457200">
              <a:buFont typeface="Arial" panose="020B0604020202020204" pitchFamily="34" charset="0"/>
              <a:buChar char="•"/>
            </a:pPr>
            <a:endParaRPr lang="en-GB" sz="2400" dirty="0"/>
          </a:p>
          <a:p>
            <a:pPr marL="457200" indent="-457200">
              <a:buFont typeface="Arial" panose="020B0604020202020204" pitchFamily="34" charset="0"/>
              <a:buChar char="•"/>
            </a:pPr>
            <a:endParaRPr lang="en-GB" sz="2400" dirty="0" smtClean="0"/>
          </a:p>
          <a:p>
            <a:pPr marL="914400" lvl="1" indent="-457200">
              <a:buFont typeface="Arial" panose="020B0604020202020204" pitchFamily="34" charset="0"/>
              <a:buChar char="•"/>
            </a:pPr>
            <a:endParaRPr lang="en-GB" sz="2400" dirty="0"/>
          </a:p>
        </p:txBody>
      </p:sp>
      <p:sp>
        <p:nvSpPr>
          <p:cNvPr id="3" name="TextBox 2"/>
          <p:cNvSpPr txBox="1"/>
          <p:nvPr/>
        </p:nvSpPr>
        <p:spPr>
          <a:xfrm>
            <a:off x="323528" y="475108"/>
            <a:ext cx="8202116" cy="646331"/>
          </a:xfrm>
          <a:prstGeom prst="rect">
            <a:avLst/>
          </a:prstGeom>
          <a:noFill/>
        </p:spPr>
        <p:txBody>
          <a:bodyPr wrap="square" rtlCol="0">
            <a:spAutoFit/>
          </a:bodyPr>
          <a:lstStyle/>
          <a:p>
            <a:pPr algn="ctr"/>
            <a:r>
              <a:rPr lang="en-GB" sz="3600" dirty="0" smtClean="0"/>
              <a:t>ICTs as expanding violence </a:t>
            </a:r>
            <a:endParaRPr lang="en-GB" sz="3600" dirty="0"/>
          </a:p>
        </p:txBody>
      </p:sp>
    </p:spTree>
    <p:extLst>
      <p:ext uri="{BB962C8B-B14F-4D97-AF65-F5344CB8AC3E}">
        <p14:creationId xmlns:p14="http://schemas.microsoft.com/office/powerpoint/2010/main" val="18803297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340768"/>
            <a:ext cx="8640960" cy="7417415"/>
          </a:xfrm>
          <a:prstGeom prst="rect">
            <a:avLst/>
          </a:prstGeom>
          <a:noFill/>
        </p:spPr>
        <p:txBody>
          <a:bodyPr wrap="square" rtlCol="0">
            <a:spAutoFit/>
          </a:bodyPr>
          <a:lstStyle/>
          <a:p>
            <a:endParaRPr lang="en-GB" sz="2800" dirty="0" smtClean="0"/>
          </a:p>
          <a:p>
            <a:pPr marL="457200" indent="-457200">
              <a:buFont typeface="Arial" panose="020B0604020202020204" pitchFamily="34" charset="0"/>
              <a:buChar char="•"/>
            </a:pPr>
            <a:r>
              <a:rPr lang="en-GB" sz="2800" dirty="0" smtClean="0"/>
              <a:t>If ICTs can help to reduce the gap between the actual and the potential</a:t>
            </a:r>
          </a:p>
          <a:p>
            <a:pPr marL="457200" indent="-457200">
              <a:buFont typeface="Arial" panose="020B0604020202020204" pitchFamily="34" charset="0"/>
              <a:buChar char="•"/>
            </a:pPr>
            <a:r>
              <a:rPr lang="en-GB" sz="2800" dirty="0" smtClean="0"/>
              <a:t>Which in-turn enables individuals to follow the choices they value in life</a:t>
            </a:r>
          </a:p>
          <a:p>
            <a:pPr marL="457200" indent="-457200">
              <a:buFont typeface="Arial" panose="020B0604020202020204" pitchFamily="34" charset="0"/>
              <a:buChar char="•"/>
            </a:pPr>
            <a:r>
              <a:rPr lang="en-GB" sz="2800" dirty="0" smtClean="0"/>
              <a:t>Could be conceptualised as making better world with ICTs</a:t>
            </a:r>
          </a:p>
          <a:p>
            <a:pPr marL="457200" indent="-457200">
              <a:buFont typeface="Arial" panose="020B0604020202020204" pitchFamily="34" charset="0"/>
              <a:buChar char="•"/>
            </a:pPr>
            <a:r>
              <a:rPr lang="en-GB" sz="2800" dirty="0" smtClean="0"/>
              <a:t>This also contributes to Development as Freedom </a:t>
            </a:r>
            <a:endParaRPr lang="en-GB" sz="2800" dirty="0"/>
          </a:p>
          <a:p>
            <a:pPr marL="457200" indent="-457200">
              <a:buFont typeface="Arial" panose="020B0604020202020204" pitchFamily="34" charset="0"/>
              <a:buChar char="•"/>
            </a:pPr>
            <a:endParaRPr lang="en-GB" sz="1600" dirty="0"/>
          </a:p>
          <a:p>
            <a:pPr marL="457200" indent="-457200">
              <a:buFont typeface="Arial" panose="020B0604020202020204" pitchFamily="34" charset="0"/>
              <a:buChar char="•"/>
            </a:pPr>
            <a:r>
              <a:rPr lang="en-GB" sz="2800" dirty="0" smtClean="0"/>
              <a:t>Peace </a:t>
            </a:r>
            <a:r>
              <a:rPr lang="en-GB" sz="2800" dirty="0"/>
              <a:t>research, defined as research into the conditions - past, present  and  future  - of realizing peace, </a:t>
            </a:r>
            <a:r>
              <a:rPr lang="en-GB" sz="2800" dirty="0" smtClean="0"/>
              <a:t>is intimately </a:t>
            </a:r>
            <a:r>
              <a:rPr lang="en-GB" sz="2800" dirty="0"/>
              <a:t>connected with conflict research and development research  </a:t>
            </a:r>
          </a:p>
          <a:p>
            <a:endParaRPr lang="en-GB" sz="2800" dirty="0" smtClean="0"/>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endParaRPr lang="en-GB" sz="2800" dirty="0" smtClean="0"/>
          </a:p>
          <a:p>
            <a:pPr marL="914400" lvl="1" indent="-457200">
              <a:buFont typeface="Arial" panose="020B0604020202020204" pitchFamily="34" charset="0"/>
              <a:buChar char="•"/>
            </a:pPr>
            <a:endParaRPr lang="en-GB" sz="2800" dirty="0"/>
          </a:p>
        </p:txBody>
      </p:sp>
      <p:sp>
        <p:nvSpPr>
          <p:cNvPr id="3" name="TextBox 2"/>
          <p:cNvSpPr txBox="1"/>
          <p:nvPr/>
        </p:nvSpPr>
        <p:spPr>
          <a:xfrm>
            <a:off x="323528" y="475108"/>
            <a:ext cx="8202116" cy="646331"/>
          </a:xfrm>
          <a:prstGeom prst="rect">
            <a:avLst/>
          </a:prstGeom>
          <a:noFill/>
        </p:spPr>
        <p:txBody>
          <a:bodyPr wrap="square" rtlCol="0">
            <a:spAutoFit/>
          </a:bodyPr>
          <a:lstStyle/>
          <a:p>
            <a:pPr algn="ctr"/>
            <a:r>
              <a:rPr lang="en-GB" sz="3600" dirty="0" smtClean="0"/>
              <a:t>Peace, ICTs and better world</a:t>
            </a:r>
            <a:endParaRPr lang="en-GB" sz="3600" dirty="0"/>
          </a:p>
        </p:txBody>
      </p:sp>
    </p:spTree>
    <p:extLst>
      <p:ext uri="{BB962C8B-B14F-4D97-AF65-F5344CB8AC3E}">
        <p14:creationId xmlns:p14="http://schemas.microsoft.com/office/powerpoint/2010/main" val="12540038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io-ppt-mal-norsk-1">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37218</TotalTime>
  <Words>1641</Words>
  <Application>Microsoft Office PowerPoint</Application>
  <PresentationFormat>On-screen Show (4:3)</PresentationFormat>
  <Paragraphs>136</Paragraphs>
  <Slides>23</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23</vt:i4>
      </vt:variant>
    </vt:vector>
  </HeadingPairs>
  <TitlesOfParts>
    <vt:vector size="28" baseType="lpstr">
      <vt:lpstr>Arial</vt:lpstr>
      <vt:lpstr>Calibri</vt:lpstr>
      <vt:lpstr>ヒラギノ角ゴ Pro W3</vt:lpstr>
      <vt:lpstr>Office Theme</vt:lpstr>
      <vt:lpstr>uio-ppt-mal-norsk-1</vt:lpstr>
      <vt:lpstr>Arunima S Mukherjee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SDMX-HD – Statistical Data and Metadata Exchange for the Health Domain</dc:title>
  <dc:creator>jbraa</dc:creator>
  <cp:lastModifiedBy>Arunima Sehgal Mukherjee</cp:lastModifiedBy>
  <cp:revision>434</cp:revision>
  <dcterms:created xsi:type="dcterms:W3CDTF">2012-03-11T11:19:58Z</dcterms:created>
  <dcterms:modified xsi:type="dcterms:W3CDTF">2022-10-07T07:45:04Z</dcterms:modified>
</cp:coreProperties>
</file>