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roxima Nova"/>
      <p:regular r:id="rId21"/>
      <p:bold r:id="rId22"/>
      <p:italic r:id="rId23"/>
      <p:boldItalic r:id="rId24"/>
    </p:embeddedFont>
    <p:embeddedFont>
      <p:font typeface="Alfa Slab On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hP5u/1cyPwmrLzL+27E/lMZxO6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AlfaSlabOn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51154b61ce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151154b61ce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51154b61c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151154b61c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5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15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15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1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18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5" name="Google Shape;25;p18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" name="Google Shape;26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24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no"/>
              <a:t>Future workshop</a:t>
            </a:r>
            <a:br>
              <a:rPr lang="no"/>
            </a:br>
            <a:r>
              <a:rPr lang="no"/>
              <a:t>exercise</a:t>
            </a:r>
            <a:endParaRPr/>
          </a:p>
        </p:txBody>
      </p:sp>
      <p:sp>
        <p:nvSpPr>
          <p:cNvPr id="57" name="Google Shape;57;p1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"/>
              <a:t>IN5510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"/>
              <a:t>7. September 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no"/>
              <a:t>Background</a:t>
            </a:r>
            <a:endParaRPr/>
          </a:p>
        </p:txBody>
      </p:sp>
      <p:sp>
        <p:nvSpPr>
          <p:cNvPr id="63" name="Google Shape;63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A type of workshop developed by Jungk &amp; Müllert (1987)</a:t>
            </a:r>
            <a:endParaRPr sz="24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Read more p. 152-153 in the book</a:t>
            </a:r>
            <a:endParaRPr sz="18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Can be adapted to suit most topics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Could involve several different exercises to fit your topic and participants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Typically used in the fuzzy front end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Involves both diverging and converging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no"/>
              <a:t>Structure of future workshops</a:t>
            </a:r>
            <a:endParaRPr/>
          </a:p>
        </p:txBody>
      </p:sp>
      <p:pic>
        <p:nvPicPr>
          <p:cNvPr id="69" name="Google Shape;69;p3"/>
          <p:cNvPicPr preferRelativeResize="0"/>
          <p:nvPr/>
        </p:nvPicPr>
        <p:blipFill rotWithShape="1">
          <a:blip r:embed="rId3">
            <a:alphaModFix/>
          </a:blip>
          <a:srcRect b="0" l="0" r="0" t="8104"/>
          <a:stretch/>
        </p:blipFill>
        <p:spPr>
          <a:xfrm>
            <a:off x="1063938" y="1017725"/>
            <a:ext cx="7016125" cy="400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"/>
          <p:cNvSpPr txBox="1"/>
          <p:nvPr/>
        </p:nvSpPr>
        <p:spPr>
          <a:xfrm>
            <a:off x="1782607" y="1095427"/>
            <a:ext cx="24873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no"/>
              <a:t>Practical information</a:t>
            </a:r>
            <a:endParaRPr/>
          </a:p>
        </p:txBody>
      </p:sp>
      <p:sp>
        <p:nvSpPr>
          <p:cNvPr id="76" name="Google Shape;76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Form groups - not your project groups!</a:t>
            </a:r>
            <a:endParaRPr sz="24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Discuss and be inspired by other students</a:t>
            </a:r>
            <a:br>
              <a:rPr lang="no" sz="1800"/>
            </a:b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Use post-its, pens and paper</a:t>
            </a:r>
            <a:endParaRPr sz="24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Visualisation can be useful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Colour looks nice &lt;3</a:t>
            </a:r>
            <a:br>
              <a:rPr lang="no" sz="1800"/>
            </a:br>
            <a:endParaRPr sz="18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Short break today</a:t>
            </a:r>
            <a:endParaRPr sz="24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no" sz="1800"/>
              <a:t>5+20+30+20+5 ⇨ ca 10 min break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no"/>
              <a:t>“Yes and…”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Preparation phase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1800"/>
              <a:t>5 min</a:t>
            </a:r>
            <a:endParaRPr sz="1800"/>
          </a:p>
        </p:txBody>
      </p:sp>
      <p:sp>
        <p:nvSpPr>
          <p:cNvPr id="87" name="Google Shape;87;p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Setting up the room, introducing methods etc.</a:t>
            </a:r>
            <a:endParaRPr sz="24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theme: Engaging young voters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"/>
          <p:cNvSpPr txBox="1"/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"/>
              <a:t>Low election turnout among young adults</a:t>
            </a:r>
            <a:endParaRPr/>
          </a:p>
        </p:txBody>
      </p:sp>
      <p:sp>
        <p:nvSpPr>
          <p:cNvPr id="93" name="Google Shape;93;p7"/>
          <p:cNvSpPr txBox="1"/>
          <p:nvPr>
            <p:ph idx="1" type="body"/>
          </p:nvPr>
        </p:nvSpPr>
        <p:spPr>
          <a:xfrm>
            <a:off x="311700" y="2761025"/>
            <a:ext cx="2617200" cy="18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no"/>
              <a:t>Lower turnout among young men compared to women in the same age group</a:t>
            </a:r>
            <a:endParaRPr/>
          </a:p>
        </p:txBody>
      </p:sp>
      <p:pic>
        <p:nvPicPr>
          <p:cNvPr id="94" name="Google Shape;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4825" y="566325"/>
            <a:ext cx="6269175" cy="41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"/>
              <a:t>Low election turnout among young adults</a:t>
            </a:r>
            <a:endParaRPr/>
          </a:p>
        </p:txBody>
      </p:sp>
      <p:sp>
        <p:nvSpPr>
          <p:cNvPr id="100" name="Google Shape;100;p8"/>
          <p:cNvSpPr txBox="1"/>
          <p:nvPr>
            <p:ph idx="1" type="body"/>
          </p:nvPr>
        </p:nvSpPr>
        <p:spPr>
          <a:xfrm>
            <a:off x="311700" y="2761025"/>
            <a:ext cx="2563200" cy="18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no"/>
              <a:t>Higher election turnout among young voters for Storting elections compared to municipal elections</a:t>
            </a:r>
            <a:endParaRPr/>
          </a:p>
        </p:txBody>
      </p:sp>
      <p:pic>
        <p:nvPicPr>
          <p:cNvPr id="101" name="Google Shape;10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4825" y="566325"/>
            <a:ext cx="6269175" cy="417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825" y="631800"/>
            <a:ext cx="6269175" cy="41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311700" y="631800"/>
            <a:ext cx="2808000" cy="18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"/>
              <a:t>Election turnout is a complex issue</a:t>
            </a:r>
            <a:endParaRPr/>
          </a:p>
        </p:txBody>
      </p:sp>
      <p:sp>
        <p:nvSpPr>
          <p:cNvPr id="108" name="Google Shape;108;p9"/>
          <p:cNvSpPr txBox="1"/>
          <p:nvPr>
            <p:ph idx="1" type="body"/>
          </p:nvPr>
        </p:nvSpPr>
        <p:spPr>
          <a:xfrm>
            <a:off x="311700" y="2761025"/>
            <a:ext cx="2808000" cy="18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None/>
            </a:pPr>
            <a:r>
              <a:rPr lang="no"/>
              <a:t>Age, education, profession, work status, income, background etc.</a:t>
            </a:r>
            <a:endParaRPr/>
          </a:p>
        </p:txBody>
      </p:sp>
      <p:pic>
        <p:nvPicPr>
          <p:cNvPr id="109" name="Google Shape;1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4635" y="0"/>
            <a:ext cx="2442390" cy="560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Critique phase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1800"/>
              <a:t>20 min</a:t>
            </a:r>
            <a:endParaRPr sz="1800"/>
          </a:p>
        </p:txBody>
      </p:sp>
      <p:sp>
        <p:nvSpPr>
          <p:cNvPr id="115" name="Google Shape;115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Brainstorm-ish​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Make a </a:t>
            </a:r>
            <a:r>
              <a:rPr i="1" lang="no" sz="2400"/>
              <a:t>subjective </a:t>
            </a:r>
            <a:r>
              <a:rPr lang="no" sz="2400"/>
              <a:t>list over current issues worthy of critique in today’s Norwegian election system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These critiques should not be antagonised or discussed</a:t>
            </a:r>
            <a:r>
              <a:rPr lang="no" sz="1950">
                <a:solidFill>
                  <a:srgbClr val="000000"/>
                </a:solidFill>
                <a:highlight>
                  <a:srgbClr val="EDEBE9"/>
                </a:highlight>
                <a:latin typeface="Arial"/>
                <a:ea typeface="Arial"/>
                <a:cs typeface="Arial"/>
                <a:sym typeface="Arial"/>
              </a:rPr>
              <a:t>​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1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Fantasy phase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1800"/>
              <a:t>20 min</a:t>
            </a:r>
            <a:endParaRPr sz="1800"/>
          </a:p>
        </p:txBody>
      </p:sp>
      <p:sp>
        <p:nvSpPr>
          <p:cNvPr id="121" name="Google Shape;121;p1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Brainstorm-ish (still)​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critiques should be turned into their positive counterparts​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The feasibility of these suggestions is irrelevant​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Realisation phase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1800"/>
              <a:t>20 min</a:t>
            </a:r>
            <a:endParaRPr sz="1800"/>
          </a:p>
        </p:txBody>
      </p:sp>
      <p:sp>
        <p:nvSpPr>
          <p:cNvPr id="127" name="Google Shape;127;p1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Fantasy visions form the base of a “development” plan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Discuss what needs to be done in order to realise the vision</a:t>
            </a:r>
            <a:endParaRPr sz="2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no"/>
              <a:t>Remember current technological and bureaucratic circumstances​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Follow-up phase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1800"/>
              <a:t>5 min</a:t>
            </a:r>
            <a:endParaRPr sz="1800"/>
          </a:p>
        </p:txBody>
      </p:sp>
      <p:sp>
        <p:nvSpPr>
          <p:cNvPr id="133" name="Google Shape;133;p1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Was anything difficult or unclear?​</a:t>
            </a:r>
            <a:endParaRPr sz="2400"/>
          </a:p>
          <a:p>
            <a:pPr indent="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How is future workshop a good tool for participation?​</a:t>
            </a:r>
            <a:endParaRPr sz="2400"/>
          </a:p>
          <a:p>
            <a:pPr indent="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Any other questions about future workshop?​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51154b61ce_1_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no"/>
              <a:t>Structure of future workshops</a:t>
            </a:r>
            <a:endParaRPr/>
          </a:p>
        </p:txBody>
      </p:sp>
      <p:pic>
        <p:nvPicPr>
          <p:cNvPr id="139" name="Google Shape;139;g151154b61ce_1_5"/>
          <p:cNvPicPr preferRelativeResize="0"/>
          <p:nvPr/>
        </p:nvPicPr>
        <p:blipFill rotWithShape="1">
          <a:blip r:embed="rId3">
            <a:alphaModFix/>
          </a:blip>
          <a:srcRect b="0" l="0" r="0" t="8105"/>
          <a:stretch/>
        </p:blipFill>
        <p:spPr>
          <a:xfrm>
            <a:off x="1063938" y="1017725"/>
            <a:ext cx="7016126" cy="4004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51154b61ce_1_5"/>
          <p:cNvSpPr txBox="1"/>
          <p:nvPr/>
        </p:nvSpPr>
        <p:spPr>
          <a:xfrm>
            <a:off x="1782607" y="1095427"/>
            <a:ext cx="24873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51154b61ce_1_0"/>
          <p:cNvSpPr txBox="1"/>
          <p:nvPr>
            <p:ph type="title"/>
          </p:nvPr>
        </p:nvSpPr>
        <p:spPr>
          <a:xfrm>
            <a:off x="265500" y="1375600"/>
            <a:ext cx="4045200" cy="29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no" sz="4400"/>
              <a:t>Wrap up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1800"/>
          </a:p>
        </p:txBody>
      </p:sp>
      <p:sp>
        <p:nvSpPr>
          <p:cNvPr id="146" name="Google Shape;146;g151154b61ce_1_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Why do you think we had this class?​</a:t>
            </a:r>
            <a:endParaRPr sz="2400"/>
          </a:p>
          <a:p>
            <a:pPr indent="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Is there anything you want the seminars to cover after the fall?</a:t>
            </a:r>
            <a:endParaRPr sz="2400"/>
          </a:p>
          <a:p>
            <a:pPr indent="0" lvl="0" marL="457200" rtl="0" algn="l">
              <a:lnSpc>
                <a:spcPct val="107608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" sz="2400"/>
              <a:t>Any other questions?​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