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313" r:id="rId13"/>
    <p:sldId id="280" r:id="rId14"/>
    <p:sldId id="281" r:id="rId15"/>
    <p:sldId id="295" r:id="rId16"/>
    <p:sldId id="296" r:id="rId17"/>
    <p:sldId id="294" r:id="rId18"/>
    <p:sldId id="297" r:id="rId19"/>
    <p:sldId id="301" r:id="rId20"/>
    <p:sldId id="307" r:id="rId21"/>
    <p:sldId id="304" r:id="rId22"/>
    <p:sldId id="300" r:id="rId23"/>
    <p:sldId id="282" r:id="rId24"/>
    <p:sldId id="283" r:id="rId25"/>
    <p:sldId id="302" r:id="rId26"/>
    <p:sldId id="312" r:id="rId27"/>
    <p:sldId id="293" r:id="rId28"/>
    <p:sldId id="285" r:id="rId29"/>
    <p:sldId id="292" r:id="rId30"/>
    <p:sldId id="286" r:id="rId31"/>
    <p:sldId id="287" r:id="rId32"/>
    <p:sldId id="288" r:id="rId33"/>
    <p:sldId id="284" r:id="rId34"/>
    <p:sldId id="289" r:id="rId35"/>
    <p:sldId id="290" r:id="rId36"/>
    <p:sldId id="298" r:id="rId37"/>
    <p:sldId id="299" r:id="rId38"/>
    <p:sldId id="269" r:id="rId39"/>
    <p:sldId id="274" r:id="rId40"/>
    <p:sldId id="271" r:id="rId41"/>
    <p:sldId id="272" r:id="rId42"/>
    <p:sldId id="273" r:id="rId43"/>
    <p:sldId id="261" r:id="rId44"/>
    <p:sldId id="277" r:id="rId4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30"/>
    <p:restoredTop sz="90746"/>
  </p:normalViewPr>
  <p:slideViewPr>
    <p:cSldViewPr>
      <p:cViewPr varScale="1">
        <p:scale>
          <a:sx n="109" d="100"/>
          <a:sy n="109" d="100"/>
        </p:scale>
        <p:origin x="120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21.01.2021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433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Programming Technology Group</a:t>
            </a:r>
          </a:p>
          <a:p>
            <a:pPr eaLnBrk="1" hangingPunct="1"/>
            <a:r>
              <a:rPr lang="da-DK" i="1" dirty="0"/>
              <a:t>Programming </a:t>
            </a:r>
            <a:r>
              <a:rPr lang="da-DK" i="1" dirty="0" err="1"/>
              <a:t>Section</a:t>
            </a:r>
            <a:endParaRPr lang="da-DK" i="1" dirty="0"/>
          </a:p>
          <a:p>
            <a:pPr eaLnBrk="1" hangingPunct="1"/>
            <a:r>
              <a:rPr lang="da-DK" i="1"/>
              <a:t>IfI, UiO</a:t>
            </a:r>
            <a:endParaRPr lang="da-DK" i="1" dirty="0"/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kstSylinder 1">
            <a:extLst>
              <a:ext uri="{FF2B5EF4-FFF2-40B4-BE49-F238E27FC236}">
                <a16:creationId xmlns:a16="http://schemas.microsoft.com/office/drawing/2014/main" id="{A222F330-8E28-314F-856A-45E4DFDD6ABA}"/>
              </a:ext>
            </a:extLst>
          </p:cNvPr>
          <p:cNvSpPr txBox="1"/>
          <p:nvPr/>
        </p:nvSpPr>
        <p:spPr>
          <a:xfrm>
            <a:off x="2195736" y="4437112"/>
            <a:ext cx="5508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Developed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Washington</a:t>
            </a:r>
          </a:p>
          <a:p>
            <a:r>
              <a:rPr lang="nb-NO" dirty="0"/>
              <a:t>                  in Seattle, Washington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Java!</a:t>
            </a:r>
          </a:p>
          <a:p>
            <a:r>
              <a:rPr lang="en-US" dirty="0"/>
              <a:t>Experienced Java programmer?</a:t>
            </a:r>
          </a:p>
          <a:p>
            <a:r>
              <a:rPr lang="en-US" dirty="0"/>
              <a:t>Other OO languages? (C++, Go, Kotlin, …)</a:t>
            </a:r>
          </a:p>
          <a:p>
            <a:r>
              <a:rPr lang="da-DK" dirty="0"/>
              <a:t>SIMULA?</a:t>
            </a:r>
            <a:endParaRPr lang="en-US" dirty="0"/>
          </a:p>
          <a:p>
            <a:r>
              <a:rPr lang="da-DK" dirty="0"/>
              <a:t>Strong typing?</a:t>
            </a:r>
          </a:p>
          <a:p>
            <a:r>
              <a:rPr lang="da-DK" dirty="0" err="1"/>
              <a:t>Creating</a:t>
            </a:r>
            <a:r>
              <a:rPr lang="da-DK" dirty="0"/>
              <a:t> </a:t>
            </a:r>
            <a:r>
              <a:rPr lang="da-DK" dirty="0" err="1"/>
              <a:t>objects</a:t>
            </a:r>
            <a:r>
              <a:rPr lang="da-DK" dirty="0"/>
              <a:t>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portability;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distribution</a:t>
            </a:r>
          </a:p>
          <a:p>
            <a:r>
              <a:rPr lang="da-DK" dirty="0"/>
              <a:t>Distribution easy to use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Hello</a:t>
            </a:r>
            <a:endParaRPr lang="en-GB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en" sz="2800" dirty="0" err="1">
                <a:latin typeface="Courier New" pitchFamily="49" charset="0"/>
              </a:rPr>
              <a:t>const</a:t>
            </a:r>
            <a:r>
              <a:rPr lang="en" sz="2800" dirty="0">
                <a:latin typeface="Courier New" pitchFamily="49" charset="0"/>
              </a:rPr>
              <a:t> hello &lt;- object hello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  </a:t>
            </a:r>
            <a:r>
              <a:rPr lang="en" sz="2800" dirty="0" err="1">
                <a:latin typeface="Courier New" pitchFamily="49" charset="0"/>
              </a:rPr>
              <a:t>stdout.putstring</a:t>
            </a:r>
            <a:r>
              <a:rPr lang="en" sz="2800" dirty="0">
                <a:latin typeface="Courier New" pitchFamily="49" charset="0"/>
              </a:rPr>
              <a:t>["hello\n"]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end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end hello</a:t>
            </a: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 </a:t>
            </a:r>
            <a:r>
              <a:rPr lang="da-DK" sz="2800" dirty="0" err="1"/>
              <a:t>complete</a:t>
            </a:r>
            <a:r>
              <a:rPr lang="da-DK" sz="2800" dirty="0"/>
              <a:t> </a:t>
            </a:r>
            <a:r>
              <a:rPr lang="da-DK" sz="2800" dirty="0" err="1"/>
              <a:t>Emerald</a:t>
            </a:r>
            <a:r>
              <a:rPr lang="da-DK" sz="2800" dirty="0"/>
              <a:t> Program</a:t>
            </a:r>
            <a:endParaRPr lang="en-GB" sz="2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8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operation </a:t>
            </a:r>
            <a:r>
              <a:rPr lang="da-DK" sz="2400" dirty="0" err="1">
                <a:latin typeface="Courier New" pitchFamily="49" charset="0"/>
              </a:rPr>
              <a:t>getSeqNo[]-&gt;[prev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var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prev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end </a:t>
            </a:r>
            <a:r>
              <a:rPr lang="da-DK" dirty="0" err="1">
                <a:latin typeface="Courier New" pitchFamily="49" charset="0"/>
              </a:rPr>
              <a:t>getSeqno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end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en-GB" dirty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seqno2</a:t>
            </a:r>
            <a:endParaRPr lang="en-US"/>
          </a:p>
          <a:p>
            <a:pPr eaLnBrk="1" hangingPunct="1">
              <a:buFontTx/>
              <a:buNone/>
            </a:pPr>
            <a:endParaRPr lang="en-GB" sz="280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/>
          </a:p>
          <a:p>
            <a:pPr eaLnBrk="1" hangingPunct="1">
              <a:buFontTx/>
              <a:buNone/>
            </a:pPr>
            <a:r>
              <a:rPr lang="en-US"/>
              <a:t>Collection of operation signatures.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/>
              <a:t>and type-to-type</a:t>
            </a:r>
          </a:p>
          <a:p>
            <a:pPr eaLnBrk="1" hangingPunct="1">
              <a:buFontTx/>
              <a:buNone/>
            </a:pPr>
            <a:endParaRPr lang="da-DK" sz="2400"/>
          </a:p>
          <a:p>
            <a:pPr eaLnBrk="1" hangingPunct="1">
              <a:buFontTx/>
              <a:buNone/>
            </a:pPr>
            <a:r>
              <a:rPr lang="da-DK" sz="2400"/>
              <a:t>BankAccount </a:t>
            </a:r>
            <a:r>
              <a:rPr lang="da-DK" sz="2400" i="1"/>
              <a:t>conforms</a:t>
            </a:r>
            <a:r>
              <a:rPr lang="da-DK" sz="240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Informally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Conformity is </a:t>
            </a:r>
            <a:r>
              <a:rPr lang="da-DK" i="1"/>
              <a:t>implicit</a:t>
            </a:r>
            <a:endParaRPr lang="da-DK"/>
          </a:p>
          <a:p>
            <a:pPr eaLnBrk="1" hangingPunct="1"/>
            <a:r>
              <a:rPr lang="da-DK"/>
              <a:t>No ”implements” as in Java</a:t>
            </a:r>
          </a:p>
          <a:p>
            <a:pPr eaLnBrk="1" hangingPunct="1"/>
            <a:r>
              <a:rPr lang="da-DK"/>
              <a:t>Operation names important</a:t>
            </a:r>
          </a:p>
          <a:p>
            <a:pPr eaLnBrk="1" hangingPunct="1"/>
            <a:r>
              <a:rPr lang="da-DK"/>
              <a:t>Parameter names do not matter, just their type</a:t>
            </a:r>
          </a:p>
          <a:p>
            <a:pPr eaLnBrk="1" hangingPunct="1"/>
            <a:r>
              <a:rPr lang="da-DK"/>
              <a:t>Arity matters: foo(char) different from foo(char, float)</a:t>
            </a:r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more formally</a:t>
            </a: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Don’t listen to me: Talk to Andrew Black!</a:t>
            </a:r>
          </a:p>
          <a:p>
            <a:pPr eaLnBrk="1" hangingPunct="1"/>
            <a:r>
              <a:rPr lang="da-DK"/>
              <a:t>An object can conform to many different types</a:t>
            </a:r>
          </a:p>
          <a:p>
            <a:pPr eaLnBrk="1" hangingPunct="1"/>
            <a:r>
              <a:rPr lang="da-DK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/>
              <a:t>Conformity defined between types</a:t>
            </a:r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Lattice of types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Sea of objects</a:t>
            </a:r>
          </a:p>
          <a:p>
            <a:pPr eaLnBrk="1" hangingPunct="1"/>
            <a:r>
              <a:rPr lang="da-DK"/>
              <a:t>Sea is divided into disjunct parts called Nodes</a:t>
            </a:r>
          </a:p>
          <a:p>
            <a:pPr eaLnBrk="1" hangingPunct="1"/>
            <a:r>
              <a:rPr lang="da-DK"/>
              <a:t>An object is on one and only one Node at a time</a:t>
            </a:r>
          </a:p>
          <a:p>
            <a:pPr eaLnBrk="1" hangingPunct="1"/>
            <a:r>
              <a:rPr lang="da-DK"/>
              <a:t>Each node is represented by a Node object</a:t>
            </a:r>
          </a:p>
          <a:p>
            <a:pPr eaLnBrk="1" hangingPunct="1"/>
            <a:r>
              <a:rPr lang="da-DK">
                <a:latin typeface="Courier New" pitchFamily="49" charset="0"/>
              </a:rPr>
              <a:t>Locate X </a:t>
            </a:r>
            <a:r>
              <a:rPr lang="da-DK"/>
              <a:t>returns the node where X is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Immutable objects cannot change state</a:t>
            </a:r>
          </a:p>
          <a:p>
            <a:pPr eaLnBrk="1" hangingPunct="1"/>
            <a:r>
              <a:rPr lang="en-US"/>
              <a:t>Examples: The integer 17</a:t>
            </a:r>
          </a:p>
          <a:p>
            <a:pPr eaLnBrk="1" hangingPunct="1"/>
            <a:r>
              <a:rPr lang="en-US"/>
              <a:t>User-defined immutable objects: for example complex numbers</a:t>
            </a:r>
          </a:p>
          <a:p>
            <a:pPr eaLnBrk="1" hangingPunct="1"/>
            <a:r>
              <a:rPr lang="en-US"/>
              <a:t>Immutable objects are omnipresent</a:t>
            </a:r>
          </a:p>
          <a:p>
            <a:pPr eaLnBrk="1" hangingPunct="1"/>
            <a:r>
              <a:rPr lang="en-US"/>
              <a:t>Types must be immutable to allow static type checking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Local calls are typically 1,000 – 10,000 times faster than remote calls</a:t>
            </a:r>
          </a:p>
          <a:p>
            <a:pPr eaLnBrk="1" hangingPunct="1"/>
            <a:r>
              <a:rPr lang="da-DK"/>
              <a:t>Mobility for:</a:t>
            </a:r>
          </a:p>
          <a:p>
            <a:pPr lvl="1" eaLnBrk="1" hangingPunct="1"/>
            <a:r>
              <a:rPr lang="da-DK"/>
              <a:t>performance</a:t>
            </a:r>
          </a:p>
          <a:p>
            <a:pPr lvl="1" eaLnBrk="1" hangingPunct="1"/>
            <a:r>
              <a:rPr lang="da-DK"/>
              <a:t>availability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X.F[move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X.F[visit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object X</a:t>
            </a:r>
          </a:p>
          <a:p>
            <a:pPr eaLnBrk="1" hangingPunct="1">
              <a:buFontTx/>
              <a:buNone/>
            </a:pPr>
            <a:r>
              <a:rPr lang="da-DK"/>
              <a:t>  operation F[arg:T]</a:t>
            </a:r>
          </a:p>
          <a:p>
            <a:pPr eaLnBrk="1" hangingPunct="1">
              <a:buFontTx/>
              <a:buNone/>
            </a:pPr>
            <a:r>
              <a:rPr lang="da-DK"/>
              <a:t>    loop</a:t>
            </a:r>
          </a:p>
          <a:p>
            <a:pPr eaLnBrk="1" hangingPunct="1">
              <a:buFontTx/>
              <a:buNone/>
            </a:pPr>
            <a:r>
              <a:rPr lang="da-DK"/>
              <a:t>      arg.g[…]</a:t>
            </a:r>
          </a:p>
          <a:p>
            <a:pPr eaLnBrk="1" hangingPunct="1"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    end loop</a:t>
            </a:r>
          </a:p>
          <a:p>
            <a:pPr eaLnBrk="1" hangingPunct="1"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/>
              <a:t>Object moves itself to all available nodes</a:t>
            </a:r>
          </a:p>
          <a:p>
            <a:pPr eaLnBrk="1" hangingPunct="1"/>
            <a:r>
              <a:rPr lang="da-DK"/>
              <a:t>On the original MicroVAX implementation: 20 moves/second</a:t>
            </a:r>
          </a:p>
          <a:p>
            <a:pPr eaLnBrk="1" hangingPunct="1"/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Emerald is</a:t>
            </a:r>
          </a:p>
          <a:p>
            <a:pPr eaLnBrk="1" hangingPunct="1"/>
            <a:r>
              <a:rPr lang="da-DK"/>
              <a:t>clean OO language</a:t>
            </a:r>
          </a:p>
          <a:p>
            <a:pPr eaLnBrk="1" hangingPunct="1"/>
            <a:r>
              <a:rPr lang="da-DK"/>
              <a:t>fully integrated distribution facilities</a:t>
            </a:r>
          </a:p>
          <a:p>
            <a:pPr eaLnBrk="1" hangingPunct="1"/>
            <a:r>
              <a:rPr lang="da-DK"/>
              <a:t>has full on-the-fly mobility</a:t>
            </a:r>
          </a:p>
          <a:p>
            <a:pPr eaLnBrk="1" hangingPunct="1"/>
            <a:r>
              <a:rPr lang="da-DK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/>
              <a:t>Many novel implementation techniques (more talks to come!)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15200</TotalTime>
  <Words>1993</Words>
  <Application>Microsoft Macintosh PowerPoint</Application>
  <PresentationFormat>Skjermfremvisning (4:3)</PresentationFormat>
  <Paragraphs>386</Paragraphs>
  <Slides>44</Slides>
  <Notes>43</Notes>
  <HiddenSlides>15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44</vt:i4>
      </vt:variant>
    </vt:vector>
  </HeadingPairs>
  <TitlesOfParts>
    <vt:vector size="48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Hello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47</cp:revision>
  <cp:lastPrinted>1601-01-01T00:00:00Z</cp:lastPrinted>
  <dcterms:created xsi:type="dcterms:W3CDTF">2016-02-29T13:14:49Z</dcterms:created>
  <dcterms:modified xsi:type="dcterms:W3CDTF">2021-01-21T13:16:37Z</dcterms:modified>
</cp:coreProperties>
</file>