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3"/>
  </p:notesMasterIdLst>
  <p:sldIdLst>
    <p:sldId id="256" r:id="rId2"/>
    <p:sldId id="264" r:id="rId3"/>
    <p:sldId id="269" r:id="rId4"/>
    <p:sldId id="270" r:id="rId5"/>
    <p:sldId id="266" r:id="rId6"/>
    <p:sldId id="259" r:id="rId7"/>
    <p:sldId id="260" r:id="rId8"/>
    <p:sldId id="261" r:id="rId9"/>
    <p:sldId id="271" r:id="rId10"/>
    <p:sldId id="262" r:id="rId11"/>
    <p:sldId id="263"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DB7BB30-F304-C11B-C2C5-338716437191}" v="653" dt="2025-11-20T22:11:04.167"/>
    <p1510:client id="{2684C33E-FB68-43CC-A8BE-D25D09E71072}" v="6393" dt="2025-11-21T07:48:13.985"/>
    <p1510:client id="{C745271C-8859-520D-1FA2-B6B5C2E0BFEA}" v="69" dt="2025-11-21T07:38:46.636"/>
    <p1510:client id="{F0136561-4F41-1F45-B131-942E3C693482}" v="188" dt="2025-11-20T22:01:03.36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Bok1"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chemeClr val="tx1">
                    <a:lumMod val="65000"/>
                    <a:lumOff val="35000"/>
                  </a:schemeClr>
                </a:solidFill>
                <a:latin typeface="+mn-lt"/>
                <a:ea typeface="+mn-ea"/>
                <a:cs typeface="+mn-cs"/>
              </a:defRPr>
            </a:pPr>
            <a:r>
              <a:rPr lang="nb-NO" sz="2000" b="1"/>
              <a:t>Bruk av KI i studiearbeid (NOKUT</a:t>
            </a:r>
            <a:r>
              <a:rPr lang="nb-NO" sz="2000" b="1" baseline="0"/>
              <a:t> 2024)</a:t>
            </a:r>
            <a:endParaRPr lang="nb-NO" sz="2000" b="1"/>
          </a:p>
        </c:rich>
      </c:tx>
      <c:overlay val="0"/>
      <c:spPr>
        <a:noFill/>
        <a:ln>
          <a:noFill/>
        </a:ln>
        <a:effectLst/>
      </c:spPr>
      <c:txPr>
        <a:bodyPr rot="0" spcFirstLastPara="1" vertOverflow="ellipsis" vert="horz" wrap="square" anchor="ctr" anchorCtr="1"/>
        <a:lstStyle/>
        <a:p>
          <a:pPr>
            <a:defRPr sz="2000" b="1"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manualLayout>
          <c:layoutTarget val="inner"/>
          <c:xMode val="edge"/>
          <c:yMode val="edge"/>
          <c:x val="0.21885993336525755"/>
          <c:y val="0.21598447038449445"/>
          <c:w val="0.53004570351431424"/>
          <c:h val="0.56244895339162704"/>
        </c:manualLayout>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6DDA-46EA-B70E-264611A731C2}"/>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6DDA-46EA-B70E-264611A731C2}"/>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6DDA-46EA-B70E-264611A731C2}"/>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6DDA-46EA-B70E-264611A731C2}"/>
              </c:ext>
            </c:extLst>
          </c:dPt>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bg1"/>
                    </a:solidFill>
                    <a:latin typeface="+mn-lt"/>
                    <a:ea typeface="+mn-ea"/>
                    <a:cs typeface="+mn-cs"/>
                  </a:defRPr>
                </a:pPr>
                <a:endParaRPr lang="nb-NO"/>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'Ark1'!$A$5:$A$8</c:f>
              <c:strCache>
                <c:ptCount val="4"/>
                <c:pt idx="0">
                  <c:v>Bruker ofte</c:v>
                </c:pt>
                <c:pt idx="1">
                  <c:v>Bruker av og til</c:v>
                </c:pt>
                <c:pt idx="2">
                  <c:v>Bruker sjelden</c:v>
                </c:pt>
                <c:pt idx="3">
                  <c:v>Bruker ikke</c:v>
                </c:pt>
              </c:strCache>
            </c:strRef>
          </c:cat>
          <c:val>
            <c:numRef>
              <c:f>'Ark1'!$B$5:$B$8</c:f>
              <c:numCache>
                <c:formatCode>0%</c:formatCode>
                <c:ptCount val="4"/>
                <c:pt idx="0">
                  <c:v>0.19</c:v>
                </c:pt>
                <c:pt idx="1">
                  <c:v>0.22</c:v>
                </c:pt>
                <c:pt idx="2">
                  <c:v>0.34</c:v>
                </c:pt>
                <c:pt idx="3">
                  <c:v>0.25</c:v>
                </c:pt>
              </c:numCache>
            </c:numRef>
          </c:val>
          <c:extLst>
            <c:ext xmlns:c16="http://schemas.microsoft.com/office/drawing/2014/chart" uri="{C3380CC4-5D6E-409C-BE32-E72D297353CC}">
              <c16:uniqueId val="{00000008-6DDA-46EA-B70E-264611A731C2}"/>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3.0307343866067218E-2"/>
          <c:y val="0.81455001439797714"/>
          <c:w val="0.96969265613393274"/>
          <c:h val="0.16834747806468744"/>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svg"/><Relationship Id="rId1" Type="http://schemas.openxmlformats.org/officeDocument/2006/relationships/image" Target="../media/image1.png"/><Relationship Id="rId4" Type="http://schemas.openxmlformats.org/officeDocument/2006/relationships/image" Target="../media/image4.svg"/></Relationships>
</file>

<file path=ppt/diagrams/_rels/drawing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svg"/><Relationship Id="rId1" Type="http://schemas.openxmlformats.org/officeDocument/2006/relationships/image" Target="../media/image1.png"/><Relationship Id="rId4" Type="http://schemas.openxmlformats.org/officeDocument/2006/relationships/image" Target="../media/image4.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9AA9788-FCE5-4739-8549-35F44175F6AD}" type="doc">
      <dgm:prSet loTypeId="urn:microsoft.com/office/officeart/2018/5/layout/CenteredIconLabelDescriptionList" loCatId="icon" qsTypeId="urn:microsoft.com/office/officeart/2005/8/quickstyle/simple1" qsCatId="simple" csTypeId="urn:microsoft.com/office/officeart/2005/8/colors/accent1_2" csCatId="accent1" phldr="1"/>
      <dgm:spPr/>
      <dgm:t>
        <a:bodyPr/>
        <a:lstStyle/>
        <a:p>
          <a:endParaRPr lang="en-US"/>
        </a:p>
      </dgm:t>
    </dgm:pt>
    <dgm:pt modelId="{E3EBBE4F-9277-4C6E-9FC7-5C778E166792}">
      <dgm:prSet/>
      <dgm:spPr/>
      <dgm:t>
        <a:bodyPr/>
        <a:lstStyle/>
        <a:p>
          <a:pPr>
            <a:lnSpc>
              <a:spcPct val="100000"/>
            </a:lnSpc>
            <a:defRPr b="1"/>
          </a:pPr>
          <a:r>
            <a:rPr lang="nb-NO" b="1"/>
            <a:t>Litteraturgjennomgang</a:t>
          </a:r>
          <a:endParaRPr lang="en-US"/>
        </a:p>
      </dgm:t>
    </dgm:pt>
    <dgm:pt modelId="{E80B709D-F35B-4904-BBAA-AA55EC0B195D}" type="parTrans" cxnId="{B5769C59-1DDC-47F0-B26D-3077E37E3BE0}">
      <dgm:prSet/>
      <dgm:spPr/>
      <dgm:t>
        <a:bodyPr/>
        <a:lstStyle/>
        <a:p>
          <a:endParaRPr lang="en-US"/>
        </a:p>
      </dgm:t>
    </dgm:pt>
    <dgm:pt modelId="{3D4AD7A1-8F45-4D8D-AB9C-8A55AFE7DB43}" type="sibTrans" cxnId="{B5769C59-1DDC-47F0-B26D-3077E37E3BE0}">
      <dgm:prSet/>
      <dgm:spPr/>
      <dgm:t>
        <a:bodyPr/>
        <a:lstStyle/>
        <a:p>
          <a:endParaRPr lang="en-US"/>
        </a:p>
      </dgm:t>
    </dgm:pt>
    <dgm:pt modelId="{54D276FD-2D5A-4B2E-9BD5-C26DA6A8E6B8}">
      <dgm:prSet/>
      <dgm:spPr/>
      <dgm:t>
        <a:bodyPr/>
        <a:lstStyle/>
        <a:p>
          <a:pPr>
            <a:lnSpc>
              <a:spcPct val="100000"/>
            </a:lnSpc>
          </a:pPr>
          <a:r>
            <a:rPr lang="nb-NO"/>
            <a:t>- Relevante vitenskapelige akademiske artikler</a:t>
          </a:r>
          <a:endParaRPr lang="en-US"/>
        </a:p>
      </dgm:t>
    </dgm:pt>
    <dgm:pt modelId="{1222A5B1-A956-4ECE-86D1-71CD391BA691}" type="parTrans" cxnId="{340C6EB7-E29A-47DF-8461-CEBAB70B41CA}">
      <dgm:prSet/>
      <dgm:spPr/>
      <dgm:t>
        <a:bodyPr/>
        <a:lstStyle/>
        <a:p>
          <a:endParaRPr lang="en-US"/>
        </a:p>
      </dgm:t>
    </dgm:pt>
    <dgm:pt modelId="{3559EF15-03B5-423F-8763-7E547BA60E76}" type="sibTrans" cxnId="{340C6EB7-E29A-47DF-8461-CEBAB70B41CA}">
      <dgm:prSet/>
      <dgm:spPr/>
      <dgm:t>
        <a:bodyPr/>
        <a:lstStyle/>
        <a:p>
          <a:endParaRPr lang="en-US"/>
        </a:p>
      </dgm:t>
    </dgm:pt>
    <dgm:pt modelId="{477E5CBC-D2E0-4076-B413-9C12F5AD1879}">
      <dgm:prSet/>
      <dgm:spPr/>
      <dgm:t>
        <a:bodyPr/>
        <a:lstStyle/>
        <a:p>
          <a:pPr>
            <a:lnSpc>
              <a:spcPct val="100000"/>
            </a:lnSpc>
            <a:defRPr b="1"/>
          </a:pPr>
          <a:r>
            <a:rPr lang="nb-NO" b="1"/>
            <a:t>Kvalitative intervjuer</a:t>
          </a:r>
          <a:endParaRPr lang="en-US"/>
        </a:p>
      </dgm:t>
    </dgm:pt>
    <dgm:pt modelId="{5D6A8379-5E01-4EA5-8336-F1CB0E746DB8}" type="parTrans" cxnId="{0241C433-1224-4322-A4DA-1569D9948700}">
      <dgm:prSet/>
      <dgm:spPr/>
      <dgm:t>
        <a:bodyPr/>
        <a:lstStyle/>
        <a:p>
          <a:endParaRPr lang="en-US"/>
        </a:p>
      </dgm:t>
    </dgm:pt>
    <dgm:pt modelId="{0B61C582-4742-4E12-B269-3969B32C8EC7}" type="sibTrans" cxnId="{0241C433-1224-4322-A4DA-1569D9948700}">
      <dgm:prSet/>
      <dgm:spPr/>
      <dgm:t>
        <a:bodyPr/>
        <a:lstStyle/>
        <a:p>
          <a:endParaRPr lang="en-US"/>
        </a:p>
      </dgm:t>
    </dgm:pt>
    <dgm:pt modelId="{4B43AA7E-E100-461A-AB61-14358BC03D0D}">
      <dgm:prSet/>
      <dgm:spPr/>
      <dgm:t>
        <a:bodyPr/>
        <a:lstStyle/>
        <a:p>
          <a:pPr>
            <a:lnSpc>
              <a:spcPct val="100000"/>
            </a:lnSpc>
          </a:pPr>
          <a:r>
            <a:rPr lang="nb-NO"/>
            <a:t>- Fire </a:t>
          </a:r>
          <a:r>
            <a:rPr lang="nb-NO" err="1"/>
            <a:t>semi</a:t>
          </a:r>
          <a:r>
            <a:rPr lang="nb-NO"/>
            <a:t>-strukturerte intervjuer med studenter</a:t>
          </a:r>
        </a:p>
        <a:p>
          <a:pPr>
            <a:lnSpc>
              <a:spcPct val="100000"/>
            </a:lnSpc>
          </a:pPr>
          <a:r>
            <a:rPr lang="nb-NO"/>
            <a:t>- Åpne spørsmål om egen bruk av AI og refleksjoner knyttet til bruken.</a:t>
          </a:r>
          <a:endParaRPr lang="en-US"/>
        </a:p>
      </dgm:t>
    </dgm:pt>
    <dgm:pt modelId="{9A869461-7695-4600-8F65-174C22676599}" type="parTrans" cxnId="{D126CE06-AB37-4EAB-B9F0-D3DAD3966F86}">
      <dgm:prSet/>
      <dgm:spPr/>
      <dgm:t>
        <a:bodyPr/>
        <a:lstStyle/>
        <a:p>
          <a:endParaRPr lang="en-US"/>
        </a:p>
      </dgm:t>
    </dgm:pt>
    <dgm:pt modelId="{5A9372F5-7B00-406D-A19E-4328E948B63E}" type="sibTrans" cxnId="{D126CE06-AB37-4EAB-B9F0-D3DAD3966F86}">
      <dgm:prSet/>
      <dgm:spPr/>
      <dgm:t>
        <a:bodyPr/>
        <a:lstStyle/>
        <a:p>
          <a:endParaRPr lang="en-US"/>
        </a:p>
      </dgm:t>
    </dgm:pt>
    <dgm:pt modelId="{C660EAAC-6C71-4BFF-AA4C-DD1C180118BD}">
      <dgm:prSet/>
      <dgm:spPr/>
      <dgm:t>
        <a:bodyPr/>
        <a:lstStyle/>
        <a:p>
          <a:pPr>
            <a:lnSpc>
              <a:spcPct val="100000"/>
            </a:lnSpc>
          </a:pPr>
          <a:r>
            <a:rPr lang="nb-NO"/>
            <a:t>- Spørreundersøkelser (NOKUT og </a:t>
          </a:r>
          <a:r>
            <a:rPr lang="nb-NO" err="1"/>
            <a:t>Tekna</a:t>
          </a:r>
          <a:r>
            <a:rPr lang="nb-NO"/>
            <a:t>)</a:t>
          </a:r>
        </a:p>
      </dgm:t>
    </dgm:pt>
    <dgm:pt modelId="{3EF96DEA-B56D-4AAE-8DD3-C10D00831D1F}" type="parTrans" cxnId="{9AA4EB8C-8320-49E3-98DD-FC24F22ECC2C}">
      <dgm:prSet/>
      <dgm:spPr/>
      <dgm:t>
        <a:bodyPr/>
        <a:lstStyle/>
        <a:p>
          <a:endParaRPr lang="nb-NO"/>
        </a:p>
      </dgm:t>
    </dgm:pt>
    <dgm:pt modelId="{EB7336D2-4A14-41E3-B206-890FAB6A269C}" type="sibTrans" cxnId="{9AA4EB8C-8320-49E3-98DD-FC24F22ECC2C}">
      <dgm:prSet/>
      <dgm:spPr/>
      <dgm:t>
        <a:bodyPr/>
        <a:lstStyle/>
        <a:p>
          <a:endParaRPr lang="nb-NO"/>
        </a:p>
      </dgm:t>
    </dgm:pt>
    <dgm:pt modelId="{3FC4ECBA-42D6-486C-860C-30D3B1D8AF44}" type="pres">
      <dgm:prSet presAssocID="{09AA9788-FCE5-4739-8549-35F44175F6AD}" presName="root" presStyleCnt="0">
        <dgm:presLayoutVars>
          <dgm:dir/>
          <dgm:resizeHandles val="exact"/>
        </dgm:presLayoutVars>
      </dgm:prSet>
      <dgm:spPr/>
    </dgm:pt>
    <dgm:pt modelId="{92DE9C4A-8E30-44C0-9824-30BA741541EC}" type="pres">
      <dgm:prSet presAssocID="{E3EBBE4F-9277-4C6E-9FC7-5C778E166792}" presName="compNode" presStyleCnt="0"/>
      <dgm:spPr/>
    </dgm:pt>
    <dgm:pt modelId="{36BE79E5-CF2D-4DE5-BD12-82FB2CE44227}" type="pres">
      <dgm:prSet presAssocID="{E3EBBE4F-9277-4C6E-9FC7-5C778E166792}" presName="iconRect" presStyleLbl="node1" presStyleIdx="0" presStyleCnt="2" custLinFactNeighborX="2163" custLinFactNeighborY="-504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Avis"/>
        </a:ext>
      </dgm:extLst>
    </dgm:pt>
    <dgm:pt modelId="{B89958C5-15EE-483A-B48A-BAE39441F1F0}" type="pres">
      <dgm:prSet presAssocID="{E3EBBE4F-9277-4C6E-9FC7-5C778E166792}" presName="iconSpace" presStyleCnt="0"/>
      <dgm:spPr/>
    </dgm:pt>
    <dgm:pt modelId="{CEC1C7FA-1B48-47E5-960E-61D40C0C06C8}" type="pres">
      <dgm:prSet presAssocID="{E3EBBE4F-9277-4C6E-9FC7-5C778E166792}" presName="parTx" presStyleLbl="revTx" presStyleIdx="0" presStyleCnt="4" custLinFactNeighborX="252" custLinFactNeighborY="-25223">
        <dgm:presLayoutVars>
          <dgm:chMax val="0"/>
          <dgm:chPref val="0"/>
        </dgm:presLayoutVars>
      </dgm:prSet>
      <dgm:spPr/>
    </dgm:pt>
    <dgm:pt modelId="{9338C291-861D-4762-BB66-54D1D64DB2F6}" type="pres">
      <dgm:prSet presAssocID="{E3EBBE4F-9277-4C6E-9FC7-5C778E166792}" presName="txSpace" presStyleCnt="0"/>
      <dgm:spPr/>
    </dgm:pt>
    <dgm:pt modelId="{FBD91F9C-F688-456F-9715-8EE48AB51811}" type="pres">
      <dgm:prSet presAssocID="{E3EBBE4F-9277-4C6E-9FC7-5C778E166792}" presName="desTx" presStyleLbl="revTx" presStyleIdx="1" presStyleCnt="4" custLinFactNeighborX="-1565" custLinFactNeighborY="-20410">
        <dgm:presLayoutVars/>
      </dgm:prSet>
      <dgm:spPr/>
    </dgm:pt>
    <dgm:pt modelId="{209603D3-6E5B-47A2-94AB-1D1BBFF95287}" type="pres">
      <dgm:prSet presAssocID="{3D4AD7A1-8F45-4D8D-AB9C-8A55AFE7DB43}" presName="sibTrans" presStyleCnt="0"/>
      <dgm:spPr/>
    </dgm:pt>
    <dgm:pt modelId="{E259F53C-04A9-498F-BFC9-4F5FD75C92D3}" type="pres">
      <dgm:prSet presAssocID="{477E5CBC-D2E0-4076-B413-9C12F5AD1879}" presName="compNode" presStyleCnt="0"/>
      <dgm:spPr/>
    </dgm:pt>
    <dgm:pt modelId="{90685EFB-270A-4667-B117-00EEFA1BA270}" type="pres">
      <dgm:prSet presAssocID="{477E5CBC-D2E0-4076-B413-9C12F5AD1879}"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hat"/>
        </a:ext>
      </dgm:extLst>
    </dgm:pt>
    <dgm:pt modelId="{14598CAD-2E60-4CE9-B85F-2FA695C8FD0B}" type="pres">
      <dgm:prSet presAssocID="{477E5CBC-D2E0-4076-B413-9C12F5AD1879}" presName="iconSpace" presStyleCnt="0"/>
      <dgm:spPr/>
    </dgm:pt>
    <dgm:pt modelId="{21DF33B9-6609-4B7D-B8D7-FD157AC0620F}" type="pres">
      <dgm:prSet presAssocID="{477E5CBC-D2E0-4076-B413-9C12F5AD1879}" presName="parTx" presStyleLbl="revTx" presStyleIdx="2" presStyleCnt="4" custLinFactNeighborX="2522" custLinFactNeighborY="0">
        <dgm:presLayoutVars>
          <dgm:chMax val="0"/>
          <dgm:chPref val="0"/>
        </dgm:presLayoutVars>
      </dgm:prSet>
      <dgm:spPr/>
    </dgm:pt>
    <dgm:pt modelId="{FEC52D25-1C45-4C1F-B774-F42006B216FE}" type="pres">
      <dgm:prSet presAssocID="{477E5CBC-D2E0-4076-B413-9C12F5AD1879}" presName="txSpace" presStyleCnt="0"/>
      <dgm:spPr/>
    </dgm:pt>
    <dgm:pt modelId="{5FFCF0C9-FA52-4997-9461-F8F13D254D18}" type="pres">
      <dgm:prSet presAssocID="{477E5CBC-D2E0-4076-B413-9C12F5AD1879}" presName="desTx" presStyleLbl="revTx" presStyleIdx="3" presStyleCnt="4" custScaleX="113440" custScaleY="179458" custLinFactNeighborX="504" custLinFactNeighborY="33193">
        <dgm:presLayoutVars/>
      </dgm:prSet>
      <dgm:spPr/>
    </dgm:pt>
  </dgm:ptLst>
  <dgm:cxnLst>
    <dgm:cxn modelId="{D126CE06-AB37-4EAB-B9F0-D3DAD3966F86}" srcId="{477E5CBC-D2E0-4076-B413-9C12F5AD1879}" destId="{4B43AA7E-E100-461A-AB61-14358BC03D0D}" srcOrd="0" destOrd="0" parTransId="{9A869461-7695-4600-8F65-174C22676599}" sibTransId="{5A9372F5-7B00-406D-A19E-4328E948B63E}"/>
    <dgm:cxn modelId="{F8ADF70F-ED95-4EA5-A6FC-3384F416168B}" type="presOf" srcId="{E3EBBE4F-9277-4C6E-9FC7-5C778E166792}" destId="{CEC1C7FA-1B48-47E5-960E-61D40C0C06C8}" srcOrd="0" destOrd="0" presId="urn:microsoft.com/office/officeart/2018/5/layout/CenteredIconLabelDescriptionList"/>
    <dgm:cxn modelId="{0241C433-1224-4322-A4DA-1569D9948700}" srcId="{09AA9788-FCE5-4739-8549-35F44175F6AD}" destId="{477E5CBC-D2E0-4076-B413-9C12F5AD1879}" srcOrd="1" destOrd="0" parTransId="{5D6A8379-5E01-4EA5-8336-F1CB0E746DB8}" sibTransId="{0B61C582-4742-4E12-B269-3969B32C8EC7}"/>
    <dgm:cxn modelId="{5B896B44-523F-4225-A208-E36ED7AEF329}" type="presOf" srcId="{477E5CBC-D2E0-4076-B413-9C12F5AD1879}" destId="{21DF33B9-6609-4B7D-B8D7-FD157AC0620F}" srcOrd="0" destOrd="0" presId="urn:microsoft.com/office/officeart/2018/5/layout/CenteredIconLabelDescriptionList"/>
    <dgm:cxn modelId="{22FE2865-405C-472B-BC68-184B3D43D3EE}" type="presOf" srcId="{C660EAAC-6C71-4BFF-AA4C-DD1C180118BD}" destId="{FBD91F9C-F688-456F-9715-8EE48AB51811}" srcOrd="0" destOrd="1" presId="urn:microsoft.com/office/officeart/2018/5/layout/CenteredIconLabelDescriptionList"/>
    <dgm:cxn modelId="{8669FF6B-7E67-42EB-B949-861D14FDE2F8}" type="presOf" srcId="{09AA9788-FCE5-4739-8549-35F44175F6AD}" destId="{3FC4ECBA-42D6-486C-860C-30D3B1D8AF44}" srcOrd="0" destOrd="0" presId="urn:microsoft.com/office/officeart/2018/5/layout/CenteredIconLabelDescriptionList"/>
    <dgm:cxn modelId="{B5769C59-1DDC-47F0-B26D-3077E37E3BE0}" srcId="{09AA9788-FCE5-4739-8549-35F44175F6AD}" destId="{E3EBBE4F-9277-4C6E-9FC7-5C778E166792}" srcOrd="0" destOrd="0" parTransId="{E80B709D-F35B-4904-BBAA-AA55EC0B195D}" sibTransId="{3D4AD7A1-8F45-4D8D-AB9C-8A55AFE7DB43}"/>
    <dgm:cxn modelId="{9AA4EB8C-8320-49E3-98DD-FC24F22ECC2C}" srcId="{E3EBBE4F-9277-4C6E-9FC7-5C778E166792}" destId="{C660EAAC-6C71-4BFF-AA4C-DD1C180118BD}" srcOrd="1" destOrd="0" parTransId="{3EF96DEA-B56D-4AAE-8DD3-C10D00831D1F}" sibTransId="{EB7336D2-4A14-41E3-B206-890FAB6A269C}"/>
    <dgm:cxn modelId="{340C6EB7-E29A-47DF-8461-CEBAB70B41CA}" srcId="{E3EBBE4F-9277-4C6E-9FC7-5C778E166792}" destId="{54D276FD-2D5A-4B2E-9BD5-C26DA6A8E6B8}" srcOrd="0" destOrd="0" parTransId="{1222A5B1-A956-4ECE-86D1-71CD391BA691}" sibTransId="{3559EF15-03B5-423F-8763-7E547BA60E76}"/>
    <dgm:cxn modelId="{F04719E3-3D93-48BD-9B54-B18A423867CC}" type="presOf" srcId="{54D276FD-2D5A-4B2E-9BD5-C26DA6A8E6B8}" destId="{FBD91F9C-F688-456F-9715-8EE48AB51811}" srcOrd="0" destOrd="0" presId="urn:microsoft.com/office/officeart/2018/5/layout/CenteredIconLabelDescriptionList"/>
    <dgm:cxn modelId="{1180C8E8-088D-4DAD-8FFA-2B7F84B11FEA}" type="presOf" srcId="{4B43AA7E-E100-461A-AB61-14358BC03D0D}" destId="{5FFCF0C9-FA52-4997-9461-F8F13D254D18}" srcOrd="0" destOrd="0" presId="urn:microsoft.com/office/officeart/2018/5/layout/CenteredIconLabelDescriptionList"/>
    <dgm:cxn modelId="{4254B53F-F15A-4C9A-9D40-CC00E67A5ED7}" type="presParOf" srcId="{3FC4ECBA-42D6-486C-860C-30D3B1D8AF44}" destId="{92DE9C4A-8E30-44C0-9824-30BA741541EC}" srcOrd="0" destOrd="0" presId="urn:microsoft.com/office/officeart/2018/5/layout/CenteredIconLabelDescriptionList"/>
    <dgm:cxn modelId="{50ED498C-F581-4410-92D4-019B71AD5DB7}" type="presParOf" srcId="{92DE9C4A-8E30-44C0-9824-30BA741541EC}" destId="{36BE79E5-CF2D-4DE5-BD12-82FB2CE44227}" srcOrd="0" destOrd="0" presId="urn:microsoft.com/office/officeart/2018/5/layout/CenteredIconLabelDescriptionList"/>
    <dgm:cxn modelId="{384FDE59-357B-4E95-98DB-CAEDBFF4385C}" type="presParOf" srcId="{92DE9C4A-8E30-44C0-9824-30BA741541EC}" destId="{B89958C5-15EE-483A-B48A-BAE39441F1F0}" srcOrd="1" destOrd="0" presId="urn:microsoft.com/office/officeart/2018/5/layout/CenteredIconLabelDescriptionList"/>
    <dgm:cxn modelId="{F11D37D6-52F4-4B10-BB0C-E37C4668695E}" type="presParOf" srcId="{92DE9C4A-8E30-44C0-9824-30BA741541EC}" destId="{CEC1C7FA-1B48-47E5-960E-61D40C0C06C8}" srcOrd="2" destOrd="0" presId="urn:microsoft.com/office/officeart/2018/5/layout/CenteredIconLabelDescriptionList"/>
    <dgm:cxn modelId="{21BF63FE-A66E-4923-A416-0B66B64E5644}" type="presParOf" srcId="{92DE9C4A-8E30-44C0-9824-30BA741541EC}" destId="{9338C291-861D-4762-BB66-54D1D64DB2F6}" srcOrd="3" destOrd="0" presId="urn:microsoft.com/office/officeart/2018/5/layout/CenteredIconLabelDescriptionList"/>
    <dgm:cxn modelId="{2F9C4853-1067-4E3B-9C37-79E58AA820F4}" type="presParOf" srcId="{92DE9C4A-8E30-44C0-9824-30BA741541EC}" destId="{FBD91F9C-F688-456F-9715-8EE48AB51811}" srcOrd="4" destOrd="0" presId="urn:microsoft.com/office/officeart/2018/5/layout/CenteredIconLabelDescriptionList"/>
    <dgm:cxn modelId="{21864CD4-E12C-4BB5-890E-44E278CD7400}" type="presParOf" srcId="{3FC4ECBA-42D6-486C-860C-30D3B1D8AF44}" destId="{209603D3-6E5B-47A2-94AB-1D1BBFF95287}" srcOrd="1" destOrd="0" presId="urn:microsoft.com/office/officeart/2018/5/layout/CenteredIconLabelDescriptionList"/>
    <dgm:cxn modelId="{E3D7A12E-A060-4589-9AF3-348114CBDC39}" type="presParOf" srcId="{3FC4ECBA-42D6-486C-860C-30D3B1D8AF44}" destId="{E259F53C-04A9-498F-BFC9-4F5FD75C92D3}" srcOrd="2" destOrd="0" presId="urn:microsoft.com/office/officeart/2018/5/layout/CenteredIconLabelDescriptionList"/>
    <dgm:cxn modelId="{92DAD702-9C25-4A85-B4FB-E5083F7C09F9}" type="presParOf" srcId="{E259F53C-04A9-498F-BFC9-4F5FD75C92D3}" destId="{90685EFB-270A-4667-B117-00EEFA1BA270}" srcOrd="0" destOrd="0" presId="urn:microsoft.com/office/officeart/2018/5/layout/CenteredIconLabelDescriptionList"/>
    <dgm:cxn modelId="{3FFE6318-E403-4E11-B567-7F90FECC6F1A}" type="presParOf" srcId="{E259F53C-04A9-498F-BFC9-4F5FD75C92D3}" destId="{14598CAD-2E60-4CE9-B85F-2FA695C8FD0B}" srcOrd="1" destOrd="0" presId="urn:microsoft.com/office/officeart/2018/5/layout/CenteredIconLabelDescriptionList"/>
    <dgm:cxn modelId="{F2C58789-8E5F-46D2-AE61-C51337020723}" type="presParOf" srcId="{E259F53C-04A9-498F-BFC9-4F5FD75C92D3}" destId="{21DF33B9-6609-4B7D-B8D7-FD157AC0620F}" srcOrd="2" destOrd="0" presId="urn:microsoft.com/office/officeart/2018/5/layout/CenteredIconLabelDescriptionList"/>
    <dgm:cxn modelId="{B2DAE241-4F08-4297-A2B2-30732F5C0D13}" type="presParOf" srcId="{E259F53C-04A9-498F-BFC9-4F5FD75C92D3}" destId="{FEC52D25-1C45-4C1F-B774-F42006B216FE}" srcOrd="3" destOrd="0" presId="urn:microsoft.com/office/officeart/2018/5/layout/CenteredIconLabelDescriptionList"/>
    <dgm:cxn modelId="{52DEDCFD-0E0B-41EF-B4B4-E6DE667EFFDC}" type="presParOf" srcId="{E259F53C-04A9-498F-BFC9-4F5FD75C92D3}" destId="{5FFCF0C9-FA52-4997-9461-F8F13D254D18}" srcOrd="4" destOrd="0" presId="urn:microsoft.com/office/officeart/2018/5/layout/CenteredIconLabelDescri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683C0A6-E1CF-44B0-9278-DE4962FAF261}"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0F0D6C84-A9D6-4602-B05A-4B235A7DADA0}">
      <dgm:prSet/>
      <dgm:spPr/>
      <dgm:t>
        <a:bodyPr/>
        <a:lstStyle/>
        <a:p>
          <a:r>
            <a:rPr lang="en-US" b="1" err="1"/>
            <a:t>Støtter</a:t>
          </a:r>
          <a:r>
            <a:rPr lang="en-US" b="1"/>
            <a:t> </a:t>
          </a:r>
          <a:r>
            <a:rPr lang="en-US" b="1" err="1"/>
            <a:t>utvikling</a:t>
          </a:r>
          <a:r>
            <a:rPr lang="en-US" b="1"/>
            <a:t> av PICO- </a:t>
          </a:r>
          <a:r>
            <a:rPr lang="en-US" b="1" err="1"/>
            <a:t>og</a:t>
          </a:r>
          <a:r>
            <a:rPr lang="en-US" b="1"/>
            <a:t> </a:t>
          </a:r>
          <a:r>
            <a:rPr lang="en-US" b="1" err="1"/>
            <a:t>kvalitative</a:t>
          </a:r>
          <a:r>
            <a:rPr lang="en-US" b="1"/>
            <a:t> </a:t>
          </a:r>
          <a:r>
            <a:rPr lang="en-US" b="1" err="1"/>
            <a:t>forskningsspørsmål</a:t>
          </a:r>
          <a:br>
            <a:rPr lang="en-US"/>
          </a:br>
          <a:r>
            <a:rPr lang="en-US" err="1"/>
            <a:t>Guidet</a:t>
          </a:r>
          <a:r>
            <a:rPr lang="en-US"/>
            <a:t> </a:t>
          </a:r>
          <a:r>
            <a:rPr lang="en-US" err="1"/>
            <a:t>struktur</a:t>
          </a:r>
          <a:r>
            <a:rPr lang="en-US"/>
            <a:t> </a:t>
          </a:r>
          <a:r>
            <a:rPr lang="en-US" err="1"/>
            <a:t>som</a:t>
          </a:r>
          <a:r>
            <a:rPr lang="en-US"/>
            <a:t> </a:t>
          </a:r>
          <a:r>
            <a:rPr lang="en-US" err="1"/>
            <a:t>hjelper</a:t>
          </a:r>
          <a:r>
            <a:rPr lang="en-US"/>
            <a:t> </a:t>
          </a:r>
          <a:r>
            <a:rPr lang="en-US" err="1"/>
            <a:t>studenten</a:t>
          </a:r>
          <a:r>
            <a:rPr lang="en-US"/>
            <a:t> </a:t>
          </a:r>
          <a:r>
            <a:rPr lang="en-US" err="1"/>
            <a:t>å</a:t>
          </a:r>
          <a:r>
            <a:rPr lang="en-US"/>
            <a:t> </a:t>
          </a:r>
          <a:r>
            <a:rPr lang="en-US" err="1"/>
            <a:t>formulere</a:t>
          </a:r>
          <a:r>
            <a:rPr lang="en-US"/>
            <a:t> </a:t>
          </a:r>
          <a:r>
            <a:rPr lang="en-US" err="1"/>
            <a:t>presise</a:t>
          </a:r>
          <a:r>
            <a:rPr lang="en-US"/>
            <a:t> </a:t>
          </a:r>
          <a:r>
            <a:rPr lang="en-US" err="1"/>
            <a:t>og</a:t>
          </a:r>
          <a:r>
            <a:rPr lang="en-US"/>
            <a:t> </a:t>
          </a:r>
          <a:r>
            <a:rPr lang="en-US" err="1"/>
            <a:t>søkbare</a:t>
          </a:r>
          <a:r>
            <a:rPr lang="en-US"/>
            <a:t> </a:t>
          </a:r>
          <a:r>
            <a:rPr lang="en-US" err="1"/>
            <a:t>spørsmål</a:t>
          </a:r>
          <a:endParaRPr lang="en-US"/>
        </a:p>
      </dgm:t>
    </dgm:pt>
    <dgm:pt modelId="{435B692C-C870-4932-8F53-CABAEA5C7CD7}" type="parTrans" cxnId="{7521A428-993E-480B-A8D8-8FB70C0268E6}">
      <dgm:prSet/>
      <dgm:spPr/>
      <dgm:t>
        <a:bodyPr/>
        <a:lstStyle/>
        <a:p>
          <a:endParaRPr lang="en-US"/>
        </a:p>
      </dgm:t>
    </dgm:pt>
    <dgm:pt modelId="{A1DE6136-1E18-4856-B15F-D6F06007EFA7}" type="sibTrans" cxnId="{7521A428-993E-480B-A8D8-8FB70C0268E6}">
      <dgm:prSet/>
      <dgm:spPr/>
      <dgm:t>
        <a:bodyPr/>
        <a:lstStyle/>
        <a:p>
          <a:endParaRPr lang="en-US"/>
        </a:p>
      </dgm:t>
    </dgm:pt>
    <dgm:pt modelId="{B6700735-AA51-42C7-97BE-99A03705D690}">
      <dgm:prSet/>
      <dgm:spPr/>
      <dgm:t>
        <a:bodyPr/>
        <a:lstStyle/>
        <a:p>
          <a:r>
            <a:rPr lang="en-US" b="1" err="1"/>
            <a:t>Foreslår</a:t>
          </a:r>
          <a:r>
            <a:rPr lang="en-US" b="1"/>
            <a:t> </a:t>
          </a:r>
          <a:r>
            <a:rPr lang="en-US" b="1" err="1"/>
            <a:t>MeSH</a:t>
          </a:r>
          <a:r>
            <a:rPr lang="en-US" b="1"/>
            <a:t>/</a:t>
          </a:r>
          <a:r>
            <a:rPr lang="en-US" b="1" err="1"/>
            <a:t>Emtree</a:t>
          </a:r>
          <a:r>
            <a:rPr lang="en-US" b="1"/>
            <a:t>-termer </a:t>
          </a:r>
          <a:r>
            <a:rPr lang="en-US" b="1" err="1"/>
            <a:t>og</a:t>
          </a:r>
          <a:r>
            <a:rPr lang="en-US" b="1"/>
            <a:t> </a:t>
          </a:r>
          <a:r>
            <a:rPr lang="en-US" b="1" err="1"/>
            <a:t>bygger</a:t>
          </a:r>
          <a:r>
            <a:rPr lang="en-US" b="1"/>
            <a:t> </a:t>
          </a:r>
          <a:r>
            <a:rPr lang="en-US" b="1" err="1"/>
            <a:t>søkeblokker</a:t>
          </a:r>
          <a:br>
            <a:rPr lang="en-US"/>
          </a:br>
          <a:r>
            <a:rPr lang="en-US"/>
            <a:t>Gir </a:t>
          </a:r>
          <a:r>
            <a:rPr lang="en-US" err="1"/>
            <a:t>kontrollerte</a:t>
          </a:r>
          <a:r>
            <a:rPr lang="en-US"/>
            <a:t> </a:t>
          </a:r>
          <a:r>
            <a:rPr lang="en-US" err="1"/>
            <a:t>vokabularer</a:t>
          </a:r>
          <a:r>
            <a:rPr lang="en-US"/>
            <a:t> </a:t>
          </a:r>
          <a:r>
            <a:rPr lang="en-US" err="1"/>
            <a:t>og</a:t>
          </a:r>
          <a:r>
            <a:rPr lang="en-US"/>
            <a:t> lager PubMed/Embase-</a:t>
          </a:r>
          <a:r>
            <a:rPr lang="en-US" err="1"/>
            <a:t>klare</a:t>
          </a:r>
          <a:r>
            <a:rPr lang="en-US"/>
            <a:t> query-</a:t>
          </a:r>
          <a:r>
            <a:rPr lang="en-US" err="1"/>
            <a:t>moduler</a:t>
          </a:r>
          <a:endParaRPr lang="en-US"/>
        </a:p>
      </dgm:t>
    </dgm:pt>
    <dgm:pt modelId="{CB216B5D-B87E-42D1-9A57-C98EA4AB9336}" type="parTrans" cxnId="{047A6B7B-9BB3-4333-B20B-33421CE4084C}">
      <dgm:prSet/>
      <dgm:spPr/>
      <dgm:t>
        <a:bodyPr/>
        <a:lstStyle/>
        <a:p>
          <a:endParaRPr lang="en-US"/>
        </a:p>
      </dgm:t>
    </dgm:pt>
    <dgm:pt modelId="{F11D60DF-1360-4328-A695-12BAE237C07C}" type="sibTrans" cxnId="{047A6B7B-9BB3-4333-B20B-33421CE4084C}">
      <dgm:prSet/>
      <dgm:spPr/>
      <dgm:t>
        <a:bodyPr/>
        <a:lstStyle/>
        <a:p>
          <a:endParaRPr lang="en-US"/>
        </a:p>
      </dgm:t>
    </dgm:pt>
    <dgm:pt modelId="{39B0DEEA-FBEF-4255-9DD0-B3FFD302697B}">
      <dgm:prSet/>
      <dgm:spPr/>
      <dgm:t>
        <a:bodyPr/>
        <a:lstStyle/>
        <a:p>
          <a:r>
            <a:rPr lang="en-US" b="1" err="1"/>
            <a:t>Metodisk</a:t>
          </a:r>
          <a:r>
            <a:rPr lang="en-US" b="1"/>
            <a:t> </a:t>
          </a:r>
          <a:r>
            <a:rPr lang="en-US" b="1" err="1"/>
            <a:t>støtte</a:t>
          </a:r>
          <a:r>
            <a:rPr lang="en-US" b="1"/>
            <a:t> – </a:t>
          </a:r>
          <a:r>
            <a:rPr lang="en-US" b="1" err="1"/>
            <a:t>ikke</a:t>
          </a:r>
          <a:r>
            <a:rPr lang="en-US" b="1"/>
            <a:t> </a:t>
          </a:r>
          <a:r>
            <a:rPr lang="en-US" b="1" err="1"/>
            <a:t>tekstproduksjon</a:t>
          </a:r>
          <a:br>
            <a:rPr lang="en-US"/>
          </a:br>
          <a:r>
            <a:rPr lang="en-US" err="1"/>
            <a:t>Avgrenser</a:t>
          </a:r>
          <a:r>
            <a:rPr lang="en-US"/>
            <a:t> </a:t>
          </a:r>
          <a:r>
            <a:rPr lang="en-US" err="1"/>
            <a:t>tydelig</a:t>
          </a:r>
          <a:r>
            <a:rPr lang="en-US"/>
            <a:t>: </a:t>
          </a:r>
          <a:r>
            <a:rPr lang="en-US" err="1"/>
            <a:t>hjelper</a:t>
          </a:r>
          <a:r>
            <a:rPr lang="en-US"/>
            <a:t> med </a:t>
          </a:r>
          <a:r>
            <a:rPr lang="en-US" err="1"/>
            <a:t>metodearbeid</a:t>
          </a:r>
          <a:r>
            <a:rPr lang="en-US"/>
            <a:t>, men </a:t>
          </a:r>
          <a:r>
            <a:rPr lang="en-US" err="1"/>
            <a:t>skriver</a:t>
          </a:r>
          <a:r>
            <a:rPr lang="en-US"/>
            <a:t> </a:t>
          </a:r>
          <a:r>
            <a:rPr lang="en-US" err="1"/>
            <a:t>aldri</a:t>
          </a:r>
          <a:r>
            <a:rPr lang="en-US"/>
            <a:t> </a:t>
          </a:r>
          <a:r>
            <a:rPr lang="en-US" err="1"/>
            <a:t>ferdige</a:t>
          </a:r>
          <a:r>
            <a:rPr lang="en-US"/>
            <a:t> </a:t>
          </a:r>
          <a:r>
            <a:rPr lang="en-US" err="1"/>
            <a:t>tekster</a:t>
          </a:r>
          <a:endParaRPr lang="en-US"/>
        </a:p>
      </dgm:t>
    </dgm:pt>
    <dgm:pt modelId="{22655726-742F-4E18-82EF-EE0685ED77C2}" type="parTrans" cxnId="{020CD653-C108-4824-B313-6DF2687F7810}">
      <dgm:prSet/>
      <dgm:spPr/>
      <dgm:t>
        <a:bodyPr/>
        <a:lstStyle/>
        <a:p>
          <a:endParaRPr lang="en-US"/>
        </a:p>
      </dgm:t>
    </dgm:pt>
    <dgm:pt modelId="{33A04619-CC70-4ED0-B16B-8964FDF54860}" type="sibTrans" cxnId="{020CD653-C108-4824-B313-6DF2687F7810}">
      <dgm:prSet/>
      <dgm:spPr/>
      <dgm:t>
        <a:bodyPr/>
        <a:lstStyle/>
        <a:p>
          <a:endParaRPr lang="en-US"/>
        </a:p>
      </dgm:t>
    </dgm:pt>
    <dgm:pt modelId="{043A5C1D-E842-4625-9A66-63FE33E831FF}">
      <dgm:prSet/>
      <dgm:spPr/>
      <dgm:t>
        <a:bodyPr/>
        <a:lstStyle/>
        <a:p>
          <a:r>
            <a:rPr lang="en-US" b="1"/>
            <a:t>Review-</a:t>
          </a:r>
          <a:r>
            <a:rPr lang="en-US" b="1" err="1"/>
            <a:t>sjekkliste</a:t>
          </a:r>
          <a:r>
            <a:rPr lang="en-US" b="1"/>
            <a:t> for </a:t>
          </a:r>
          <a:r>
            <a:rPr lang="en-US" b="1" err="1"/>
            <a:t>refleksjon</a:t>
          </a:r>
          <a:r>
            <a:rPr lang="en-US" b="1"/>
            <a:t> </a:t>
          </a:r>
          <a:r>
            <a:rPr lang="en-US" b="1" err="1"/>
            <a:t>og</a:t>
          </a:r>
          <a:r>
            <a:rPr lang="en-US" b="1"/>
            <a:t> </a:t>
          </a:r>
          <a:r>
            <a:rPr lang="en-US" b="1" err="1"/>
            <a:t>kvalitet</a:t>
          </a:r>
          <a:br>
            <a:rPr lang="en-US"/>
          </a:br>
          <a:r>
            <a:rPr lang="en-US" err="1"/>
            <a:t>Støtter</a:t>
          </a:r>
          <a:r>
            <a:rPr lang="en-US"/>
            <a:t> </a:t>
          </a:r>
          <a:r>
            <a:rPr lang="en-US" err="1"/>
            <a:t>arbeidet</a:t>
          </a:r>
          <a:r>
            <a:rPr lang="en-US"/>
            <a:t> med </a:t>
          </a:r>
          <a:r>
            <a:rPr lang="en-US" err="1"/>
            <a:t>inklusjon</a:t>
          </a:r>
          <a:r>
            <a:rPr lang="en-US"/>
            <a:t>/</a:t>
          </a:r>
          <a:r>
            <a:rPr lang="en-US" err="1"/>
            <a:t>eksklusjon</a:t>
          </a:r>
          <a:r>
            <a:rPr lang="en-US"/>
            <a:t>, </a:t>
          </a:r>
          <a:r>
            <a:rPr lang="en-US" err="1"/>
            <a:t>avgrensing</a:t>
          </a:r>
          <a:r>
            <a:rPr lang="en-US"/>
            <a:t> </a:t>
          </a:r>
          <a:r>
            <a:rPr lang="en-US" err="1"/>
            <a:t>og</a:t>
          </a:r>
          <a:r>
            <a:rPr lang="en-US"/>
            <a:t> </a:t>
          </a:r>
          <a:r>
            <a:rPr lang="en-US" err="1"/>
            <a:t>transparens</a:t>
          </a:r>
          <a:endParaRPr lang="en-US"/>
        </a:p>
      </dgm:t>
    </dgm:pt>
    <dgm:pt modelId="{272D1C4D-3B78-4B13-8D05-865F84CE2D7D}" type="parTrans" cxnId="{30F2180E-69D7-41A8-9578-38945F5C2768}">
      <dgm:prSet/>
      <dgm:spPr/>
      <dgm:t>
        <a:bodyPr/>
        <a:lstStyle/>
        <a:p>
          <a:endParaRPr lang="en-US"/>
        </a:p>
      </dgm:t>
    </dgm:pt>
    <dgm:pt modelId="{99018603-7C9A-4D0E-A6BF-E01FB8F66CF1}" type="sibTrans" cxnId="{30F2180E-69D7-41A8-9578-38945F5C2768}">
      <dgm:prSet/>
      <dgm:spPr/>
      <dgm:t>
        <a:bodyPr/>
        <a:lstStyle/>
        <a:p>
          <a:endParaRPr lang="en-US"/>
        </a:p>
      </dgm:t>
    </dgm:pt>
    <dgm:pt modelId="{53066E2F-B858-43B2-B17F-AB6CA26FFFA5}">
      <dgm:prSet/>
      <dgm:spPr/>
      <dgm:t>
        <a:bodyPr/>
        <a:lstStyle/>
        <a:p>
          <a:r>
            <a:rPr lang="en-US" b="1" err="1"/>
            <a:t>Eksport</a:t>
          </a:r>
          <a:r>
            <a:rPr lang="en-US" b="1"/>
            <a:t> </a:t>
          </a:r>
          <a:r>
            <a:rPr lang="en-US" b="1" err="1"/>
            <a:t>og</a:t>
          </a:r>
          <a:r>
            <a:rPr lang="en-US" b="1"/>
            <a:t> </a:t>
          </a:r>
          <a:r>
            <a:rPr lang="en-US" b="1" err="1"/>
            <a:t>kopiering</a:t>
          </a:r>
          <a:r>
            <a:rPr lang="en-US" b="1"/>
            <a:t> av PubMed/Embase-</a:t>
          </a:r>
          <a:r>
            <a:rPr lang="en-US" b="1" err="1"/>
            <a:t>søk</a:t>
          </a:r>
          <a:br>
            <a:rPr lang="en-US"/>
          </a:br>
          <a:r>
            <a:rPr lang="en-US"/>
            <a:t>Gir </a:t>
          </a:r>
          <a:r>
            <a:rPr lang="en-US" err="1"/>
            <a:t>studenten</a:t>
          </a:r>
          <a:r>
            <a:rPr lang="en-US"/>
            <a:t> </a:t>
          </a:r>
          <a:r>
            <a:rPr lang="en-US" err="1"/>
            <a:t>mulighet</a:t>
          </a:r>
          <a:r>
            <a:rPr lang="en-US"/>
            <a:t> </a:t>
          </a:r>
          <a:r>
            <a:rPr lang="en-US" err="1"/>
            <a:t>til</a:t>
          </a:r>
          <a:r>
            <a:rPr lang="en-US"/>
            <a:t> </a:t>
          </a:r>
          <a:r>
            <a:rPr lang="en-US" err="1"/>
            <a:t>å</a:t>
          </a:r>
          <a:r>
            <a:rPr lang="en-US"/>
            <a:t> ta med </a:t>
          </a:r>
          <a:r>
            <a:rPr lang="en-US" err="1"/>
            <a:t>søkene</a:t>
          </a:r>
          <a:r>
            <a:rPr lang="en-US"/>
            <a:t> </a:t>
          </a:r>
          <a:r>
            <a:rPr lang="en-US" err="1"/>
            <a:t>direkte</a:t>
          </a:r>
          <a:r>
            <a:rPr lang="en-US"/>
            <a:t> </a:t>
          </a:r>
          <a:r>
            <a:rPr lang="en-US" err="1"/>
            <a:t>videre</a:t>
          </a:r>
          <a:r>
            <a:rPr lang="en-US"/>
            <a:t> </a:t>
          </a:r>
          <a:r>
            <a:rPr lang="en-US" err="1"/>
            <a:t>til</a:t>
          </a:r>
          <a:r>
            <a:rPr lang="en-US"/>
            <a:t> </a:t>
          </a:r>
          <a:r>
            <a:rPr lang="en-US" err="1"/>
            <a:t>databaser</a:t>
          </a:r>
          <a:endParaRPr lang="en-US"/>
        </a:p>
      </dgm:t>
    </dgm:pt>
    <dgm:pt modelId="{5989FDAD-8C55-4D84-9565-B3F736B6D2FA}" type="parTrans" cxnId="{CEFE7207-CA1C-41F7-96BB-7CAFB26F369D}">
      <dgm:prSet/>
      <dgm:spPr/>
      <dgm:t>
        <a:bodyPr/>
        <a:lstStyle/>
        <a:p>
          <a:endParaRPr lang="en-US"/>
        </a:p>
      </dgm:t>
    </dgm:pt>
    <dgm:pt modelId="{688F3E69-20C6-43F3-BDCB-397BFB46F33A}" type="sibTrans" cxnId="{CEFE7207-CA1C-41F7-96BB-7CAFB26F369D}">
      <dgm:prSet/>
      <dgm:spPr/>
      <dgm:t>
        <a:bodyPr/>
        <a:lstStyle/>
        <a:p>
          <a:endParaRPr lang="en-US"/>
        </a:p>
      </dgm:t>
    </dgm:pt>
    <dgm:pt modelId="{8280799C-F03E-4648-A336-6C4A4209B7FB}" type="pres">
      <dgm:prSet presAssocID="{7683C0A6-E1CF-44B0-9278-DE4962FAF261}" presName="linear" presStyleCnt="0">
        <dgm:presLayoutVars>
          <dgm:animLvl val="lvl"/>
          <dgm:resizeHandles val="exact"/>
        </dgm:presLayoutVars>
      </dgm:prSet>
      <dgm:spPr/>
    </dgm:pt>
    <dgm:pt modelId="{FFFE2C63-82E6-2A4C-A13C-7471473CF257}" type="pres">
      <dgm:prSet presAssocID="{0F0D6C84-A9D6-4602-B05A-4B235A7DADA0}" presName="parentText" presStyleLbl="node1" presStyleIdx="0" presStyleCnt="5">
        <dgm:presLayoutVars>
          <dgm:chMax val="0"/>
          <dgm:bulletEnabled val="1"/>
        </dgm:presLayoutVars>
      </dgm:prSet>
      <dgm:spPr/>
    </dgm:pt>
    <dgm:pt modelId="{3E93C7DD-2798-4144-BC39-C3104A125C98}" type="pres">
      <dgm:prSet presAssocID="{A1DE6136-1E18-4856-B15F-D6F06007EFA7}" presName="spacer" presStyleCnt="0"/>
      <dgm:spPr/>
    </dgm:pt>
    <dgm:pt modelId="{C39F534B-02CF-FD46-97E5-DD0C350AD371}" type="pres">
      <dgm:prSet presAssocID="{B6700735-AA51-42C7-97BE-99A03705D690}" presName="parentText" presStyleLbl="node1" presStyleIdx="1" presStyleCnt="5">
        <dgm:presLayoutVars>
          <dgm:chMax val="0"/>
          <dgm:bulletEnabled val="1"/>
        </dgm:presLayoutVars>
      </dgm:prSet>
      <dgm:spPr/>
    </dgm:pt>
    <dgm:pt modelId="{4C89C330-22E0-6942-B78E-7A99EF2C347D}" type="pres">
      <dgm:prSet presAssocID="{F11D60DF-1360-4328-A695-12BAE237C07C}" presName="spacer" presStyleCnt="0"/>
      <dgm:spPr/>
    </dgm:pt>
    <dgm:pt modelId="{E5753677-F58A-7246-8E84-F1534DBDA15E}" type="pres">
      <dgm:prSet presAssocID="{39B0DEEA-FBEF-4255-9DD0-B3FFD302697B}" presName="parentText" presStyleLbl="node1" presStyleIdx="2" presStyleCnt="5">
        <dgm:presLayoutVars>
          <dgm:chMax val="0"/>
          <dgm:bulletEnabled val="1"/>
        </dgm:presLayoutVars>
      </dgm:prSet>
      <dgm:spPr/>
    </dgm:pt>
    <dgm:pt modelId="{BA2F7FB3-C24E-E343-918B-B6A73D345704}" type="pres">
      <dgm:prSet presAssocID="{33A04619-CC70-4ED0-B16B-8964FDF54860}" presName="spacer" presStyleCnt="0"/>
      <dgm:spPr/>
    </dgm:pt>
    <dgm:pt modelId="{F2EF024C-9BD8-2C43-8BEC-948C9568FDBF}" type="pres">
      <dgm:prSet presAssocID="{043A5C1D-E842-4625-9A66-63FE33E831FF}" presName="parentText" presStyleLbl="node1" presStyleIdx="3" presStyleCnt="5">
        <dgm:presLayoutVars>
          <dgm:chMax val="0"/>
          <dgm:bulletEnabled val="1"/>
        </dgm:presLayoutVars>
      </dgm:prSet>
      <dgm:spPr/>
    </dgm:pt>
    <dgm:pt modelId="{05F82EEC-FB3A-7949-8D17-E785ED29D926}" type="pres">
      <dgm:prSet presAssocID="{99018603-7C9A-4D0E-A6BF-E01FB8F66CF1}" presName="spacer" presStyleCnt="0"/>
      <dgm:spPr/>
    </dgm:pt>
    <dgm:pt modelId="{2CFE1DA9-1058-C14E-9A87-2ABD69C49109}" type="pres">
      <dgm:prSet presAssocID="{53066E2F-B858-43B2-B17F-AB6CA26FFFA5}" presName="parentText" presStyleLbl="node1" presStyleIdx="4" presStyleCnt="5">
        <dgm:presLayoutVars>
          <dgm:chMax val="0"/>
          <dgm:bulletEnabled val="1"/>
        </dgm:presLayoutVars>
      </dgm:prSet>
      <dgm:spPr/>
    </dgm:pt>
  </dgm:ptLst>
  <dgm:cxnLst>
    <dgm:cxn modelId="{CEFE7207-CA1C-41F7-96BB-7CAFB26F369D}" srcId="{7683C0A6-E1CF-44B0-9278-DE4962FAF261}" destId="{53066E2F-B858-43B2-B17F-AB6CA26FFFA5}" srcOrd="4" destOrd="0" parTransId="{5989FDAD-8C55-4D84-9565-B3F736B6D2FA}" sibTransId="{688F3E69-20C6-43F3-BDCB-397BFB46F33A}"/>
    <dgm:cxn modelId="{30F2180E-69D7-41A8-9578-38945F5C2768}" srcId="{7683C0A6-E1CF-44B0-9278-DE4962FAF261}" destId="{043A5C1D-E842-4625-9A66-63FE33E831FF}" srcOrd="3" destOrd="0" parTransId="{272D1C4D-3B78-4B13-8D05-865F84CE2D7D}" sibTransId="{99018603-7C9A-4D0E-A6BF-E01FB8F66CF1}"/>
    <dgm:cxn modelId="{B2C88812-C98D-D145-B6CE-2ACE8D972E7A}" type="presOf" srcId="{53066E2F-B858-43B2-B17F-AB6CA26FFFA5}" destId="{2CFE1DA9-1058-C14E-9A87-2ABD69C49109}" srcOrd="0" destOrd="0" presId="urn:microsoft.com/office/officeart/2005/8/layout/vList2"/>
    <dgm:cxn modelId="{8DC2291E-C0AD-E646-AB59-57FD4A8E5384}" type="presOf" srcId="{0F0D6C84-A9D6-4602-B05A-4B235A7DADA0}" destId="{FFFE2C63-82E6-2A4C-A13C-7471473CF257}" srcOrd="0" destOrd="0" presId="urn:microsoft.com/office/officeart/2005/8/layout/vList2"/>
    <dgm:cxn modelId="{7521A428-993E-480B-A8D8-8FB70C0268E6}" srcId="{7683C0A6-E1CF-44B0-9278-DE4962FAF261}" destId="{0F0D6C84-A9D6-4602-B05A-4B235A7DADA0}" srcOrd="0" destOrd="0" parTransId="{435B692C-C870-4932-8F53-CABAEA5C7CD7}" sibTransId="{A1DE6136-1E18-4856-B15F-D6F06007EFA7}"/>
    <dgm:cxn modelId="{7A23C64D-B8A9-2641-9087-55469F1E6CFE}" type="presOf" srcId="{7683C0A6-E1CF-44B0-9278-DE4962FAF261}" destId="{8280799C-F03E-4648-A336-6C4A4209B7FB}" srcOrd="0" destOrd="0" presId="urn:microsoft.com/office/officeart/2005/8/layout/vList2"/>
    <dgm:cxn modelId="{9DAABA4E-8E22-3046-9443-66C2FC6A6720}" type="presOf" srcId="{043A5C1D-E842-4625-9A66-63FE33E831FF}" destId="{F2EF024C-9BD8-2C43-8BEC-948C9568FDBF}" srcOrd="0" destOrd="0" presId="urn:microsoft.com/office/officeart/2005/8/layout/vList2"/>
    <dgm:cxn modelId="{020CD653-C108-4824-B313-6DF2687F7810}" srcId="{7683C0A6-E1CF-44B0-9278-DE4962FAF261}" destId="{39B0DEEA-FBEF-4255-9DD0-B3FFD302697B}" srcOrd="2" destOrd="0" parTransId="{22655726-742F-4E18-82EF-EE0685ED77C2}" sibTransId="{33A04619-CC70-4ED0-B16B-8964FDF54860}"/>
    <dgm:cxn modelId="{047A6B7B-9BB3-4333-B20B-33421CE4084C}" srcId="{7683C0A6-E1CF-44B0-9278-DE4962FAF261}" destId="{B6700735-AA51-42C7-97BE-99A03705D690}" srcOrd="1" destOrd="0" parTransId="{CB216B5D-B87E-42D1-9A57-C98EA4AB9336}" sibTransId="{F11D60DF-1360-4328-A695-12BAE237C07C}"/>
    <dgm:cxn modelId="{C5D9B5AD-C47C-E540-98DE-B004365A2AC3}" type="presOf" srcId="{39B0DEEA-FBEF-4255-9DD0-B3FFD302697B}" destId="{E5753677-F58A-7246-8E84-F1534DBDA15E}" srcOrd="0" destOrd="0" presId="urn:microsoft.com/office/officeart/2005/8/layout/vList2"/>
    <dgm:cxn modelId="{0FC1D6D3-4991-624B-8DCD-B493748A1EC8}" type="presOf" srcId="{B6700735-AA51-42C7-97BE-99A03705D690}" destId="{C39F534B-02CF-FD46-97E5-DD0C350AD371}" srcOrd="0" destOrd="0" presId="urn:microsoft.com/office/officeart/2005/8/layout/vList2"/>
    <dgm:cxn modelId="{A6195F9D-A3CA-F846-B01A-5A3DAB345689}" type="presParOf" srcId="{8280799C-F03E-4648-A336-6C4A4209B7FB}" destId="{FFFE2C63-82E6-2A4C-A13C-7471473CF257}" srcOrd="0" destOrd="0" presId="urn:microsoft.com/office/officeart/2005/8/layout/vList2"/>
    <dgm:cxn modelId="{965C3F27-73B0-3149-9AFC-540F8667972C}" type="presParOf" srcId="{8280799C-F03E-4648-A336-6C4A4209B7FB}" destId="{3E93C7DD-2798-4144-BC39-C3104A125C98}" srcOrd="1" destOrd="0" presId="urn:microsoft.com/office/officeart/2005/8/layout/vList2"/>
    <dgm:cxn modelId="{8E19AE7D-FB3D-C64E-81E9-03814C2F57FD}" type="presParOf" srcId="{8280799C-F03E-4648-A336-6C4A4209B7FB}" destId="{C39F534B-02CF-FD46-97E5-DD0C350AD371}" srcOrd="2" destOrd="0" presId="urn:microsoft.com/office/officeart/2005/8/layout/vList2"/>
    <dgm:cxn modelId="{6535AB0E-C1D9-A848-9FB6-821ECB4A5E8B}" type="presParOf" srcId="{8280799C-F03E-4648-A336-6C4A4209B7FB}" destId="{4C89C330-22E0-6942-B78E-7A99EF2C347D}" srcOrd="3" destOrd="0" presId="urn:microsoft.com/office/officeart/2005/8/layout/vList2"/>
    <dgm:cxn modelId="{686AF618-A17D-DA4B-A81D-7C7869DC452E}" type="presParOf" srcId="{8280799C-F03E-4648-A336-6C4A4209B7FB}" destId="{E5753677-F58A-7246-8E84-F1534DBDA15E}" srcOrd="4" destOrd="0" presId="urn:microsoft.com/office/officeart/2005/8/layout/vList2"/>
    <dgm:cxn modelId="{7326B3D3-E277-8047-8071-991B3D731F65}" type="presParOf" srcId="{8280799C-F03E-4648-A336-6C4A4209B7FB}" destId="{BA2F7FB3-C24E-E343-918B-B6A73D345704}" srcOrd="5" destOrd="0" presId="urn:microsoft.com/office/officeart/2005/8/layout/vList2"/>
    <dgm:cxn modelId="{1A3ED0A5-D0DF-7C4C-A2DA-5CA92E719906}" type="presParOf" srcId="{8280799C-F03E-4648-A336-6C4A4209B7FB}" destId="{F2EF024C-9BD8-2C43-8BEC-948C9568FDBF}" srcOrd="6" destOrd="0" presId="urn:microsoft.com/office/officeart/2005/8/layout/vList2"/>
    <dgm:cxn modelId="{974D5119-718D-2D4C-BEC4-7BC083CFB437}" type="presParOf" srcId="{8280799C-F03E-4648-A336-6C4A4209B7FB}" destId="{05F82EEC-FB3A-7949-8D17-E785ED29D926}" srcOrd="7" destOrd="0" presId="urn:microsoft.com/office/officeart/2005/8/layout/vList2"/>
    <dgm:cxn modelId="{8A9A6A61-3931-EE4D-A472-80158860204E}" type="presParOf" srcId="{8280799C-F03E-4648-A336-6C4A4209B7FB}" destId="{2CFE1DA9-1058-C14E-9A87-2ABD69C49109}"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BE79E5-CF2D-4DE5-BD12-82FB2CE44227}">
      <dsp:nvSpPr>
        <dsp:cNvPr id="0" name=""/>
        <dsp:cNvSpPr/>
      </dsp:nvSpPr>
      <dsp:spPr>
        <a:xfrm>
          <a:off x="1709668" y="632912"/>
          <a:ext cx="1510523" cy="151052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EC1C7FA-1B48-47E5-960E-61D40C0C06C8}">
      <dsp:nvSpPr>
        <dsp:cNvPr id="0" name=""/>
        <dsp:cNvSpPr/>
      </dsp:nvSpPr>
      <dsp:spPr>
        <a:xfrm>
          <a:off x="285243" y="2182556"/>
          <a:ext cx="4315781" cy="6473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466850">
            <a:lnSpc>
              <a:spcPct val="100000"/>
            </a:lnSpc>
            <a:spcBef>
              <a:spcPct val="0"/>
            </a:spcBef>
            <a:spcAft>
              <a:spcPct val="35000"/>
            </a:spcAft>
            <a:buNone/>
            <a:defRPr b="1"/>
          </a:pPr>
          <a:r>
            <a:rPr lang="nb-NO" sz="3300" b="1" kern="1200"/>
            <a:t>Litteraturgjennomgang</a:t>
          </a:r>
          <a:endParaRPr lang="en-US" sz="3300" kern="1200"/>
        </a:p>
      </dsp:txBody>
      <dsp:txXfrm>
        <a:off x="285243" y="2182556"/>
        <a:ext cx="4315781" cy="647367"/>
      </dsp:txXfrm>
    </dsp:sp>
    <dsp:sp modelId="{FBD91F9C-F688-456F-9715-8EE48AB51811}">
      <dsp:nvSpPr>
        <dsp:cNvPr id="0" name=""/>
        <dsp:cNvSpPr/>
      </dsp:nvSpPr>
      <dsp:spPr>
        <a:xfrm>
          <a:off x="206825" y="2931429"/>
          <a:ext cx="4315781" cy="590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pPr>
          <a:r>
            <a:rPr lang="nb-NO" sz="1700" kern="1200"/>
            <a:t>- Relevante vitenskapelige akademiske artikler</a:t>
          </a:r>
          <a:endParaRPr lang="en-US" sz="1700" kern="1200"/>
        </a:p>
        <a:p>
          <a:pPr marL="0" lvl="0" indent="0" algn="ctr" defTabSz="755650">
            <a:lnSpc>
              <a:spcPct val="100000"/>
            </a:lnSpc>
            <a:spcBef>
              <a:spcPct val="0"/>
            </a:spcBef>
            <a:spcAft>
              <a:spcPct val="35000"/>
            </a:spcAft>
            <a:buNone/>
          </a:pPr>
          <a:r>
            <a:rPr lang="nb-NO" sz="1700" kern="1200"/>
            <a:t>- Spørreundersøkelser (NOKUT og </a:t>
          </a:r>
          <a:r>
            <a:rPr lang="nb-NO" sz="1700" kern="1200" err="1"/>
            <a:t>Tekna</a:t>
          </a:r>
          <a:r>
            <a:rPr lang="nb-NO" sz="1700" kern="1200"/>
            <a:t>)</a:t>
          </a:r>
        </a:p>
      </dsp:txBody>
      <dsp:txXfrm>
        <a:off x="206825" y="2931429"/>
        <a:ext cx="4315781" cy="590320"/>
      </dsp:txXfrm>
    </dsp:sp>
    <dsp:sp modelId="{90685EFB-270A-4667-B117-00EEFA1BA270}">
      <dsp:nvSpPr>
        <dsp:cNvPr id="0" name=""/>
        <dsp:cNvSpPr/>
      </dsp:nvSpPr>
      <dsp:spPr>
        <a:xfrm>
          <a:off x="7038059" y="591838"/>
          <a:ext cx="1510523" cy="151052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1DF33B9-6609-4B7D-B8D7-FD157AC0620F}">
      <dsp:nvSpPr>
        <dsp:cNvPr id="0" name=""/>
        <dsp:cNvSpPr/>
      </dsp:nvSpPr>
      <dsp:spPr>
        <a:xfrm>
          <a:off x="5744274" y="2228577"/>
          <a:ext cx="4315781" cy="6473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466850">
            <a:lnSpc>
              <a:spcPct val="100000"/>
            </a:lnSpc>
            <a:spcBef>
              <a:spcPct val="0"/>
            </a:spcBef>
            <a:spcAft>
              <a:spcPct val="35000"/>
            </a:spcAft>
            <a:buNone/>
            <a:defRPr b="1"/>
          </a:pPr>
          <a:r>
            <a:rPr lang="nb-NO" sz="3300" b="1" kern="1200"/>
            <a:t>Kvalitative intervjuer</a:t>
          </a:r>
          <a:endParaRPr lang="en-US" sz="3300" kern="1200"/>
        </a:p>
      </dsp:txBody>
      <dsp:txXfrm>
        <a:off x="5744274" y="2228577"/>
        <a:ext cx="4315781" cy="647367"/>
      </dsp:txXfrm>
    </dsp:sp>
    <dsp:sp modelId="{5FFCF0C9-FA52-4997-9461-F8F13D254D18}">
      <dsp:nvSpPr>
        <dsp:cNvPr id="0" name=""/>
        <dsp:cNvSpPr/>
      </dsp:nvSpPr>
      <dsp:spPr>
        <a:xfrm>
          <a:off x="5367161" y="2896066"/>
          <a:ext cx="4895822" cy="10593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pPr>
          <a:r>
            <a:rPr lang="nb-NO" sz="1700" kern="1200"/>
            <a:t>- Fire </a:t>
          </a:r>
          <a:r>
            <a:rPr lang="nb-NO" sz="1700" kern="1200" err="1"/>
            <a:t>semi</a:t>
          </a:r>
          <a:r>
            <a:rPr lang="nb-NO" sz="1700" kern="1200"/>
            <a:t>-strukturerte intervjuer med studenter</a:t>
          </a:r>
        </a:p>
        <a:p>
          <a:pPr marL="0" lvl="0" indent="0" algn="ctr" defTabSz="755650">
            <a:lnSpc>
              <a:spcPct val="100000"/>
            </a:lnSpc>
            <a:spcBef>
              <a:spcPct val="0"/>
            </a:spcBef>
            <a:spcAft>
              <a:spcPct val="35000"/>
            </a:spcAft>
            <a:buNone/>
          </a:pPr>
          <a:r>
            <a:rPr lang="nb-NO" sz="1700" kern="1200"/>
            <a:t>- Åpne spørsmål om egen bruk av AI og refleksjoner knyttet til bruken.</a:t>
          </a:r>
          <a:endParaRPr lang="en-US" sz="1700" kern="1200"/>
        </a:p>
      </dsp:txBody>
      <dsp:txXfrm>
        <a:off x="5367161" y="2896066"/>
        <a:ext cx="4895822" cy="105937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FE2C63-82E6-2A4C-A13C-7471473CF257}">
      <dsp:nvSpPr>
        <dsp:cNvPr id="0" name=""/>
        <dsp:cNvSpPr/>
      </dsp:nvSpPr>
      <dsp:spPr>
        <a:xfrm>
          <a:off x="0" y="1619"/>
          <a:ext cx="5195889" cy="7534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b="1" kern="1200" err="1"/>
            <a:t>Støtter</a:t>
          </a:r>
          <a:r>
            <a:rPr lang="en-US" sz="1400" b="1" kern="1200"/>
            <a:t> </a:t>
          </a:r>
          <a:r>
            <a:rPr lang="en-US" sz="1400" b="1" kern="1200" err="1"/>
            <a:t>utvikling</a:t>
          </a:r>
          <a:r>
            <a:rPr lang="en-US" sz="1400" b="1" kern="1200"/>
            <a:t> av PICO- </a:t>
          </a:r>
          <a:r>
            <a:rPr lang="en-US" sz="1400" b="1" kern="1200" err="1"/>
            <a:t>og</a:t>
          </a:r>
          <a:r>
            <a:rPr lang="en-US" sz="1400" b="1" kern="1200"/>
            <a:t> </a:t>
          </a:r>
          <a:r>
            <a:rPr lang="en-US" sz="1400" b="1" kern="1200" err="1"/>
            <a:t>kvalitative</a:t>
          </a:r>
          <a:r>
            <a:rPr lang="en-US" sz="1400" b="1" kern="1200"/>
            <a:t> </a:t>
          </a:r>
          <a:r>
            <a:rPr lang="en-US" sz="1400" b="1" kern="1200" err="1"/>
            <a:t>forskningsspørsmål</a:t>
          </a:r>
          <a:br>
            <a:rPr lang="en-US" sz="1400" kern="1200"/>
          </a:br>
          <a:r>
            <a:rPr lang="en-US" sz="1400" kern="1200" err="1"/>
            <a:t>Guidet</a:t>
          </a:r>
          <a:r>
            <a:rPr lang="en-US" sz="1400" kern="1200"/>
            <a:t> </a:t>
          </a:r>
          <a:r>
            <a:rPr lang="en-US" sz="1400" kern="1200" err="1"/>
            <a:t>struktur</a:t>
          </a:r>
          <a:r>
            <a:rPr lang="en-US" sz="1400" kern="1200"/>
            <a:t> </a:t>
          </a:r>
          <a:r>
            <a:rPr lang="en-US" sz="1400" kern="1200" err="1"/>
            <a:t>som</a:t>
          </a:r>
          <a:r>
            <a:rPr lang="en-US" sz="1400" kern="1200"/>
            <a:t> </a:t>
          </a:r>
          <a:r>
            <a:rPr lang="en-US" sz="1400" kern="1200" err="1"/>
            <a:t>hjelper</a:t>
          </a:r>
          <a:r>
            <a:rPr lang="en-US" sz="1400" kern="1200"/>
            <a:t> </a:t>
          </a:r>
          <a:r>
            <a:rPr lang="en-US" sz="1400" kern="1200" err="1"/>
            <a:t>studenten</a:t>
          </a:r>
          <a:r>
            <a:rPr lang="en-US" sz="1400" kern="1200"/>
            <a:t> </a:t>
          </a:r>
          <a:r>
            <a:rPr lang="en-US" sz="1400" kern="1200" err="1"/>
            <a:t>å</a:t>
          </a:r>
          <a:r>
            <a:rPr lang="en-US" sz="1400" kern="1200"/>
            <a:t> </a:t>
          </a:r>
          <a:r>
            <a:rPr lang="en-US" sz="1400" kern="1200" err="1"/>
            <a:t>formulere</a:t>
          </a:r>
          <a:r>
            <a:rPr lang="en-US" sz="1400" kern="1200"/>
            <a:t> </a:t>
          </a:r>
          <a:r>
            <a:rPr lang="en-US" sz="1400" kern="1200" err="1"/>
            <a:t>presise</a:t>
          </a:r>
          <a:r>
            <a:rPr lang="en-US" sz="1400" kern="1200"/>
            <a:t> </a:t>
          </a:r>
          <a:r>
            <a:rPr lang="en-US" sz="1400" kern="1200" err="1"/>
            <a:t>og</a:t>
          </a:r>
          <a:r>
            <a:rPr lang="en-US" sz="1400" kern="1200"/>
            <a:t> </a:t>
          </a:r>
          <a:r>
            <a:rPr lang="en-US" sz="1400" kern="1200" err="1"/>
            <a:t>søkbare</a:t>
          </a:r>
          <a:r>
            <a:rPr lang="en-US" sz="1400" kern="1200"/>
            <a:t> </a:t>
          </a:r>
          <a:r>
            <a:rPr lang="en-US" sz="1400" kern="1200" err="1"/>
            <a:t>spørsmål</a:t>
          </a:r>
          <a:endParaRPr lang="en-US" sz="1400" kern="1200"/>
        </a:p>
      </dsp:txBody>
      <dsp:txXfrm>
        <a:off x="36782" y="38401"/>
        <a:ext cx="5122325" cy="679916"/>
      </dsp:txXfrm>
    </dsp:sp>
    <dsp:sp modelId="{C39F534B-02CF-FD46-97E5-DD0C350AD371}">
      <dsp:nvSpPr>
        <dsp:cNvPr id="0" name=""/>
        <dsp:cNvSpPr/>
      </dsp:nvSpPr>
      <dsp:spPr>
        <a:xfrm>
          <a:off x="0" y="795419"/>
          <a:ext cx="5195889" cy="7534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b="1" kern="1200" err="1"/>
            <a:t>Foreslår</a:t>
          </a:r>
          <a:r>
            <a:rPr lang="en-US" sz="1400" b="1" kern="1200"/>
            <a:t> </a:t>
          </a:r>
          <a:r>
            <a:rPr lang="en-US" sz="1400" b="1" kern="1200" err="1"/>
            <a:t>MeSH</a:t>
          </a:r>
          <a:r>
            <a:rPr lang="en-US" sz="1400" b="1" kern="1200"/>
            <a:t>/</a:t>
          </a:r>
          <a:r>
            <a:rPr lang="en-US" sz="1400" b="1" kern="1200" err="1"/>
            <a:t>Emtree</a:t>
          </a:r>
          <a:r>
            <a:rPr lang="en-US" sz="1400" b="1" kern="1200"/>
            <a:t>-termer </a:t>
          </a:r>
          <a:r>
            <a:rPr lang="en-US" sz="1400" b="1" kern="1200" err="1"/>
            <a:t>og</a:t>
          </a:r>
          <a:r>
            <a:rPr lang="en-US" sz="1400" b="1" kern="1200"/>
            <a:t> </a:t>
          </a:r>
          <a:r>
            <a:rPr lang="en-US" sz="1400" b="1" kern="1200" err="1"/>
            <a:t>bygger</a:t>
          </a:r>
          <a:r>
            <a:rPr lang="en-US" sz="1400" b="1" kern="1200"/>
            <a:t> </a:t>
          </a:r>
          <a:r>
            <a:rPr lang="en-US" sz="1400" b="1" kern="1200" err="1"/>
            <a:t>søkeblokker</a:t>
          </a:r>
          <a:br>
            <a:rPr lang="en-US" sz="1400" kern="1200"/>
          </a:br>
          <a:r>
            <a:rPr lang="en-US" sz="1400" kern="1200"/>
            <a:t>Gir </a:t>
          </a:r>
          <a:r>
            <a:rPr lang="en-US" sz="1400" kern="1200" err="1"/>
            <a:t>kontrollerte</a:t>
          </a:r>
          <a:r>
            <a:rPr lang="en-US" sz="1400" kern="1200"/>
            <a:t> </a:t>
          </a:r>
          <a:r>
            <a:rPr lang="en-US" sz="1400" kern="1200" err="1"/>
            <a:t>vokabularer</a:t>
          </a:r>
          <a:r>
            <a:rPr lang="en-US" sz="1400" kern="1200"/>
            <a:t> </a:t>
          </a:r>
          <a:r>
            <a:rPr lang="en-US" sz="1400" kern="1200" err="1"/>
            <a:t>og</a:t>
          </a:r>
          <a:r>
            <a:rPr lang="en-US" sz="1400" kern="1200"/>
            <a:t> lager PubMed/Embase-</a:t>
          </a:r>
          <a:r>
            <a:rPr lang="en-US" sz="1400" kern="1200" err="1"/>
            <a:t>klare</a:t>
          </a:r>
          <a:r>
            <a:rPr lang="en-US" sz="1400" kern="1200"/>
            <a:t> query-</a:t>
          </a:r>
          <a:r>
            <a:rPr lang="en-US" sz="1400" kern="1200" err="1"/>
            <a:t>moduler</a:t>
          </a:r>
          <a:endParaRPr lang="en-US" sz="1400" kern="1200"/>
        </a:p>
      </dsp:txBody>
      <dsp:txXfrm>
        <a:off x="36782" y="832201"/>
        <a:ext cx="5122325" cy="679916"/>
      </dsp:txXfrm>
    </dsp:sp>
    <dsp:sp modelId="{E5753677-F58A-7246-8E84-F1534DBDA15E}">
      <dsp:nvSpPr>
        <dsp:cNvPr id="0" name=""/>
        <dsp:cNvSpPr/>
      </dsp:nvSpPr>
      <dsp:spPr>
        <a:xfrm>
          <a:off x="0" y="1589219"/>
          <a:ext cx="5195889" cy="7534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b="1" kern="1200" err="1"/>
            <a:t>Metodisk</a:t>
          </a:r>
          <a:r>
            <a:rPr lang="en-US" sz="1400" b="1" kern="1200"/>
            <a:t> </a:t>
          </a:r>
          <a:r>
            <a:rPr lang="en-US" sz="1400" b="1" kern="1200" err="1"/>
            <a:t>støtte</a:t>
          </a:r>
          <a:r>
            <a:rPr lang="en-US" sz="1400" b="1" kern="1200"/>
            <a:t> – </a:t>
          </a:r>
          <a:r>
            <a:rPr lang="en-US" sz="1400" b="1" kern="1200" err="1"/>
            <a:t>ikke</a:t>
          </a:r>
          <a:r>
            <a:rPr lang="en-US" sz="1400" b="1" kern="1200"/>
            <a:t> </a:t>
          </a:r>
          <a:r>
            <a:rPr lang="en-US" sz="1400" b="1" kern="1200" err="1"/>
            <a:t>tekstproduksjon</a:t>
          </a:r>
          <a:br>
            <a:rPr lang="en-US" sz="1400" kern="1200"/>
          </a:br>
          <a:r>
            <a:rPr lang="en-US" sz="1400" kern="1200" err="1"/>
            <a:t>Avgrenser</a:t>
          </a:r>
          <a:r>
            <a:rPr lang="en-US" sz="1400" kern="1200"/>
            <a:t> </a:t>
          </a:r>
          <a:r>
            <a:rPr lang="en-US" sz="1400" kern="1200" err="1"/>
            <a:t>tydelig</a:t>
          </a:r>
          <a:r>
            <a:rPr lang="en-US" sz="1400" kern="1200"/>
            <a:t>: </a:t>
          </a:r>
          <a:r>
            <a:rPr lang="en-US" sz="1400" kern="1200" err="1"/>
            <a:t>hjelper</a:t>
          </a:r>
          <a:r>
            <a:rPr lang="en-US" sz="1400" kern="1200"/>
            <a:t> med </a:t>
          </a:r>
          <a:r>
            <a:rPr lang="en-US" sz="1400" kern="1200" err="1"/>
            <a:t>metodearbeid</a:t>
          </a:r>
          <a:r>
            <a:rPr lang="en-US" sz="1400" kern="1200"/>
            <a:t>, men </a:t>
          </a:r>
          <a:r>
            <a:rPr lang="en-US" sz="1400" kern="1200" err="1"/>
            <a:t>skriver</a:t>
          </a:r>
          <a:r>
            <a:rPr lang="en-US" sz="1400" kern="1200"/>
            <a:t> </a:t>
          </a:r>
          <a:r>
            <a:rPr lang="en-US" sz="1400" kern="1200" err="1"/>
            <a:t>aldri</a:t>
          </a:r>
          <a:r>
            <a:rPr lang="en-US" sz="1400" kern="1200"/>
            <a:t> </a:t>
          </a:r>
          <a:r>
            <a:rPr lang="en-US" sz="1400" kern="1200" err="1"/>
            <a:t>ferdige</a:t>
          </a:r>
          <a:r>
            <a:rPr lang="en-US" sz="1400" kern="1200"/>
            <a:t> </a:t>
          </a:r>
          <a:r>
            <a:rPr lang="en-US" sz="1400" kern="1200" err="1"/>
            <a:t>tekster</a:t>
          </a:r>
          <a:endParaRPr lang="en-US" sz="1400" kern="1200"/>
        </a:p>
      </dsp:txBody>
      <dsp:txXfrm>
        <a:off x="36782" y="1626001"/>
        <a:ext cx="5122325" cy="679916"/>
      </dsp:txXfrm>
    </dsp:sp>
    <dsp:sp modelId="{F2EF024C-9BD8-2C43-8BEC-948C9568FDBF}">
      <dsp:nvSpPr>
        <dsp:cNvPr id="0" name=""/>
        <dsp:cNvSpPr/>
      </dsp:nvSpPr>
      <dsp:spPr>
        <a:xfrm>
          <a:off x="0" y="2383019"/>
          <a:ext cx="5195889" cy="7534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b="1" kern="1200"/>
            <a:t>Review-</a:t>
          </a:r>
          <a:r>
            <a:rPr lang="en-US" sz="1400" b="1" kern="1200" err="1"/>
            <a:t>sjekkliste</a:t>
          </a:r>
          <a:r>
            <a:rPr lang="en-US" sz="1400" b="1" kern="1200"/>
            <a:t> for </a:t>
          </a:r>
          <a:r>
            <a:rPr lang="en-US" sz="1400" b="1" kern="1200" err="1"/>
            <a:t>refleksjon</a:t>
          </a:r>
          <a:r>
            <a:rPr lang="en-US" sz="1400" b="1" kern="1200"/>
            <a:t> </a:t>
          </a:r>
          <a:r>
            <a:rPr lang="en-US" sz="1400" b="1" kern="1200" err="1"/>
            <a:t>og</a:t>
          </a:r>
          <a:r>
            <a:rPr lang="en-US" sz="1400" b="1" kern="1200"/>
            <a:t> </a:t>
          </a:r>
          <a:r>
            <a:rPr lang="en-US" sz="1400" b="1" kern="1200" err="1"/>
            <a:t>kvalitet</a:t>
          </a:r>
          <a:br>
            <a:rPr lang="en-US" sz="1400" kern="1200"/>
          </a:br>
          <a:r>
            <a:rPr lang="en-US" sz="1400" kern="1200" err="1"/>
            <a:t>Støtter</a:t>
          </a:r>
          <a:r>
            <a:rPr lang="en-US" sz="1400" kern="1200"/>
            <a:t> </a:t>
          </a:r>
          <a:r>
            <a:rPr lang="en-US" sz="1400" kern="1200" err="1"/>
            <a:t>arbeidet</a:t>
          </a:r>
          <a:r>
            <a:rPr lang="en-US" sz="1400" kern="1200"/>
            <a:t> med </a:t>
          </a:r>
          <a:r>
            <a:rPr lang="en-US" sz="1400" kern="1200" err="1"/>
            <a:t>inklusjon</a:t>
          </a:r>
          <a:r>
            <a:rPr lang="en-US" sz="1400" kern="1200"/>
            <a:t>/</a:t>
          </a:r>
          <a:r>
            <a:rPr lang="en-US" sz="1400" kern="1200" err="1"/>
            <a:t>eksklusjon</a:t>
          </a:r>
          <a:r>
            <a:rPr lang="en-US" sz="1400" kern="1200"/>
            <a:t>, </a:t>
          </a:r>
          <a:r>
            <a:rPr lang="en-US" sz="1400" kern="1200" err="1"/>
            <a:t>avgrensing</a:t>
          </a:r>
          <a:r>
            <a:rPr lang="en-US" sz="1400" kern="1200"/>
            <a:t> </a:t>
          </a:r>
          <a:r>
            <a:rPr lang="en-US" sz="1400" kern="1200" err="1"/>
            <a:t>og</a:t>
          </a:r>
          <a:r>
            <a:rPr lang="en-US" sz="1400" kern="1200"/>
            <a:t> </a:t>
          </a:r>
          <a:r>
            <a:rPr lang="en-US" sz="1400" kern="1200" err="1"/>
            <a:t>transparens</a:t>
          </a:r>
          <a:endParaRPr lang="en-US" sz="1400" kern="1200"/>
        </a:p>
      </dsp:txBody>
      <dsp:txXfrm>
        <a:off x="36782" y="2419801"/>
        <a:ext cx="5122325" cy="679916"/>
      </dsp:txXfrm>
    </dsp:sp>
    <dsp:sp modelId="{2CFE1DA9-1058-C14E-9A87-2ABD69C49109}">
      <dsp:nvSpPr>
        <dsp:cNvPr id="0" name=""/>
        <dsp:cNvSpPr/>
      </dsp:nvSpPr>
      <dsp:spPr>
        <a:xfrm>
          <a:off x="0" y="3176820"/>
          <a:ext cx="5195889" cy="7534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b="1" kern="1200" err="1"/>
            <a:t>Eksport</a:t>
          </a:r>
          <a:r>
            <a:rPr lang="en-US" sz="1400" b="1" kern="1200"/>
            <a:t> </a:t>
          </a:r>
          <a:r>
            <a:rPr lang="en-US" sz="1400" b="1" kern="1200" err="1"/>
            <a:t>og</a:t>
          </a:r>
          <a:r>
            <a:rPr lang="en-US" sz="1400" b="1" kern="1200"/>
            <a:t> </a:t>
          </a:r>
          <a:r>
            <a:rPr lang="en-US" sz="1400" b="1" kern="1200" err="1"/>
            <a:t>kopiering</a:t>
          </a:r>
          <a:r>
            <a:rPr lang="en-US" sz="1400" b="1" kern="1200"/>
            <a:t> av PubMed/Embase-</a:t>
          </a:r>
          <a:r>
            <a:rPr lang="en-US" sz="1400" b="1" kern="1200" err="1"/>
            <a:t>søk</a:t>
          </a:r>
          <a:br>
            <a:rPr lang="en-US" sz="1400" kern="1200"/>
          </a:br>
          <a:r>
            <a:rPr lang="en-US" sz="1400" kern="1200"/>
            <a:t>Gir </a:t>
          </a:r>
          <a:r>
            <a:rPr lang="en-US" sz="1400" kern="1200" err="1"/>
            <a:t>studenten</a:t>
          </a:r>
          <a:r>
            <a:rPr lang="en-US" sz="1400" kern="1200"/>
            <a:t> </a:t>
          </a:r>
          <a:r>
            <a:rPr lang="en-US" sz="1400" kern="1200" err="1"/>
            <a:t>mulighet</a:t>
          </a:r>
          <a:r>
            <a:rPr lang="en-US" sz="1400" kern="1200"/>
            <a:t> </a:t>
          </a:r>
          <a:r>
            <a:rPr lang="en-US" sz="1400" kern="1200" err="1"/>
            <a:t>til</a:t>
          </a:r>
          <a:r>
            <a:rPr lang="en-US" sz="1400" kern="1200"/>
            <a:t> </a:t>
          </a:r>
          <a:r>
            <a:rPr lang="en-US" sz="1400" kern="1200" err="1"/>
            <a:t>å</a:t>
          </a:r>
          <a:r>
            <a:rPr lang="en-US" sz="1400" kern="1200"/>
            <a:t> ta med </a:t>
          </a:r>
          <a:r>
            <a:rPr lang="en-US" sz="1400" kern="1200" err="1"/>
            <a:t>søkene</a:t>
          </a:r>
          <a:r>
            <a:rPr lang="en-US" sz="1400" kern="1200"/>
            <a:t> </a:t>
          </a:r>
          <a:r>
            <a:rPr lang="en-US" sz="1400" kern="1200" err="1"/>
            <a:t>direkte</a:t>
          </a:r>
          <a:r>
            <a:rPr lang="en-US" sz="1400" kern="1200"/>
            <a:t> </a:t>
          </a:r>
          <a:r>
            <a:rPr lang="en-US" sz="1400" kern="1200" err="1"/>
            <a:t>videre</a:t>
          </a:r>
          <a:r>
            <a:rPr lang="en-US" sz="1400" kern="1200"/>
            <a:t> </a:t>
          </a:r>
          <a:r>
            <a:rPr lang="en-US" sz="1400" kern="1200" err="1"/>
            <a:t>til</a:t>
          </a:r>
          <a:r>
            <a:rPr lang="en-US" sz="1400" kern="1200"/>
            <a:t> </a:t>
          </a:r>
          <a:r>
            <a:rPr lang="en-US" sz="1400" kern="1200" err="1"/>
            <a:t>databaser</a:t>
          </a:r>
          <a:endParaRPr lang="en-US" sz="1400" kern="1200"/>
        </a:p>
      </dsp:txBody>
      <dsp:txXfrm>
        <a:off x="36782" y="3213602"/>
        <a:ext cx="5122325" cy="679916"/>
      </dsp:txXfrm>
    </dsp:sp>
  </dsp:spTree>
</dsp:drawing>
</file>

<file path=ppt/diagrams/layout1.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8EF200-757A-456C-815B-F9FCF91F57FE}" type="datetimeFigureOut">
              <a:rPr lang="nb-NO" smtClean="0"/>
              <a:t>21.11.2025</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E963C50-F51F-433D-8F2F-F3BE1F77A5B6}" type="slidenum">
              <a:rPr lang="nb-NO" smtClean="0"/>
              <a:t>‹#›</a:t>
            </a:fld>
            <a:endParaRPr lang="nb-NO"/>
          </a:p>
        </p:txBody>
      </p:sp>
    </p:spTree>
    <p:extLst>
      <p:ext uri="{BB962C8B-B14F-4D97-AF65-F5344CB8AC3E}">
        <p14:creationId xmlns:p14="http://schemas.microsoft.com/office/powerpoint/2010/main" val="9801844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For å adressere disse forskningsspørsmålene har vi både gjennomført en litteraturgjennomgang og intervjuer.</a:t>
            </a:r>
          </a:p>
          <a:p>
            <a:endParaRPr lang="nb-NO"/>
          </a:p>
          <a:p>
            <a:r>
              <a:rPr lang="nb-NO"/>
              <a:t>- I den første </a:t>
            </a:r>
            <a:r>
              <a:rPr lang="nb-NO" err="1"/>
              <a:t>discover</a:t>
            </a:r>
            <a:r>
              <a:rPr lang="nb-NO"/>
              <a:t> fasen begynte vi med å sette oss inn i relevante vitenskapelige artikler for å få et overblikk over eksisterende forskning på området.</a:t>
            </a:r>
          </a:p>
          <a:p>
            <a:pPr marL="171450" indent="-171450">
              <a:buFontTx/>
              <a:buChar char="-"/>
            </a:pPr>
            <a:r>
              <a:rPr lang="nb-NO"/>
              <a:t>Vi har også satt oss inn i resultater fra to store spørreundersøkelser der norske studenter er spurt om sin bruk av AI – Dette er både NOKUT sin studiebarometerundersøkelse og </a:t>
            </a:r>
            <a:r>
              <a:rPr lang="nb-NO" err="1"/>
              <a:t>teknas</a:t>
            </a:r>
            <a:r>
              <a:rPr lang="nb-NO"/>
              <a:t> årlige undersøkelser. </a:t>
            </a:r>
          </a:p>
          <a:p>
            <a:pPr marL="171450" indent="-171450">
              <a:buFontTx/>
              <a:buChar char="-"/>
            </a:pPr>
            <a:endParaRPr lang="nb-NO"/>
          </a:p>
          <a:p>
            <a:pPr marL="0" indent="0">
              <a:buFontTx/>
              <a:buNone/>
            </a:pPr>
            <a:r>
              <a:rPr lang="nb-NO"/>
              <a:t>Innsikten fra </a:t>
            </a:r>
            <a:r>
              <a:rPr lang="nb-NO" err="1"/>
              <a:t>literaturgjennomgangen</a:t>
            </a:r>
            <a:r>
              <a:rPr lang="nb-NO"/>
              <a:t> tok vi med oss i </a:t>
            </a:r>
            <a:r>
              <a:rPr lang="nb-NO" err="1"/>
              <a:t>define</a:t>
            </a:r>
            <a:r>
              <a:rPr lang="nb-NO"/>
              <a:t> fasen i double </a:t>
            </a:r>
            <a:r>
              <a:rPr lang="nb-NO" err="1"/>
              <a:t>diamond</a:t>
            </a:r>
            <a:r>
              <a:rPr lang="nb-NO"/>
              <a:t> – der vi definerte sentrale spørsmål vi ønsket å stille i egne intervjuer for å få mer dybdekunnskap om tematikken. Vi gjennomførte semistrukturerte intervjuer med fire studenter for å kunne få forståelse av deres bruk av AI og høre deres refleksjoner knyttet til fordeler og ulemper med bruk av AI.</a:t>
            </a:r>
          </a:p>
          <a:p>
            <a:pPr marL="0" indent="0">
              <a:buFontTx/>
              <a:buNone/>
            </a:pPr>
            <a:endParaRPr lang="nb-NO"/>
          </a:p>
          <a:p>
            <a:pPr marL="0" indent="0">
              <a:buFontTx/>
              <a:buNone/>
            </a:pPr>
            <a:r>
              <a:rPr lang="nb-NO"/>
              <a:t>Vi utarbeidet en felles intervjuguide med åpne spørsmål for å la deltakerne reflektere fritt rundt spørsmålene vi hadde. </a:t>
            </a:r>
          </a:p>
        </p:txBody>
      </p:sp>
      <p:sp>
        <p:nvSpPr>
          <p:cNvPr id="4" name="Plassholder for lysbildenummer 3"/>
          <p:cNvSpPr>
            <a:spLocks noGrp="1"/>
          </p:cNvSpPr>
          <p:nvPr>
            <p:ph type="sldNum" sz="quarter" idx="5"/>
          </p:nvPr>
        </p:nvSpPr>
        <p:spPr/>
        <p:txBody>
          <a:bodyPr/>
          <a:lstStyle/>
          <a:p>
            <a:fld id="{4E963C50-F51F-433D-8F2F-F3BE1F77A5B6}" type="slidenum">
              <a:rPr lang="nb-NO" smtClean="0"/>
              <a:t>3</a:t>
            </a:fld>
            <a:endParaRPr lang="nb-NO"/>
          </a:p>
        </p:txBody>
      </p:sp>
    </p:spTree>
    <p:extLst>
      <p:ext uri="{BB962C8B-B14F-4D97-AF65-F5344CB8AC3E}">
        <p14:creationId xmlns:p14="http://schemas.microsoft.com/office/powerpoint/2010/main" val="8036267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Vi så tydelig i spørreundersøkelsene fra NOKUT og </a:t>
            </a:r>
            <a:r>
              <a:rPr lang="nb-NO" err="1"/>
              <a:t>Tekna</a:t>
            </a:r>
            <a:r>
              <a:rPr lang="nb-NO"/>
              <a:t> at de fleste norske studenter bruker AI i studiearbeidet sitt.</a:t>
            </a:r>
          </a:p>
          <a:p>
            <a:r>
              <a:rPr lang="nb-NO"/>
              <a:t>60 % sa at de bruker AI ofte eller av og til i NOKUT sin undersøkelse. Spørreundersøkelsene peker på store forskjeller mellom studieprogram i bruk av AI.</a:t>
            </a:r>
          </a:p>
          <a:p>
            <a:endParaRPr lang="nb-NO"/>
          </a:p>
          <a:p>
            <a:r>
              <a:rPr lang="nb-NO"/>
              <a:t>I både spørreundersøkelsene fra Norge og i </a:t>
            </a:r>
            <a:r>
              <a:rPr lang="nb-NO" err="1"/>
              <a:t>forskningsliteraturen</a:t>
            </a:r>
            <a:r>
              <a:rPr lang="nb-NO"/>
              <a:t> så vi noen klare fellestrekk i hva AI brukes til. Særlig populære bruksområder er å få hjelp med å forklare og oppsummere pensum, </a:t>
            </a:r>
            <a:r>
              <a:rPr lang="nb-NO" err="1"/>
              <a:t>idemyldre</a:t>
            </a:r>
            <a:r>
              <a:rPr lang="nb-NO"/>
              <a:t> til hvordan man skal starte svaret på en oppgave, og som en assistent som hjelper m å forklare teksten.</a:t>
            </a:r>
          </a:p>
          <a:p>
            <a:endParaRPr lang="nb-NO"/>
          </a:p>
          <a:p>
            <a:r>
              <a:rPr lang="nb-NO"/>
              <a:t>Vi så også flere fellestrekk relevant for forskningsspørsmålene våre om fordeler og ulemper. Flere trekker frem at man opplever at bruk av AI bidrar til at man presterer bedre. Det ble også hyppig nevnt at muligheten for å få tilbakemeldinger og støtte underveis i prosessen er positivt. Effektivitetshensyn ble også nevnt </a:t>
            </a:r>
          </a:p>
          <a:p>
            <a:endParaRPr lang="nb-NO"/>
          </a:p>
          <a:p>
            <a:r>
              <a:rPr lang="nb-NO"/>
              <a:t>Blant utfordringer er det blitt pekt på både ulemper med språkmodeller: som hallusinering. Det ble også pekt på at vi som brukere kan bli for avhengige og slutte å være kritiske, Dette kan igjen lede til plagiering. Det er også blitt nevnt at noen studenter opplever manglende ferdigheter og opplæring i bruk av KI-verktøy</a:t>
            </a:r>
          </a:p>
        </p:txBody>
      </p:sp>
      <p:sp>
        <p:nvSpPr>
          <p:cNvPr id="4" name="Plassholder for lysbildenummer 3"/>
          <p:cNvSpPr>
            <a:spLocks noGrp="1"/>
          </p:cNvSpPr>
          <p:nvPr>
            <p:ph type="sldNum" sz="quarter" idx="5"/>
          </p:nvPr>
        </p:nvSpPr>
        <p:spPr/>
        <p:txBody>
          <a:bodyPr/>
          <a:lstStyle/>
          <a:p>
            <a:fld id="{4E963C50-F51F-433D-8F2F-F3BE1F77A5B6}" type="slidenum">
              <a:rPr lang="nb-NO" smtClean="0"/>
              <a:t>4</a:t>
            </a:fld>
            <a:endParaRPr lang="nb-NO"/>
          </a:p>
        </p:txBody>
      </p:sp>
    </p:spTree>
    <p:extLst>
      <p:ext uri="{BB962C8B-B14F-4D97-AF65-F5344CB8AC3E}">
        <p14:creationId xmlns:p14="http://schemas.microsoft.com/office/powerpoint/2010/main" val="41343143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DE6C8-AB1D-4204-BC9C-3366B0BF0435}"/>
              </a:ext>
            </a:extLst>
          </p:cNvPr>
          <p:cNvSpPr>
            <a:spLocks noGrp="1"/>
          </p:cNvSpPr>
          <p:nvPr>
            <p:ph type="ctrTitle"/>
          </p:nvPr>
        </p:nvSpPr>
        <p:spPr>
          <a:xfrm>
            <a:off x="704088" y="889820"/>
            <a:ext cx="9989574" cy="3598606"/>
          </a:xfrm>
        </p:spPr>
        <p:txBody>
          <a:bodyPr anchor="t">
            <a:normAutofit/>
          </a:bodyPr>
          <a:lstStyle>
            <a:lvl1pPr algn="l">
              <a:defRPr sz="5400"/>
            </a:lvl1pPr>
          </a:lstStyle>
          <a:p>
            <a:r>
              <a:rPr lang="en-US"/>
              <a:t>Click to edit Master title style</a:t>
            </a:r>
          </a:p>
        </p:txBody>
      </p:sp>
      <p:sp>
        <p:nvSpPr>
          <p:cNvPr id="3" name="Subtitle 2">
            <a:extLst>
              <a:ext uri="{FF2B5EF4-FFF2-40B4-BE49-F238E27FC236}">
                <a16:creationId xmlns:a16="http://schemas.microsoft.com/office/drawing/2014/main" id="{7A7B9009-EE50-4EE5-B6EB-CD6EC83D3FA3}"/>
              </a:ext>
            </a:extLst>
          </p:cNvPr>
          <p:cNvSpPr>
            <a:spLocks noGrp="1"/>
          </p:cNvSpPr>
          <p:nvPr>
            <p:ph type="subTitle" idx="1"/>
          </p:nvPr>
        </p:nvSpPr>
        <p:spPr>
          <a:xfrm>
            <a:off x="704088" y="4488426"/>
            <a:ext cx="6991776" cy="1302774"/>
          </a:xfrm>
        </p:spPr>
        <p:txBody>
          <a:bodyPr anchor="b">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9C8667E-058A-436F-B8EA-5B3A99D43D09}"/>
              </a:ext>
            </a:extLst>
          </p:cNvPr>
          <p:cNvSpPr>
            <a:spLocks noGrp="1"/>
          </p:cNvSpPr>
          <p:nvPr>
            <p:ph type="dt" sz="half" idx="10"/>
          </p:nvPr>
        </p:nvSpPr>
        <p:spPr/>
        <p:txBody>
          <a:bodyPr/>
          <a:lstStyle/>
          <a:p>
            <a:fld id="{D1D1EADE-8E88-4C7C-8AC5-FB148DE4940E}" type="datetime1">
              <a:rPr lang="en-US" smtClean="0"/>
              <a:t>11/21/2025</a:t>
            </a:fld>
            <a:endParaRPr lang="en-US"/>
          </a:p>
        </p:txBody>
      </p:sp>
      <p:sp>
        <p:nvSpPr>
          <p:cNvPr id="5" name="Footer Placeholder 4">
            <a:extLst>
              <a:ext uri="{FF2B5EF4-FFF2-40B4-BE49-F238E27FC236}">
                <a16:creationId xmlns:a16="http://schemas.microsoft.com/office/drawing/2014/main" id="{52680305-1AD7-482D-BFFD-6CDB83AB39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5762A1-52E9-402D-B65E-DF193E44CE83}"/>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2772255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87CA6-BFD9-4CB1-8892-F6B062E8244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0CDA8C3-9C0C-4E52-9A62-E4DB159E6B0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C3EC35-E02F-41FF-9232-F90692A902FC}"/>
              </a:ext>
            </a:extLst>
          </p:cNvPr>
          <p:cNvSpPr>
            <a:spLocks noGrp="1"/>
          </p:cNvSpPr>
          <p:nvPr>
            <p:ph type="dt" sz="half" idx="10"/>
          </p:nvPr>
        </p:nvSpPr>
        <p:spPr/>
        <p:txBody>
          <a:bodyPr/>
          <a:lstStyle/>
          <a:p>
            <a:fld id="{157B6794-849E-4626-908B-D15793550EFB}" type="datetime1">
              <a:rPr lang="en-US" smtClean="0"/>
              <a:t>11/21/2025</a:t>
            </a:fld>
            <a:endParaRPr lang="en-US"/>
          </a:p>
        </p:txBody>
      </p:sp>
      <p:sp>
        <p:nvSpPr>
          <p:cNvPr id="5" name="Footer Placeholder 4">
            <a:extLst>
              <a:ext uri="{FF2B5EF4-FFF2-40B4-BE49-F238E27FC236}">
                <a16:creationId xmlns:a16="http://schemas.microsoft.com/office/drawing/2014/main" id="{39D13D38-5DF1-443B-8A12-71E834FDC6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5E644A-4A37-4757-9809-5B035E2874E6}"/>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4069881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6578B-CD85-4BF1-A729-E8E8079B595F}"/>
              </a:ext>
            </a:extLst>
          </p:cNvPr>
          <p:cNvSpPr>
            <a:spLocks noGrp="1"/>
          </p:cNvSpPr>
          <p:nvPr>
            <p:ph type="title"/>
          </p:nvPr>
        </p:nvSpPr>
        <p:spPr>
          <a:xfrm>
            <a:off x="715383" y="1709738"/>
            <a:ext cx="10632067"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58448C1-C13F-4826-8347-EEB00A6643D6}"/>
              </a:ext>
            </a:extLst>
          </p:cNvPr>
          <p:cNvSpPr>
            <a:spLocks noGrp="1"/>
          </p:cNvSpPr>
          <p:nvPr>
            <p:ph type="body" idx="1"/>
          </p:nvPr>
        </p:nvSpPr>
        <p:spPr>
          <a:xfrm>
            <a:off x="715383" y="4589463"/>
            <a:ext cx="10632067"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06546A-957F-4C4D-9744-1177AD258E10}"/>
              </a:ext>
            </a:extLst>
          </p:cNvPr>
          <p:cNvSpPr>
            <a:spLocks noGrp="1"/>
          </p:cNvSpPr>
          <p:nvPr>
            <p:ph type="dt" sz="half" idx="10"/>
          </p:nvPr>
        </p:nvSpPr>
        <p:spPr/>
        <p:txBody>
          <a:bodyPr/>
          <a:lstStyle/>
          <a:p>
            <a:fld id="{63DB64E7-5594-42A3-ADBF-E95A7ACEAD64}" type="datetime1">
              <a:rPr lang="en-US" smtClean="0"/>
              <a:t>11/21/2025</a:t>
            </a:fld>
            <a:endParaRPr lang="en-US"/>
          </a:p>
        </p:txBody>
      </p:sp>
      <p:sp>
        <p:nvSpPr>
          <p:cNvPr id="5" name="Footer Placeholder 4">
            <a:extLst>
              <a:ext uri="{FF2B5EF4-FFF2-40B4-BE49-F238E27FC236}">
                <a16:creationId xmlns:a16="http://schemas.microsoft.com/office/drawing/2014/main" id="{B1DB149C-CC63-4E3A-A83D-EF637EB519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B94775-7982-41EC-B584-D51224D38F77}"/>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5212919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E4BD8-507D-48E4-A624-F16A741C3609}"/>
              </a:ext>
            </a:extLst>
          </p:cNvPr>
          <p:cNvSpPr>
            <a:spLocks noGrp="1"/>
          </p:cNvSpPr>
          <p:nvPr>
            <p:ph type="title"/>
          </p:nvPr>
        </p:nvSpPr>
        <p:spPr>
          <a:xfrm>
            <a:off x="700635" y="914400"/>
            <a:ext cx="10691265" cy="1307592"/>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810A07E4-3A39-457C-A059-7DFB6039D947}"/>
              </a:ext>
            </a:extLst>
          </p:cNvPr>
          <p:cNvSpPr>
            <a:spLocks noGrp="1"/>
          </p:cNvSpPr>
          <p:nvPr>
            <p:ph sz="half" idx="1"/>
          </p:nvPr>
        </p:nvSpPr>
        <p:spPr>
          <a:xfrm>
            <a:off x="704088" y="2221992"/>
            <a:ext cx="5212080" cy="37398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B141E17-47CE-4A78-B0FA-0E9786DA67C5}"/>
              </a:ext>
            </a:extLst>
          </p:cNvPr>
          <p:cNvSpPr>
            <a:spLocks noGrp="1"/>
          </p:cNvSpPr>
          <p:nvPr>
            <p:ph sz="half" idx="2"/>
          </p:nvPr>
        </p:nvSpPr>
        <p:spPr>
          <a:xfrm>
            <a:off x="6181344" y="2221992"/>
            <a:ext cx="5212080" cy="37398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F02C13-D3ED-4044-9716-F29D79A184C9}"/>
              </a:ext>
            </a:extLst>
          </p:cNvPr>
          <p:cNvSpPr>
            <a:spLocks noGrp="1"/>
          </p:cNvSpPr>
          <p:nvPr>
            <p:ph type="dt" sz="half" idx="10"/>
          </p:nvPr>
        </p:nvSpPr>
        <p:spPr/>
        <p:txBody>
          <a:bodyPr/>
          <a:lstStyle/>
          <a:p>
            <a:fld id="{18462B0B-D248-4FFB-8695-AD7FA4B1284A}" type="datetime1">
              <a:rPr lang="en-US" smtClean="0"/>
              <a:t>11/21/2025</a:t>
            </a:fld>
            <a:endParaRPr lang="en-US"/>
          </a:p>
        </p:txBody>
      </p:sp>
      <p:sp>
        <p:nvSpPr>
          <p:cNvPr id="6" name="Footer Placeholder 5">
            <a:extLst>
              <a:ext uri="{FF2B5EF4-FFF2-40B4-BE49-F238E27FC236}">
                <a16:creationId xmlns:a16="http://schemas.microsoft.com/office/drawing/2014/main" id="{8AF334AD-FB29-4355-B5CF-85E61B4F340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A5AA154-790C-4774-9C21-8C543E733F26}"/>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4897734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7DD35-7673-4F88-86B0-634883B5E345}"/>
              </a:ext>
            </a:extLst>
          </p:cNvPr>
          <p:cNvSpPr>
            <a:spLocks noGrp="1"/>
          </p:cNvSpPr>
          <p:nvPr>
            <p:ph type="title"/>
          </p:nvPr>
        </p:nvSpPr>
        <p:spPr>
          <a:xfrm>
            <a:off x="704087" y="929147"/>
            <a:ext cx="10689336" cy="798451"/>
          </a:xfrm>
        </p:spPr>
        <p:txBody>
          <a:bodyPr/>
          <a:lstStyle/>
          <a:p>
            <a:r>
              <a:rPr lang="en-US"/>
              <a:t>Click to edit Master title style</a:t>
            </a:r>
          </a:p>
        </p:txBody>
      </p:sp>
      <p:sp>
        <p:nvSpPr>
          <p:cNvPr id="3" name="Text Placeholder 2">
            <a:extLst>
              <a:ext uri="{FF2B5EF4-FFF2-40B4-BE49-F238E27FC236}">
                <a16:creationId xmlns:a16="http://schemas.microsoft.com/office/drawing/2014/main" id="{5EC820D7-3E0B-47C6-A583-C4C839C5AF03}"/>
              </a:ext>
            </a:extLst>
          </p:cNvPr>
          <p:cNvSpPr>
            <a:spLocks noGrp="1"/>
          </p:cNvSpPr>
          <p:nvPr>
            <p:ph type="body" idx="1"/>
          </p:nvPr>
        </p:nvSpPr>
        <p:spPr>
          <a:xfrm>
            <a:off x="704088" y="1756538"/>
            <a:ext cx="5212080"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A839A7B-97D5-400F-B802-A0FF28FE9F15}"/>
              </a:ext>
            </a:extLst>
          </p:cNvPr>
          <p:cNvSpPr>
            <a:spLocks noGrp="1"/>
          </p:cNvSpPr>
          <p:nvPr>
            <p:ph sz="half" idx="2"/>
          </p:nvPr>
        </p:nvSpPr>
        <p:spPr>
          <a:xfrm>
            <a:off x="704088" y="2442702"/>
            <a:ext cx="5212080" cy="3519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2E0ECA2-DBF1-4681-9DFA-93AFD1B371DB}"/>
              </a:ext>
            </a:extLst>
          </p:cNvPr>
          <p:cNvSpPr>
            <a:spLocks noGrp="1"/>
          </p:cNvSpPr>
          <p:nvPr>
            <p:ph type="body" sz="quarter" idx="3"/>
          </p:nvPr>
        </p:nvSpPr>
        <p:spPr>
          <a:xfrm>
            <a:off x="6181344" y="1756538"/>
            <a:ext cx="5212080"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90EBBBB-517F-4ED7-9E51-CF0F7590B4D4}"/>
              </a:ext>
            </a:extLst>
          </p:cNvPr>
          <p:cNvSpPr>
            <a:spLocks noGrp="1"/>
          </p:cNvSpPr>
          <p:nvPr>
            <p:ph sz="quarter" idx="4"/>
          </p:nvPr>
        </p:nvSpPr>
        <p:spPr>
          <a:xfrm>
            <a:off x="6181344" y="2442702"/>
            <a:ext cx="5212080" cy="3519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511B5C7-1E37-478F-B4B0-C7202FFE41B9}"/>
              </a:ext>
            </a:extLst>
          </p:cNvPr>
          <p:cNvSpPr>
            <a:spLocks noGrp="1"/>
          </p:cNvSpPr>
          <p:nvPr>
            <p:ph type="dt" sz="half" idx="10"/>
          </p:nvPr>
        </p:nvSpPr>
        <p:spPr/>
        <p:txBody>
          <a:bodyPr/>
          <a:lstStyle/>
          <a:p>
            <a:fld id="{D0378EFB-9159-4510-B73F-4F0409ADE937}" type="datetime1">
              <a:rPr lang="en-US" smtClean="0"/>
              <a:t>11/21/2025</a:t>
            </a:fld>
            <a:endParaRPr lang="en-US"/>
          </a:p>
        </p:txBody>
      </p:sp>
      <p:sp>
        <p:nvSpPr>
          <p:cNvPr id="8" name="Footer Placeholder 7">
            <a:extLst>
              <a:ext uri="{FF2B5EF4-FFF2-40B4-BE49-F238E27FC236}">
                <a16:creationId xmlns:a16="http://schemas.microsoft.com/office/drawing/2014/main" id="{9153F7EF-507C-4CB3-86C5-8B34FFFC1D8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8E3DEA6-E4EB-4C2A-8B4F-55EC965B6219}"/>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1645446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32964-A933-4B98-A141-A4B316DAFA9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D684C9D-23DA-42B0-9DD3-7592F72E8DC9}"/>
              </a:ext>
            </a:extLst>
          </p:cNvPr>
          <p:cNvSpPr>
            <a:spLocks noGrp="1"/>
          </p:cNvSpPr>
          <p:nvPr>
            <p:ph type="dt" sz="half" idx="10"/>
          </p:nvPr>
        </p:nvSpPr>
        <p:spPr/>
        <p:txBody>
          <a:bodyPr/>
          <a:lstStyle/>
          <a:p>
            <a:fld id="{89BC9412-2452-4BED-A324-9D8C115361AD}" type="datetime1">
              <a:rPr lang="en-US" smtClean="0"/>
              <a:t>11/21/2025</a:t>
            </a:fld>
            <a:endParaRPr lang="en-US"/>
          </a:p>
        </p:txBody>
      </p:sp>
      <p:sp>
        <p:nvSpPr>
          <p:cNvPr id="4" name="Footer Placeholder 3">
            <a:extLst>
              <a:ext uri="{FF2B5EF4-FFF2-40B4-BE49-F238E27FC236}">
                <a16:creationId xmlns:a16="http://schemas.microsoft.com/office/drawing/2014/main" id="{68BF8F05-876F-49D8-AE30-5BB2A91ECD5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53D20DA-9260-4577-BB51-789570A243AF}"/>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7694873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2C1F24-E0A1-45A7-8EF5-92CD9799341C}"/>
              </a:ext>
            </a:extLst>
          </p:cNvPr>
          <p:cNvSpPr>
            <a:spLocks noGrp="1"/>
          </p:cNvSpPr>
          <p:nvPr>
            <p:ph type="dt" sz="half" idx="10"/>
          </p:nvPr>
        </p:nvSpPr>
        <p:spPr/>
        <p:txBody>
          <a:bodyPr/>
          <a:lstStyle/>
          <a:p>
            <a:fld id="{F5318F62-D251-40E8-A23C-F4CFE9FEAB41}" type="datetime1">
              <a:rPr lang="en-US" smtClean="0"/>
              <a:t>11/21/2025</a:t>
            </a:fld>
            <a:endParaRPr lang="en-US"/>
          </a:p>
        </p:txBody>
      </p:sp>
      <p:sp>
        <p:nvSpPr>
          <p:cNvPr id="3" name="Footer Placeholder 2">
            <a:extLst>
              <a:ext uri="{FF2B5EF4-FFF2-40B4-BE49-F238E27FC236}">
                <a16:creationId xmlns:a16="http://schemas.microsoft.com/office/drawing/2014/main" id="{3E021C19-210E-46B0-9036-5D8AECC9260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A880FEF-487E-44DF-8615-DF2210419602}"/>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8034769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568EE-74C8-43A6-90BC-2DDD965CF64A}"/>
              </a:ext>
            </a:extLst>
          </p:cNvPr>
          <p:cNvSpPr>
            <a:spLocks noGrp="1"/>
          </p:cNvSpPr>
          <p:nvPr>
            <p:ph type="title"/>
          </p:nvPr>
        </p:nvSpPr>
        <p:spPr>
          <a:xfrm>
            <a:off x="704088" y="1069848"/>
            <a:ext cx="4093599" cy="1316736"/>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71C35AC-CAE3-48CF-A3E4-A075C9FDD71B}"/>
              </a:ext>
            </a:extLst>
          </p:cNvPr>
          <p:cNvSpPr>
            <a:spLocks noGrp="1"/>
          </p:cNvSpPr>
          <p:nvPr>
            <p:ph idx="1"/>
          </p:nvPr>
        </p:nvSpPr>
        <p:spPr>
          <a:xfrm>
            <a:off x="5183188" y="1069848"/>
            <a:ext cx="6172200" cy="47912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D9D03EA-5FAD-4609-A2B8-624E426847E3}"/>
              </a:ext>
            </a:extLst>
          </p:cNvPr>
          <p:cNvSpPr>
            <a:spLocks noGrp="1"/>
          </p:cNvSpPr>
          <p:nvPr>
            <p:ph type="body" sz="half" idx="2"/>
          </p:nvPr>
        </p:nvSpPr>
        <p:spPr>
          <a:xfrm>
            <a:off x="704088" y="2551176"/>
            <a:ext cx="4093599" cy="331927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58D2EA-2191-4216-B64D-067BDFE12375}"/>
              </a:ext>
            </a:extLst>
          </p:cNvPr>
          <p:cNvSpPr>
            <a:spLocks noGrp="1"/>
          </p:cNvSpPr>
          <p:nvPr>
            <p:ph type="dt" sz="half" idx="10"/>
          </p:nvPr>
        </p:nvSpPr>
        <p:spPr/>
        <p:txBody>
          <a:bodyPr/>
          <a:lstStyle/>
          <a:p>
            <a:fld id="{44F76144-149E-4874-93A5-554A0357CF82}" type="datetime1">
              <a:rPr lang="en-US" smtClean="0"/>
              <a:t>11/21/2025</a:t>
            </a:fld>
            <a:endParaRPr lang="en-US"/>
          </a:p>
        </p:txBody>
      </p:sp>
      <p:sp>
        <p:nvSpPr>
          <p:cNvPr id="6" name="Footer Placeholder 5">
            <a:extLst>
              <a:ext uri="{FF2B5EF4-FFF2-40B4-BE49-F238E27FC236}">
                <a16:creationId xmlns:a16="http://schemas.microsoft.com/office/drawing/2014/main" id="{78042128-DAB4-481C-BEE6-3523E8E88BA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E50E382-C500-4A4C-A7C6-43860383AB91}"/>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380752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FE98B-EACF-4251-A8AF-0D9EDD17C664}"/>
              </a:ext>
            </a:extLst>
          </p:cNvPr>
          <p:cNvSpPr>
            <a:spLocks noGrp="1"/>
          </p:cNvSpPr>
          <p:nvPr>
            <p:ph type="title"/>
          </p:nvPr>
        </p:nvSpPr>
        <p:spPr>
          <a:xfrm>
            <a:off x="704088" y="1066800"/>
            <a:ext cx="4103431" cy="1317523"/>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905F473-761A-4002-AF70-9FF878D0139E}"/>
              </a:ext>
            </a:extLst>
          </p:cNvPr>
          <p:cNvSpPr>
            <a:spLocks noGrp="1"/>
          </p:cNvSpPr>
          <p:nvPr>
            <p:ph type="pic" idx="1"/>
          </p:nvPr>
        </p:nvSpPr>
        <p:spPr>
          <a:xfrm>
            <a:off x="5183188" y="1066800"/>
            <a:ext cx="6172200" cy="4794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FA0C2E6A-F834-4540-BB00-E13CB45DC362}"/>
              </a:ext>
            </a:extLst>
          </p:cNvPr>
          <p:cNvSpPr>
            <a:spLocks noGrp="1"/>
          </p:cNvSpPr>
          <p:nvPr>
            <p:ph type="body" sz="half" idx="2"/>
          </p:nvPr>
        </p:nvSpPr>
        <p:spPr>
          <a:xfrm>
            <a:off x="704088" y="2552700"/>
            <a:ext cx="4103431" cy="33162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C38EAB-AD63-415C-B263-BA1D8FBE3CB0}"/>
              </a:ext>
            </a:extLst>
          </p:cNvPr>
          <p:cNvSpPr>
            <a:spLocks noGrp="1"/>
          </p:cNvSpPr>
          <p:nvPr>
            <p:ph type="dt" sz="half" idx="10"/>
          </p:nvPr>
        </p:nvSpPr>
        <p:spPr/>
        <p:txBody>
          <a:bodyPr/>
          <a:lstStyle/>
          <a:p>
            <a:fld id="{50BA65D8-0540-4835-AE5C-25D29DBA01BE}" type="datetime1">
              <a:rPr lang="en-US" smtClean="0"/>
              <a:t>11/21/2025</a:t>
            </a:fld>
            <a:endParaRPr lang="en-US"/>
          </a:p>
        </p:txBody>
      </p:sp>
      <p:sp>
        <p:nvSpPr>
          <p:cNvPr id="6" name="Footer Placeholder 5">
            <a:extLst>
              <a:ext uri="{FF2B5EF4-FFF2-40B4-BE49-F238E27FC236}">
                <a16:creationId xmlns:a16="http://schemas.microsoft.com/office/drawing/2014/main" id="{422E5541-B6DE-45E8-BCFE-0DFC4F57407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BB78D45-289B-46AF-8CB9-E6150BEA17ED}"/>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7196217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359C1-C098-4BF4-A55D-782F4E606B8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D343C7E-1E8B-4D38-9B81-1AA2A8978E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A70B00-53AE-4D3F-91BE-A8D789ED9864}"/>
              </a:ext>
            </a:extLst>
          </p:cNvPr>
          <p:cNvSpPr>
            <a:spLocks noGrp="1"/>
          </p:cNvSpPr>
          <p:nvPr>
            <p:ph type="dt" sz="half" idx="10"/>
          </p:nvPr>
        </p:nvSpPr>
        <p:spPr/>
        <p:txBody>
          <a:bodyPr/>
          <a:lstStyle/>
          <a:p>
            <a:fld id="{EC3C8B9C-477D-492A-96AD-1FC2CC997A73}" type="datetime1">
              <a:rPr lang="en-US" smtClean="0"/>
              <a:t>11/21/2025</a:t>
            </a:fld>
            <a:endParaRPr lang="en-US"/>
          </a:p>
        </p:txBody>
      </p:sp>
      <p:sp>
        <p:nvSpPr>
          <p:cNvPr id="5" name="Footer Placeholder 4">
            <a:extLst>
              <a:ext uri="{FF2B5EF4-FFF2-40B4-BE49-F238E27FC236}">
                <a16:creationId xmlns:a16="http://schemas.microsoft.com/office/drawing/2014/main" id="{06647FC7-8124-4F70-A849-B6BCC5189C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7CEBE4-50DC-47DB-B699-CCC024336C9F}"/>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5925510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B418279-D3B8-4C6A-AB74-9DE377771270}"/>
              </a:ext>
            </a:extLst>
          </p:cNvPr>
          <p:cNvSpPr>
            <a:spLocks noGrp="1"/>
          </p:cNvSpPr>
          <p:nvPr>
            <p:ph type="title" orient="vert"/>
          </p:nvPr>
        </p:nvSpPr>
        <p:spPr>
          <a:xfrm>
            <a:off x="9242322" y="997974"/>
            <a:ext cx="2349043" cy="4984956"/>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28F733C-9309-4197-BACA-207CDC8935C9}"/>
              </a:ext>
            </a:extLst>
          </p:cNvPr>
          <p:cNvSpPr>
            <a:spLocks noGrp="1"/>
          </p:cNvSpPr>
          <p:nvPr>
            <p:ph type="body" orient="vert" idx="1"/>
          </p:nvPr>
        </p:nvSpPr>
        <p:spPr>
          <a:xfrm>
            <a:off x="768927" y="997973"/>
            <a:ext cx="8473395" cy="498495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ACD4D0-5BE6-412D-B08B-5DFFD593513E}"/>
              </a:ext>
            </a:extLst>
          </p:cNvPr>
          <p:cNvSpPr>
            <a:spLocks noGrp="1"/>
          </p:cNvSpPr>
          <p:nvPr>
            <p:ph type="dt" sz="half" idx="10"/>
          </p:nvPr>
        </p:nvSpPr>
        <p:spPr/>
        <p:txBody>
          <a:bodyPr/>
          <a:lstStyle/>
          <a:p>
            <a:fld id="{42D3AED5-E26D-4E29-B1B3-7847B6779594}" type="datetime1">
              <a:rPr lang="en-US" smtClean="0"/>
              <a:t>11/21/2025</a:t>
            </a:fld>
            <a:endParaRPr lang="en-US"/>
          </a:p>
        </p:txBody>
      </p:sp>
      <p:sp>
        <p:nvSpPr>
          <p:cNvPr id="5" name="Footer Placeholder 4">
            <a:extLst>
              <a:ext uri="{FF2B5EF4-FFF2-40B4-BE49-F238E27FC236}">
                <a16:creationId xmlns:a16="http://schemas.microsoft.com/office/drawing/2014/main" id="{55021651-B786-4A39-A10F-F5231D0A2C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504D2D-9379-40DE-9F45-3004BE54F16B}"/>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1608269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A362AC-B59F-4AC7-B279-57DDD5336BCA}"/>
              </a:ext>
            </a:extLst>
          </p:cNvPr>
          <p:cNvSpPr>
            <a:spLocks noGrp="1"/>
          </p:cNvSpPr>
          <p:nvPr>
            <p:ph type="title"/>
          </p:nvPr>
        </p:nvSpPr>
        <p:spPr>
          <a:xfrm>
            <a:off x="700635" y="914400"/>
            <a:ext cx="10691265" cy="1307592"/>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a:extLst>
              <a:ext uri="{FF2B5EF4-FFF2-40B4-BE49-F238E27FC236}">
                <a16:creationId xmlns:a16="http://schemas.microsoft.com/office/drawing/2014/main" id="{0E6042DB-75BD-4EC1-B6D9-8A72EF940CAA}"/>
              </a:ext>
            </a:extLst>
          </p:cNvPr>
          <p:cNvSpPr>
            <a:spLocks noGrp="1"/>
          </p:cNvSpPr>
          <p:nvPr>
            <p:ph type="body" idx="1"/>
          </p:nvPr>
        </p:nvSpPr>
        <p:spPr>
          <a:xfrm>
            <a:off x="700635" y="2221992"/>
            <a:ext cx="10691265" cy="373989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DD1378-7C96-4079-B44C-3D86B4657596}"/>
              </a:ext>
            </a:extLst>
          </p:cNvPr>
          <p:cNvSpPr>
            <a:spLocks noGrp="1"/>
          </p:cNvSpPr>
          <p:nvPr>
            <p:ph type="dt" sz="half" idx="2"/>
          </p:nvPr>
        </p:nvSpPr>
        <p:spPr>
          <a:xfrm>
            <a:off x="8369448" y="6356350"/>
            <a:ext cx="2549564" cy="365125"/>
          </a:xfrm>
          <a:prstGeom prst="rect">
            <a:avLst/>
          </a:prstGeom>
        </p:spPr>
        <p:txBody>
          <a:bodyPr vert="horz" lIns="91440" tIns="45720" rIns="91440" bIns="45720" rtlCol="0" anchor="ctr"/>
          <a:lstStyle>
            <a:lvl1pPr algn="r">
              <a:defRPr sz="1050">
                <a:solidFill>
                  <a:schemeClr val="tx1"/>
                </a:solidFill>
                <a:latin typeface="+mj-lt"/>
              </a:defRPr>
            </a:lvl1pPr>
          </a:lstStyle>
          <a:p>
            <a:fld id="{E31BA835-12AC-4E8F-955A-EA3F4DE2791F}" type="datetime1">
              <a:rPr lang="en-US" smtClean="0"/>
              <a:t>11/21/2025</a:t>
            </a:fld>
            <a:endParaRPr lang="en-US"/>
          </a:p>
        </p:txBody>
      </p:sp>
      <p:sp>
        <p:nvSpPr>
          <p:cNvPr id="5" name="Footer Placeholder 4">
            <a:extLst>
              <a:ext uri="{FF2B5EF4-FFF2-40B4-BE49-F238E27FC236}">
                <a16:creationId xmlns:a16="http://schemas.microsoft.com/office/drawing/2014/main" id="{D19B6B78-577F-43F5-BAEE-BF72484C9850}"/>
              </a:ext>
            </a:extLst>
          </p:cNvPr>
          <p:cNvSpPr>
            <a:spLocks noGrp="1"/>
          </p:cNvSpPr>
          <p:nvPr>
            <p:ph type="ftr" sz="quarter" idx="3"/>
          </p:nvPr>
        </p:nvSpPr>
        <p:spPr>
          <a:xfrm>
            <a:off x="704088" y="6356350"/>
            <a:ext cx="4539727" cy="365125"/>
          </a:xfrm>
          <a:prstGeom prst="rect">
            <a:avLst/>
          </a:prstGeom>
        </p:spPr>
        <p:txBody>
          <a:bodyPr vert="horz" lIns="91440" tIns="45720" rIns="91440" bIns="45720" rtlCol="0" anchor="ctr"/>
          <a:lstStyle>
            <a:lvl1pPr algn="l">
              <a:defRPr sz="1050">
                <a:solidFill>
                  <a:schemeClr val="tx1"/>
                </a:solidFill>
                <a:latin typeface="+mj-lt"/>
              </a:defRPr>
            </a:lvl1pPr>
          </a:lstStyle>
          <a:p>
            <a:endParaRPr lang="en-US"/>
          </a:p>
        </p:txBody>
      </p:sp>
      <p:sp>
        <p:nvSpPr>
          <p:cNvPr id="6" name="Slide Number Placeholder 5">
            <a:extLst>
              <a:ext uri="{FF2B5EF4-FFF2-40B4-BE49-F238E27FC236}">
                <a16:creationId xmlns:a16="http://schemas.microsoft.com/office/drawing/2014/main" id="{A8CC75B8-AF8F-4D8A-9B3D-D1951A64BADB}"/>
              </a:ext>
            </a:extLst>
          </p:cNvPr>
          <p:cNvSpPr>
            <a:spLocks noGrp="1"/>
          </p:cNvSpPr>
          <p:nvPr>
            <p:ph type="sldNum" sz="quarter" idx="4"/>
          </p:nvPr>
        </p:nvSpPr>
        <p:spPr>
          <a:xfrm>
            <a:off x="10919012" y="6356350"/>
            <a:ext cx="672354" cy="365125"/>
          </a:xfrm>
          <a:prstGeom prst="rect">
            <a:avLst/>
          </a:prstGeom>
        </p:spPr>
        <p:txBody>
          <a:bodyPr vert="horz" lIns="91440" tIns="45720" rIns="91440" bIns="45720" rtlCol="0" anchor="ctr"/>
          <a:lstStyle>
            <a:lvl1pPr algn="r">
              <a:defRPr sz="1800">
                <a:solidFill>
                  <a:schemeClr val="tx1"/>
                </a:solidFill>
              </a:defRPr>
            </a:lvl1pPr>
          </a:lstStyle>
          <a:p>
            <a:fld id="{87E7843D-FF13-4365-9478-9625B70A2705}" type="slidenum">
              <a:rPr lang="en-US" smtClean="0"/>
              <a:t>‹#›</a:t>
            </a:fld>
            <a:endParaRPr lang="en-US"/>
          </a:p>
        </p:txBody>
      </p:sp>
      <p:cxnSp>
        <p:nvCxnSpPr>
          <p:cNvPr id="7" name="Straight Connector 6">
            <a:extLst>
              <a:ext uri="{FF2B5EF4-FFF2-40B4-BE49-F238E27FC236}">
                <a16:creationId xmlns:a16="http://schemas.microsoft.com/office/drawing/2014/main" id="{F64F9B95-9045-48D2-B9F3-2927E98F54AA}"/>
              </a:ext>
            </a:extLst>
          </p:cNvPr>
          <p:cNvCxnSpPr>
            <a:cxnSpLocks/>
          </p:cNvCxnSpPr>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85AA86F-6A4D-4BCB-A045-D992CDC2959B}"/>
              </a:ext>
            </a:extLst>
          </p:cNvPr>
          <p:cNvCxnSpPr>
            <a:cxnSpLocks/>
          </p:cNvCxnSpPr>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7989641"/>
      </p:ext>
    </p:extLst>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hf sldNum="0" hdr="0" ftr="0" dt="0"/>
  <p:txStyles>
    <p:titleStyle>
      <a:lvl1pPr algn="l" defTabSz="914400" rtl="0" eaLnBrk="1" latinLnBrk="0" hangingPunct="1">
        <a:lnSpc>
          <a:spcPct val="100000"/>
        </a:lnSpc>
        <a:spcBef>
          <a:spcPct val="0"/>
        </a:spcBef>
        <a:buNone/>
        <a:defRPr sz="4000" kern="1200" cap="all" spc="30" baseline="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5.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5" name="Rectangle 44">
            <a:extLst>
              <a:ext uri="{FF2B5EF4-FFF2-40B4-BE49-F238E27FC236}">
                <a16:creationId xmlns:a16="http://schemas.microsoft.com/office/drawing/2014/main" id="{DEF92653-5D6D-47E6-8744-0DAF76E049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B15717-079E-72EF-FF10-F235BD7091F0}"/>
              </a:ext>
            </a:extLst>
          </p:cNvPr>
          <p:cNvSpPr>
            <a:spLocks noGrp="1"/>
          </p:cNvSpPr>
          <p:nvPr>
            <p:ph type="ctrTitle"/>
          </p:nvPr>
        </p:nvSpPr>
        <p:spPr>
          <a:xfrm>
            <a:off x="647700" y="871759"/>
            <a:ext cx="7467600" cy="3913784"/>
          </a:xfrm>
        </p:spPr>
        <p:txBody>
          <a:bodyPr>
            <a:normAutofit/>
          </a:bodyPr>
          <a:lstStyle/>
          <a:p>
            <a:r>
              <a:rPr lang="en-US" sz="6600"/>
              <a:t>Ai &amp; learning Gruppe 01</a:t>
            </a:r>
            <a:endParaRPr lang="nb-NO" sz="6600"/>
          </a:p>
        </p:txBody>
      </p:sp>
      <p:sp>
        <p:nvSpPr>
          <p:cNvPr id="3" name="Subtitle 2">
            <a:extLst>
              <a:ext uri="{FF2B5EF4-FFF2-40B4-BE49-F238E27FC236}">
                <a16:creationId xmlns:a16="http://schemas.microsoft.com/office/drawing/2014/main" id="{F7869E41-B608-1DF7-A42C-63C3595B4844}"/>
              </a:ext>
            </a:extLst>
          </p:cNvPr>
          <p:cNvSpPr>
            <a:spLocks noGrp="1"/>
          </p:cNvSpPr>
          <p:nvPr>
            <p:ph type="subTitle" idx="1"/>
          </p:nvPr>
        </p:nvSpPr>
        <p:spPr>
          <a:xfrm>
            <a:off x="695325" y="4364183"/>
            <a:ext cx="7419975" cy="1427018"/>
          </a:xfrm>
        </p:spPr>
        <p:txBody>
          <a:bodyPr>
            <a:normAutofit/>
          </a:bodyPr>
          <a:lstStyle/>
          <a:p>
            <a:pPr>
              <a:lnSpc>
                <a:spcPct val="100000"/>
              </a:lnSpc>
            </a:pPr>
            <a:r>
              <a:rPr lang="en-US" sz="1700"/>
              <a:t>Abdirahman, Nora, Ragnhild &amp; Somayeh</a:t>
            </a:r>
          </a:p>
          <a:p>
            <a:r>
              <a:rPr lang="nb-NO" sz="1700" b="1">
                <a:ea typeface="+mn-lt"/>
                <a:cs typeface="+mn-lt"/>
              </a:rPr>
              <a:t>Vi undersøker hvordan generativ KI kan støtte studenter i høyere utdanning</a:t>
            </a:r>
            <a:endParaRPr lang="nb-NO"/>
          </a:p>
          <a:p>
            <a:pPr>
              <a:lnSpc>
                <a:spcPct val="100000"/>
              </a:lnSpc>
            </a:pPr>
            <a:endParaRPr lang="nb-NO" sz="1700"/>
          </a:p>
        </p:txBody>
      </p:sp>
      <p:cxnSp>
        <p:nvCxnSpPr>
          <p:cNvPr id="46" name="Straight Connector 45">
            <a:extLst>
              <a:ext uri="{FF2B5EF4-FFF2-40B4-BE49-F238E27FC236}">
                <a16:creationId xmlns:a16="http://schemas.microsoft.com/office/drawing/2014/main" id="{21A926A9-9B62-48DD-A56E-C2E86029C28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77604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39D0C0-2C1F-BD69-AB34-2604B1FE0B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11FB2A-F663-7C01-CE67-D1436E382E8C}"/>
              </a:ext>
            </a:extLst>
          </p:cNvPr>
          <p:cNvSpPr>
            <a:spLocks noGrp="1"/>
          </p:cNvSpPr>
          <p:nvPr>
            <p:ph type="title"/>
          </p:nvPr>
        </p:nvSpPr>
        <p:spPr/>
        <p:txBody>
          <a:bodyPr>
            <a:normAutofit fontScale="90000"/>
          </a:bodyPr>
          <a:lstStyle/>
          <a:p>
            <a:r>
              <a:rPr lang="en-US">
                <a:ea typeface="+mj-lt"/>
                <a:cs typeface="+mj-lt"/>
              </a:rPr>
              <a:t>Tema: </a:t>
            </a:r>
            <a:r>
              <a:rPr lang="en-US" err="1">
                <a:ea typeface="+mj-lt"/>
                <a:cs typeface="+mj-lt"/>
              </a:rPr>
              <a:t>Hvordan</a:t>
            </a:r>
            <a:r>
              <a:rPr lang="en-US">
                <a:ea typeface="+mj-lt"/>
                <a:cs typeface="+mj-lt"/>
              </a:rPr>
              <a:t> </a:t>
            </a:r>
            <a:r>
              <a:rPr lang="en-US" err="1">
                <a:ea typeface="+mj-lt"/>
                <a:cs typeface="+mj-lt"/>
              </a:rPr>
              <a:t>studenter</a:t>
            </a:r>
            <a:r>
              <a:rPr lang="en-US">
                <a:ea typeface="+mj-lt"/>
                <a:cs typeface="+mj-lt"/>
              </a:rPr>
              <a:t> </a:t>
            </a:r>
            <a:r>
              <a:rPr lang="en-US" err="1">
                <a:ea typeface="+mj-lt"/>
                <a:cs typeface="+mj-lt"/>
              </a:rPr>
              <a:t>bruker</a:t>
            </a:r>
            <a:r>
              <a:rPr lang="en-US">
                <a:ea typeface="+mj-lt"/>
                <a:cs typeface="+mj-lt"/>
              </a:rPr>
              <a:t> generative KI </a:t>
            </a:r>
            <a:r>
              <a:rPr lang="en-US" err="1">
                <a:ea typeface="+mj-lt"/>
                <a:cs typeface="+mj-lt"/>
              </a:rPr>
              <a:t>verktøy</a:t>
            </a:r>
            <a:r>
              <a:rPr lang="en-US">
                <a:ea typeface="+mj-lt"/>
                <a:cs typeface="+mj-lt"/>
              </a:rPr>
              <a:t> </a:t>
            </a:r>
            <a:r>
              <a:rPr lang="en-US" err="1">
                <a:ea typeface="+mj-lt"/>
                <a:cs typeface="+mj-lt"/>
              </a:rPr>
              <a:t>når</a:t>
            </a:r>
            <a:r>
              <a:rPr lang="en-US">
                <a:ea typeface="+mj-lt"/>
                <a:cs typeface="+mj-lt"/>
              </a:rPr>
              <a:t> de jobber med </a:t>
            </a:r>
            <a:r>
              <a:rPr lang="en-US" err="1">
                <a:ea typeface="+mj-lt"/>
                <a:cs typeface="+mj-lt"/>
              </a:rPr>
              <a:t>oppgaver</a:t>
            </a:r>
            <a:endParaRPr lang="en-US" err="1"/>
          </a:p>
          <a:p>
            <a:br>
              <a:rPr lang="en-US" b="1"/>
            </a:br>
            <a:endParaRPr lang="nb-NO"/>
          </a:p>
        </p:txBody>
      </p:sp>
      <p:sp>
        <p:nvSpPr>
          <p:cNvPr id="3" name="Content Placeholder 2">
            <a:extLst>
              <a:ext uri="{FF2B5EF4-FFF2-40B4-BE49-F238E27FC236}">
                <a16:creationId xmlns:a16="http://schemas.microsoft.com/office/drawing/2014/main" id="{545D9EDB-6120-1562-CC39-17D30C6F3A57}"/>
              </a:ext>
            </a:extLst>
          </p:cNvPr>
          <p:cNvSpPr>
            <a:spLocks noGrp="1"/>
          </p:cNvSpPr>
          <p:nvPr>
            <p:ph idx="1"/>
          </p:nvPr>
        </p:nvSpPr>
        <p:spPr/>
        <p:txBody>
          <a:bodyPr vert="horz" lIns="91440" tIns="45720" rIns="91440" bIns="45720" rtlCol="0" anchor="ctr">
            <a:normAutofit/>
          </a:bodyPr>
          <a:lstStyle/>
          <a:p>
            <a:pPr>
              <a:buNone/>
            </a:pPr>
            <a:r>
              <a:rPr lang="en-US" b="1" err="1">
                <a:ea typeface="+mn-lt"/>
                <a:cs typeface="+mn-lt"/>
              </a:rPr>
              <a:t>Forskningsspørsmål</a:t>
            </a:r>
            <a:endParaRPr lang="en-US" err="1"/>
          </a:p>
          <a:p>
            <a:pPr marL="457200" indent="-457200">
              <a:buAutoNum type="arabicPeriod"/>
            </a:pPr>
            <a:r>
              <a:rPr lang="en-US" err="1">
                <a:ea typeface="+mn-lt"/>
                <a:cs typeface="+mn-lt"/>
              </a:rPr>
              <a:t>Hvordan</a:t>
            </a:r>
            <a:r>
              <a:rPr lang="en-US">
                <a:ea typeface="+mn-lt"/>
                <a:cs typeface="+mn-lt"/>
              </a:rPr>
              <a:t> </a:t>
            </a:r>
            <a:r>
              <a:rPr lang="en-US" err="1">
                <a:ea typeface="+mn-lt"/>
                <a:cs typeface="+mn-lt"/>
              </a:rPr>
              <a:t>bruker</a:t>
            </a:r>
            <a:r>
              <a:rPr lang="en-US">
                <a:ea typeface="+mn-lt"/>
                <a:cs typeface="+mn-lt"/>
              </a:rPr>
              <a:t> </a:t>
            </a:r>
            <a:r>
              <a:rPr lang="en-US" err="1">
                <a:ea typeface="+mn-lt"/>
                <a:cs typeface="+mn-lt"/>
              </a:rPr>
              <a:t>studenter</a:t>
            </a:r>
            <a:r>
              <a:rPr lang="en-US">
                <a:ea typeface="+mn-lt"/>
                <a:cs typeface="+mn-lt"/>
              </a:rPr>
              <a:t> generative KI </a:t>
            </a:r>
            <a:r>
              <a:rPr lang="en-US" err="1">
                <a:ea typeface="+mn-lt"/>
                <a:cs typeface="+mn-lt"/>
              </a:rPr>
              <a:t>tjenester</a:t>
            </a:r>
            <a:r>
              <a:rPr lang="en-US">
                <a:ea typeface="+mn-lt"/>
                <a:cs typeface="+mn-lt"/>
              </a:rPr>
              <a:t> </a:t>
            </a:r>
            <a:r>
              <a:rPr lang="en-US" err="1">
                <a:ea typeface="+mn-lt"/>
                <a:cs typeface="+mn-lt"/>
              </a:rPr>
              <a:t>når</a:t>
            </a:r>
            <a:r>
              <a:rPr lang="en-US">
                <a:ea typeface="+mn-lt"/>
                <a:cs typeface="+mn-lt"/>
              </a:rPr>
              <a:t> de </a:t>
            </a:r>
            <a:r>
              <a:rPr lang="en-US" err="1">
                <a:ea typeface="+mn-lt"/>
                <a:cs typeface="+mn-lt"/>
              </a:rPr>
              <a:t>arbeider</a:t>
            </a:r>
            <a:r>
              <a:rPr lang="en-US">
                <a:ea typeface="+mn-lt"/>
                <a:cs typeface="+mn-lt"/>
              </a:rPr>
              <a:t> med </a:t>
            </a:r>
            <a:r>
              <a:rPr lang="en-US" err="1">
                <a:ea typeface="+mn-lt"/>
                <a:cs typeface="+mn-lt"/>
              </a:rPr>
              <a:t>akademiske</a:t>
            </a:r>
            <a:r>
              <a:rPr lang="en-US">
                <a:ea typeface="+mn-lt"/>
                <a:cs typeface="+mn-lt"/>
              </a:rPr>
              <a:t> </a:t>
            </a:r>
            <a:r>
              <a:rPr lang="en-US" err="1">
                <a:ea typeface="+mn-lt"/>
                <a:cs typeface="+mn-lt"/>
              </a:rPr>
              <a:t>oppgaver</a:t>
            </a:r>
            <a:r>
              <a:rPr lang="en-US">
                <a:ea typeface="+mn-lt"/>
                <a:cs typeface="+mn-lt"/>
              </a:rPr>
              <a:t>?</a:t>
            </a:r>
            <a:endParaRPr lang="en-US"/>
          </a:p>
          <a:p>
            <a:pPr marL="457200" indent="-457200">
              <a:buAutoNum type="arabicPeriod"/>
            </a:pPr>
            <a:r>
              <a:rPr lang="en-US" err="1">
                <a:ea typeface="+mn-lt"/>
                <a:cs typeface="+mn-lt"/>
              </a:rPr>
              <a:t>Hva</a:t>
            </a:r>
            <a:r>
              <a:rPr lang="en-US">
                <a:ea typeface="+mn-lt"/>
                <a:cs typeface="+mn-lt"/>
              </a:rPr>
              <a:t> er </a:t>
            </a:r>
            <a:r>
              <a:rPr lang="en-US" err="1">
                <a:ea typeface="+mn-lt"/>
                <a:cs typeface="+mn-lt"/>
              </a:rPr>
              <a:t>fordelene</a:t>
            </a:r>
            <a:r>
              <a:rPr lang="en-US">
                <a:ea typeface="+mn-lt"/>
                <a:cs typeface="+mn-lt"/>
              </a:rPr>
              <a:t> </a:t>
            </a:r>
            <a:r>
              <a:rPr lang="en-US" err="1">
                <a:ea typeface="+mn-lt"/>
                <a:cs typeface="+mn-lt"/>
              </a:rPr>
              <a:t>og</a:t>
            </a:r>
            <a:r>
              <a:rPr lang="en-US">
                <a:ea typeface="+mn-lt"/>
                <a:cs typeface="+mn-lt"/>
              </a:rPr>
              <a:t> </a:t>
            </a:r>
            <a:r>
              <a:rPr lang="en-US" err="1">
                <a:ea typeface="+mn-lt"/>
                <a:cs typeface="+mn-lt"/>
              </a:rPr>
              <a:t>utfordringene</a:t>
            </a:r>
            <a:r>
              <a:rPr lang="en-US">
                <a:ea typeface="+mn-lt"/>
                <a:cs typeface="+mn-lt"/>
              </a:rPr>
              <a:t> </a:t>
            </a:r>
            <a:r>
              <a:rPr lang="en-US" err="1">
                <a:ea typeface="+mn-lt"/>
                <a:cs typeface="+mn-lt"/>
              </a:rPr>
              <a:t>ved</a:t>
            </a:r>
            <a:r>
              <a:rPr lang="en-US">
                <a:ea typeface="+mn-lt"/>
                <a:cs typeface="+mn-lt"/>
              </a:rPr>
              <a:t> å </a:t>
            </a:r>
            <a:r>
              <a:rPr lang="en-US" err="1">
                <a:ea typeface="+mn-lt"/>
                <a:cs typeface="+mn-lt"/>
              </a:rPr>
              <a:t>bruke</a:t>
            </a:r>
            <a:r>
              <a:rPr lang="en-US">
                <a:ea typeface="+mn-lt"/>
                <a:cs typeface="+mn-lt"/>
              </a:rPr>
              <a:t> generative KI-</a:t>
            </a:r>
            <a:r>
              <a:rPr lang="en-US" err="1">
                <a:ea typeface="+mn-lt"/>
                <a:cs typeface="+mn-lt"/>
              </a:rPr>
              <a:t>tjenester</a:t>
            </a:r>
            <a:r>
              <a:rPr lang="en-US">
                <a:ea typeface="+mn-lt"/>
                <a:cs typeface="+mn-lt"/>
              </a:rPr>
              <a:t> </a:t>
            </a:r>
            <a:r>
              <a:rPr lang="en-US" err="1">
                <a:ea typeface="+mn-lt"/>
                <a:cs typeface="+mn-lt"/>
              </a:rPr>
              <a:t>i</a:t>
            </a:r>
            <a:r>
              <a:rPr lang="en-US">
                <a:ea typeface="+mn-lt"/>
                <a:cs typeface="+mn-lt"/>
              </a:rPr>
              <a:t> </a:t>
            </a:r>
            <a:r>
              <a:rPr lang="en-US" err="1">
                <a:ea typeface="+mn-lt"/>
                <a:cs typeface="+mn-lt"/>
              </a:rPr>
              <a:t>akademisk</a:t>
            </a:r>
            <a:r>
              <a:rPr lang="en-US">
                <a:ea typeface="+mn-lt"/>
                <a:cs typeface="+mn-lt"/>
              </a:rPr>
              <a:t> </a:t>
            </a:r>
            <a:r>
              <a:rPr lang="en-US" err="1">
                <a:ea typeface="+mn-lt"/>
                <a:cs typeface="+mn-lt"/>
              </a:rPr>
              <a:t>arbeid</a:t>
            </a:r>
            <a:r>
              <a:rPr lang="en-US">
                <a:ea typeface="+mn-lt"/>
                <a:cs typeface="+mn-lt"/>
              </a:rPr>
              <a:t>?</a:t>
            </a:r>
            <a:endParaRPr lang="en-US"/>
          </a:p>
          <a:p>
            <a:pPr marL="457200" indent="-457200">
              <a:buAutoNum type="arabicPeriod"/>
            </a:pPr>
            <a:r>
              <a:rPr lang="en-US" err="1">
                <a:ea typeface="+mn-lt"/>
                <a:cs typeface="+mn-lt"/>
              </a:rPr>
              <a:t>På</a:t>
            </a:r>
            <a:r>
              <a:rPr lang="en-US">
                <a:ea typeface="+mn-lt"/>
                <a:cs typeface="+mn-lt"/>
              </a:rPr>
              <a:t> </a:t>
            </a:r>
            <a:r>
              <a:rPr lang="en-US" err="1">
                <a:ea typeface="+mn-lt"/>
                <a:cs typeface="+mn-lt"/>
              </a:rPr>
              <a:t>hvilke</a:t>
            </a:r>
            <a:r>
              <a:rPr lang="en-US">
                <a:ea typeface="+mn-lt"/>
                <a:cs typeface="+mn-lt"/>
              </a:rPr>
              <a:t> </a:t>
            </a:r>
            <a:r>
              <a:rPr lang="en-US" err="1">
                <a:ea typeface="+mn-lt"/>
                <a:cs typeface="+mn-lt"/>
              </a:rPr>
              <a:t>måter</a:t>
            </a:r>
            <a:r>
              <a:rPr lang="en-US">
                <a:ea typeface="+mn-lt"/>
                <a:cs typeface="+mn-lt"/>
              </a:rPr>
              <a:t> </a:t>
            </a:r>
            <a:r>
              <a:rPr lang="en-US" err="1">
                <a:ea typeface="+mn-lt"/>
                <a:cs typeface="+mn-lt"/>
              </a:rPr>
              <a:t>påvirker</a:t>
            </a:r>
            <a:r>
              <a:rPr lang="en-US">
                <a:ea typeface="+mn-lt"/>
                <a:cs typeface="+mn-lt"/>
              </a:rPr>
              <a:t> </a:t>
            </a:r>
            <a:r>
              <a:rPr lang="en-US" err="1">
                <a:ea typeface="+mn-lt"/>
                <a:cs typeface="+mn-lt"/>
              </a:rPr>
              <a:t>bruken</a:t>
            </a:r>
            <a:r>
              <a:rPr lang="en-US">
                <a:ea typeface="+mn-lt"/>
                <a:cs typeface="+mn-lt"/>
              </a:rPr>
              <a:t> av KI </a:t>
            </a:r>
            <a:r>
              <a:rPr lang="en-US" err="1">
                <a:ea typeface="+mn-lt"/>
                <a:cs typeface="+mn-lt"/>
              </a:rPr>
              <a:t>verktøy</a:t>
            </a:r>
            <a:r>
              <a:rPr lang="en-US">
                <a:ea typeface="+mn-lt"/>
                <a:cs typeface="+mn-lt"/>
              </a:rPr>
              <a:t> </a:t>
            </a:r>
            <a:r>
              <a:rPr lang="en-US" err="1">
                <a:ea typeface="+mn-lt"/>
                <a:cs typeface="+mn-lt"/>
              </a:rPr>
              <a:t>studentenes</a:t>
            </a:r>
            <a:r>
              <a:rPr lang="en-US">
                <a:ea typeface="+mn-lt"/>
                <a:cs typeface="+mn-lt"/>
              </a:rPr>
              <a:t> </a:t>
            </a:r>
            <a:r>
              <a:rPr lang="en-US" err="1">
                <a:ea typeface="+mn-lt"/>
                <a:cs typeface="+mn-lt"/>
              </a:rPr>
              <a:t>oppfatning</a:t>
            </a:r>
            <a:r>
              <a:rPr lang="en-US">
                <a:ea typeface="+mn-lt"/>
                <a:cs typeface="+mn-lt"/>
              </a:rPr>
              <a:t> av </a:t>
            </a:r>
            <a:r>
              <a:rPr lang="en-US" err="1">
                <a:ea typeface="+mn-lt"/>
                <a:cs typeface="+mn-lt"/>
              </a:rPr>
              <a:t>læring</a:t>
            </a:r>
            <a:r>
              <a:rPr lang="en-US">
                <a:ea typeface="+mn-lt"/>
                <a:cs typeface="+mn-lt"/>
              </a:rPr>
              <a:t> </a:t>
            </a:r>
            <a:r>
              <a:rPr lang="en-US" err="1">
                <a:ea typeface="+mn-lt"/>
                <a:cs typeface="+mn-lt"/>
              </a:rPr>
              <a:t>og</a:t>
            </a:r>
            <a:r>
              <a:rPr lang="en-US">
                <a:ea typeface="+mn-lt"/>
                <a:cs typeface="+mn-lt"/>
              </a:rPr>
              <a:t> </a:t>
            </a:r>
            <a:r>
              <a:rPr lang="en-US" err="1">
                <a:ea typeface="+mn-lt"/>
                <a:cs typeface="+mn-lt"/>
              </a:rPr>
              <a:t>forfatterskap</a:t>
            </a:r>
            <a:r>
              <a:rPr lang="en-US">
                <a:ea typeface="+mn-lt"/>
                <a:cs typeface="+mn-lt"/>
              </a:rPr>
              <a:t>?</a:t>
            </a:r>
            <a:endParaRPr lang="en-US"/>
          </a:p>
          <a:p>
            <a:pPr marL="0" indent="0">
              <a:buNone/>
            </a:pPr>
            <a:endParaRPr lang="en-US" b="1"/>
          </a:p>
          <a:p>
            <a:pPr marL="0" indent="0">
              <a:buNone/>
            </a:pPr>
            <a:endParaRPr lang="en-US" b="1"/>
          </a:p>
          <a:p>
            <a:pPr marL="0" indent="0">
              <a:buNone/>
            </a:pPr>
            <a:endParaRPr lang="en-US" b="1"/>
          </a:p>
        </p:txBody>
      </p:sp>
    </p:spTree>
    <p:extLst>
      <p:ext uri="{BB962C8B-B14F-4D97-AF65-F5344CB8AC3E}">
        <p14:creationId xmlns:p14="http://schemas.microsoft.com/office/powerpoint/2010/main" val="20436279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FDEFB8-4B4A-801A-6DCA-BA18153B95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3D3E09-2112-6DF5-5D06-F19D0D8057B8}"/>
              </a:ext>
            </a:extLst>
          </p:cNvPr>
          <p:cNvSpPr>
            <a:spLocks noGrp="1"/>
          </p:cNvSpPr>
          <p:nvPr>
            <p:ph type="title"/>
          </p:nvPr>
        </p:nvSpPr>
        <p:spPr>
          <a:xfrm>
            <a:off x="700635" y="914400"/>
            <a:ext cx="10691265" cy="925286"/>
          </a:xfrm>
        </p:spPr>
        <p:txBody>
          <a:bodyPr>
            <a:normAutofit/>
          </a:bodyPr>
          <a:lstStyle/>
          <a:p>
            <a:pPr algn="ctr"/>
            <a:r>
              <a:rPr lang="en-US" err="1"/>
              <a:t>Metodisk</a:t>
            </a:r>
            <a:r>
              <a:rPr lang="en-US"/>
              <a:t> </a:t>
            </a:r>
            <a:r>
              <a:rPr lang="en-US" err="1"/>
              <a:t>tilnærming</a:t>
            </a:r>
            <a:endParaRPr lang="nb-NO"/>
          </a:p>
        </p:txBody>
      </p:sp>
      <p:graphicFrame>
        <p:nvGraphicFramePr>
          <p:cNvPr id="6" name="Plassholder for innhold 2">
            <a:extLst>
              <a:ext uri="{FF2B5EF4-FFF2-40B4-BE49-F238E27FC236}">
                <a16:creationId xmlns:a16="http://schemas.microsoft.com/office/drawing/2014/main" id="{C7E300CC-ED12-EE31-4043-1CDDD278DEAA}"/>
              </a:ext>
            </a:extLst>
          </p:cNvPr>
          <p:cNvGraphicFramePr>
            <a:graphicFrameLocks/>
          </p:cNvGraphicFramePr>
          <p:nvPr>
            <p:extLst>
              <p:ext uri="{D42A27DB-BD31-4B8C-83A1-F6EECF244321}">
                <p14:modId xmlns:p14="http://schemas.microsoft.com/office/powerpoint/2010/main" val="3130889608"/>
              </p:ext>
            </p:extLst>
          </p:nvPr>
        </p:nvGraphicFramePr>
        <p:xfrm>
          <a:off x="694426" y="1710606"/>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29106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273D66-9C1B-7373-A3BA-4246969CD0C2}"/>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D163E9D8-FB1E-C15E-85B0-BA031D9EE438}"/>
              </a:ext>
            </a:extLst>
          </p:cNvPr>
          <p:cNvSpPr>
            <a:spLocks noGrp="1"/>
          </p:cNvSpPr>
          <p:nvPr>
            <p:ph type="title"/>
          </p:nvPr>
        </p:nvSpPr>
        <p:spPr/>
        <p:txBody>
          <a:bodyPr>
            <a:normAutofit fontScale="90000"/>
          </a:bodyPr>
          <a:lstStyle/>
          <a:p>
            <a:r>
              <a:rPr lang="nb-NO"/>
              <a:t>Hva lærte vi fra litteraturgjennomgangen</a:t>
            </a:r>
          </a:p>
        </p:txBody>
      </p:sp>
      <p:sp>
        <p:nvSpPr>
          <p:cNvPr id="5" name="Plassholder for innhold 4">
            <a:extLst>
              <a:ext uri="{FF2B5EF4-FFF2-40B4-BE49-F238E27FC236}">
                <a16:creationId xmlns:a16="http://schemas.microsoft.com/office/drawing/2014/main" id="{88BFD340-972F-3DAD-FA48-5C6A626CCCC7}"/>
              </a:ext>
            </a:extLst>
          </p:cNvPr>
          <p:cNvSpPr>
            <a:spLocks noGrp="1"/>
          </p:cNvSpPr>
          <p:nvPr>
            <p:ph idx="1"/>
          </p:nvPr>
        </p:nvSpPr>
        <p:spPr>
          <a:xfrm>
            <a:off x="6248400" y="1842655"/>
            <a:ext cx="5143500" cy="4119233"/>
          </a:xfrm>
        </p:spPr>
        <p:txBody>
          <a:bodyPr>
            <a:normAutofit fontScale="92500" lnSpcReduction="10000"/>
          </a:bodyPr>
          <a:lstStyle/>
          <a:p>
            <a:r>
              <a:rPr lang="nb-NO" b="1"/>
              <a:t>AI brukes til: </a:t>
            </a:r>
          </a:p>
          <a:p>
            <a:pPr lvl="1"/>
            <a:r>
              <a:rPr lang="nb-NO"/>
              <a:t>Forklaringer, idémyldring, skrivehjelp, sammendrag</a:t>
            </a:r>
          </a:p>
          <a:p>
            <a:r>
              <a:rPr lang="nb-NO" b="1"/>
              <a:t>Fordeler:</a:t>
            </a:r>
          </a:p>
          <a:p>
            <a:pPr lvl="1"/>
            <a:r>
              <a:rPr lang="nb-NO"/>
              <a:t>Opplever at det forbedrer prestasjoner</a:t>
            </a:r>
          </a:p>
          <a:p>
            <a:pPr lvl="1"/>
            <a:r>
              <a:rPr lang="en-US" err="1"/>
              <a:t>Positivt</a:t>
            </a:r>
            <a:r>
              <a:rPr lang="en-US"/>
              <a:t> med </a:t>
            </a:r>
            <a:r>
              <a:rPr lang="en-US" err="1"/>
              <a:t>tilbakemeldinger</a:t>
            </a:r>
            <a:r>
              <a:rPr lang="en-US"/>
              <a:t> </a:t>
            </a:r>
            <a:r>
              <a:rPr lang="en-US" err="1"/>
              <a:t>og</a:t>
            </a:r>
            <a:r>
              <a:rPr lang="en-US"/>
              <a:t> </a:t>
            </a:r>
            <a:r>
              <a:rPr lang="en-US" err="1"/>
              <a:t>skrivestøtte</a:t>
            </a:r>
            <a:endParaRPr lang="en-US"/>
          </a:p>
          <a:p>
            <a:pPr lvl="1"/>
            <a:r>
              <a:rPr lang="en-US" err="1"/>
              <a:t>Effektivt</a:t>
            </a:r>
            <a:endParaRPr lang="en-US"/>
          </a:p>
          <a:p>
            <a:r>
              <a:rPr lang="nb-NO" b="1"/>
              <a:t>Utfordringer:</a:t>
            </a:r>
          </a:p>
          <a:p>
            <a:pPr lvl="1"/>
            <a:r>
              <a:rPr lang="nb-NO"/>
              <a:t>Med språkmodeller: Unøyaktige/gale svar</a:t>
            </a:r>
          </a:p>
          <a:p>
            <a:pPr lvl="1"/>
            <a:r>
              <a:rPr lang="nb-NO"/>
              <a:t>Med bruken: Svekket kritisk tenkning, plagiering, manglende ferdigheter i bruk av KI-verktøy.</a:t>
            </a:r>
          </a:p>
          <a:p>
            <a:endParaRPr lang="nb-NO"/>
          </a:p>
        </p:txBody>
      </p:sp>
      <p:graphicFrame>
        <p:nvGraphicFramePr>
          <p:cNvPr id="9" name="Diagram 8">
            <a:extLst>
              <a:ext uri="{FF2B5EF4-FFF2-40B4-BE49-F238E27FC236}">
                <a16:creationId xmlns:a16="http://schemas.microsoft.com/office/drawing/2014/main" id="{D9DC48D0-4B51-D3F2-6A0B-8CF5ADA64BA9}"/>
              </a:ext>
            </a:extLst>
          </p:cNvPr>
          <p:cNvGraphicFramePr>
            <a:graphicFrameLocks/>
          </p:cNvGraphicFramePr>
          <p:nvPr>
            <p:extLst>
              <p:ext uri="{D42A27DB-BD31-4B8C-83A1-F6EECF244321}">
                <p14:modId xmlns:p14="http://schemas.microsoft.com/office/powerpoint/2010/main" val="2566764351"/>
              </p:ext>
            </p:extLst>
          </p:nvPr>
        </p:nvGraphicFramePr>
        <p:xfrm>
          <a:off x="800100" y="1695930"/>
          <a:ext cx="4727864" cy="445548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4604658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A9E5D2E-19BE-4CF5-D757-F5498D33C8CB}"/>
              </a:ext>
            </a:extLst>
          </p:cNvPr>
          <p:cNvSpPr>
            <a:spLocks noGrp="1"/>
          </p:cNvSpPr>
          <p:nvPr>
            <p:ph type="title"/>
          </p:nvPr>
        </p:nvSpPr>
        <p:spPr/>
        <p:txBody>
          <a:bodyPr>
            <a:normAutofit/>
          </a:bodyPr>
          <a:lstStyle/>
          <a:p>
            <a:r>
              <a:rPr lang="nb-NO"/>
              <a:t>Hva Lærte  Vi Fra Intervjuene?</a:t>
            </a:r>
          </a:p>
        </p:txBody>
      </p:sp>
      <p:sp>
        <p:nvSpPr>
          <p:cNvPr id="3" name="Plassholder for innhold 2">
            <a:extLst>
              <a:ext uri="{FF2B5EF4-FFF2-40B4-BE49-F238E27FC236}">
                <a16:creationId xmlns:a16="http://schemas.microsoft.com/office/drawing/2014/main" id="{148EF066-7458-969B-43BF-54860460F500}"/>
              </a:ext>
            </a:extLst>
          </p:cNvPr>
          <p:cNvSpPr>
            <a:spLocks noGrp="1"/>
          </p:cNvSpPr>
          <p:nvPr>
            <p:ph idx="1"/>
          </p:nvPr>
        </p:nvSpPr>
        <p:spPr>
          <a:xfrm>
            <a:off x="700635" y="1724152"/>
            <a:ext cx="10691265" cy="4237736"/>
          </a:xfrm>
        </p:spPr>
        <p:txBody>
          <a:bodyPr vert="horz" lIns="91440" tIns="45720" rIns="91440" bIns="45720" rtlCol="0" anchor="t">
            <a:normAutofit lnSpcReduction="10000"/>
          </a:bodyPr>
          <a:lstStyle/>
          <a:p>
            <a:r>
              <a:rPr lang="en-US"/>
              <a:t>Alle vi </a:t>
            </a:r>
            <a:r>
              <a:rPr lang="en-US" err="1"/>
              <a:t>intervjuet</a:t>
            </a:r>
            <a:r>
              <a:rPr lang="en-US"/>
              <a:t> </a:t>
            </a:r>
            <a:r>
              <a:rPr lang="en-US" err="1"/>
              <a:t>bruker</a:t>
            </a:r>
            <a:r>
              <a:rPr lang="en-US"/>
              <a:t> AI </a:t>
            </a:r>
            <a:r>
              <a:rPr lang="en-US" err="1"/>
              <a:t>til</a:t>
            </a:r>
            <a:r>
              <a:rPr lang="en-US"/>
              <a:t> </a:t>
            </a:r>
            <a:r>
              <a:rPr lang="en-US" err="1"/>
              <a:t>enten</a:t>
            </a:r>
            <a:r>
              <a:rPr lang="en-US"/>
              <a:t> </a:t>
            </a:r>
            <a:r>
              <a:rPr lang="en-US" err="1"/>
              <a:t>oppgaver</a:t>
            </a:r>
            <a:r>
              <a:rPr lang="en-US"/>
              <a:t> </a:t>
            </a:r>
            <a:r>
              <a:rPr lang="en-US" err="1"/>
              <a:t>eller</a:t>
            </a:r>
            <a:r>
              <a:rPr lang="en-US"/>
              <a:t> </a:t>
            </a:r>
            <a:r>
              <a:rPr lang="en-US" err="1"/>
              <a:t>annet</a:t>
            </a:r>
            <a:r>
              <a:rPr lang="en-US"/>
              <a:t> </a:t>
            </a:r>
            <a:r>
              <a:rPr lang="en-US" err="1"/>
              <a:t>skolearbeid</a:t>
            </a:r>
            <a:endParaRPr lang="en-US"/>
          </a:p>
          <a:p>
            <a:r>
              <a:rPr lang="en-US"/>
              <a:t>Det var store </a:t>
            </a:r>
            <a:r>
              <a:rPr lang="en-US" err="1"/>
              <a:t>forskjeller</a:t>
            </a:r>
            <a:r>
              <a:rPr lang="en-US"/>
              <a:t> </a:t>
            </a:r>
            <a:r>
              <a:rPr lang="en-US" err="1"/>
              <a:t>mtp</a:t>
            </a:r>
            <a:r>
              <a:rPr lang="en-US"/>
              <a:t>. </a:t>
            </a:r>
            <a:r>
              <a:rPr lang="en-US" err="1"/>
              <a:t>hvordan</a:t>
            </a:r>
            <a:r>
              <a:rPr lang="en-US"/>
              <a:t> </a:t>
            </a:r>
            <a:r>
              <a:rPr lang="en-US" err="1"/>
              <a:t>og</a:t>
            </a:r>
            <a:r>
              <a:rPr lang="en-US"/>
              <a:t> </a:t>
            </a:r>
            <a:r>
              <a:rPr lang="en-US" err="1"/>
              <a:t>hvor</a:t>
            </a:r>
            <a:r>
              <a:rPr lang="en-US"/>
              <a:t> </a:t>
            </a:r>
            <a:r>
              <a:rPr lang="en-US" err="1"/>
              <a:t>ofte</a:t>
            </a:r>
            <a:r>
              <a:rPr lang="en-US"/>
              <a:t> </a:t>
            </a:r>
            <a:r>
              <a:rPr lang="en-US" err="1"/>
              <a:t>intervjuobjektene</a:t>
            </a:r>
            <a:r>
              <a:rPr lang="en-US"/>
              <a:t> </a:t>
            </a:r>
            <a:r>
              <a:rPr lang="en-US" err="1"/>
              <a:t>bruker</a:t>
            </a:r>
            <a:r>
              <a:rPr lang="en-US"/>
              <a:t> AI</a:t>
            </a:r>
          </a:p>
          <a:p>
            <a:pPr lvl="1"/>
            <a:r>
              <a:rPr lang="en-US" err="1"/>
              <a:t>Noen</a:t>
            </a:r>
            <a:r>
              <a:rPr lang="en-US"/>
              <a:t> </a:t>
            </a:r>
            <a:r>
              <a:rPr lang="en-US" err="1"/>
              <a:t>bruker</a:t>
            </a:r>
            <a:r>
              <a:rPr lang="en-US"/>
              <a:t> AI </a:t>
            </a:r>
            <a:r>
              <a:rPr lang="en-US" err="1"/>
              <a:t>hovedsaklig</a:t>
            </a:r>
            <a:r>
              <a:rPr lang="en-US"/>
              <a:t> </a:t>
            </a:r>
            <a:r>
              <a:rPr lang="en-US" err="1"/>
              <a:t>som</a:t>
            </a:r>
            <a:r>
              <a:rPr lang="en-US"/>
              <a:t> </a:t>
            </a:r>
            <a:r>
              <a:rPr lang="en-US" err="1"/>
              <a:t>en</a:t>
            </a:r>
            <a:r>
              <a:rPr lang="en-US"/>
              <a:t> </a:t>
            </a:r>
            <a:r>
              <a:rPr lang="en-US" err="1"/>
              <a:t>sparringspartner</a:t>
            </a:r>
            <a:endParaRPr lang="en-US"/>
          </a:p>
          <a:p>
            <a:pPr lvl="1"/>
            <a:r>
              <a:rPr lang="en-US"/>
              <a:t>Andre </a:t>
            </a:r>
            <a:r>
              <a:rPr lang="en-US" err="1"/>
              <a:t>bruker</a:t>
            </a:r>
            <a:r>
              <a:rPr lang="en-US"/>
              <a:t> AI for å </a:t>
            </a:r>
            <a:r>
              <a:rPr lang="en-US" err="1"/>
              <a:t>lage</a:t>
            </a:r>
            <a:r>
              <a:rPr lang="en-US"/>
              <a:t> </a:t>
            </a:r>
            <a:r>
              <a:rPr lang="en-US" err="1"/>
              <a:t>utkast</a:t>
            </a:r>
            <a:r>
              <a:rPr lang="en-US"/>
              <a:t> </a:t>
            </a:r>
            <a:r>
              <a:rPr lang="en-US" err="1"/>
              <a:t>eller</a:t>
            </a:r>
            <a:r>
              <a:rPr lang="en-US"/>
              <a:t> </a:t>
            </a:r>
            <a:r>
              <a:rPr lang="en-US" err="1"/>
              <a:t>til</a:t>
            </a:r>
            <a:r>
              <a:rPr lang="en-US"/>
              <a:t> å </a:t>
            </a:r>
            <a:r>
              <a:rPr lang="en-US" err="1"/>
              <a:t>redigere</a:t>
            </a:r>
            <a:endParaRPr lang="en-US"/>
          </a:p>
          <a:p>
            <a:pPr lvl="1"/>
            <a:endParaRPr lang="en-US"/>
          </a:p>
          <a:p>
            <a:r>
              <a:rPr lang="en-US" err="1"/>
              <a:t>Intervjuobjektene</a:t>
            </a:r>
            <a:r>
              <a:rPr lang="en-US"/>
              <a:t> </a:t>
            </a:r>
            <a:r>
              <a:rPr lang="en-US" err="1"/>
              <a:t>synes</a:t>
            </a:r>
            <a:r>
              <a:rPr lang="en-US"/>
              <a:t> den </a:t>
            </a:r>
            <a:r>
              <a:rPr lang="en-US" err="1"/>
              <a:t>største</a:t>
            </a:r>
            <a:r>
              <a:rPr lang="en-US"/>
              <a:t> </a:t>
            </a:r>
            <a:r>
              <a:rPr lang="en-US" err="1"/>
              <a:t>fordelen</a:t>
            </a:r>
            <a:r>
              <a:rPr lang="en-US"/>
              <a:t> med AI er at det sparer dem </a:t>
            </a:r>
            <a:r>
              <a:rPr lang="en-US" err="1"/>
              <a:t>tid</a:t>
            </a:r>
            <a:endParaRPr lang="en-US"/>
          </a:p>
          <a:p>
            <a:r>
              <a:rPr lang="en-US"/>
              <a:t>Alle </a:t>
            </a:r>
            <a:r>
              <a:rPr lang="en-US" err="1"/>
              <a:t>identifiserte</a:t>
            </a:r>
            <a:r>
              <a:rPr lang="en-US"/>
              <a:t> </a:t>
            </a:r>
            <a:r>
              <a:rPr lang="en-US" err="1"/>
              <a:t>flere</a:t>
            </a:r>
            <a:r>
              <a:rPr lang="en-US"/>
              <a:t> </a:t>
            </a:r>
            <a:r>
              <a:rPr lang="en-US" err="1"/>
              <a:t>utfordringer</a:t>
            </a:r>
            <a:r>
              <a:rPr lang="en-US"/>
              <a:t> med å </a:t>
            </a:r>
            <a:r>
              <a:rPr lang="en-US" err="1"/>
              <a:t>bruke</a:t>
            </a:r>
            <a:r>
              <a:rPr lang="en-US"/>
              <a:t> AI </a:t>
            </a:r>
            <a:r>
              <a:rPr lang="en-US" err="1"/>
              <a:t>til</a:t>
            </a:r>
            <a:r>
              <a:rPr lang="en-US"/>
              <a:t> </a:t>
            </a:r>
            <a:r>
              <a:rPr lang="en-US" err="1"/>
              <a:t>skolearbeid</a:t>
            </a:r>
            <a:endParaRPr lang="en-US"/>
          </a:p>
          <a:p>
            <a:pPr lvl="1"/>
            <a:r>
              <a:rPr lang="en-US"/>
              <a:t>Det er </a:t>
            </a:r>
            <a:r>
              <a:rPr lang="en-US" err="1"/>
              <a:t>lett</a:t>
            </a:r>
            <a:r>
              <a:rPr lang="en-US"/>
              <a:t> å </a:t>
            </a:r>
            <a:r>
              <a:rPr lang="en-US" err="1"/>
              <a:t>bli</a:t>
            </a:r>
            <a:r>
              <a:rPr lang="en-US"/>
              <a:t> </a:t>
            </a:r>
            <a:r>
              <a:rPr lang="en-US" err="1"/>
              <a:t>avhengig</a:t>
            </a:r>
            <a:r>
              <a:rPr lang="en-US"/>
              <a:t> av å kunne </a:t>
            </a:r>
            <a:r>
              <a:rPr lang="en-US" err="1"/>
              <a:t>lene</a:t>
            </a:r>
            <a:r>
              <a:rPr lang="en-US"/>
              <a:t> seg </a:t>
            </a:r>
            <a:r>
              <a:rPr lang="en-US" err="1"/>
              <a:t>på</a:t>
            </a:r>
            <a:r>
              <a:rPr lang="en-US"/>
              <a:t> AI</a:t>
            </a:r>
          </a:p>
          <a:p>
            <a:pPr lvl="1"/>
            <a:r>
              <a:rPr lang="en-US"/>
              <a:t>Mangel </a:t>
            </a:r>
            <a:r>
              <a:rPr lang="en-US" err="1"/>
              <a:t>på</a:t>
            </a:r>
            <a:r>
              <a:rPr lang="en-US"/>
              <a:t> </a:t>
            </a:r>
            <a:r>
              <a:rPr lang="en-US" err="1"/>
              <a:t>politilige</a:t>
            </a:r>
            <a:r>
              <a:rPr lang="en-US"/>
              <a:t> </a:t>
            </a:r>
            <a:r>
              <a:rPr lang="en-US" err="1"/>
              <a:t>kilder</a:t>
            </a:r>
            <a:r>
              <a:rPr lang="en-US"/>
              <a:t> </a:t>
            </a:r>
            <a:r>
              <a:rPr lang="en-US" err="1"/>
              <a:t>gjør</a:t>
            </a:r>
            <a:r>
              <a:rPr lang="en-US"/>
              <a:t> at det </a:t>
            </a:r>
            <a:r>
              <a:rPr lang="en-US" err="1"/>
              <a:t>kan</a:t>
            </a:r>
            <a:r>
              <a:rPr lang="en-US"/>
              <a:t> </a:t>
            </a:r>
            <a:r>
              <a:rPr lang="en-US" err="1"/>
              <a:t>være</a:t>
            </a:r>
            <a:r>
              <a:rPr lang="en-US"/>
              <a:t> </a:t>
            </a:r>
            <a:r>
              <a:rPr lang="en-US" err="1"/>
              <a:t>vnaskelig</a:t>
            </a:r>
            <a:r>
              <a:rPr lang="en-US"/>
              <a:t> å </a:t>
            </a:r>
            <a:r>
              <a:rPr lang="en-US" err="1"/>
              <a:t>bruke</a:t>
            </a:r>
            <a:r>
              <a:rPr lang="en-US"/>
              <a:t> AI, </a:t>
            </a:r>
            <a:r>
              <a:rPr lang="en-US" err="1"/>
              <a:t>eller</a:t>
            </a:r>
            <a:r>
              <a:rPr lang="en-US"/>
              <a:t> at </a:t>
            </a:r>
            <a:r>
              <a:rPr lang="en-US" err="1"/>
              <a:t>informasjonen</a:t>
            </a:r>
            <a:r>
              <a:rPr lang="en-US"/>
              <a:t> man </a:t>
            </a:r>
            <a:r>
              <a:rPr lang="en-US" err="1"/>
              <a:t>bruker</a:t>
            </a:r>
            <a:r>
              <a:rPr lang="en-US"/>
              <a:t> er </a:t>
            </a:r>
            <a:r>
              <a:rPr lang="en-US" err="1"/>
              <a:t>feil</a:t>
            </a:r>
            <a:endParaRPr lang="en-US"/>
          </a:p>
          <a:p>
            <a:pPr lvl="1"/>
            <a:r>
              <a:rPr lang="en-US" err="1"/>
              <a:t>Spesielt</a:t>
            </a:r>
            <a:r>
              <a:rPr lang="en-US"/>
              <a:t> </a:t>
            </a:r>
            <a:r>
              <a:rPr lang="en-US" err="1"/>
              <a:t>i</a:t>
            </a:r>
            <a:r>
              <a:rPr lang="en-US"/>
              <a:t> </a:t>
            </a:r>
            <a:r>
              <a:rPr lang="en-US" err="1"/>
              <a:t>forbindelse</a:t>
            </a:r>
            <a:r>
              <a:rPr lang="en-US"/>
              <a:t> med obliger </a:t>
            </a:r>
            <a:r>
              <a:rPr lang="en-US" err="1"/>
              <a:t>så</a:t>
            </a:r>
            <a:r>
              <a:rPr lang="en-US"/>
              <a:t> </a:t>
            </a:r>
            <a:r>
              <a:rPr lang="en-US" err="1"/>
              <a:t>kan</a:t>
            </a:r>
            <a:r>
              <a:rPr lang="en-US"/>
              <a:t> man </a:t>
            </a:r>
            <a:r>
              <a:rPr lang="en-US" err="1"/>
              <a:t>miste</a:t>
            </a:r>
            <a:r>
              <a:rPr lang="en-US"/>
              <a:t> </a:t>
            </a:r>
            <a:r>
              <a:rPr lang="en-US" err="1"/>
              <a:t>følelsen</a:t>
            </a:r>
            <a:r>
              <a:rPr lang="en-US"/>
              <a:t> av </a:t>
            </a:r>
            <a:r>
              <a:rPr lang="en-US" err="1"/>
              <a:t>eierskap</a:t>
            </a:r>
            <a:r>
              <a:rPr lang="en-US"/>
              <a:t> </a:t>
            </a:r>
            <a:r>
              <a:rPr lang="en-US" err="1"/>
              <a:t>til</a:t>
            </a:r>
            <a:r>
              <a:rPr lang="en-US"/>
              <a:t> </a:t>
            </a:r>
            <a:r>
              <a:rPr lang="en-US" err="1"/>
              <a:t>teksten</a:t>
            </a:r>
            <a:endParaRPr lang="en-US"/>
          </a:p>
          <a:p>
            <a:pPr marL="0" indent="0">
              <a:buNone/>
            </a:pPr>
            <a:endParaRPr lang="en-US"/>
          </a:p>
        </p:txBody>
      </p:sp>
    </p:spTree>
    <p:extLst>
      <p:ext uri="{BB962C8B-B14F-4D97-AF65-F5344CB8AC3E}">
        <p14:creationId xmlns:p14="http://schemas.microsoft.com/office/powerpoint/2010/main" val="5088225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5F710FDB-0919-493E-8539-8240C23F1E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a:ea typeface="+mn-ea"/>
              <a:cs typeface="+mn-cs"/>
            </a:endParaRPr>
          </a:p>
        </p:txBody>
      </p:sp>
      <p:cxnSp>
        <p:nvCxnSpPr>
          <p:cNvPr id="19" name="Straight Connector 18">
            <a:extLst>
              <a:ext uri="{FF2B5EF4-FFF2-40B4-BE49-F238E27FC236}">
                <a16:creationId xmlns:a16="http://schemas.microsoft.com/office/drawing/2014/main" id="{22F20000-FD86-48F6-9363-FEC90C932DC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872AE332-6ACA-45BE-875F-91A291D4A4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9B0509E5-51E5-0187-CAFC-2199978181CF}"/>
              </a:ext>
            </a:extLst>
          </p:cNvPr>
          <p:cNvSpPr>
            <a:spLocks noGrp="1"/>
          </p:cNvSpPr>
          <p:nvPr>
            <p:ph type="title"/>
          </p:nvPr>
        </p:nvSpPr>
        <p:spPr>
          <a:xfrm>
            <a:off x="702129" y="914760"/>
            <a:ext cx="3678485" cy="3543764"/>
          </a:xfrm>
        </p:spPr>
        <p:txBody>
          <a:bodyPr>
            <a:normAutofit/>
          </a:bodyPr>
          <a:lstStyle/>
          <a:p>
            <a:r>
              <a:rPr lang="en-US"/>
              <a:t>Design </a:t>
            </a:r>
            <a:r>
              <a:rPr lang="en-US" err="1"/>
              <a:t>Prosess</a:t>
            </a:r>
            <a:r>
              <a:rPr lang="en-US"/>
              <a:t> </a:t>
            </a:r>
            <a:endParaRPr lang="nb-NO"/>
          </a:p>
        </p:txBody>
      </p:sp>
      <p:sp>
        <p:nvSpPr>
          <p:cNvPr id="5" name="Rectangle 2">
            <a:extLst>
              <a:ext uri="{FF2B5EF4-FFF2-40B4-BE49-F238E27FC236}">
                <a16:creationId xmlns:a16="http://schemas.microsoft.com/office/drawing/2014/main" id="{2425D0D6-A9AD-0F38-19BA-4245290C7854}"/>
              </a:ext>
            </a:extLst>
          </p:cNvPr>
          <p:cNvSpPr>
            <a:spLocks noGrp="1" noChangeArrowheads="1"/>
          </p:cNvSpPr>
          <p:nvPr>
            <p:ph idx="1"/>
          </p:nvPr>
        </p:nvSpPr>
        <p:spPr bwMode="auto">
          <a:xfrm>
            <a:off x="4773168" y="993228"/>
            <a:ext cx="6720840" cy="4935981"/>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0" compatLnSpc="1">
            <a:prstTxWarp prst="textNoShape">
              <a:avLst/>
            </a:prstTxWarp>
            <a:normAutofit/>
          </a:bodyPr>
          <a:lstStyle/>
          <a:p>
            <a:r>
              <a:rPr lang="en-US" b="1" err="1"/>
              <a:t>Startet</a:t>
            </a:r>
            <a:r>
              <a:rPr lang="en-US" b="1"/>
              <a:t> med </a:t>
            </a:r>
            <a:r>
              <a:rPr lang="en-US" b="1" err="1"/>
              <a:t>å</a:t>
            </a:r>
            <a:r>
              <a:rPr lang="en-US" b="1"/>
              <a:t> </a:t>
            </a:r>
            <a:r>
              <a:rPr lang="en-US" b="1" err="1"/>
              <a:t>forstå</a:t>
            </a:r>
            <a:r>
              <a:rPr lang="en-US" b="1"/>
              <a:t> </a:t>
            </a:r>
            <a:r>
              <a:rPr lang="en-US" b="1" err="1"/>
              <a:t>problemet</a:t>
            </a:r>
            <a:r>
              <a:rPr lang="en-US" b="1"/>
              <a:t>:</a:t>
            </a:r>
            <a:r>
              <a:rPr lang="en-US"/>
              <a:t> </a:t>
            </a:r>
            <a:r>
              <a:rPr lang="en-US" err="1"/>
              <a:t>behov</a:t>
            </a:r>
            <a:r>
              <a:rPr lang="en-US"/>
              <a:t> for </a:t>
            </a:r>
            <a:r>
              <a:rPr lang="en-US" err="1"/>
              <a:t>støtte</a:t>
            </a:r>
            <a:r>
              <a:rPr lang="en-US"/>
              <a:t> </a:t>
            </a:r>
            <a:r>
              <a:rPr lang="en-US" err="1"/>
              <a:t>i</a:t>
            </a:r>
            <a:r>
              <a:rPr lang="en-US"/>
              <a:t> </a:t>
            </a:r>
            <a:r>
              <a:rPr lang="en-US" err="1"/>
              <a:t>metodearbeid</a:t>
            </a:r>
            <a:r>
              <a:rPr lang="en-US"/>
              <a:t> </a:t>
            </a:r>
            <a:r>
              <a:rPr lang="en-US" err="1"/>
              <a:t>uten</a:t>
            </a:r>
            <a:r>
              <a:rPr lang="en-US"/>
              <a:t> </a:t>
            </a:r>
            <a:r>
              <a:rPr lang="en-US" err="1"/>
              <a:t>generering</a:t>
            </a:r>
            <a:r>
              <a:rPr lang="en-US"/>
              <a:t> av </a:t>
            </a:r>
            <a:r>
              <a:rPr lang="en-US" err="1"/>
              <a:t>ferdige</a:t>
            </a:r>
            <a:r>
              <a:rPr lang="en-US"/>
              <a:t> </a:t>
            </a:r>
            <a:r>
              <a:rPr lang="en-US" err="1"/>
              <a:t>tekster</a:t>
            </a:r>
            <a:r>
              <a:rPr lang="en-US"/>
              <a:t>.</a:t>
            </a:r>
          </a:p>
          <a:p>
            <a:r>
              <a:rPr lang="en-US" b="1" err="1"/>
              <a:t>Tidlige</a:t>
            </a:r>
            <a:r>
              <a:rPr lang="en-US" b="1"/>
              <a:t> </a:t>
            </a:r>
            <a:r>
              <a:rPr lang="en-US" b="1" err="1"/>
              <a:t>konseptskisser</a:t>
            </a:r>
            <a:r>
              <a:rPr lang="en-US" b="1"/>
              <a:t>:</a:t>
            </a:r>
            <a:r>
              <a:rPr lang="en-US"/>
              <a:t> </a:t>
            </a:r>
            <a:r>
              <a:rPr lang="en-US" err="1"/>
              <a:t>utviklet</a:t>
            </a:r>
            <a:r>
              <a:rPr lang="en-US"/>
              <a:t> et </a:t>
            </a:r>
            <a:r>
              <a:rPr lang="en-US" err="1"/>
              <a:t>strukturert</a:t>
            </a:r>
            <a:r>
              <a:rPr lang="en-US"/>
              <a:t> chatbot-design med </a:t>
            </a:r>
            <a:r>
              <a:rPr lang="en-US" err="1"/>
              <a:t>fokus</a:t>
            </a:r>
            <a:r>
              <a:rPr lang="en-US"/>
              <a:t> </a:t>
            </a:r>
            <a:r>
              <a:rPr lang="en-US" err="1"/>
              <a:t>på</a:t>
            </a:r>
            <a:r>
              <a:rPr lang="en-US"/>
              <a:t> </a:t>
            </a:r>
            <a:r>
              <a:rPr lang="en-US" err="1"/>
              <a:t>stegvis</a:t>
            </a:r>
            <a:r>
              <a:rPr lang="en-US"/>
              <a:t> </a:t>
            </a:r>
            <a:r>
              <a:rPr lang="en-US" err="1"/>
              <a:t>veiledning</a:t>
            </a:r>
            <a:r>
              <a:rPr lang="en-US"/>
              <a:t>.</a:t>
            </a:r>
          </a:p>
          <a:p>
            <a:r>
              <a:rPr lang="en-US" b="1" err="1"/>
              <a:t>Iterativ</a:t>
            </a:r>
            <a:r>
              <a:rPr lang="en-US" b="1"/>
              <a:t> </a:t>
            </a:r>
            <a:r>
              <a:rPr lang="en-US" b="1" err="1"/>
              <a:t>utvikling</a:t>
            </a:r>
            <a:r>
              <a:rPr lang="en-US" b="1"/>
              <a:t>:</a:t>
            </a:r>
            <a:r>
              <a:rPr lang="en-US"/>
              <a:t> </a:t>
            </a:r>
            <a:r>
              <a:rPr lang="en-US" err="1"/>
              <a:t>justerte</a:t>
            </a:r>
            <a:r>
              <a:rPr lang="en-US"/>
              <a:t> </a:t>
            </a:r>
            <a:r>
              <a:rPr lang="en-US" err="1"/>
              <a:t>designet</a:t>
            </a:r>
            <a:r>
              <a:rPr lang="en-US"/>
              <a:t> </a:t>
            </a:r>
            <a:r>
              <a:rPr lang="en-US" err="1"/>
              <a:t>basert</a:t>
            </a:r>
            <a:r>
              <a:rPr lang="en-US"/>
              <a:t> </a:t>
            </a:r>
            <a:r>
              <a:rPr lang="en-US" err="1"/>
              <a:t>på</a:t>
            </a:r>
            <a:r>
              <a:rPr lang="en-US"/>
              <a:t> </a:t>
            </a:r>
            <a:r>
              <a:rPr lang="en-US" err="1"/>
              <a:t>Amershi-prinsippene</a:t>
            </a:r>
            <a:r>
              <a:rPr lang="en-US"/>
              <a:t>, </a:t>
            </a:r>
            <a:r>
              <a:rPr lang="en-US" err="1"/>
              <a:t>tydelig</a:t>
            </a:r>
            <a:r>
              <a:rPr lang="en-US"/>
              <a:t> </a:t>
            </a:r>
            <a:r>
              <a:rPr lang="en-US" err="1"/>
              <a:t>avgrensning</a:t>
            </a:r>
            <a:r>
              <a:rPr lang="en-US"/>
              <a:t> av </a:t>
            </a:r>
            <a:r>
              <a:rPr lang="en-US" err="1"/>
              <a:t>funksjon</a:t>
            </a:r>
            <a:r>
              <a:rPr lang="en-US"/>
              <a:t> (G1)</a:t>
            </a:r>
          </a:p>
          <a:p>
            <a:r>
              <a:rPr lang="en-US" b="1" err="1"/>
              <a:t>Transparens</a:t>
            </a:r>
            <a:r>
              <a:rPr lang="en-US" b="1"/>
              <a:t> </a:t>
            </a:r>
            <a:r>
              <a:rPr lang="en-US" b="1" err="1"/>
              <a:t>som</a:t>
            </a:r>
            <a:r>
              <a:rPr lang="en-US" b="1"/>
              <a:t> </a:t>
            </a:r>
            <a:r>
              <a:rPr lang="en-US" b="1" err="1"/>
              <a:t>designvalg</a:t>
            </a:r>
            <a:r>
              <a:rPr lang="en-US" b="1"/>
              <a:t>:</a:t>
            </a:r>
            <a:r>
              <a:rPr lang="en-US"/>
              <a:t> </a:t>
            </a:r>
            <a:r>
              <a:rPr lang="en-US" err="1"/>
              <a:t>implementert</a:t>
            </a:r>
            <a:r>
              <a:rPr lang="en-US"/>
              <a:t> </a:t>
            </a:r>
            <a:r>
              <a:rPr lang="en-US" err="1"/>
              <a:t>tidlig</a:t>
            </a:r>
            <a:r>
              <a:rPr lang="en-US"/>
              <a:t> </a:t>
            </a:r>
            <a:r>
              <a:rPr lang="en-US" err="1"/>
              <a:t>usikkerhetsvisning</a:t>
            </a:r>
            <a:r>
              <a:rPr lang="en-US"/>
              <a:t> </a:t>
            </a:r>
            <a:r>
              <a:rPr lang="en-US" err="1"/>
              <a:t>og</a:t>
            </a:r>
            <a:r>
              <a:rPr lang="en-US"/>
              <a:t> </a:t>
            </a:r>
            <a:r>
              <a:rPr lang="en-US" err="1"/>
              <a:t>forventningsstyring</a:t>
            </a:r>
            <a:r>
              <a:rPr lang="en-US"/>
              <a:t> (G2)</a:t>
            </a:r>
          </a:p>
          <a:p>
            <a:r>
              <a:rPr lang="en-US" b="1" err="1"/>
              <a:t>Validering</a:t>
            </a:r>
            <a:r>
              <a:rPr lang="en-US" b="1"/>
              <a:t>:</a:t>
            </a:r>
            <a:r>
              <a:rPr lang="en-US"/>
              <a:t> </a:t>
            </a:r>
            <a:r>
              <a:rPr lang="en-US" err="1"/>
              <a:t>brukertest</a:t>
            </a:r>
            <a:r>
              <a:rPr lang="en-US"/>
              <a:t> med </a:t>
            </a:r>
            <a:r>
              <a:rPr lang="en-US" err="1"/>
              <a:t>masterstudent</a:t>
            </a:r>
            <a:r>
              <a:rPr lang="en-US"/>
              <a:t> </a:t>
            </a:r>
            <a:r>
              <a:rPr lang="en-US" err="1"/>
              <a:t>i</a:t>
            </a:r>
            <a:r>
              <a:rPr lang="en-US"/>
              <a:t> </a:t>
            </a:r>
            <a:r>
              <a:rPr lang="en-US" err="1"/>
              <a:t>avansert</a:t>
            </a:r>
            <a:r>
              <a:rPr lang="en-US"/>
              <a:t> </a:t>
            </a:r>
            <a:r>
              <a:rPr lang="en-US" err="1"/>
              <a:t>sykepleie</a:t>
            </a:r>
            <a:r>
              <a:rPr lang="en-US"/>
              <a:t> for </a:t>
            </a:r>
            <a:r>
              <a:rPr lang="en-US" err="1"/>
              <a:t>å</a:t>
            </a:r>
            <a:r>
              <a:rPr lang="en-US"/>
              <a:t> teste </a:t>
            </a:r>
            <a:r>
              <a:rPr lang="en-US" err="1"/>
              <a:t>klarhet</a:t>
            </a:r>
            <a:r>
              <a:rPr lang="en-US"/>
              <a:t>, </a:t>
            </a:r>
            <a:r>
              <a:rPr lang="en-US" err="1"/>
              <a:t>relevans</a:t>
            </a:r>
            <a:r>
              <a:rPr lang="en-US"/>
              <a:t> </a:t>
            </a:r>
            <a:r>
              <a:rPr lang="en-US" err="1"/>
              <a:t>og</a:t>
            </a:r>
            <a:r>
              <a:rPr lang="en-US"/>
              <a:t> </a:t>
            </a:r>
            <a:r>
              <a:rPr lang="en-US" err="1"/>
              <a:t>praktisk</a:t>
            </a:r>
            <a:r>
              <a:rPr lang="en-US"/>
              <a:t> </a:t>
            </a:r>
            <a:r>
              <a:rPr lang="en-US" err="1"/>
              <a:t>nytte</a:t>
            </a:r>
            <a:r>
              <a:rPr lang="en-US"/>
              <a:t>.</a:t>
            </a:r>
          </a:p>
        </p:txBody>
      </p:sp>
    </p:spTree>
    <p:extLst>
      <p:ext uri="{BB962C8B-B14F-4D97-AF65-F5344CB8AC3E}">
        <p14:creationId xmlns:p14="http://schemas.microsoft.com/office/powerpoint/2010/main" val="10343963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79370A-73F9-1209-761C-999546BED93E}"/>
              </a:ext>
            </a:extLst>
          </p:cNvPr>
          <p:cNvSpPr>
            <a:spLocks noGrp="1"/>
          </p:cNvSpPr>
          <p:nvPr>
            <p:ph type="title"/>
          </p:nvPr>
        </p:nvSpPr>
        <p:spPr>
          <a:xfrm>
            <a:off x="704088" y="914400"/>
            <a:ext cx="5195889" cy="1316736"/>
          </a:xfrm>
        </p:spPr>
        <p:txBody>
          <a:bodyPr>
            <a:normAutofit/>
          </a:bodyPr>
          <a:lstStyle/>
          <a:p>
            <a:pPr>
              <a:lnSpc>
                <a:spcPct val="90000"/>
              </a:lnSpc>
            </a:pPr>
            <a:br>
              <a:rPr lang="en-US" sz="2500"/>
            </a:br>
            <a:r>
              <a:rPr lang="en-US" sz="2500"/>
              <a:t>PROTOTYPE – HOVEDFUNKSJONER</a:t>
            </a:r>
            <a:br>
              <a:rPr lang="en-US" sz="2500" b="1"/>
            </a:br>
            <a:endParaRPr lang="nb-NO" sz="2500"/>
          </a:p>
        </p:txBody>
      </p:sp>
      <p:cxnSp>
        <p:nvCxnSpPr>
          <p:cNvPr id="42" name="Straight Connector 41">
            <a:extLst>
              <a:ext uri="{FF2B5EF4-FFF2-40B4-BE49-F238E27FC236}">
                <a16:creationId xmlns:a16="http://schemas.microsoft.com/office/drawing/2014/main" id="{4583FD9E-C5A7-96F7-951D-7D292013CD5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4672" y="722376"/>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43" name="Content Placeholder 2">
            <a:extLst>
              <a:ext uri="{FF2B5EF4-FFF2-40B4-BE49-F238E27FC236}">
                <a16:creationId xmlns:a16="http://schemas.microsoft.com/office/drawing/2014/main" id="{3A76C7D0-1A3E-8C59-EB7F-BF5627EFA566}"/>
              </a:ext>
            </a:extLst>
          </p:cNvPr>
          <p:cNvGraphicFramePr>
            <a:graphicFrameLocks noGrp="1"/>
          </p:cNvGraphicFramePr>
          <p:nvPr>
            <p:ph idx="1"/>
            <p:extLst>
              <p:ext uri="{D42A27DB-BD31-4B8C-83A1-F6EECF244321}">
                <p14:modId xmlns:p14="http://schemas.microsoft.com/office/powerpoint/2010/main" val="1814031515"/>
              </p:ext>
            </p:extLst>
          </p:nvPr>
        </p:nvGraphicFramePr>
        <p:xfrm>
          <a:off x="704088" y="2231136"/>
          <a:ext cx="5195889" cy="3931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Picture 6" descr="A screenshot of a computer&#10;&#10;AI-generated content may be incorrect.">
            <a:extLst>
              <a:ext uri="{FF2B5EF4-FFF2-40B4-BE49-F238E27FC236}">
                <a16:creationId xmlns:a16="http://schemas.microsoft.com/office/drawing/2014/main" id="{FC733626-79A7-D072-9E57-4EDDED7941FC}"/>
              </a:ext>
            </a:extLst>
          </p:cNvPr>
          <p:cNvPicPr>
            <a:picLocks noChangeAspect="1"/>
          </p:cNvPicPr>
          <p:nvPr/>
        </p:nvPicPr>
        <p:blipFill>
          <a:blip r:embed="rId7"/>
          <a:srcRect l="9101" r="15375" b="1"/>
          <a:stretch>
            <a:fillRect/>
          </a:stretch>
        </p:blipFill>
        <p:spPr>
          <a:xfrm>
            <a:off x="6420752" y="731520"/>
            <a:ext cx="5055865" cy="5422392"/>
          </a:xfrm>
          <a:prstGeom prst="rect">
            <a:avLst/>
          </a:prstGeom>
        </p:spPr>
      </p:pic>
    </p:spTree>
    <p:extLst>
      <p:ext uri="{BB962C8B-B14F-4D97-AF65-F5344CB8AC3E}">
        <p14:creationId xmlns:p14="http://schemas.microsoft.com/office/powerpoint/2010/main" val="7670080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F710FDB-0919-493E-8539-8240C23F1E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a:ea typeface="+mn-ea"/>
              <a:cs typeface="+mn-cs"/>
            </a:endParaRPr>
          </a:p>
        </p:txBody>
      </p:sp>
      <p:cxnSp>
        <p:nvCxnSpPr>
          <p:cNvPr id="10" name="Straight Connector 9">
            <a:extLst>
              <a:ext uri="{FF2B5EF4-FFF2-40B4-BE49-F238E27FC236}">
                <a16:creationId xmlns:a16="http://schemas.microsoft.com/office/drawing/2014/main" id="{22F20000-FD86-48F6-9363-FEC90C932DC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872AE332-6ACA-45BE-875F-91A291D4A4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64C20389-0BF5-9ECC-65E9-549313C1FEB0}"/>
              </a:ext>
            </a:extLst>
          </p:cNvPr>
          <p:cNvSpPr>
            <a:spLocks noGrp="1"/>
          </p:cNvSpPr>
          <p:nvPr>
            <p:ph type="title"/>
          </p:nvPr>
        </p:nvSpPr>
        <p:spPr>
          <a:xfrm>
            <a:off x="702129" y="914760"/>
            <a:ext cx="2806615" cy="3543764"/>
          </a:xfrm>
        </p:spPr>
        <p:txBody>
          <a:bodyPr>
            <a:normAutofit/>
          </a:bodyPr>
          <a:lstStyle/>
          <a:p>
            <a:r>
              <a:rPr lang="en-US" sz="3200"/>
              <a:t>BrukERTEST </a:t>
            </a:r>
            <a:endParaRPr lang="nb-NO" sz="3200"/>
          </a:p>
        </p:txBody>
      </p:sp>
      <p:sp>
        <p:nvSpPr>
          <p:cNvPr id="3" name="Content Placeholder 2">
            <a:extLst>
              <a:ext uri="{FF2B5EF4-FFF2-40B4-BE49-F238E27FC236}">
                <a16:creationId xmlns:a16="http://schemas.microsoft.com/office/drawing/2014/main" id="{CCE4B1EB-177A-8B91-136C-ACE72C35881E}"/>
              </a:ext>
            </a:extLst>
          </p:cNvPr>
          <p:cNvSpPr>
            <a:spLocks noGrp="1"/>
          </p:cNvSpPr>
          <p:nvPr>
            <p:ph idx="1"/>
          </p:nvPr>
        </p:nvSpPr>
        <p:spPr>
          <a:xfrm>
            <a:off x="3902149" y="978558"/>
            <a:ext cx="7591859" cy="5091495"/>
          </a:xfrm>
        </p:spPr>
        <p:txBody>
          <a:bodyPr>
            <a:normAutofit/>
          </a:bodyPr>
          <a:lstStyle/>
          <a:p>
            <a:pPr>
              <a:lnSpc>
                <a:spcPct val="100000"/>
              </a:lnSpc>
            </a:pPr>
            <a:r>
              <a:rPr lang="en-US" sz="1400" b="1" err="1"/>
              <a:t>Testet</a:t>
            </a:r>
            <a:r>
              <a:rPr lang="en-US" sz="1400" b="1"/>
              <a:t> av </a:t>
            </a:r>
            <a:r>
              <a:rPr lang="en-US" sz="1400" b="1" err="1"/>
              <a:t>masterstudent</a:t>
            </a:r>
            <a:r>
              <a:rPr lang="en-US" sz="1400" b="1"/>
              <a:t> </a:t>
            </a:r>
            <a:r>
              <a:rPr lang="en-US" sz="1400" b="1" err="1"/>
              <a:t>i</a:t>
            </a:r>
            <a:r>
              <a:rPr lang="en-US" sz="1400" b="1"/>
              <a:t> </a:t>
            </a:r>
            <a:r>
              <a:rPr lang="en-US" sz="1400" b="1" err="1"/>
              <a:t>avansert</a:t>
            </a:r>
            <a:r>
              <a:rPr lang="en-US" sz="1400" b="1"/>
              <a:t> </a:t>
            </a:r>
            <a:r>
              <a:rPr lang="en-US" sz="1400" b="1" err="1"/>
              <a:t>klinisk</a:t>
            </a:r>
            <a:r>
              <a:rPr lang="en-US" sz="1400" b="1"/>
              <a:t> </a:t>
            </a:r>
            <a:r>
              <a:rPr lang="en-US" sz="1400" b="1" err="1"/>
              <a:t>sykepleie</a:t>
            </a:r>
            <a:br>
              <a:rPr lang="en-US" sz="1400"/>
            </a:br>
            <a:r>
              <a:rPr lang="en-US" sz="1400" err="1"/>
              <a:t>Brukte</a:t>
            </a:r>
            <a:r>
              <a:rPr lang="en-US" sz="1400"/>
              <a:t> </a:t>
            </a:r>
            <a:r>
              <a:rPr lang="en-US" sz="1400" err="1"/>
              <a:t>prototypen</a:t>
            </a:r>
            <a:r>
              <a:rPr lang="en-US" sz="1400"/>
              <a:t> </a:t>
            </a:r>
            <a:r>
              <a:rPr lang="en-US" sz="1400" err="1"/>
              <a:t>til</a:t>
            </a:r>
            <a:r>
              <a:rPr lang="en-US" sz="1400"/>
              <a:t> </a:t>
            </a:r>
            <a:r>
              <a:rPr lang="en-US" sz="1400" err="1"/>
              <a:t>å</a:t>
            </a:r>
            <a:r>
              <a:rPr lang="en-US" sz="1400"/>
              <a:t> </a:t>
            </a:r>
            <a:r>
              <a:rPr lang="en-US" sz="1400" err="1"/>
              <a:t>lage</a:t>
            </a:r>
            <a:r>
              <a:rPr lang="en-US" sz="1400"/>
              <a:t> </a:t>
            </a:r>
            <a:r>
              <a:rPr lang="en-US" sz="1400" err="1"/>
              <a:t>både</a:t>
            </a:r>
            <a:r>
              <a:rPr lang="en-US" sz="1400"/>
              <a:t> et PICO-</a:t>
            </a:r>
            <a:r>
              <a:rPr lang="en-US" sz="1400" err="1"/>
              <a:t>spørsmål</a:t>
            </a:r>
            <a:r>
              <a:rPr lang="en-US" sz="1400"/>
              <a:t> </a:t>
            </a:r>
            <a:r>
              <a:rPr lang="en-US" sz="1400" err="1"/>
              <a:t>og</a:t>
            </a:r>
            <a:r>
              <a:rPr lang="en-US" sz="1400"/>
              <a:t> et </a:t>
            </a:r>
            <a:r>
              <a:rPr lang="en-US" sz="1400" err="1"/>
              <a:t>kvalitativt</a:t>
            </a:r>
            <a:r>
              <a:rPr lang="en-US" sz="1400"/>
              <a:t> </a:t>
            </a:r>
            <a:r>
              <a:rPr lang="en-US" sz="1400" err="1"/>
              <a:t>forskningsspørsmål</a:t>
            </a:r>
            <a:r>
              <a:rPr lang="en-US" sz="1400"/>
              <a:t>.</a:t>
            </a:r>
          </a:p>
          <a:p>
            <a:pPr>
              <a:lnSpc>
                <a:spcPct val="100000"/>
              </a:lnSpc>
            </a:pPr>
            <a:r>
              <a:rPr lang="en-US" sz="1400" b="1" err="1"/>
              <a:t>Opplevd</a:t>
            </a:r>
            <a:r>
              <a:rPr lang="en-US" sz="1400" b="1"/>
              <a:t> </a:t>
            </a:r>
            <a:r>
              <a:rPr lang="en-US" sz="1400" b="1" err="1"/>
              <a:t>som</a:t>
            </a:r>
            <a:r>
              <a:rPr lang="en-US" sz="1400" b="1"/>
              <a:t> </a:t>
            </a:r>
            <a:r>
              <a:rPr lang="en-US" sz="1400" b="1" err="1"/>
              <a:t>tydelig</a:t>
            </a:r>
            <a:r>
              <a:rPr lang="en-US" sz="1400" b="1"/>
              <a:t>, </a:t>
            </a:r>
            <a:r>
              <a:rPr lang="en-US" sz="1400" b="1" err="1"/>
              <a:t>strukturert</a:t>
            </a:r>
            <a:r>
              <a:rPr lang="en-US" sz="1400" b="1"/>
              <a:t> </a:t>
            </a:r>
            <a:r>
              <a:rPr lang="en-US" sz="1400" b="1" err="1"/>
              <a:t>og</a:t>
            </a:r>
            <a:r>
              <a:rPr lang="en-US" sz="1400" b="1"/>
              <a:t> relevant</a:t>
            </a:r>
            <a:br>
              <a:rPr lang="en-US" sz="1400"/>
            </a:br>
            <a:r>
              <a:rPr lang="en-US" sz="1400" err="1"/>
              <a:t>Designet</a:t>
            </a:r>
            <a:r>
              <a:rPr lang="en-US" sz="1400"/>
              <a:t> </a:t>
            </a:r>
            <a:r>
              <a:rPr lang="en-US" sz="1400" err="1"/>
              <a:t>ble</a:t>
            </a:r>
            <a:r>
              <a:rPr lang="en-US" sz="1400"/>
              <a:t> </a:t>
            </a:r>
            <a:r>
              <a:rPr lang="en-US" sz="1400" err="1"/>
              <a:t>beskrevet</a:t>
            </a:r>
            <a:r>
              <a:rPr lang="en-US" sz="1400"/>
              <a:t> </a:t>
            </a:r>
            <a:r>
              <a:rPr lang="en-US" sz="1400" err="1"/>
              <a:t>som</a:t>
            </a:r>
            <a:r>
              <a:rPr lang="en-US" sz="1400"/>
              <a:t> </a:t>
            </a:r>
            <a:r>
              <a:rPr lang="en-US" sz="1400" err="1"/>
              <a:t>lett</a:t>
            </a:r>
            <a:r>
              <a:rPr lang="en-US" sz="1400"/>
              <a:t> </a:t>
            </a:r>
            <a:r>
              <a:rPr lang="en-US" sz="1400" err="1"/>
              <a:t>å</a:t>
            </a:r>
            <a:r>
              <a:rPr lang="en-US" sz="1400"/>
              <a:t> </a:t>
            </a:r>
            <a:r>
              <a:rPr lang="en-US" sz="1400" err="1"/>
              <a:t>følge</a:t>
            </a:r>
            <a:r>
              <a:rPr lang="en-US" sz="1400"/>
              <a:t> </a:t>
            </a:r>
            <a:r>
              <a:rPr lang="en-US" sz="1400" err="1"/>
              <a:t>og</a:t>
            </a:r>
            <a:r>
              <a:rPr lang="en-US" sz="1400"/>
              <a:t> </a:t>
            </a:r>
            <a:r>
              <a:rPr lang="en-US" sz="1400" err="1"/>
              <a:t>metodisk</a:t>
            </a:r>
            <a:r>
              <a:rPr lang="en-US" sz="1400"/>
              <a:t> </a:t>
            </a:r>
            <a:r>
              <a:rPr lang="en-US" sz="1400" err="1"/>
              <a:t>presist</a:t>
            </a:r>
            <a:r>
              <a:rPr lang="en-US" sz="1400"/>
              <a:t>.</a:t>
            </a:r>
          </a:p>
          <a:p>
            <a:pPr>
              <a:lnSpc>
                <a:spcPct val="100000"/>
              </a:lnSpc>
            </a:pPr>
            <a:r>
              <a:rPr lang="en-US" sz="1400" b="1"/>
              <a:t>Steg-for-</a:t>
            </a:r>
            <a:r>
              <a:rPr lang="en-US" sz="1400" b="1" err="1"/>
              <a:t>steg</a:t>
            </a:r>
            <a:r>
              <a:rPr lang="en-US" sz="1400" b="1"/>
              <a:t> </a:t>
            </a:r>
            <a:r>
              <a:rPr lang="en-US" sz="1400" b="1" err="1"/>
              <a:t>veiledning</a:t>
            </a:r>
            <a:r>
              <a:rPr lang="en-US" sz="1400" b="1"/>
              <a:t> </a:t>
            </a:r>
            <a:r>
              <a:rPr lang="en-US" sz="1400" b="1" err="1"/>
              <a:t>verdsatt</a:t>
            </a:r>
            <a:br>
              <a:rPr lang="en-US" sz="1400"/>
            </a:br>
            <a:r>
              <a:rPr lang="en-US" sz="1400" err="1"/>
              <a:t>Studenten</a:t>
            </a:r>
            <a:r>
              <a:rPr lang="en-US" sz="1400"/>
              <a:t> </a:t>
            </a:r>
            <a:r>
              <a:rPr lang="en-US" sz="1400" err="1"/>
              <a:t>likte</a:t>
            </a:r>
            <a:r>
              <a:rPr lang="en-US" sz="1400"/>
              <a:t> at </a:t>
            </a:r>
            <a:r>
              <a:rPr lang="en-US" sz="1400" err="1"/>
              <a:t>chatboten</a:t>
            </a:r>
            <a:r>
              <a:rPr lang="en-US" sz="1400"/>
              <a:t> guider </a:t>
            </a:r>
            <a:r>
              <a:rPr lang="en-US" sz="1400" err="1"/>
              <a:t>prosessen</a:t>
            </a:r>
            <a:r>
              <a:rPr lang="en-US" sz="1400"/>
              <a:t>  </a:t>
            </a:r>
            <a:r>
              <a:rPr lang="en-US" sz="1400" err="1"/>
              <a:t>uten</a:t>
            </a:r>
            <a:r>
              <a:rPr lang="en-US" sz="1400"/>
              <a:t> </a:t>
            </a:r>
            <a:r>
              <a:rPr lang="en-US" sz="1400" err="1"/>
              <a:t>å</a:t>
            </a:r>
            <a:r>
              <a:rPr lang="en-US" sz="1400"/>
              <a:t> </a:t>
            </a:r>
            <a:r>
              <a:rPr lang="en-US" sz="1400" err="1"/>
              <a:t>skrive</a:t>
            </a:r>
            <a:r>
              <a:rPr lang="en-US" sz="1400"/>
              <a:t> </a:t>
            </a:r>
            <a:r>
              <a:rPr lang="en-US" sz="1400" err="1"/>
              <a:t>tekst</a:t>
            </a:r>
            <a:r>
              <a:rPr lang="en-US" sz="1400"/>
              <a:t> for dem.</a:t>
            </a:r>
          </a:p>
          <a:p>
            <a:pPr>
              <a:lnSpc>
                <a:spcPct val="100000"/>
              </a:lnSpc>
            </a:pPr>
            <a:r>
              <a:rPr lang="en-US" sz="1400" b="1"/>
              <a:t> Review-</a:t>
            </a:r>
            <a:r>
              <a:rPr lang="en-US" sz="1400" b="1" err="1"/>
              <a:t>sjekklisten</a:t>
            </a:r>
            <a:r>
              <a:rPr lang="en-US" sz="1400" b="1"/>
              <a:t> </a:t>
            </a:r>
            <a:r>
              <a:rPr lang="en-US" sz="1400" b="1" err="1"/>
              <a:t>styrket</a:t>
            </a:r>
            <a:r>
              <a:rPr lang="en-US" sz="1400" b="1"/>
              <a:t> </a:t>
            </a:r>
            <a:r>
              <a:rPr lang="en-US" sz="1400" b="1" err="1"/>
              <a:t>refleksjon</a:t>
            </a:r>
            <a:br>
              <a:rPr lang="en-US" sz="1400"/>
            </a:br>
            <a:r>
              <a:rPr lang="en-US" sz="1400" err="1"/>
              <a:t>Hjalp</a:t>
            </a:r>
            <a:r>
              <a:rPr lang="en-US" sz="1400"/>
              <a:t> </a:t>
            </a:r>
            <a:r>
              <a:rPr lang="en-US" sz="1400" err="1"/>
              <a:t>særlig</a:t>
            </a:r>
            <a:r>
              <a:rPr lang="en-US" sz="1400"/>
              <a:t> med </a:t>
            </a:r>
            <a:r>
              <a:rPr lang="en-US" sz="1400" err="1"/>
              <a:t>å</a:t>
            </a:r>
            <a:r>
              <a:rPr lang="en-US" sz="1400"/>
              <a:t> </a:t>
            </a:r>
            <a:r>
              <a:rPr lang="en-US" sz="1400" err="1"/>
              <a:t>tenke</a:t>
            </a:r>
            <a:r>
              <a:rPr lang="en-US" sz="1400"/>
              <a:t> </a:t>
            </a:r>
            <a:r>
              <a:rPr lang="en-US" sz="1400" err="1"/>
              <a:t>gjennom</a:t>
            </a:r>
            <a:r>
              <a:rPr lang="en-US" sz="1400"/>
              <a:t> </a:t>
            </a:r>
            <a:r>
              <a:rPr lang="en-US" sz="1400" err="1"/>
              <a:t>inklusjons</a:t>
            </a:r>
            <a:r>
              <a:rPr lang="en-US" sz="1400"/>
              <a:t>/</a:t>
            </a:r>
            <a:r>
              <a:rPr lang="en-US" sz="1400" err="1"/>
              <a:t>eksklusjonskriterier</a:t>
            </a:r>
            <a:r>
              <a:rPr lang="en-US" sz="1400"/>
              <a:t> </a:t>
            </a:r>
            <a:r>
              <a:rPr lang="en-US" sz="1400" err="1"/>
              <a:t>og</a:t>
            </a:r>
            <a:r>
              <a:rPr lang="en-US" sz="1400"/>
              <a:t> </a:t>
            </a:r>
            <a:r>
              <a:rPr lang="en-US" sz="1400" err="1"/>
              <a:t>kontekst</a:t>
            </a:r>
            <a:r>
              <a:rPr lang="en-US" sz="1400"/>
              <a:t>.</a:t>
            </a:r>
          </a:p>
          <a:p>
            <a:pPr>
              <a:lnSpc>
                <a:spcPct val="100000"/>
              </a:lnSpc>
            </a:pPr>
            <a:r>
              <a:rPr lang="en-US" sz="1400" b="1"/>
              <a:t> </a:t>
            </a:r>
            <a:r>
              <a:rPr lang="en-US" sz="1400" b="1" err="1"/>
              <a:t>Økt</a:t>
            </a:r>
            <a:r>
              <a:rPr lang="en-US" sz="1400" b="1"/>
              <a:t> </a:t>
            </a:r>
            <a:r>
              <a:rPr lang="en-US" sz="1400" b="1" err="1"/>
              <a:t>tillit</a:t>
            </a:r>
            <a:r>
              <a:rPr lang="en-US" sz="1400" b="1"/>
              <a:t> </a:t>
            </a:r>
            <a:r>
              <a:rPr lang="en-US" sz="1400" b="1" err="1"/>
              <a:t>gjennom</a:t>
            </a:r>
            <a:r>
              <a:rPr lang="en-US" sz="1400" b="1"/>
              <a:t> “support, not replace” design</a:t>
            </a:r>
            <a:br>
              <a:rPr lang="en-US" sz="1400"/>
            </a:br>
            <a:r>
              <a:rPr lang="en-US" sz="1400"/>
              <a:t>At </a:t>
            </a:r>
            <a:r>
              <a:rPr lang="en-US" sz="1400" err="1"/>
              <a:t>chatboten</a:t>
            </a:r>
            <a:r>
              <a:rPr lang="en-US" sz="1400"/>
              <a:t> </a:t>
            </a:r>
            <a:r>
              <a:rPr lang="en-US" sz="1400" err="1"/>
              <a:t>nekter</a:t>
            </a:r>
            <a:r>
              <a:rPr lang="en-US" sz="1400"/>
              <a:t> </a:t>
            </a:r>
            <a:r>
              <a:rPr lang="en-US" sz="1400" err="1"/>
              <a:t>å</a:t>
            </a:r>
            <a:r>
              <a:rPr lang="en-US" sz="1400"/>
              <a:t> </a:t>
            </a:r>
            <a:r>
              <a:rPr lang="en-US" sz="1400" err="1"/>
              <a:t>skrive</a:t>
            </a:r>
            <a:r>
              <a:rPr lang="en-US" sz="1400"/>
              <a:t> </a:t>
            </a:r>
            <a:r>
              <a:rPr lang="en-US" sz="1400" err="1"/>
              <a:t>ferdige</a:t>
            </a:r>
            <a:r>
              <a:rPr lang="en-US" sz="1400"/>
              <a:t> </a:t>
            </a:r>
            <a:r>
              <a:rPr lang="en-US" sz="1400" err="1"/>
              <a:t>tekster</a:t>
            </a:r>
            <a:r>
              <a:rPr lang="en-US" sz="1400"/>
              <a:t> </a:t>
            </a:r>
            <a:r>
              <a:rPr lang="en-US" sz="1400" err="1"/>
              <a:t>førte</a:t>
            </a:r>
            <a:r>
              <a:rPr lang="en-US" sz="1400"/>
              <a:t> </a:t>
            </a:r>
            <a:r>
              <a:rPr lang="en-US" sz="1400" err="1"/>
              <a:t>til</a:t>
            </a:r>
            <a:r>
              <a:rPr lang="en-US" sz="1400"/>
              <a:t> </a:t>
            </a:r>
            <a:r>
              <a:rPr lang="en-US" sz="1400" err="1"/>
              <a:t>mer</a:t>
            </a:r>
            <a:r>
              <a:rPr lang="en-US" sz="1400"/>
              <a:t> </a:t>
            </a:r>
            <a:r>
              <a:rPr lang="en-US" sz="1400" err="1"/>
              <a:t>aktiv</a:t>
            </a:r>
            <a:r>
              <a:rPr lang="en-US" sz="1400"/>
              <a:t> </a:t>
            </a:r>
            <a:r>
              <a:rPr lang="en-US" sz="1400" err="1"/>
              <a:t>læring</a:t>
            </a:r>
            <a:r>
              <a:rPr lang="en-US" sz="1400"/>
              <a:t> </a:t>
            </a:r>
            <a:r>
              <a:rPr lang="en-US" sz="1400" err="1"/>
              <a:t>og</a:t>
            </a:r>
            <a:r>
              <a:rPr lang="en-US" sz="1400"/>
              <a:t> </a:t>
            </a:r>
            <a:r>
              <a:rPr lang="en-US" sz="1400" err="1"/>
              <a:t>høyere</a:t>
            </a:r>
            <a:r>
              <a:rPr lang="en-US" sz="1400"/>
              <a:t> </a:t>
            </a:r>
            <a:r>
              <a:rPr lang="en-US" sz="1400" err="1"/>
              <a:t>troverdighet</a:t>
            </a:r>
            <a:r>
              <a:rPr lang="en-US" sz="1400"/>
              <a:t>.</a:t>
            </a:r>
          </a:p>
          <a:p>
            <a:pPr marL="0" indent="0">
              <a:lnSpc>
                <a:spcPct val="100000"/>
              </a:lnSpc>
              <a:buNone/>
            </a:pPr>
            <a:endParaRPr lang="en-US" sz="1400"/>
          </a:p>
          <a:p>
            <a:pPr marL="0" indent="0">
              <a:lnSpc>
                <a:spcPct val="100000"/>
              </a:lnSpc>
              <a:buNone/>
            </a:pPr>
            <a:r>
              <a:rPr lang="en-US" sz="1400" b="1"/>
              <a:t>FORBEDRINGSØNSKER</a:t>
            </a:r>
          </a:p>
          <a:p>
            <a:pPr>
              <a:lnSpc>
                <a:spcPct val="100000"/>
              </a:lnSpc>
            </a:pPr>
            <a:r>
              <a:rPr lang="en-US" sz="1400" b="1" err="1"/>
              <a:t>Klarere</a:t>
            </a:r>
            <a:r>
              <a:rPr lang="en-US" sz="1400" b="1"/>
              <a:t> </a:t>
            </a:r>
            <a:r>
              <a:rPr lang="en-US" sz="1400" b="1" err="1"/>
              <a:t>oppstartsspørsmål</a:t>
            </a:r>
            <a:br>
              <a:rPr lang="en-US" sz="1400"/>
            </a:br>
            <a:r>
              <a:rPr lang="en-US" sz="1400"/>
              <a:t>For </a:t>
            </a:r>
            <a:r>
              <a:rPr lang="en-US" sz="1400" err="1"/>
              <a:t>å</a:t>
            </a:r>
            <a:r>
              <a:rPr lang="en-US" sz="1400"/>
              <a:t> </a:t>
            </a:r>
            <a:r>
              <a:rPr lang="en-US" sz="1400" err="1"/>
              <a:t>raskere</a:t>
            </a:r>
            <a:r>
              <a:rPr lang="en-US" sz="1400"/>
              <a:t> </a:t>
            </a:r>
            <a:r>
              <a:rPr lang="en-US" sz="1400" err="1"/>
              <a:t>forstå</a:t>
            </a:r>
            <a:r>
              <a:rPr lang="en-US" sz="1400"/>
              <a:t> </a:t>
            </a:r>
            <a:r>
              <a:rPr lang="en-US" sz="1400" err="1"/>
              <a:t>problemstillingen</a:t>
            </a:r>
            <a:r>
              <a:rPr lang="en-US" sz="1400"/>
              <a:t>.</a:t>
            </a:r>
          </a:p>
          <a:p>
            <a:pPr>
              <a:lnSpc>
                <a:spcPct val="100000"/>
              </a:lnSpc>
            </a:pPr>
            <a:r>
              <a:rPr lang="en-US" sz="1400" b="1" err="1"/>
              <a:t>Enklere</a:t>
            </a:r>
            <a:r>
              <a:rPr lang="en-US" sz="1400" b="1"/>
              <a:t> </a:t>
            </a:r>
            <a:r>
              <a:rPr lang="en-US" sz="1400" b="1" err="1"/>
              <a:t>kopiering</a:t>
            </a:r>
            <a:r>
              <a:rPr lang="en-US" sz="1400" b="1"/>
              <a:t>/</a:t>
            </a:r>
            <a:r>
              <a:rPr lang="en-US" sz="1400" b="1" err="1"/>
              <a:t>eksport</a:t>
            </a:r>
            <a:r>
              <a:rPr lang="en-US" sz="1400" b="1"/>
              <a:t> av </a:t>
            </a:r>
            <a:r>
              <a:rPr lang="en-US" sz="1400" b="1" err="1"/>
              <a:t>søkestrenger</a:t>
            </a:r>
            <a:br>
              <a:rPr lang="en-US" sz="1400"/>
            </a:br>
            <a:r>
              <a:rPr lang="en-US" sz="1400" err="1"/>
              <a:t>Spesielt</a:t>
            </a:r>
            <a:r>
              <a:rPr lang="en-US" sz="1400"/>
              <a:t> for PubMed </a:t>
            </a:r>
            <a:r>
              <a:rPr lang="en-US" sz="1400" err="1"/>
              <a:t>og</a:t>
            </a:r>
            <a:r>
              <a:rPr lang="en-US" sz="1400"/>
              <a:t> Embase.</a:t>
            </a:r>
          </a:p>
          <a:p>
            <a:pPr>
              <a:lnSpc>
                <a:spcPct val="100000"/>
              </a:lnSpc>
            </a:pPr>
            <a:endParaRPr lang="nb-NO" sz="1400"/>
          </a:p>
        </p:txBody>
      </p:sp>
    </p:spTree>
    <p:extLst>
      <p:ext uri="{BB962C8B-B14F-4D97-AF65-F5344CB8AC3E}">
        <p14:creationId xmlns:p14="http://schemas.microsoft.com/office/powerpoint/2010/main" val="28287146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5F710FDB-0919-493E-8539-8240C23F1E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a:ea typeface="+mn-ea"/>
              <a:cs typeface="+mn-cs"/>
            </a:endParaRPr>
          </a:p>
        </p:txBody>
      </p:sp>
      <p:cxnSp>
        <p:nvCxnSpPr>
          <p:cNvPr id="23" name="Straight Connector 22">
            <a:extLst>
              <a:ext uri="{FF2B5EF4-FFF2-40B4-BE49-F238E27FC236}">
                <a16:creationId xmlns:a16="http://schemas.microsoft.com/office/drawing/2014/main" id="{22F20000-FD86-48F6-9363-FEC90C932DC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72AE332-6ACA-45BE-875F-91A291D4A4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1CB884A1-14C3-147A-8984-D475EC4D936F}"/>
              </a:ext>
            </a:extLst>
          </p:cNvPr>
          <p:cNvSpPr>
            <a:spLocks noGrp="1"/>
          </p:cNvSpPr>
          <p:nvPr>
            <p:ph type="title"/>
          </p:nvPr>
        </p:nvSpPr>
        <p:spPr>
          <a:xfrm>
            <a:off x="702129" y="914760"/>
            <a:ext cx="3678485" cy="3543764"/>
          </a:xfrm>
        </p:spPr>
        <p:txBody>
          <a:bodyPr>
            <a:normAutofit/>
          </a:bodyPr>
          <a:lstStyle/>
          <a:p>
            <a:r>
              <a:rPr lang="en-US"/>
              <a:t>Reflection - </a:t>
            </a:r>
            <a:r>
              <a:rPr lang="en-US" b="1"/>
              <a:t>DESIGNING WITH AI </a:t>
            </a:r>
            <a:endParaRPr lang="nb-NO"/>
          </a:p>
        </p:txBody>
      </p:sp>
      <p:sp>
        <p:nvSpPr>
          <p:cNvPr id="7" name="Rectangle 4">
            <a:extLst>
              <a:ext uri="{FF2B5EF4-FFF2-40B4-BE49-F238E27FC236}">
                <a16:creationId xmlns:a16="http://schemas.microsoft.com/office/drawing/2014/main" id="{1215D676-83F4-F9AE-8FCD-878E4C3955B1}"/>
              </a:ext>
            </a:extLst>
          </p:cNvPr>
          <p:cNvSpPr>
            <a:spLocks noGrp="1" noChangeArrowheads="1"/>
          </p:cNvSpPr>
          <p:nvPr>
            <p:ph idx="1"/>
          </p:nvPr>
        </p:nvSpPr>
        <p:spPr bwMode="auto">
          <a:xfrm>
            <a:off x="4773168" y="993228"/>
            <a:ext cx="6720840" cy="4935981"/>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0" compatLnSpc="1">
            <a:prstTxWarp prst="textNoShape">
              <a:avLst/>
            </a:prstTxWarp>
            <a:normAutofit/>
          </a:bodyPr>
          <a:lstStyle/>
          <a:p>
            <a:pPr marR="0" lvl="0" defTabSz="914400" rtl="0" eaLnBrk="0" fontAlgn="base" latinLnBrk="0" hangingPunct="0">
              <a:spcBef>
                <a:spcPct val="0"/>
              </a:spcBef>
              <a:spcAft>
                <a:spcPts val="600"/>
              </a:spcAft>
              <a:buClrTx/>
              <a:buSzTx/>
              <a:tabLst/>
            </a:pPr>
            <a:r>
              <a:rPr kumimoji="0" lang="en-US" altLang="en-US" b="1" i="0" u="none" strike="noStrike" cap="none" normalizeH="0" baseline="0" err="1">
                <a:ln>
                  <a:noFill/>
                </a:ln>
                <a:effectLst/>
              </a:rPr>
              <a:t>Designvalg</a:t>
            </a:r>
            <a:r>
              <a:rPr kumimoji="0" lang="en-US" altLang="en-US" b="1" i="0" u="none" strike="noStrike" cap="none" normalizeH="0" baseline="0">
                <a:ln>
                  <a:noFill/>
                </a:ln>
                <a:effectLst/>
              </a:rPr>
              <a:t> former </a:t>
            </a:r>
            <a:r>
              <a:rPr kumimoji="0" lang="en-US" altLang="en-US" b="1" i="0" u="none" strike="noStrike" cap="none" normalizeH="0" baseline="0" err="1">
                <a:ln>
                  <a:noFill/>
                </a:ln>
                <a:effectLst/>
              </a:rPr>
              <a:t>hvordan</a:t>
            </a:r>
            <a:r>
              <a:rPr kumimoji="0" lang="en-US" altLang="en-US" b="1" i="0" u="none" strike="noStrike" cap="none" normalizeH="0" baseline="0">
                <a:ln>
                  <a:noFill/>
                </a:ln>
                <a:effectLst/>
              </a:rPr>
              <a:t> </a:t>
            </a:r>
            <a:r>
              <a:rPr kumimoji="0" lang="en-US" altLang="en-US" b="1" i="0" u="none" strike="noStrike" cap="none" normalizeH="0" baseline="0" err="1">
                <a:ln>
                  <a:noFill/>
                </a:ln>
                <a:effectLst/>
              </a:rPr>
              <a:t>studenter</a:t>
            </a:r>
            <a:r>
              <a:rPr kumimoji="0" lang="en-US" altLang="en-US" b="1" i="0" u="none" strike="noStrike" cap="none" normalizeH="0" baseline="0">
                <a:ln>
                  <a:noFill/>
                </a:ln>
                <a:effectLst/>
              </a:rPr>
              <a:t> </a:t>
            </a:r>
            <a:r>
              <a:rPr kumimoji="0" lang="en-US" altLang="en-US" b="1" i="0" u="none" strike="noStrike" cap="none" normalizeH="0" baseline="0" err="1">
                <a:ln>
                  <a:noFill/>
                </a:ln>
                <a:effectLst/>
              </a:rPr>
              <a:t>tolker</a:t>
            </a:r>
            <a:r>
              <a:rPr kumimoji="0" lang="en-US" altLang="en-US" b="1" i="0" u="none" strike="noStrike" cap="none" normalizeH="0" baseline="0">
                <a:ln>
                  <a:noFill/>
                </a:ln>
                <a:effectLst/>
              </a:rPr>
              <a:t> </a:t>
            </a:r>
            <a:r>
              <a:rPr kumimoji="0" lang="en-US" altLang="en-US" b="1" i="0" u="none" strike="noStrike" cap="none" normalizeH="0" baseline="0" err="1">
                <a:ln>
                  <a:noFill/>
                </a:ln>
                <a:effectLst/>
              </a:rPr>
              <a:t>og</a:t>
            </a:r>
            <a:r>
              <a:rPr kumimoji="0" lang="en-US" altLang="en-US" b="1" i="0" u="none" strike="noStrike" cap="none" normalizeH="0" baseline="0">
                <a:ln>
                  <a:noFill/>
                </a:ln>
                <a:effectLst/>
              </a:rPr>
              <a:t> </a:t>
            </a:r>
            <a:r>
              <a:rPr kumimoji="0" lang="en-US" altLang="en-US" b="1" i="0" u="none" strike="noStrike" cap="none" normalizeH="0" baseline="0" err="1">
                <a:ln>
                  <a:noFill/>
                </a:ln>
                <a:effectLst/>
              </a:rPr>
              <a:t>bruker</a:t>
            </a:r>
            <a:r>
              <a:rPr kumimoji="0" lang="en-US" altLang="en-US" b="1" i="0" u="none" strike="noStrike" cap="none" normalizeH="0" baseline="0">
                <a:ln>
                  <a:noFill/>
                </a:ln>
                <a:effectLst/>
              </a:rPr>
              <a:t> AI</a:t>
            </a:r>
          </a:p>
          <a:p>
            <a:pPr marR="0" lvl="0" defTabSz="914400" rtl="0" eaLnBrk="0" fontAlgn="base" latinLnBrk="0" hangingPunct="0">
              <a:spcBef>
                <a:spcPct val="0"/>
              </a:spcBef>
              <a:spcAft>
                <a:spcPts val="600"/>
              </a:spcAft>
              <a:buClrTx/>
              <a:buSzTx/>
              <a:tabLst/>
            </a:pPr>
            <a:r>
              <a:rPr kumimoji="0" lang="en-US" altLang="en-US" b="1" i="0" u="none" strike="noStrike" cap="none" normalizeH="0" baseline="0" err="1">
                <a:ln>
                  <a:noFill/>
                </a:ln>
                <a:effectLst/>
              </a:rPr>
              <a:t>Språkmodeller</a:t>
            </a:r>
            <a:r>
              <a:rPr kumimoji="0" lang="en-US" altLang="en-US" b="1" i="0" u="none" strike="noStrike" cap="none" normalizeH="0" baseline="0">
                <a:ln>
                  <a:noFill/>
                </a:ln>
                <a:effectLst/>
              </a:rPr>
              <a:t> </a:t>
            </a:r>
            <a:r>
              <a:rPr kumimoji="0" lang="en-US" altLang="en-US" b="1" i="0" u="none" strike="noStrike" cap="none" normalizeH="0" baseline="0" err="1">
                <a:ln>
                  <a:noFill/>
                </a:ln>
                <a:effectLst/>
              </a:rPr>
              <a:t>skaper</a:t>
            </a:r>
            <a:r>
              <a:rPr kumimoji="0" lang="en-US" altLang="en-US" b="1" i="0" u="none" strike="noStrike" cap="none" normalizeH="0" baseline="0">
                <a:ln>
                  <a:noFill/>
                </a:ln>
                <a:effectLst/>
              </a:rPr>
              <a:t> </a:t>
            </a:r>
            <a:r>
              <a:rPr kumimoji="0" lang="en-US" altLang="en-US" b="1" i="0" u="none" strike="noStrike" cap="none" normalizeH="0" baseline="0" err="1">
                <a:ln>
                  <a:noFill/>
                </a:ln>
                <a:effectLst/>
              </a:rPr>
              <a:t>ofte</a:t>
            </a:r>
            <a:r>
              <a:rPr kumimoji="0" lang="en-US" altLang="en-US" b="1" i="0" u="none" strike="noStrike" cap="none" normalizeH="0" baseline="0">
                <a:ln>
                  <a:noFill/>
                </a:ln>
                <a:effectLst/>
              </a:rPr>
              <a:t> </a:t>
            </a:r>
            <a:r>
              <a:rPr kumimoji="0" lang="en-US" altLang="en-US" b="1" i="0" u="none" strike="noStrike" cap="none" normalizeH="0" baseline="0" err="1">
                <a:ln>
                  <a:noFill/>
                </a:ln>
                <a:effectLst/>
              </a:rPr>
              <a:t>en</a:t>
            </a:r>
            <a:r>
              <a:rPr kumimoji="0" lang="en-US" altLang="en-US" b="1" i="0" u="none" strike="noStrike" cap="none" normalizeH="0" baseline="0">
                <a:ln>
                  <a:noFill/>
                </a:ln>
                <a:effectLst/>
              </a:rPr>
              <a:t> </a:t>
            </a:r>
            <a:r>
              <a:rPr kumimoji="0" lang="en-US" altLang="en-US" b="1" u="none" strike="noStrike" cap="none" normalizeH="0" baseline="0" err="1">
                <a:ln>
                  <a:noFill/>
                </a:ln>
                <a:effectLst/>
              </a:rPr>
              <a:t>illusjon</a:t>
            </a:r>
            <a:r>
              <a:rPr kumimoji="0" lang="en-US" altLang="en-US" b="1" u="none" strike="noStrike" cap="none" normalizeH="0" baseline="0">
                <a:ln>
                  <a:noFill/>
                </a:ln>
                <a:effectLst/>
              </a:rPr>
              <a:t> av </a:t>
            </a:r>
            <a:r>
              <a:rPr kumimoji="0" lang="en-US" altLang="en-US" b="1" u="none" strike="noStrike" cap="none" normalizeH="0" baseline="0" err="1">
                <a:ln>
                  <a:noFill/>
                </a:ln>
                <a:effectLst/>
              </a:rPr>
              <a:t>forståelse</a:t>
            </a:r>
            <a:br>
              <a:rPr kumimoji="0" lang="en-US" altLang="en-US" b="0" i="0" u="none" strike="noStrike" cap="none" normalizeH="0" baseline="0">
                <a:ln>
                  <a:noFill/>
                </a:ln>
                <a:effectLst/>
              </a:rPr>
            </a:br>
            <a:r>
              <a:rPr kumimoji="0" lang="en-US" altLang="en-US" b="0" i="0" u="none" strike="noStrike" cap="none" normalizeH="0" baseline="0" err="1">
                <a:ln>
                  <a:noFill/>
                </a:ln>
                <a:effectLst/>
              </a:rPr>
              <a:t>flytende</a:t>
            </a:r>
            <a:r>
              <a:rPr kumimoji="0" lang="en-US" altLang="en-US" b="0" i="0" u="none" strike="noStrike" cap="none" normalizeH="0" baseline="0">
                <a:ln>
                  <a:noFill/>
                </a:ln>
                <a:effectLst/>
              </a:rPr>
              <a:t> </a:t>
            </a:r>
            <a:r>
              <a:rPr kumimoji="0" lang="en-US" altLang="en-US" b="0" i="0" u="none" strike="noStrike" cap="none" normalizeH="0" baseline="0" err="1">
                <a:ln>
                  <a:noFill/>
                </a:ln>
                <a:effectLst/>
              </a:rPr>
              <a:t>språk</a:t>
            </a:r>
            <a:r>
              <a:rPr kumimoji="0" lang="en-US" altLang="en-US" b="0" i="0" u="none" strike="noStrike" cap="none" normalizeH="0" baseline="0">
                <a:ln>
                  <a:noFill/>
                </a:ln>
                <a:effectLst/>
              </a:rPr>
              <a:t> ≠ </a:t>
            </a:r>
            <a:r>
              <a:rPr kumimoji="0" lang="en-US" altLang="en-US" b="0" i="0" u="none" strike="noStrike" cap="none" normalizeH="0" baseline="0" err="1">
                <a:ln>
                  <a:noFill/>
                </a:ln>
                <a:effectLst/>
              </a:rPr>
              <a:t>faglig</a:t>
            </a:r>
            <a:r>
              <a:rPr kumimoji="0" lang="en-US" altLang="en-US" b="0" i="0" u="none" strike="noStrike" cap="none" normalizeH="0" baseline="0">
                <a:ln>
                  <a:noFill/>
                </a:ln>
                <a:effectLst/>
              </a:rPr>
              <a:t> </a:t>
            </a:r>
            <a:r>
              <a:rPr kumimoji="0" lang="en-US" altLang="en-US" b="0" i="0" u="none" strike="noStrike" cap="none" normalizeH="0" baseline="0" err="1">
                <a:ln>
                  <a:noFill/>
                </a:ln>
                <a:effectLst/>
              </a:rPr>
              <a:t>kompetanse</a:t>
            </a:r>
            <a:endParaRPr kumimoji="0" lang="en-US" altLang="en-US" b="0" i="0" u="none" strike="noStrike" cap="none" normalizeH="0" baseline="0">
              <a:ln>
                <a:noFill/>
              </a:ln>
              <a:effectLst/>
            </a:endParaRPr>
          </a:p>
          <a:p>
            <a:pPr marR="0" lvl="0" defTabSz="914400" rtl="0" eaLnBrk="0" fontAlgn="base" latinLnBrk="0" hangingPunct="0">
              <a:spcBef>
                <a:spcPct val="0"/>
              </a:spcBef>
              <a:spcAft>
                <a:spcPts val="600"/>
              </a:spcAft>
              <a:buClrTx/>
              <a:buSzTx/>
              <a:tabLst/>
            </a:pPr>
            <a:r>
              <a:rPr kumimoji="0" lang="en-US" altLang="en-US" b="1" i="0" u="none" strike="noStrike" cap="none" normalizeH="0" baseline="0" err="1">
                <a:ln>
                  <a:noFill/>
                </a:ln>
                <a:effectLst/>
              </a:rPr>
              <a:t>Tydelige</a:t>
            </a:r>
            <a:r>
              <a:rPr kumimoji="0" lang="en-US" altLang="en-US" b="1" i="0" u="none" strike="noStrike" cap="none" normalizeH="0" baseline="0">
                <a:ln>
                  <a:noFill/>
                </a:ln>
                <a:effectLst/>
              </a:rPr>
              <a:t> </a:t>
            </a:r>
            <a:r>
              <a:rPr kumimoji="0" lang="en-US" altLang="en-US" b="1" i="0" u="none" strike="noStrike" cap="none" normalizeH="0" baseline="0" err="1">
                <a:ln>
                  <a:noFill/>
                </a:ln>
                <a:effectLst/>
              </a:rPr>
              <a:t>grenser</a:t>
            </a:r>
            <a:r>
              <a:rPr kumimoji="0" lang="en-US" altLang="en-US" b="1" i="0" u="none" strike="noStrike" cap="none" normalizeH="0" baseline="0">
                <a:ln>
                  <a:noFill/>
                </a:ln>
                <a:effectLst/>
              </a:rPr>
              <a:t> </a:t>
            </a:r>
            <a:r>
              <a:rPr kumimoji="0" lang="en-US" altLang="en-US" b="1" i="0" u="none" strike="noStrike" cap="none" normalizeH="0" baseline="0" err="1">
                <a:ln>
                  <a:noFill/>
                </a:ln>
                <a:effectLst/>
              </a:rPr>
              <a:t>og</a:t>
            </a:r>
            <a:r>
              <a:rPr kumimoji="0" lang="en-US" altLang="en-US" b="1" i="0" u="none" strike="noStrike" cap="none" normalizeH="0" baseline="0">
                <a:ln>
                  <a:noFill/>
                </a:ln>
                <a:effectLst/>
              </a:rPr>
              <a:t> </a:t>
            </a:r>
            <a:r>
              <a:rPr kumimoji="0" lang="en-US" altLang="en-US" b="1" i="0" u="none" strike="noStrike" cap="none" normalizeH="0" baseline="0" err="1">
                <a:ln>
                  <a:noFill/>
                </a:ln>
                <a:effectLst/>
              </a:rPr>
              <a:t>usikkerhet</a:t>
            </a:r>
            <a:r>
              <a:rPr kumimoji="0" lang="en-US" altLang="en-US" b="1" i="0" u="none" strike="noStrike" cap="none" normalizeH="0" baseline="0">
                <a:ln>
                  <a:noFill/>
                </a:ln>
                <a:effectLst/>
              </a:rPr>
              <a:t> er </a:t>
            </a:r>
            <a:r>
              <a:rPr kumimoji="0" lang="en-US" altLang="en-US" b="1" i="0" u="none" strike="noStrike" cap="none" normalizeH="0" baseline="0" err="1">
                <a:ln>
                  <a:noFill/>
                </a:ln>
                <a:effectLst/>
              </a:rPr>
              <a:t>avgjørende</a:t>
            </a:r>
            <a:br>
              <a:rPr kumimoji="0" lang="en-US" altLang="en-US" b="0" i="0" u="none" strike="noStrike" cap="none" normalizeH="0" baseline="0">
                <a:ln>
                  <a:noFill/>
                </a:ln>
                <a:effectLst/>
              </a:rPr>
            </a:br>
            <a:r>
              <a:rPr kumimoji="0" lang="en-US" altLang="en-US" b="0" i="0" u="none" strike="noStrike" cap="none" normalizeH="0" baseline="0">
                <a:ln>
                  <a:noFill/>
                </a:ln>
                <a:effectLst/>
              </a:rPr>
              <a:t>G1: </a:t>
            </a:r>
            <a:r>
              <a:rPr kumimoji="0" lang="en-US" altLang="en-US" b="0" i="0" u="none" strike="noStrike" cap="none" normalizeH="0" baseline="0" err="1">
                <a:ln>
                  <a:noFill/>
                </a:ln>
                <a:effectLst/>
              </a:rPr>
              <a:t>hva</a:t>
            </a:r>
            <a:r>
              <a:rPr kumimoji="0" lang="en-US" altLang="en-US" b="0" i="0" u="none" strike="noStrike" cap="none" normalizeH="0" baseline="0">
                <a:ln>
                  <a:noFill/>
                </a:ln>
                <a:effectLst/>
              </a:rPr>
              <a:t> </a:t>
            </a:r>
            <a:r>
              <a:rPr kumimoji="0" lang="en-US" altLang="en-US" b="0" i="0" u="none" strike="noStrike" cap="none" normalizeH="0" baseline="0" err="1">
                <a:ln>
                  <a:noFill/>
                </a:ln>
                <a:effectLst/>
              </a:rPr>
              <a:t>systemet</a:t>
            </a:r>
            <a:r>
              <a:rPr kumimoji="0" lang="en-US" altLang="en-US" b="0" i="0" u="none" strike="noStrike" cap="none" normalizeH="0" baseline="0">
                <a:ln>
                  <a:noFill/>
                </a:ln>
                <a:effectLst/>
              </a:rPr>
              <a:t> </a:t>
            </a:r>
            <a:r>
              <a:rPr kumimoji="0" lang="en-US" altLang="en-US" b="0" i="0" u="none" strike="noStrike" cap="none" normalizeH="0" baseline="0" err="1">
                <a:ln>
                  <a:noFill/>
                </a:ln>
                <a:effectLst/>
              </a:rPr>
              <a:t>kan</a:t>
            </a:r>
            <a:r>
              <a:rPr kumimoji="0" lang="en-US" altLang="en-US" b="0" i="0" u="none" strike="noStrike" cap="none" normalizeH="0" baseline="0">
                <a:ln>
                  <a:noFill/>
                </a:ln>
                <a:effectLst/>
              </a:rPr>
              <a:t> </a:t>
            </a:r>
            <a:r>
              <a:rPr kumimoji="0" lang="en-US" altLang="en-US" b="0" i="0" u="none" strike="noStrike" cap="none" normalizeH="0" baseline="0" err="1">
                <a:ln>
                  <a:noFill/>
                </a:ln>
                <a:effectLst/>
              </a:rPr>
              <a:t>gjøre</a:t>
            </a:r>
            <a:r>
              <a:rPr kumimoji="0" lang="en-US" altLang="en-US" b="0" i="0" u="none" strike="noStrike" cap="none" normalizeH="0" baseline="0">
                <a:ln>
                  <a:noFill/>
                </a:ln>
                <a:effectLst/>
              </a:rPr>
              <a:t> • G2: </a:t>
            </a:r>
            <a:r>
              <a:rPr kumimoji="0" lang="en-US" altLang="en-US" b="0" i="0" u="none" strike="noStrike" cap="none" normalizeH="0" baseline="0" err="1">
                <a:ln>
                  <a:noFill/>
                </a:ln>
                <a:effectLst/>
              </a:rPr>
              <a:t>hvor</a:t>
            </a:r>
            <a:r>
              <a:rPr kumimoji="0" lang="en-US" altLang="en-US" b="0" i="0" u="none" strike="noStrike" cap="none" normalizeH="0" baseline="0">
                <a:ln>
                  <a:noFill/>
                </a:ln>
                <a:effectLst/>
              </a:rPr>
              <a:t> </a:t>
            </a:r>
            <a:r>
              <a:rPr kumimoji="0" lang="en-US" altLang="en-US" b="0" i="0" u="none" strike="noStrike" cap="none" normalizeH="0" baseline="0" err="1">
                <a:ln>
                  <a:noFill/>
                </a:ln>
                <a:effectLst/>
              </a:rPr>
              <a:t>godt</a:t>
            </a:r>
            <a:r>
              <a:rPr kumimoji="0" lang="en-US" altLang="en-US" b="0" i="0" u="none" strike="noStrike" cap="none" normalizeH="0" baseline="0">
                <a:ln>
                  <a:noFill/>
                </a:ln>
                <a:effectLst/>
              </a:rPr>
              <a:t> det </a:t>
            </a:r>
            <a:r>
              <a:rPr kumimoji="0" lang="en-US" altLang="en-US" b="0" i="0" u="none" strike="noStrike" cap="none" normalizeH="0" baseline="0" err="1">
                <a:ln>
                  <a:noFill/>
                </a:ln>
                <a:effectLst/>
              </a:rPr>
              <a:t>kan</a:t>
            </a:r>
            <a:r>
              <a:rPr kumimoji="0" lang="en-US" altLang="en-US" b="0" i="0" u="none" strike="noStrike" cap="none" normalizeH="0" baseline="0">
                <a:ln>
                  <a:noFill/>
                </a:ln>
                <a:effectLst/>
              </a:rPr>
              <a:t> </a:t>
            </a:r>
            <a:r>
              <a:rPr kumimoji="0" lang="en-US" altLang="en-US" b="0" i="0" u="none" strike="noStrike" cap="none" normalizeH="0" baseline="0" err="1">
                <a:ln>
                  <a:noFill/>
                </a:ln>
                <a:effectLst/>
              </a:rPr>
              <a:t>gjøre</a:t>
            </a:r>
            <a:r>
              <a:rPr kumimoji="0" lang="en-US" altLang="en-US" b="0" i="0" u="none" strike="noStrike" cap="none" normalizeH="0" baseline="0">
                <a:ln>
                  <a:noFill/>
                </a:ln>
                <a:effectLst/>
              </a:rPr>
              <a:t> det</a:t>
            </a:r>
          </a:p>
          <a:p>
            <a:pPr marR="0" lvl="0" defTabSz="914400" rtl="0" eaLnBrk="0" fontAlgn="base" latinLnBrk="0" hangingPunct="0">
              <a:spcBef>
                <a:spcPct val="0"/>
              </a:spcBef>
              <a:spcAft>
                <a:spcPts val="600"/>
              </a:spcAft>
              <a:buClrTx/>
              <a:buSzTx/>
              <a:tabLst/>
            </a:pPr>
            <a:r>
              <a:rPr kumimoji="0" lang="en-US" altLang="en-US" b="1" i="0" u="none" strike="noStrike" cap="none" normalizeH="0" baseline="0">
                <a:ln>
                  <a:noFill/>
                </a:ln>
                <a:effectLst/>
              </a:rPr>
              <a:t>AI </a:t>
            </a:r>
            <a:r>
              <a:rPr kumimoji="0" lang="en-US" altLang="en-US" b="1" i="0" u="none" strike="noStrike" cap="none" normalizeH="0" baseline="0" err="1">
                <a:ln>
                  <a:noFill/>
                </a:ln>
                <a:effectLst/>
              </a:rPr>
              <a:t>skal</a:t>
            </a:r>
            <a:r>
              <a:rPr kumimoji="0" lang="en-US" altLang="en-US" b="1" i="0" u="none" strike="noStrike" cap="none" normalizeH="0" baseline="0">
                <a:ln>
                  <a:noFill/>
                </a:ln>
                <a:effectLst/>
              </a:rPr>
              <a:t> </a:t>
            </a:r>
            <a:r>
              <a:rPr kumimoji="0" lang="en-US" altLang="en-US" b="1" i="0" u="none" strike="noStrike" cap="none" normalizeH="0" baseline="0" err="1">
                <a:ln>
                  <a:noFill/>
                </a:ln>
                <a:effectLst/>
              </a:rPr>
              <a:t>støtte</a:t>
            </a:r>
            <a:r>
              <a:rPr kumimoji="0" lang="en-US" altLang="en-US" b="1" i="0" u="none" strike="noStrike" cap="none" normalizeH="0" baseline="0">
                <a:ln>
                  <a:noFill/>
                </a:ln>
                <a:effectLst/>
              </a:rPr>
              <a:t> </a:t>
            </a:r>
            <a:r>
              <a:rPr kumimoji="0" lang="en-US" altLang="en-US" b="1" i="0" u="none" strike="noStrike" cap="none" normalizeH="0" baseline="0" err="1">
                <a:ln>
                  <a:noFill/>
                </a:ln>
                <a:effectLst/>
              </a:rPr>
              <a:t>refleksjon</a:t>
            </a:r>
            <a:r>
              <a:rPr kumimoji="0" lang="en-US" altLang="en-US" b="1" i="0" u="none" strike="noStrike" cap="none" normalizeH="0" baseline="0">
                <a:ln>
                  <a:noFill/>
                </a:ln>
                <a:effectLst/>
              </a:rPr>
              <a:t>, </a:t>
            </a:r>
            <a:r>
              <a:rPr kumimoji="0" lang="en-US" altLang="en-US" b="1" i="0" u="none" strike="noStrike" cap="none" normalizeH="0" baseline="0" err="1">
                <a:ln>
                  <a:noFill/>
                </a:ln>
                <a:effectLst/>
              </a:rPr>
              <a:t>ikke</a:t>
            </a:r>
            <a:r>
              <a:rPr kumimoji="0" lang="en-US" altLang="en-US" b="1" i="0" u="none" strike="noStrike" cap="none" normalizeH="0" baseline="0">
                <a:ln>
                  <a:noFill/>
                </a:ln>
                <a:effectLst/>
              </a:rPr>
              <a:t> </a:t>
            </a:r>
            <a:r>
              <a:rPr kumimoji="0" lang="en-US" altLang="en-US" b="1" i="0" u="none" strike="noStrike" cap="none" normalizeH="0" baseline="0" err="1">
                <a:ln>
                  <a:noFill/>
                </a:ln>
                <a:effectLst/>
              </a:rPr>
              <a:t>produsere</a:t>
            </a:r>
            <a:r>
              <a:rPr kumimoji="0" lang="en-US" altLang="en-US" b="1" i="0" u="none" strike="noStrike" cap="none" normalizeH="0" baseline="0">
                <a:ln>
                  <a:noFill/>
                </a:ln>
                <a:effectLst/>
              </a:rPr>
              <a:t> </a:t>
            </a:r>
            <a:r>
              <a:rPr kumimoji="0" lang="en-US" altLang="en-US" b="1" i="0" u="none" strike="noStrike" cap="none" normalizeH="0" baseline="0" err="1">
                <a:ln>
                  <a:noFill/>
                </a:ln>
                <a:effectLst/>
              </a:rPr>
              <a:t>innhold</a:t>
            </a:r>
            <a:br>
              <a:rPr kumimoji="0" lang="en-US" altLang="en-US" b="0" i="0" u="none" strike="noStrike" cap="none" normalizeH="0" baseline="0">
                <a:ln>
                  <a:noFill/>
                </a:ln>
                <a:effectLst/>
              </a:rPr>
            </a:br>
            <a:r>
              <a:rPr kumimoji="0" lang="en-US" altLang="en-US" b="0" i="0" u="none" strike="noStrike" cap="none" normalizeH="0" baseline="0" err="1">
                <a:ln>
                  <a:noFill/>
                </a:ln>
                <a:effectLst/>
              </a:rPr>
              <a:t>fremmer</a:t>
            </a:r>
            <a:r>
              <a:rPr kumimoji="0" lang="en-US" altLang="en-US" b="0" i="0" u="none" strike="noStrike" cap="none" normalizeH="0" baseline="0">
                <a:ln>
                  <a:noFill/>
                </a:ln>
                <a:effectLst/>
              </a:rPr>
              <a:t> </a:t>
            </a:r>
            <a:r>
              <a:rPr kumimoji="0" lang="en-US" altLang="en-US" b="0" i="0" u="none" strike="noStrike" cap="none" normalizeH="0" baseline="0" err="1">
                <a:ln>
                  <a:noFill/>
                </a:ln>
                <a:effectLst/>
              </a:rPr>
              <a:t>metodisk</a:t>
            </a:r>
            <a:r>
              <a:rPr kumimoji="0" lang="en-US" altLang="en-US" b="0" i="0" u="none" strike="noStrike" cap="none" normalizeH="0" baseline="0">
                <a:ln>
                  <a:noFill/>
                </a:ln>
                <a:effectLst/>
              </a:rPr>
              <a:t> </a:t>
            </a:r>
            <a:r>
              <a:rPr kumimoji="0" lang="en-US" altLang="en-US" b="0" i="0" u="none" strike="noStrike" cap="none" normalizeH="0" baseline="0" err="1">
                <a:ln>
                  <a:noFill/>
                </a:ln>
                <a:effectLst/>
              </a:rPr>
              <a:t>tenkning</a:t>
            </a:r>
            <a:r>
              <a:rPr kumimoji="0" lang="en-US" altLang="en-US" b="0" i="0" u="none" strike="noStrike" cap="none" normalizeH="0" baseline="0">
                <a:ln>
                  <a:noFill/>
                </a:ln>
                <a:effectLst/>
              </a:rPr>
              <a:t> </a:t>
            </a:r>
            <a:r>
              <a:rPr kumimoji="0" lang="en-US" altLang="en-US" b="0" i="0" u="none" strike="noStrike" cap="none" normalizeH="0" baseline="0" err="1">
                <a:ln>
                  <a:noFill/>
                </a:ln>
                <a:effectLst/>
              </a:rPr>
              <a:t>fremfor</a:t>
            </a:r>
            <a:r>
              <a:rPr kumimoji="0" lang="en-US" altLang="en-US" b="0" i="0" u="none" strike="noStrike" cap="none" normalizeH="0" baseline="0">
                <a:ln>
                  <a:noFill/>
                </a:ln>
                <a:effectLst/>
              </a:rPr>
              <a:t> </a:t>
            </a:r>
            <a:r>
              <a:rPr kumimoji="0" lang="en-US" altLang="en-US" b="0" i="0" u="none" strike="noStrike" cap="none" normalizeH="0" baseline="0" err="1">
                <a:ln>
                  <a:noFill/>
                </a:ln>
                <a:effectLst/>
              </a:rPr>
              <a:t>ferdige</a:t>
            </a:r>
            <a:r>
              <a:rPr kumimoji="0" lang="en-US" altLang="en-US" b="0" i="0" u="none" strike="noStrike" cap="none" normalizeH="0" baseline="0">
                <a:ln>
                  <a:noFill/>
                </a:ln>
                <a:effectLst/>
              </a:rPr>
              <a:t> </a:t>
            </a:r>
            <a:r>
              <a:rPr kumimoji="0" lang="en-US" altLang="en-US" b="0" i="0" u="none" strike="noStrike" cap="none" normalizeH="0" baseline="0" err="1">
                <a:ln>
                  <a:noFill/>
                </a:ln>
                <a:effectLst/>
              </a:rPr>
              <a:t>svar</a:t>
            </a:r>
            <a:endParaRPr kumimoji="0" lang="en-US" altLang="en-US" b="0" i="0" u="none" strike="noStrike" cap="none" normalizeH="0" baseline="0">
              <a:ln>
                <a:noFill/>
              </a:ln>
              <a:effectLst/>
            </a:endParaRPr>
          </a:p>
          <a:p>
            <a:pPr marR="0" lvl="0" defTabSz="914400" rtl="0" eaLnBrk="0" fontAlgn="base" latinLnBrk="0" hangingPunct="0">
              <a:spcBef>
                <a:spcPct val="0"/>
              </a:spcBef>
              <a:spcAft>
                <a:spcPts val="600"/>
              </a:spcAft>
              <a:buClrTx/>
              <a:buSzTx/>
              <a:tabLst/>
            </a:pPr>
            <a:r>
              <a:rPr kumimoji="0" lang="en-US" altLang="en-US" b="1" i="0" u="none" strike="noStrike" cap="none" normalizeH="0" baseline="0">
                <a:ln>
                  <a:noFill/>
                </a:ln>
                <a:effectLst/>
              </a:rPr>
              <a:t>AI </a:t>
            </a:r>
            <a:r>
              <a:rPr lang="en-US" altLang="en-US" b="1" err="1"/>
              <a:t>skal</a:t>
            </a:r>
            <a:r>
              <a:rPr lang="en-US" altLang="en-US" b="1"/>
              <a:t> </a:t>
            </a:r>
            <a:r>
              <a:rPr kumimoji="0" lang="en-US" altLang="en-US" b="1" i="0" u="none" strike="noStrike" cap="none" normalizeH="0" baseline="0" err="1">
                <a:ln>
                  <a:noFill/>
                </a:ln>
                <a:effectLst/>
              </a:rPr>
              <a:t>opptre</a:t>
            </a:r>
            <a:r>
              <a:rPr kumimoji="0" lang="en-US" altLang="en-US" b="1" i="0" u="none" strike="noStrike" cap="none" normalizeH="0" baseline="0">
                <a:ln>
                  <a:noFill/>
                </a:ln>
                <a:effectLst/>
              </a:rPr>
              <a:t> </a:t>
            </a:r>
            <a:r>
              <a:rPr kumimoji="0" lang="en-US" altLang="en-US" b="1" i="0" u="none" strike="noStrike" cap="none" normalizeH="0" baseline="0" err="1">
                <a:ln>
                  <a:noFill/>
                </a:ln>
                <a:effectLst/>
              </a:rPr>
              <a:t>som</a:t>
            </a:r>
            <a:r>
              <a:rPr kumimoji="0" lang="en-US" altLang="en-US" b="1" i="0" u="none" strike="noStrike" cap="none" normalizeH="0" baseline="0">
                <a:ln>
                  <a:noFill/>
                </a:ln>
                <a:effectLst/>
              </a:rPr>
              <a:t> </a:t>
            </a:r>
            <a:r>
              <a:rPr kumimoji="0" lang="en-US" altLang="en-US" b="1" i="0" u="none" strike="noStrike" cap="none" normalizeH="0" baseline="0" err="1">
                <a:ln>
                  <a:noFill/>
                </a:ln>
                <a:effectLst/>
              </a:rPr>
              <a:t>metodisk</a:t>
            </a:r>
            <a:r>
              <a:rPr kumimoji="0" lang="en-US" altLang="en-US" b="1" i="0" u="none" strike="noStrike" cap="none" normalizeH="0" baseline="0">
                <a:ln>
                  <a:noFill/>
                </a:ln>
                <a:effectLst/>
              </a:rPr>
              <a:t> </a:t>
            </a:r>
            <a:r>
              <a:rPr kumimoji="0" lang="en-US" altLang="en-US" b="1" i="0" u="none" strike="noStrike" cap="none" normalizeH="0" baseline="0" err="1">
                <a:ln>
                  <a:noFill/>
                </a:ln>
                <a:effectLst/>
              </a:rPr>
              <a:t>veileder</a:t>
            </a:r>
            <a:r>
              <a:rPr kumimoji="0" lang="en-US" altLang="en-US" b="1" i="0" u="none" strike="noStrike" cap="none" normalizeH="0" baseline="0">
                <a:ln>
                  <a:noFill/>
                </a:ln>
                <a:effectLst/>
              </a:rPr>
              <a:t> </a:t>
            </a:r>
            <a:r>
              <a:rPr lang="en-US" altLang="en-US" b="1" err="1"/>
              <a:t>og</a:t>
            </a:r>
            <a:r>
              <a:rPr lang="en-US" altLang="en-US" b="1"/>
              <a:t> </a:t>
            </a:r>
            <a:r>
              <a:rPr kumimoji="0" lang="en-US" altLang="en-US" b="1" i="0" u="none" strike="noStrike" cap="none" normalizeH="0" baseline="0" err="1">
                <a:ln>
                  <a:noFill/>
                </a:ln>
                <a:effectLst/>
              </a:rPr>
              <a:t>ikke</a:t>
            </a:r>
            <a:r>
              <a:rPr kumimoji="0" lang="en-US" altLang="en-US" b="1" i="0" u="none" strike="noStrike" cap="none" normalizeH="0" baseline="0">
                <a:ln>
                  <a:noFill/>
                </a:ln>
                <a:effectLst/>
              </a:rPr>
              <a:t> </a:t>
            </a:r>
            <a:r>
              <a:rPr kumimoji="0" lang="en-US" altLang="en-US" b="1" i="0" u="none" strike="noStrike" cap="none" normalizeH="0" baseline="0" err="1">
                <a:ln>
                  <a:noFill/>
                </a:ln>
                <a:effectLst/>
              </a:rPr>
              <a:t>som</a:t>
            </a:r>
            <a:r>
              <a:rPr kumimoji="0" lang="en-US" altLang="en-US" b="1" i="0" u="none" strike="noStrike" cap="none" normalizeH="0" baseline="0">
                <a:ln>
                  <a:noFill/>
                </a:ln>
                <a:effectLst/>
              </a:rPr>
              <a:t> </a:t>
            </a:r>
            <a:r>
              <a:rPr kumimoji="0" lang="en-US" altLang="en-US" b="1" i="0" u="none" strike="noStrike" cap="none" normalizeH="0" baseline="0" err="1">
                <a:ln>
                  <a:noFill/>
                </a:ln>
                <a:effectLst/>
              </a:rPr>
              <a:t>medforfatter</a:t>
            </a:r>
            <a:br>
              <a:rPr kumimoji="0" lang="en-US" altLang="en-US" b="0" i="0" u="none" strike="noStrike" cap="none" normalizeH="0" baseline="0">
                <a:ln>
                  <a:noFill/>
                </a:ln>
                <a:effectLst/>
              </a:rPr>
            </a:br>
            <a:r>
              <a:rPr kumimoji="0" lang="en-US" altLang="en-US" b="0" i="0" u="none" strike="noStrike" cap="none" normalizeH="0" baseline="0" err="1">
                <a:ln>
                  <a:noFill/>
                </a:ln>
                <a:effectLst/>
              </a:rPr>
              <a:t>redskap</a:t>
            </a:r>
            <a:r>
              <a:rPr kumimoji="0" lang="en-US" altLang="en-US" b="0" i="0" u="none" strike="noStrike" cap="none" normalizeH="0" baseline="0">
                <a:ln>
                  <a:noFill/>
                </a:ln>
                <a:effectLst/>
              </a:rPr>
              <a:t> for </a:t>
            </a:r>
            <a:r>
              <a:rPr kumimoji="0" lang="en-US" altLang="en-US" b="0" i="0" u="none" strike="noStrike" cap="none" normalizeH="0" baseline="0" err="1">
                <a:ln>
                  <a:noFill/>
                </a:ln>
                <a:effectLst/>
              </a:rPr>
              <a:t>læring</a:t>
            </a:r>
            <a:r>
              <a:rPr kumimoji="0" lang="en-US" altLang="en-US" b="0" i="0" u="none" strike="noStrike" cap="none" normalizeH="0" baseline="0">
                <a:ln>
                  <a:noFill/>
                </a:ln>
                <a:effectLst/>
              </a:rPr>
              <a:t>, </a:t>
            </a:r>
            <a:r>
              <a:rPr kumimoji="0" lang="en-US" altLang="en-US" b="0" i="0" u="none" strike="noStrike" cap="none" normalizeH="0" baseline="0" err="1">
                <a:ln>
                  <a:noFill/>
                </a:ln>
                <a:effectLst/>
              </a:rPr>
              <a:t>ikke</a:t>
            </a:r>
            <a:r>
              <a:rPr kumimoji="0" lang="en-US" altLang="en-US" b="0" i="0" u="none" strike="noStrike" cap="none" normalizeH="0" baseline="0">
                <a:ln>
                  <a:noFill/>
                </a:ln>
                <a:effectLst/>
              </a:rPr>
              <a:t> </a:t>
            </a:r>
            <a:r>
              <a:rPr kumimoji="0" lang="en-US" altLang="en-US" b="0" i="0" u="none" strike="noStrike" cap="none" normalizeH="0" baseline="0" err="1">
                <a:ln>
                  <a:noFill/>
                </a:ln>
                <a:effectLst/>
              </a:rPr>
              <a:t>tekstgenerator</a:t>
            </a:r>
            <a:endParaRPr kumimoji="0" lang="en-US" altLang="en-US" b="0" i="0" u="none" strike="noStrike" cap="none" normalizeH="0" baseline="0">
              <a:ln>
                <a:noFill/>
              </a:ln>
              <a:effectLst/>
            </a:endParaRPr>
          </a:p>
        </p:txBody>
      </p:sp>
    </p:spTree>
    <p:extLst>
      <p:ext uri="{BB962C8B-B14F-4D97-AF65-F5344CB8AC3E}">
        <p14:creationId xmlns:p14="http://schemas.microsoft.com/office/powerpoint/2010/main" val="8285312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CF149-C488-942D-73C8-BFCB8B2054A6}"/>
              </a:ext>
            </a:extLst>
          </p:cNvPr>
          <p:cNvSpPr>
            <a:spLocks noGrp="1"/>
          </p:cNvSpPr>
          <p:nvPr>
            <p:ph type="title"/>
          </p:nvPr>
        </p:nvSpPr>
        <p:spPr/>
        <p:txBody>
          <a:bodyPr/>
          <a:lstStyle/>
          <a:p>
            <a:r>
              <a:rPr lang="en-US" err="1">
                <a:ea typeface="+mj-lt"/>
                <a:cs typeface="+mj-lt"/>
              </a:rPr>
              <a:t>Læringspunkter</a:t>
            </a:r>
            <a:r>
              <a:rPr lang="en-US">
                <a:ea typeface="+mj-lt"/>
                <a:cs typeface="+mj-lt"/>
              </a:rPr>
              <a:t> </a:t>
            </a:r>
            <a:r>
              <a:rPr lang="en-US" err="1">
                <a:ea typeface="+mj-lt"/>
                <a:cs typeface="+mj-lt"/>
              </a:rPr>
              <a:t>og</a:t>
            </a:r>
            <a:r>
              <a:rPr lang="en-US">
                <a:ea typeface="+mj-lt"/>
                <a:cs typeface="+mj-lt"/>
              </a:rPr>
              <a:t> </a:t>
            </a:r>
            <a:r>
              <a:rPr lang="en-US" err="1">
                <a:ea typeface="+mj-lt"/>
                <a:cs typeface="+mj-lt"/>
              </a:rPr>
              <a:t>veien</a:t>
            </a:r>
            <a:r>
              <a:rPr lang="en-US">
                <a:ea typeface="+mj-lt"/>
                <a:cs typeface="+mj-lt"/>
              </a:rPr>
              <a:t> </a:t>
            </a:r>
            <a:r>
              <a:rPr lang="en-US" err="1">
                <a:ea typeface="+mj-lt"/>
                <a:cs typeface="+mj-lt"/>
              </a:rPr>
              <a:t>videre</a:t>
            </a:r>
            <a:endParaRPr lang="en-US" err="1"/>
          </a:p>
        </p:txBody>
      </p:sp>
      <p:sp>
        <p:nvSpPr>
          <p:cNvPr id="3" name="Content Placeholder 2">
            <a:extLst>
              <a:ext uri="{FF2B5EF4-FFF2-40B4-BE49-F238E27FC236}">
                <a16:creationId xmlns:a16="http://schemas.microsoft.com/office/drawing/2014/main" id="{DA7C2F3A-D46C-D922-2289-341DD5B0E0CF}"/>
              </a:ext>
            </a:extLst>
          </p:cNvPr>
          <p:cNvSpPr>
            <a:spLocks noGrp="1"/>
          </p:cNvSpPr>
          <p:nvPr>
            <p:ph idx="1"/>
          </p:nvPr>
        </p:nvSpPr>
        <p:spPr>
          <a:xfrm>
            <a:off x="700635" y="1725036"/>
            <a:ext cx="10691265" cy="4538777"/>
          </a:xfrm>
        </p:spPr>
        <p:txBody>
          <a:bodyPr vert="horz" lIns="91440" tIns="45720" rIns="91440" bIns="45720" rtlCol="0" anchor="t">
            <a:normAutofit/>
          </a:bodyPr>
          <a:lstStyle/>
          <a:p>
            <a:pPr marL="0" indent="0">
              <a:buNone/>
            </a:pPr>
            <a:r>
              <a:rPr lang="nb-NO" b="1">
                <a:ea typeface="+mn-lt"/>
                <a:cs typeface="+mn-lt"/>
              </a:rPr>
              <a:t>Konklusjon</a:t>
            </a:r>
            <a:endParaRPr lang="nb-NO" b="1"/>
          </a:p>
          <a:p>
            <a:r>
              <a:rPr lang="nb-NO">
                <a:ea typeface="+mn-lt"/>
                <a:cs typeface="+mn-lt"/>
              </a:rPr>
              <a:t>Vi ser at KI har blitt en naturlig del av studenters arbeid med oppgaver. </a:t>
            </a:r>
            <a:endParaRPr lang="nb-NO"/>
          </a:p>
          <a:p>
            <a:r>
              <a:rPr lang="nb-NO">
                <a:ea typeface="+mn-lt"/>
                <a:cs typeface="+mn-lt"/>
              </a:rPr>
              <a:t>Studentene bruker KI i flere trinn fra idéer til språkvask. </a:t>
            </a:r>
            <a:endParaRPr lang="nb-NO"/>
          </a:p>
          <a:p>
            <a:r>
              <a:rPr lang="nb-NO">
                <a:ea typeface="+mn-lt"/>
                <a:cs typeface="+mn-lt"/>
              </a:rPr>
              <a:t>Bruken varierer mye mellom studentene. </a:t>
            </a:r>
            <a:endParaRPr lang="nb-NO"/>
          </a:p>
          <a:p>
            <a:r>
              <a:rPr lang="nb-NO">
                <a:ea typeface="+mn-lt"/>
                <a:cs typeface="+mn-lt"/>
              </a:rPr>
              <a:t>Den viktigste fordelen er at KI sparer tid og gjør det lettere å komme i gang.</a:t>
            </a:r>
            <a:endParaRPr lang="nb-NO"/>
          </a:p>
          <a:p>
            <a:r>
              <a:rPr lang="nb-NO">
                <a:ea typeface="+mn-lt"/>
                <a:cs typeface="+mn-lt"/>
              </a:rPr>
              <a:t>Samtidig er det noen utfordringer, for eksempel at man kan bli for avhengig av KI eller få feil svar.</a:t>
            </a:r>
            <a:endParaRPr lang="nb-NO"/>
          </a:p>
          <a:p>
            <a:r>
              <a:rPr lang="nb-NO">
                <a:ea typeface="+mn-lt"/>
                <a:cs typeface="+mn-lt"/>
              </a:rPr>
              <a:t>Flere studenter er også usikre på hvem som eier teksten når KI brukes.</a:t>
            </a:r>
            <a:endParaRPr lang="nb-NO"/>
          </a:p>
          <a:p>
            <a:r>
              <a:rPr lang="nb-NO">
                <a:ea typeface="+mn-lt"/>
                <a:cs typeface="+mn-lt"/>
              </a:rPr>
              <a:t>Vi tror eierskapsfølelsen avhenger av hvor mye og hvordan KI brukes.</a:t>
            </a:r>
            <a:endParaRPr lang="nb-NO"/>
          </a:p>
          <a:p>
            <a:r>
              <a:rPr lang="nb-NO">
                <a:ea typeface="+mn-lt"/>
                <a:cs typeface="+mn-lt"/>
              </a:rPr>
              <a:t>Det trengs flere intervjuer og mer forskning for å forstå dette bedre.</a:t>
            </a:r>
            <a:endParaRPr lang="nb-NO"/>
          </a:p>
          <a:p>
            <a:endParaRPr lang="nb-NO" b="1"/>
          </a:p>
          <a:p>
            <a:endParaRPr lang="nb-NO"/>
          </a:p>
          <a:p>
            <a:endParaRPr lang="nb-NO"/>
          </a:p>
        </p:txBody>
      </p:sp>
    </p:spTree>
    <p:extLst>
      <p:ext uri="{BB962C8B-B14F-4D97-AF65-F5344CB8AC3E}">
        <p14:creationId xmlns:p14="http://schemas.microsoft.com/office/powerpoint/2010/main" val="21313173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DDDE50-A296-6969-CEDD-5306F110AD68}"/>
              </a:ext>
            </a:extLst>
          </p:cNvPr>
          <p:cNvSpPr>
            <a:spLocks noGrp="1"/>
          </p:cNvSpPr>
          <p:nvPr>
            <p:ph type="title"/>
          </p:nvPr>
        </p:nvSpPr>
        <p:spPr/>
        <p:txBody>
          <a:bodyPr/>
          <a:lstStyle/>
          <a:p>
            <a:r>
              <a:rPr lang="en-US"/>
              <a:t>Q &amp; A</a:t>
            </a:r>
            <a:endParaRPr lang="nb-NO"/>
          </a:p>
        </p:txBody>
      </p:sp>
      <p:sp>
        <p:nvSpPr>
          <p:cNvPr id="3" name="Content Placeholder 2">
            <a:extLst>
              <a:ext uri="{FF2B5EF4-FFF2-40B4-BE49-F238E27FC236}">
                <a16:creationId xmlns:a16="http://schemas.microsoft.com/office/drawing/2014/main" id="{8777F872-98A6-E358-3D12-AECE59BFACF9}"/>
              </a:ext>
            </a:extLst>
          </p:cNvPr>
          <p:cNvSpPr>
            <a:spLocks noGrp="1"/>
          </p:cNvSpPr>
          <p:nvPr>
            <p:ph idx="1"/>
          </p:nvPr>
        </p:nvSpPr>
        <p:spPr/>
        <p:txBody>
          <a:bodyPr/>
          <a:lstStyle/>
          <a:p>
            <a:pPr marL="0" indent="0">
              <a:buNone/>
            </a:pPr>
            <a:endParaRPr lang="nb-NO"/>
          </a:p>
        </p:txBody>
      </p:sp>
    </p:spTree>
    <p:extLst>
      <p:ext uri="{BB962C8B-B14F-4D97-AF65-F5344CB8AC3E}">
        <p14:creationId xmlns:p14="http://schemas.microsoft.com/office/powerpoint/2010/main" val="2054901254"/>
      </p:ext>
    </p:extLst>
  </p:cSld>
  <p:clrMapOvr>
    <a:masterClrMapping/>
  </p:clrMapOvr>
</p:sld>
</file>

<file path=ppt/theme/theme1.xml><?xml version="1.0" encoding="utf-8"?>
<a:theme xmlns:a="http://schemas.openxmlformats.org/drawingml/2006/main" name="ChronicleVTI">
  <a:themeElements>
    <a:clrScheme name="Chronicle">
      <a:dk1>
        <a:srgbClr val="000000"/>
      </a:dk1>
      <a:lt1>
        <a:srgbClr val="FFFFFF"/>
      </a:lt1>
      <a:dk2>
        <a:srgbClr val="1C1C32"/>
      </a:dk2>
      <a:lt2>
        <a:srgbClr val="F8F4F1"/>
      </a:lt2>
      <a:accent1>
        <a:srgbClr val="734B67"/>
      </a:accent1>
      <a:accent2>
        <a:srgbClr val="959EBB"/>
      </a:accent2>
      <a:accent3>
        <a:srgbClr val="596781"/>
      </a:accent3>
      <a:accent4>
        <a:srgbClr val="7F6E8C"/>
      </a:accent4>
      <a:accent5>
        <a:srgbClr val="DB9A8F"/>
      </a:accent5>
      <a:accent6>
        <a:srgbClr val="C29AB1"/>
      </a:accent6>
      <a:hlink>
        <a:srgbClr val="778BA2"/>
      </a:hlink>
      <a:folHlink>
        <a:srgbClr val="A27C99"/>
      </a:folHlink>
    </a:clrScheme>
    <a:fontScheme name="Univers Calisto">
      <a:majorFont>
        <a:latin typeface="Univers Condensed"/>
        <a:ea typeface=""/>
        <a:cs typeface=""/>
      </a:majorFont>
      <a:minorFont>
        <a:latin typeface="Calisto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ChronicleVTI" id="{508E4D90-5116-4BF0-876B-3F422DD1F65F}" vid="{AA21DC3D-92A8-43A4-8358-ED428371CD55}"/>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463b6811-b0a4-4b2a-b932-72c4c970c5d2}" enabled="0" method="" siteId="{463b6811-b0a4-4b2a-b932-72c4c970c5d2}" removed="1"/>
</clbl:labelList>
</file>

<file path=docProps/app.xml><?xml version="1.0" encoding="utf-8"?>
<Properties xmlns="http://schemas.openxmlformats.org/officeDocument/2006/extended-properties" xmlns:vt="http://schemas.openxmlformats.org/officeDocument/2006/docPropsVTypes">
  <TotalTime>0</TotalTime>
  <Words>1173</Words>
  <Application>Microsoft Office PowerPoint</Application>
  <PresentationFormat>Widescreen</PresentationFormat>
  <Paragraphs>97</Paragraphs>
  <Slides>11</Slides>
  <Notes>2</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11</vt:i4>
      </vt:variant>
    </vt:vector>
  </HeadingPairs>
  <TitlesOfParts>
    <vt:vector size="16" baseType="lpstr">
      <vt:lpstr>Aptos</vt:lpstr>
      <vt:lpstr>Arial</vt:lpstr>
      <vt:lpstr>Calisto MT</vt:lpstr>
      <vt:lpstr>Univers Condensed</vt:lpstr>
      <vt:lpstr>ChronicleVTI</vt:lpstr>
      <vt:lpstr>Ai &amp; learning Gruppe 01</vt:lpstr>
      <vt:lpstr>Tema: Hvordan studenter bruker generative KI verktøy når de jobber med oppgaver  </vt:lpstr>
      <vt:lpstr>Metodisk tilnærming</vt:lpstr>
      <vt:lpstr>Hva lærte vi fra litteraturgjennomgangen</vt:lpstr>
      <vt:lpstr>Hva Lærte  Vi Fra Intervjuene?</vt:lpstr>
      <vt:lpstr>Design Prosess </vt:lpstr>
      <vt:lpstr> PROTOTYPE – HOVEDFUNKSJONER </vt:lpstr>
      <vt:lpstr>BrukERTEST </vt:lpstr>
      <vt:lpstr>Reflection - DESIGNING WITH AI </vt:lpstr>
      <vt:lpstr>Læringspunkter og veien videre</vt:lpstr>
      <vt:lpstr>Q &amp; 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Abdirahman Ali Abdulle</dc:creator>
  <cp:lastModifiedBy>Nora Winger Heggelund</cp:lastModifiedBy>
  <cp:revision>1</cp:revision>
  <dcterms:created xsi:type="dcterms:W3CDTF">2025-11-12T18:55:06Z</dcterms:created>
  <dcterms:modified xsi:type="dcterms:W3CDTF">2025-11-21T07:48:14Z</dcterms:modified>
</cp:coreProperties>
</file>