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  <p:sldId id="268" r:id="rId8"/>
    <p:sldId id="274" r:id="rId9"/>
    <p:sldId id="275" r:id="rId10"/>
    <p:sldId id="277" r:id="rId11"/>
    <p:sldId id="269" r:id="rId12"/>
    <p:sldId id="276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7E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289519-73BB-434B-AC5C-C5C33F6F0FF0}" v="5040" dt="2020-10-06T13:40:26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803858-9359-460A-9DAC-C8C78D822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09D946B-8F91-4682-A1C6-4F12530EB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EB1771-3376-4AD3-BEEF-CD7C4D8B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D57AE3-21DE-4975-920F-81A463675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DE90D6-E314-439A-B959-973DFEA8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922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6AAD6-354C-4692-9369-34302F78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C2DE2B-62AA-4AD1-8F3B-94880FAC6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D06F33-0A0F-47EA-9BB7-7782B37D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3CF89-138A-40A9-A346-8BCD5237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F3F0E9-51EA-4B0F-88E6-058FA500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5107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4EF62D-1546-4533-9BD9-D8DDD0E0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4F1619-C329-4B9B-B568-8EAA5F248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C89F41-F149-482E-B4DA-B705AC3EB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191051-FFBF-40FB-9CE4-F3891FD9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ACD83F-A06E-49E8-B632-CF110682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869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9D5123-BA57-4E87-B33C-A8A79268C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D02C1C-9478-4742-99B4-EEDE52B5F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5141CF2-9F6C-4239-8FA0-5E959EDA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E41A87-B4AE-4E91-884B-46AE2AC5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8E8D61-CF5E-40C5-87B3-7DCC51B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469743A-BE19-4E0F-B013-BA9E9253D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1834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8AA8EE-8703-4D73-AA87-8D66B1DC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5EC5F1-23C6-44A0-8420-BF7D98EDC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F3D9ABB-9EB7-46BD-ADE8-DFC3B9ADA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DB0AF75-5126-4DD5-B1E5-47C10951B9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CEB77A-B7E1-4CCD-8DE6-AFF61A7E9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7DC2731-D2DB-4552-85E7-E80D11B8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CB25A0-914F-437F-829D-99A06055F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0259F57-E463-4108-B0F5-6A6F8862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804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9D2C5A-5C87-4D73-BE1E-A1C21102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8EAF7B1-9770-49F1-B68A-927448F13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2A2F06-2215-4DAE-A047-D0DA2482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9198C2-5575-41F7-AF9B-64DC304C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7565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45E04E6-B7E2-42F0-8060-88551619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7C05EE-652A-475B-896C-8884A0BD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F6F321-ECE0-4CC0-8BD2-41A77637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5392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1D6985-604A-46D7-829E-B6F992E9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6FA4DF-7495-4D1B-86C5-FBB8A52F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B9FD3C-325E-406F-BD98-B14B269FC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DC0C24-9369-4D90-B746-FDB669A4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081F60-04D3-4346-8B76-6CC172023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40E48AA-DE6A-4E79-9512-1508B3882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1564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F0E971-3532-48AD-923C-4977A862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F7B7410-0DEC-4602-85D9-4FA728F38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999106-5FC6-4C9C-A75F-2608A8667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53C395-46B7-46C3-A922-257D14EC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2B17773-9470-4071-9DED-38E08956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B0F6FE-AC27-4ECF-B599-2D415EA0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1930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BAED4-E3A9-44FF-A367-D051ACB9D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1FE66B-3399-4AD0-9CF7-56A6B4E78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EDC986-1AC8-4EAF-A819-5C42071C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00A2D8-4EB5-4C5D-A6B3-F4A1EDFB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EE2E29-FD01-4762-8440-F7425EC9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3877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C774D4C-5164-483F-8D1B-434E7F8585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A1E24D-66CC-4EB2-901D-99C2578DD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0F3681-A54F-4A1B-8DD8-E813CA609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66866E-3CA8-4461-BF02-30159E931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3572DE-BB94-4C80-B592-6AD50926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2113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F3E8354-5AA3-45D5-991F-CD74902D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CE604E-D445-4886-BC51-A99665AA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B7D767-9F61-4EEA-9F6C-13921CD25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55D9-F0A3-42B7-8C32-3C9DADB22D5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6E7513-0ACA-488F-A1CD-6F98D6078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F8BA3EC-18F6-467F-B229-1DD19976C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7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12FE08B-6E89-4876-A4BB-4A43F54E4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581025"/>
            <a:ext cx="9144000" cy="5695950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US" sz="7200" dirty="0" err="1"/>
              <a:t>Velkommen</a:t>
            </a:r>
            <a:r>
              <a:rPr lang="en-US" sz="7200" dirty="0"/>
              <a:t> </a:t>
            </a:r>
            <a:r>
              <a:rPr lang="en-US" sz="7200" dirty="0" err="1"/>
              <a:t>til</a:t>
            </a:r>
            <a:r>
              <a:rPr lang="en-US" sz="7200" dirty="0"/>
              <a:t> </a:t>
            </a:r>
            <a:r>
              <a:rPr lang="en-US" sz="7200" dirty="0" err="1"/>
              <a:t>gruppetime</a:t>
            </a:r>
            <a:r>
              <a:rPr lang="en-US" sz="7200" dirty="0"/>
              <a:t> </a:t>
            </a:r>
            <a:r>
              <a:rPr lang="en-US" sz="7200" dirty="0" err="1"/>
              <a:t>i</a:t>
            </a:r>
            <a:br>
              <a:rPr lang="en-US" sz="7200" dirty="0"/>
            </a:br>
            <a:r>
              <a:rPr lang="en-US" sz="7200" dirty="0"/>
              <a:t>INEC1800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E95149F-781C-45EC-AB79-CE10ABD50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439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3064B3-DF96-4D64-B27D-2A21CA56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Opplegg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ACDC58-7315-408B-A226-678A32F90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raskt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relevant pensum</a:t>
            </a:r>
          </a:p>
          <a:p>
            <a:pPr lvl="1"/>
            <a:r>
              <a:rPr lang="en-US" dirty="0" err="1"/>
              <a:t>Kostnader</a:t>
            </a:r>
            <a:endParaRPr lang="en-US" dirty="0"/>
          </a:p>
          <a:p>
            <a:pPr lvl="1"/>
            <a:r>
              <a:rPr lang="en-US" dirty="0" err="1"/>
              <a:t>Konsument</a:t>
            </a:r>
            <a:r>
              <a:rPr lang="en-US" dirty="0"/>
              <a:t>-/</a:t>
            </a:r>
            <a:r>
              <a:rPr lang="en-US" dirty="0" err="1"/>
              <a:t>produsent</a:t>
            </a:r>
            <a:r>
              <a:rPr lang="en-US" dirty="0"/>
              <a:t>-/</a:t>
            </a:r>
            <a:r>
              <a:rPr lang="en-US" dirty="0" err="1"/>
              <a:t>samfunssøkonomisk</a:t>
            </a:r>
            <a:r>
              <a:rPr lang="en-US" dirty="0"/>
              <a:t> </a:t>
            </a:r>
            <a:r>
              <a:rPr lang="en-US" dirty="0" err="1"/>
              <a:t>overskudd</a:t>
            </a:r>
            <a:endParaRPr lang="en-US" dirty="0"/>
          </a:p>
          <a:p>
            <a:pPr lvl="1"/>
            <a:r>
              <a:rPr lang="en-US" dirty="0" err="1"/>
              <a:t>Profittmaksimering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markedsformer</a:t>
            </a:r>
            <a:endParaRPr lang="en-US" dirty="0"/>
          </a:p>
          <a:p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oppgaver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3453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Kostnader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Faste </a:t>
                </a:r>
                <a:r>
                  <a:rPr lang="en-US" dirty="0" err="1"/>
                  <a:t>kostnader</a:t>
                </a:r>
                <a:r>
                  <a:rPr lang="en-US" dirty="0"/>
                  <a:t> (Fixed cost)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=1000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Variable </a:t>
                </a:r>
                <a:r>
                  <a:rPr lang="en-US" dirty="0" err="1"/>
                  <a:t>kostnader</a:t>
                </a:r>
                <a:r>
                  <a:rPr lang="en-US" dirty="0"/>
                  <a:t> (Variable cost)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𝑉𝐶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=50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Totale</a:t>
                </a:r>
                <a:r>
                  <a:rPr lang="en-US" dirty="0"/>
                  <a:t> </a:t>
                </a:r>
                <a:r>
                  <a:rPr lang="en-US" dirty="0" err="1"/>
                  <a:t>kostander</a:t>
                </a:r>
                <a:r>
                  <a:rPr lang="en-US" dirty="0"/>
                  <a:t> (Total cost)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𝑉𝐶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=1000+50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Marginalkostnad</a:t>
                </a:r>
                <a:r>
                  <a:rPr lang="en-US" dirty="0"/>
                  <a:t> (Marginal cost)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𝑉𝐶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kstSylinder 3">
            <a:extLst>
              <a:ext uri="{FF2B5EF4-FFF2-40B4-BE49-F238E27FC236}">
                <a16:creationId xmlns:a16="http://schemas.microsoft.com/office/drawing/2014/main" id="{872527CA-D545-4ABD-8BAF-3971C6A19CB2}"/>
              </a:ext>
            </a:extLst>
          </p:cNvPr>
          <p:cNvSpPr txBox="1"/>
          <p:nvPr/>
        </p:nvSpPr>
        <p:spPr>
          <a:xfrm>
            <a:off x="7994709" y="1825625"/>
            <a:ext cx="3359092" cy="1200329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Kostnader</a:t>
            </a:r>
            <a:r>
              <a:rPr lang="en-US" sz="2400" dirty="0"/>
              <a:t>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er</a:t>
            </a:r>
            <a:r>
              <a:rPr lang="en-US" sz="2400" dirty="0"/>
              <a:t> </a:t>
            </a:r>
            <a:r>
              <a:rPr lang="en-US" sz="2400" dirty="0" err="1"/>
              <a:t>uavhengig</a:t>
            </a:r>
            <a:r>
              <a:rPr lang="en-US" sz="2400" dirty="0"/>
              <a:t> av </a:t>
            </a:r>
            <a:r>
              <a:rPr lang="en-US" sz="2400" dirty="0" err="1"/>
              <a:t>produsert</a:t>
            </a:r>
            <a:r>
              <a:rPr lang="en-US" sz="2400" dirty="0"/>
              <a:t> </a:t>
            </a:r>
            <a:r>
              <a:rPr lang="en-US" sz="2400" dirty="0" err="1"/>
              <a:t>mengde</a:t>
            </a:r>
            <a:endParaRPr lang="en-US" sz="24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C8A92B2-5811-430F-A260-58AA155104B4}"/>
              </a:ext>
            </a:extLst>
          </p:cNvPr>
          <p:cNvSpPr txBox="1"/>
          <p:nvPr/>
        </p:nvSpPr>
        <p:spPr>
          <a:xfrm>
            <a:off x="7994709" y="3025954"/>
            <a:ext cx="3359092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Kostnader</a:t>
            </a:r>
            <a:r>
              <a:rPr lang="en-US" sz="2400" dirty="0"/>
              <a:t>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avhenger</a:t>
            </a:r>
            <a:r>
              <a:rPr lang="en-US" sz="2400" dirty="0"/>
              <a:t> av </a:t>
            </a:r>
            <a:r>
              <a:rPr lang="en-US" sz="2400" dirty="0" err="1"/>
              <a:t>produsert</a:t>
            </a:r>
            <a:r>
              <a:rPr lang="en-US" sz="2400" dirty="0"/>
              <a:t> </a:t>
            </a:r>
            <a:r>
              <a:rPr lang="en-US" sz="2400" dirty="0" err="1"/>
              <a:t>mengde</a:t>
            </a:r>
            <a:endParaRPr lang="en-US" sz="24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9A012DC-5257-495E-A628-02CF5D01343F}"/>
              </a:ext>
            </a:extLst>
          </p:cNvPr>
          <p:cNvSpPr txBox="1"/>
          <p:nvPr/>
        </p:nvSpPr>
        <p:spPr>
          <a:xfrm>
            <a:off x="7994709" y="3856951"/>
            <a:ext cx="3359092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Den </a:t>
            </a:r>
            <a:r>
              <a:rPr lang="en-US" sz="2400" dirty="0" err="1"/>
              <a:t>totale</a:t>
            </a:r>
            <a:r>
              <a:rPr lang="en-US" sz="2400" dirty="0"/>
              <a:t> </a:t>
            </a:r>
            <a:r>
              <a:rPr lang="en-US" sz="2400" dirty="0" err="1"/>
              <a:t>kostnaden</a:t>
            </a:r>
            <a:r>
              <a:rPr lang="en-US" sz="2400" dirty="0"/>
              <a:t> av </a:t>
            </a:r>
            <a:r>
              <a:rPr lang="en-US" sz="2400" dirty="0" err="1"/>
              <a:t>produksjonen</a:t>
            </a:r>
            <a:endParaRPr lang="en-US" sz="24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BE8A9AB-F611-41BB-94CB-D724A4D3F0FA}"/>
              </a:ext>
            </a:extLst>
          </p:cNvPr>
          <p:cNvSpPr txBox="1"/>
          <p:nvPr/>
        </p:nvSpPr>
        <p:spPr>
          <a:xfrm>
            <a:off x="7994709" y="4687948"/>
            <a:ext cx="3359092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Kostnaden</a:t>
            </a:r>
            <a:r>
              <a:rPr lang="en-US" sz="2400" dirty="0"/>
              <a:t> av å </a:t>
            </a:r>
            <a:r>
              <a:rPr lang="en-US" sz="2400" dirty="0" err="1"/>
              <a:t>produsere</a:t>
            </a:r>
            <a:r>
              <a:rPr lang="en-US" sz="2400" dirty="0"/>
              <a:t> </a:t>
            </a:r>
            <a:r>
              <a:rPr lang="en-US" sz="2400" dirty="0" err="1"/>
              <a:t>én</a:t>
            </a:r>
            <a:r>
              <a:rPr lang="en-US" sz="2400" dirty="0"/>
              <a:t> </a:t>
            </a:r>
            <a:r>
              <a:rPr lang="en-US" sz="2400" dirty="0" err="1"/>
              <a:t>enhet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4944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Konsumentoverskudd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Differansen </a:t>
                </a:r>
                <a:r>
                  <a:rPr lang="en-US" dirty="0" err="1"/>
                  <a:t>mellom</a:t>
                </a:r>
                <a:r>
                  <a:rPr lang="en-US" dirty="0"/>
                  <a:t> </a:t>
                </a:r>
                <a:r>
                  <a:rPr lang="en-US" dirty="0" err="1"/>
                  <a:t>konsumentenes</a:t>
                </a:r>
                <a:br>
                  <a:rPr lang="en-US" dirty="0"/>
                </a:br>
                <a:r>
                  <a:rPr lang="en-US" dirty="0" err="1"/>
                  <a:t>betalingsvillighet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deres</a:t>
                </a:r>
                <a:r>
                  <a:rPr lang="en-US" dirty="0"/>
                  <a:t> </a:t>
                </a:r>
                <a:r>
                  <a:rPr lang="en-US" dirty="0" err="1"/>
                  <a:t>faktiske</a:t>
                </a:r>
                <a:r>
                  <a:rPr lang="en-US" dirty="0"/>
                  <a:t> </a:t>
                </a:r>
                <a:r>
                  <a:rPr lang="en-US" dirty="0" err="1"/>
                  <a:t>betaling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 err="1"/>
                  <a:t>Viser</a:t>
                </a:r>
                <a:r>
                  <a:rPr lang="en-US" dirty="0"/>
                  <a:t> at </a:t>
                </a:r>
                <a:r>
                  <a:rPr lang="en-US" dirty="0" err="1"/>
                  <a:t>konsumenter</a:t>
                </a:r>
                <a:r>
                  <a:rPr lang="en-US" dirty="0"/>
                  <a:t> </a:t>
                </a:r>
                <a:r>
                  <a:rPr lang="en-US" dirty="0" err="1"/>
                  <a:t>får</a:t>
                </a:r>
                <a:r>
                  <a:rPr lang="en-US" dirty="0"/>
                  <a:t> </a:t>
                </a:r>
                <a:r>
                  <a:rPr lang="en-US" dirty="0" err="1"/>
                  <a:t>kjøpt</a:t>
                </a:r>
                <a:r>
                  <a:rPr lang="en-US" dirty="0"/>
                  <a:t> ting </a:t>
                </a:r>
                <a:r>
                  <a:rPr lang="en-US" dirty="0" err="1"/>
                  <a:t>billigere</a:t>
                </a:r>
                <a:br>
                  <a:rPr lang="en-US" dirty="0"/>
                </a:br>
                <a:r>
                  <a:rPr lang="en-US" dirty="0" err="1"/>
                  <a:t>enn</a:t>
                </a:r>
                <a:r>
                  <a:rPr lang="en-US" dirty="0"/>
                  <a:t> de </a:t>
                </a:r>
                <a:r>
                  <a:rPr lang="en-US" dirty="0" err="1"/>
                  <a:t>maksimalt</a:t>
                </a:r>
                <a:r>
                  <a:rPr lang="en-US" dirty="0"/>
                  <a:t> </a:t>
                </a:r>
                <a:r>
                  <a:rPr lang="en-US" dirty="0" err="1"/>
                  <a:t>kunne</a:t>
                </a:r>
                <a:r>
                  <a:rPr lang="en-US" dirty="0"/>
                  <a:t> </a:t>
                </a:r>
                <a:r>
                  <a:rPr lang="en-US" dirty="0" err="1"/>
                  <a:t>betalt</a:t>
                </a:r>
                <a:r>
                  <a:rPr lang="en-US" dirty="0"/>
                  <a:t> for det.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𝑑𝑄</m:t>
                        </m:r>
                      </m:e>
                    </m:nary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⋅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Kan </a:t>
                </a:r>
                <a:r>
                  <a:rPr lang="en-US" dirty="0" err="1"/>
                  <a:t>visualiseres</a:t>
                </a:r>
                <a:r>
                  <a:rPr lang="en-US" dirty="0"/>
                  <a:t> </a:t>
                </a:r>
                <a:r>
                  <a:rPr lang="en-US" dirty="0" err="1"/>
                  <a:t>grafisk</a:t>
                </a:r>
                <a:r>
                  <a:rPr lang="en-US" dirty="0"/>
                  <a:t>: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2397E72E-94E1-4663-9EFE-394050D4D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499" y="1690688"/>
            <a:ext cx="3632301" cy="34290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57D84BB-C16C-4AF0-95E5-B3F94854E61F}"/>
              </a:ext>
            </a:extLst>
          </p:cNvPr>
          <p:cNvSpPr txBox="1"/>
          <p:nvPr/>
        </p:nvSpPr>
        <p:spPr>
          <a:xfrm>
            <a:off x="7721498" y="5119688"/>
            <a:ext cx="3632301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/>
              <a:t>Hentet</a:t>
            </a:r>
            <a:r>
              <a:rPr lang="en-US" sz="2400" i="1" dirty="0"/>
              <a:t> </a:t>
            </a:r>
            <a:r>
              <a:rPr lang="en-US" sz="2400" i="1" dirty="0" err="1"/>
              <a:t>fra</a:t>
            </a:r>
            <a:r>
              <a:rPr lang="en-US" sz="2400" i="1" dirty="0"/>
              <a:t> </a:t>
            </a:r>
            <a:r>
              <a:rPr lang="en-US" sz="2400" i="1" dirty="0" err="1"/>
              <a:t>Einars</a:t>
            </a:r>
            <a:r>
              <a:rPr lang="en-US" sz="2400" i="1" dirty="0"/>
              <a:t> </a:t>
            </a:r>
            <a:r>
              <a:rPr lang="en-US" sz="2400" i="1" dirty="0" err="1"/>
              <a:t>forelesningsnotat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775156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Produsentoverskudd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Differansen </a:t>
                </a:r>
                <a:r>
                  <a:rPr lang="en-US" dirty="0" err="1"/>
                  <a:t>mellom</a:t>
                </a:r>
                <a:r>
                  <a:rPr lang="en-US" dirty="0"/>
                  <a:t> </a:t>
                </a:r>
                <a:r>
                  <a:rPr lang="en-US" dirty="0" err="1"/>
                  <a:t>inntekter</a:t>
                </a:r>
                <a:br>
                  <a:rPr lang="en-US" dirty="0"/>
                </a:br>
                <a:r>
                  <a:rPr lang="en-US" dirty="0" err="1"/>
                  <a:t>og</a:t>
                </a:r>
                <a:r>
                  <a:rPr lang="en-US" dirty="0"/>
                  <a:t> variable </a:t>
                </a:r>
                <a:r>
                  <a:rPr lang="en-US" dirty="0" err="1"/>
                  <a:t>kostnader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 err="1"/>
                  <a:t>Viser</a:t>
                </a:r>
                <a:r>
                  <a:rPr lang="en-US" dirty="0"/>
                  <a:t> det </a:t>
                </a:r>
                <a:r>
                  <a:rPr lang="en-US" dirty="0" err="1"/>
                  <a:t>produsenten</a:t>
                </a:r>
                <a:r>
                  <a:rPr lang="en-US" dirty="0"/>
                  <a:t> </a:t>
                </a:r>
                <a:r>
                  <a:rPr lang="en-US" dirty="0" err="1"/>
                  <a:t>kan</a:t>
                </a:r>
                <a:r>
                  <a:rPr lang="en-US" dirty="0"/>
                  <a:t>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på</a:t>
                </a:r>
                <a:r>
                  <a:rPr lang="en-US" dirty="0"/>
                  <a:t> å</a:t>
                </a:r>
                <a:br>
                  <a:rPr lang="en-US" dirty="0"/>
                </a:br>
                <a:r>
                  <a:rPr lang="en-US" dirty="0" err="1"/>
                  <a:t>betale</a:t>
                </a:r>
                <a:r>
                  <a:rPr lang="en-US" dirty="0"/>
                  <a:t> </a:t>
                </a:r>
                <a:r>
                  <a:rPr lang="en-US" dirty="0" err="1"/>
                  <a:t>faste</a:t>
                </a:r>
                <a:r>
                  <a:rPr lang="en-US" dirty="0"/>
                  <a:t> </a:t>
                </a:r>
                <a:r>
                  <a:rPr lang="en-US" dirty="0" err="1"/>
                  <a:t>kostnader</a:t>
                </a:r>
                <a:r>
                  <a:rPr lang="en-US" dirty="0"/>
                  <a:t> (</a:t>
                </a:r>
                <a:r>
                  <a:rPr lang="en-US" dirty="0" err="1"/>
                  <a:t>evt</a:t>
                </a:r>
                <a:r>
                  <a:rPr lang="en-US" dirty="0"/>
                  <a:t>. </a:t>
                </a:r>
                <a:r>
                  <a:rPr lang="en-US" dirty="0" err="1"/>
                  <a:t>profittere</a:t>
                </a:r>
                <a:r>
                  <a:rPr lang="en-US" dirty="0"/>
                  <a:t>).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𝑀𝐶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𝑑𝑄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Kan </a:t>
                </a:r>
                <a:r>
                  <a:rPr lang="en-US" dirty="0" err="1"/>
                  <a:t>visualiseres</a:t>
                </a:r>
                <a:r>
                  <a:rPr lang="en-US" dirty="0"/>
                  <a:t> </a:t>
                </a:r>
                <a:r>
                  <a:rPr lang="en-US" dirty="0" err="1"/>
                  <a:t>grafisk</a:t>
                </a:r>
                <a:r>
                  <a:rPr lang="en-US" dirty="0"/>
                  <a:t>: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C57D84BB-C16C-4AF0-95E5-B3F94854E61F}"/>
              </a:ext>
            </a:extLst>
          </p:cNvPr>
          <p:cNvSpPr txBox="1"/>
          <p:nvPr/>
        </p:nvSpPr>
        <p:spPr>
          <a:xfrm>
            <a:off x="7721498" y="5122747"/>
            <a:ext cx="3632301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/>
              <a:t>Hentet</a:t>
            </a:r>
            <a:r>
              <a:rPr lang="en-US" sz="2400" i="1" dirty="0"/>
              <a:t> </a:t>
            </a:r>
            <a:r>
              <a:rPr lang="en-US" sz="2400" i="1" dirty="0" err="1"/>
              <a:t>fra</a:t>
            </a:r>
            <a:r>
              <a:rPr lang="en-US" sz="2400" i="1" dirty="0"/>
              <a:t> </a:t>
            </a:r>
            <a:r>
              <a:rPr lang="en-US" sz="2400" i="1" dirty="0" err="1"/>
              <a:t>Einars</a:t>
            </a:r>
            <a:r>
              <a:rPr lang="en-US" sz="2400" i="1" dirty="0"/>
              <a:t> </a:t>
            </a:r>
            <a:r>
              <a:rPr lang="en-US" sz="2400" i="1" dirty="0" err="1"/>
              <a:t>forelesningsnotat</a:t>
            </a:r>
            <a:endParaRPr lang="en-US" sz="2400" i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2D9AE74-C417-4B03-867C-089EED619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499" y="1690688"/>
            <a:ext cx="3632301" cy="343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072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Samfunnsøkonomisk</a:t>
            </a:r>
            <a:r>
              <a:rPr lang="en-US" dirty="0"/>
              <a:t> </a:t>
            </a:r>
            <a:r>
              <a:rPr lang="en-US" dirty="0" err="1"/>
              <a:t>overskudd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Summen av </a:t>
                </a:r>
                <a:r>
                  <a:rPr lang="en-US" dirty="0" err="1"/>
                  <a:t>konsumentoverskudd</a:t>
                </a:r>
                <a:br>
                  <a:rPr lang="en-US" dirty="0"/>
                </a:b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produsentoverskudd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 err="1"/>
                  <a:t>Maksimert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   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Kan </a:t>
                </a:r>
                <a:r>
                  <a:rPr lang="en-US" dirty="0" err="1"/>
                  <a:t>visualiseres</a:t>
                </a:r>
                <a:r>
                  <a:rPr lang="en-US" dirty="0"/>
                  <a:t> </a:t>
                </a:r>
                <a:r>
                  <a:rPr lang="en-US" dirty="0" err="1"/>
                  <a:t>grafisk</a:t>
                </a:r>
                <a:r>
                  <a:rPr lang="en-US" dirty="0"/>
                  <a:t>: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C57D84BB-C16C-4AF0-95E5-B3F94854E61F}"/>
              </a:ext>
            </a:extLst>
          </p:cNvPr>
          <p:cNvSpPr txBox="1"/>
          <p:nvPr/>
        </p:nvSpPr>
        <p:spPr>
          <a:xfrm>
            <a:off x="7721498" y="5119688"/>
            <a:ext cx="3632301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/>
              <a:t>Hentet</a:t>
            </a:r>
            <a:r>
              <a:rPr lang="en-US" sz="2400" i="1" dirty="0"/>
              <a:t> </a:t>
            </a:r>
            <a:r>
              <a:rPr lang="en-US" sz="2400" i="1" dirty="0" err="1"/>
              <a:t>fra</a:t>
            </a:r>
            <a:r>
              <a:rPr lang="en-US" sz="2400" i="1" dirty="0"/>
              <a:t> </a:t>
            </a:r>
            <a:r>
              <a:rPr lang="en-US" sz="2400" i="1" dirty="0" err="1"/>
              <a:t>Einars</a:t>
            </a:r>
            <a:r>
              <a:rPr lang="en-US" sz="2400" i="1" dirty="0"/>
              <a:t> </a:t>
            </a:r>
            <a:r>
              <a:rPr lang="en-US" sz="2400" i="1" dirty="0" err="1"/>
              <a:t>forelesningsnotat</a:t>
            </a:r>
            <a:endParaRPr lang="en-US" sz="2400" i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C3B0728-37D0-4847-A0D8-893976049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498" y="1690688"/>
            <a:ext cx="3632301" cy="34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80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Dødvektstap</a:t>
            </a:r>
            <a:r>
              <a:rPr lang="en-US" dirty="0"/>
              <a:t> (Deadweight loss)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B04FBC-9FFA-442E-99A8-7BA093364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Oppstår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samfunnsøkonmisk</a:t>
            </a:r>
            <a:r>
              <a:rPr lang="en-US" dirty="0"/>
              <a:t> </a:t>
            </a:r>
            <a:r>
              <a:rPr lang="en-US" dirty="0" err="1"/>
              <a:t>overskudd</a:t>
            </a:r>
            <a:br>
              <a:rPr lang="en-US" dirty="0"/>
            </a:b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maksimert</a:t>
            </a:r>
            <a:r>
              <a:rPr lang="en-US" dirty="0"/>
              <a:t>.</a:t>
            </a:r>
          </a:p>
          <a:p>
            <a:r>
              <a:rPr lang="en-US" dirty="0" err="1"/>
              <a:t>Betyr</a:t>
            </a:r>
            <a:r>
              <a:rPr lang="en-US" dirty="0"/>
              <a:t> at </a:t>
            </a:r>
            <a:r>
              <a:rPr lang="en-US" dirty="0" err="1"/>
              <a:t>bedrifter</a:t>
            </a:r>
            <a:r>
              <a:rPr lang="en-US" dirty="0"/>
              <a:t> setter </a:t>
            </a:r>
            <a:r>
              <a:rPr lang="en-US" dirty="0" err="1"/>
              <a:t>prisene</a:t>
            </a:r>
            <a:r>
              <a:rPr lang="en-US" dirty="0"/>
              <a:t> </a:t>
            </a:r>
            <a:r>
              <a:rPr lang="en-US" dirty="0" err="1"/>
              <a:t>høyere</a:t>
            </a:r>
            <a:br>
              <a:rPr lang="en-US" dirty="0"/>
            </a:br>
            <a:r>
              <a:rPr lang="en-US" dirty="0" err="1"/>
              <a:t>enn</a:t>
            </a:r>
            <a:r>
              <a:rPr lang="en-US" dirty="0"/>
              <a:t> sine </a:t>
            </a:r>
            <a:r>
              <a:rPr lang="en-US" dirty="0" err="1"/>
              <a:t>marginalkostnader</a:t>
            </a:r>
            <a:r>
              <a:rPr lang="en-US" dirty="0"/>
              <a:t>.</a:t>
            </a:r>
          </a:p>
          <a:p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stor</a:t>
            </a:r>
            <a:r>
              <a:rPr lang="en-US" dirty="0"/>
              <a:t> grad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monopoler</a:t>
            </a:r>
            <a:r>
              <a:rPr lang="en-US" dirty="0"/>
              <a:t>.</a:t>
            </a:r>
          </a:p>
          <a:p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frikonkurransemarkeder</a:t>
            </a:r>
            <a:r>
              <a:rPr lang="en-US" dirty="0"/>
              <a:t>.</a:t>
            </a:r>
          </a:p>
          <a:p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viss</a:t>
            </a:r>
            <a:r>
              <a:rPr lang="en-US" dirty="0"/>
              <a:t> grad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oligopoler</a:t>
            </a:r>
            <a:endParaRPr lang="en-US" dirty="0"/>
          </a:p>
          <a:p>
            <a:endParaRPr lang="en-US" dirty="0"/>
          </a:p>
          <a:p>
            <a:r>
              <a:rPr lang="en-US" dirty="0"/>
              <a:t>Kan </a:t>
            </a:r>
            <a:r>
              <a:rPr lang="en-US" dirty="0" err="1"/>
              <a:t>visualiseres</a:t>
            </a:r>
            <a:r>
              <a:rPr lang="en-US" dirty="0"/>
              <a:t> </a:t>
            </a:r>
            <a:r>
              <a:rPr lang="en-US" dirty="0" err="1"/>
              <a:t>grafisk</a:t>
            </a:r>
            <a:r>
              <a:rPr lang="en-US" dirty="0"/>
              <a:t>: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57D84BB-C16C-4AF0-95E5-B3F94854E61F}"/>
              </a:ext>
            </a:extLst>
          </p:cNvPr>
          <p:cNvSpPr txBox="1"/>
          <p:nvPr/>
        </p:nvSpPr>
        <p:spPr>
          <a:xfrm>
            <a:off x="7660304" y="5119688"/>
            <a:ext cx="3693495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/>
              <a:t>Hentet</a:t>
            </a:r>
            <a:r>
              <a:rPr lang="en-US" sz="2400" i="1" dirty="0"/>
              <a:t> </a:t>
            </a:r>
            <a:r>
              <a:rPr lang="en-US" sz="2400" i="1" dirty="0" err="1"/>
              <a:t>fra</a:t>
            </a:r>
            <a:r>
              <a:rPr lang="en-US" sz="2400" i="1" dirty="0"/>
              <a:t> </a:t>
            </a:r>
            <a:r>
              <a:rPr lang="en-US" sz="2400" i="1" dirty="0" err="1"/>
              <a:t>Einars</a:t>
            </a:r>
            <a:r>
              <a:rPr lang="en-US" sz="2400" i="1" dirty="0"/>
              <a:t> </a:t>
            </a:r>
            <a:r>
              <a:rPr lang="en-US" sz="2400" i="1" dirty="0" err="1"/>
              <a:t>forelesningsnotat</a:t>
            </a:r>
            <a:endParaRPr lang="en-US" sz="2400" i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26FFFE9-234E-4E1D-AA56-478068B9F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304" y="1690688"/>
            <a:ext cx="3693495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74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Profittmaksimering</a:t>
            </a:r>
            <a:r>
              <a:rPr lang="en-US" dirty="0"/>
              <a:t> (</a:t>
            </a:r>
            <a:r>
              <a:rPr lang="en-US" dirty="0" err="1"/>
              <a:t>monopol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Et </a:t>
                </a:r>
                <a:r>
                  <a:rPr lang="en-US" dirty="0" err="1"/>
                  <a:t>monopol</a:t>
                </a:r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aktør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et marked </a:t>
                </a:r>
                <a:r>
                  <a:rPr lang="en-US" dirty="0" err="1"/>
                  <a:t>uten</a:t>
                </a:r>
                <a:r>
                  <a:rPr lang="en-US" dirty="0"/>
                  <a:t> </a:t>
                </a:r>
                <a:r>
                  <a:rPr lang="en-US" dirty="0" err="1"/>
                  <a:t>konkurrenter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Maksimerer</a:t>
                </a:r>
                <a:r>
                  <a:rPr lang="en-US" dirty="0"/>
                  <a:t> </a:t>
                </a:r>
                <a:r>
                  <a:rPr lang="en-US" dirty="0" err="1"/>
                  <a:t>profitt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Begrunnelse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Π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Profitt</a:t>
                </a:r>
                <a:r>
                  <a:rPr lang="en-US" dirty="0"/>
                  <a:t> </a:t>
                </a:r>
                <a:r>
                  <a:rPr lang="en-US" dirty="0" err="1"/>
                  <a:t>maksimert</a:t>
                </a:r>
                <a:r>
                  <a:rPr lang="en-US" dirty="0"/>
                  <a:t> </a:t>
                </a:r>
                <a:r>
                  <a:rPr lang="en-US" dirty="0" err="1"/>
                  <a:t>når</a:t>
                </a:r>
                <a:r>
                  <a:rPr lang="en-US" dirty="0"/>
                  <a:t> </a:t>
                </a:r>
                <a:r>
                  <a:rPr lang="en-US" dirty="0" err="1"/>
                  <a:t>derivert</a:t>
                </a:r>
                <a:r>
                  <a:rPr lang="en-US" dirty="0"/>
                  <a:t>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Π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lik</a:t>
                </a:r>
                <a:r>
                  <a:rPr lang="en-US" dirty="0"/>
                  <a:t> null.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  ⇒ 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758655F-6AAB-4DF6-82B6-66AA7068B453}"/>
                  </a:ext>
                </a:extLst>
              </p:cNvPr>
              <p:cNvSpPr txBox="1"/>
              <p:nvPr/>
            </p:nvSpPr>
            <p:spPr>
              <a:xfrm>
                <a:off x="8510954" y="3198167"/>
                <a:ext cx="2842846" cy="830997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2400" b="0" dirty="0"/>
                  <a:t>Bruker tegnet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2400" dirty="0"/>
                  <a:t> for “profit”</a:t>
                </a:r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758655F-6AAB-4DF6-82B6-66AA7068B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3198167"/>
                <a:ext cx="2842846" cy="830997"/>
              </a:xfrm>
              <a:prstGeom prst="rect">
                <a:avLst/>
              </a:prstGeom>
              <a:blipFill>
                <a:blip r:embed="rId3"/>
                <a:stretch>
                  <a:fillRect t="-5072" r="-640" b="-1521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896751DF-20FE-47B0-9C3F-07F467609B8F}"/>
                  </a:ext>
                </a:extLst>
              </p:cNvPr>
              <p:cNvSpPr txBox="1"/>
              <p:nvPr/>
            </p:nvSpPr>
            <p:spPr>
              <a:xfrm>
                <a:off x="8510954" y="4029164"/>
                <a:ext cx="2842846" cy="830997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𝑀𝑅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896751DF-20FE-47B0-9C3F-07F467609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4029164"/>
                <a:ext cx="2842846" cy="830997"/>
              </a:xfrm>
              <a:prstGeom prst="rect">
                <a:avLst/>
              </a:prstGeom>
              <a:blipFill>
                <a:blip r:embed="rId4"/>
                <a:stretch>
                  <a:fillRect b="-579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680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Profittmaksimering</a:t>
            </a:r>
            <a:r>
              <a:rPr lang="en-US" dirty="0"/>
              <a:t> (</a:t>
            </a:r>
            <a:r>
              <a:rPr lang="en-US" dirty="0" err="1"/>
              <a:t>frikonkurranse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Frikonkurranse </a:t>
                </a:r>
                <a:r>
                  <a:rPr lang="en-US" dirty="0" err="1"/>
                  <a:t>betegner</a:t>
                </a:r>
                <a:r>
                  <a:rPr lang="en-US" dirty="0"/>
                  <a:t> et market med mange </a:t>
                </a:r>
                <a:r>
                  <a:rPr lang="en-US" dirty="0" err="1"/>
                  <a:t>aktører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tilbyr</a:t>
                </a:r>
                <a:r>
                  <a:rPr lang="en-US" dirty="0"/>
                  <a:t> </a:t>
                </a:r>
                <a:r>
                  <a:rPr lang="en-US" dirty="0" err="1"/>
                  <a:t>svært</a:t>
                </a:r>
                <a:r>
                  <a:rPr lang="en-US" dirty="0"/>
                  <a:t> like (“</a:t>
                </a:r>
                <a:r>
                  <a:rPr lang="en-US" dirty="0" err="1"/>
                  <a:t>homogene</a:t>
                </a:r>
                <a:r>
                  <a:rPr lang="en-US" dirty="0"/>
                  <a:t>”) </a:t>
                </a:r>
                <a:r>
                  <a:rPr lang="en-US" dirty="0" err="1"/>
                  <a:t>produkter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Markedet</a:t>
                </a:r>
                <a:r>
                  <a:rPr lang="en-US" dirty="0"/>
                  <a:t> </a:t>
                </a:r>
                <a:r>
                  <a:rPr lang="en-US" dirty="0" err="1"/>
                  <a:t>bestemmer</a:t>
                </a:r>
                <a:r>
                  <a:rPr lang="en-US" dirty="0"/>
                  <a:t> </a:t>
                </a:r>
                <a:r>
                  <a:rPr lang="en-US" dirty="0" err="1"/>
                  <a:t>pris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Maksimerer</a:t>
                </a:r>
                <a:r>
                  <a:rPr lang="en-US" dirty="0"/>
                  <a:t> </a:t>
                </a:r>
                <a:r>
                  <a:rPr lang="en-US" dirty="0" err="1"/>
                  <a:t>profitt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Begrunnelse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 ⇒ 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=0  ⇒ 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 ⇒ 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de 3">
            <a:extLst>
              <a:ext uri="{FF2B5EF4-FFF2-40B4-BE49-F238E27FC236}">
                <a16:creationId xmlns:a16="http://schemas.microsoft.com/office/drawing/2014/main" id="{31569BC5-1102-4D29-A987-0CB5263BF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39" y="2246801"/>
            <a:ext cx="3986660" cy="296300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C13F66E5-F255-4B97-9623-17262D4EA694}"/>
              </a:ext>
            </a:extLst>
          </p:cNvPr>
          <p:cNvSpPr txBox="1"/>
          <p:nvPr/>
        </p:nvSpPr>
        <p:spPr>
          <a:xfrm>
            <a:off x="7367140" y="5209809"/>
            <a:ext cx="3986660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/>
              <a:t>Hentet</a:t>
            </a:r>
            <a:r>
              <a:rPr lang="en-US" sz="2400" i="1" dirty="0"/>
              <a:t> </a:t>
            </a:r>
            <a:r>
              <a:rPr lang="en-US" sz="2400" i="1" dirty="0" err="1"/>
              <a:t>fra</a:t>
            </a:r>
            <a:r>
              <a:rPr lang="en-US" sz="2400" i="1" dirty="0"/>
              <a:t> </a:t>
            </a:r>
            <a:r>
              <a:rPr lang="en-US" sz="2400" i="1" dirty="0" err="1"/>
              <a:t>Einars</a:t>
            </a:r>
            <a:r>
              <a:rPr lang="en-US" sz="2400" i="1" dirty="0"/>
              <a:t> </a:t>
            </a:r>
            <a:r>
              <a:rPr lang="en-US" sz="2400" i="1" dirty="0" err="1"/>
              <a:t>forelesningsnotat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919096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87A9493-FB9D-4B09-B580-5A7962518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Jobb</a:t>
            </a:r>
            <a:r>
              <a:rPr lang="en-US" dirty="0"/>
              <a:t> med </a:t>
            </a:r>
            <a:r>
              <a:rPr lang="en-US" dirty="0" err="1"/>
              <a:t>oppgavesettet</a:t>
            </a:r>
            <a:r>
              <a:rPr lang="en-US" dirty="0"/>
              <a:t>!</a:t>
            </a:r>
            <a:br>
              <a:rPr lang="en-US" dirty="0"/>
            </a:br>
            <a:endParaRPr lang="en-US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709293CB-A7EE-405C-A60E-B78D40E05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finner</a:t>
            </a:r>
            <a:r>
              <a:rPr lang="en-US" dirty="0"/>
              <a:t> det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timeplanen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8862199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4380429505C349A3824CD144CAC2F5" ma:contentTypeVersion="2" ma:contentTypeDescription="Opprett et nytt dokument." ma:contentTypeScope="" ma:versionID="b22eeeee3317980989434f37169e54ef">
  <xsd:schema xmlns:xsd="http://www.w3.org/2001/XMLSchema" xmlns:xs="http://www.w3.org/2001/XMLSchema" xmlns:p="http://schemas.microsoft.com/office/2006/metadata/properties" xmlns:ns3="931e67d8-54f8-4b02-b35f-113bc56ca346" targetNamespace="http://schemas.microsoft.com/office/2006/metadata/properties" ma:root="true" ma:fieldsID="a53cc65242acfa3f8df0ea6412a59c87" ns3:_="">
    <xsd:import namespace="931e67d8-54f8-4b02-b35f-113bc56ca34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e67d8-54f8-4b02-b35f-113bc56c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8DF67D-F31D-4874-BC36-8A9262C4D1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09105E-F0F3-484F-B997-7867000A4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e67d8-54f8-4b02-b35f-113bc56ca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CC946E-C8FB-486C-BBDB-9DDE55647B7D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931e67d8-54f8-4b02-b35f-113bc56ca346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412</Words>
  <Application>Microsoft Office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Office-tema</vt:lpstr>
      <vt:lpstr>Velkommen til gruppetime i INEC1800</vt:lpstr>
      <vt:lpstr>Opplegg</vt:lpstr>
      <vt:lpstr>Kostnader</vt:lpstr>
      <vt:lpstr>Konsumentoverskudd</vt:lpstr>
      <vt:lpstr>Produsentoverskudd</vt:lpstr>
      <vt:lpstr>Samfunnsøkonomisk overskudd</vt:lpstr>
      <vt:lpstr>Dødvektstap (Deadweight loss)</vt:lpstr>
      <vt:lpstr>Profittmaksimering (monopol)</vt:lpstr>
      <vt:lpstr>Profittmaksimering (frikonkurranse)</vt:lpstr>
      <vt:lpstr>Jobb med oppgavesettet!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INEC1800</dc:title>
  <dc:creator>Ludvig Szklarz Anderson</dc:creator>
  <cp:lastModifiedBy>Ludvig Szklarz Anderson</cp:lastModifiedBy>
  <cp:revision>19</cp:revision>
  <dcterms:created xsi:type="dcterms:W3CDTF">2020-09-30T21:38:13Z</dcterms:created>
  <dcterms:modified xsi:type="dcterms:W3CDTF">2020-10-14T00:39:15Z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0x010100154380429505C349A3824CD144CAC2F5</vt:lpwstr>
  </property>
</Properties>
</file>