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1" r:id="rId2"/>
    <p:sldId id="288" r:id="rId3"/>
    <p:sldId id="289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6A2"/>
    <a:srgbClr val="FFFF66"/>
    <a:srgbClr val="FAFFCD"/>
    <a:srgbClr val="FBF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8" autoAdjust="0"/>
    <p:restoredTop sz="94541" autoAdjust="0"/>
  </p:normalViewPr>
  <p:slideViewPr>
    <p:cSldViewPr>
      <p:cViewPr varScale="1">
        <p:scale>
          <a:sx n="124" d="100"/>
          <a:sy n="124" d="100"/>
        </p:scale>
        <p:origin x="816" y="16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210" d="100"/>
          <a:sy n="210" d="100"/>
        </p:scale>
        <p:origin x="-222" y="400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Relationship Id="rId2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Relationship Id="rId2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Relationship Id="rId2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Relationship Id="rId2" Type="http://schemas.openxmlformats.org/officeDocument/2006/relationships/image" Target="../media/image4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8C435666-159B-41C9-8F51-4830F3094CF6}" type="datetime1">
              <a:rPr lang="nb-NO"/>
              <a:pPr>
                <a:defRPr/>
              </a:pPr>
              <a:t>31.01.17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427EBB26-512E-4420-84BC-EFC459BCF13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25123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A4054EEB-AB3A-4FAA-91DD-5EF32BCCE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967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806C04-4676-4D69-AC6F-824A5AF94B60}" type="slidenum">
              <a:rPr lang="en-US"/>
              <a:pPr/>
              <a:t>3</a:t>
            </a:fld>
            <a:endParaRPr lang="en-US"/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15564D-EFC7-4107-9854-4EDE03CA10CD}" type="slidenum">
              <a:rPr lang="en-US"/>
              <a:pPr/>
              <a:t>4</a:t>
            </a:fld>
            <a:endParaRPr lang="en-US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4494-7812-4184-95C8-5A6DB2BD8B98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0530BD-3AF3-4B54-994E-DCEDBFB51CB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337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CF0069-B003-4697-8C4E-41BCC26B3EC9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F08AC4-C546-49CC-BA4E-0F83B2287171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358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66FF4E-A81F-4F20-B60F-3331D2386FA3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472FB-4959-446F-A900-D76351359DD7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378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7599D8-5221-4CAD-9AB9-5849524FE123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79C64-651D-48B4-9D50-AD193EC89E6B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399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8ED1C5-0348-4212-8520-610AA2B5AFAE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5424F8-4020-41D7-99BD-5B54BB8776AB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440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CC6D4A-6908-4600-86E8-5953F818C6AC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BE44DD-ADEB-4F8E-BB0F-85574746FFDF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481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BD73AD-D174-4EA1-9274-BADE70A7087E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491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F637A2-EE90-4955-93AA-532F86386767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501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9AFCA0-F0EB-4248-9D8B-E09D1C1E6E89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522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3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9716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13 august 2013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9832" y="6400800"/>
            <a:ext cx="4800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8384" y="6400800"/>
            <a:ext cx="685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4F80B-FD21-4BCC-B659-8C9FF5B8E7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BF94F-D6E3-4D54-8577-BF8CB4C25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3C532-FCFB-4162-9366-F557F44B8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659FF-04CC-4EC4-A0F9-CC41DDB01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95331-C955-452D-B164-DE5674F69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25458-5CAD-4005-96A1-525BB1F81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EF6E2-9BCD-4920-9FC3-9D30AE947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A5534-2A24-4E61-849F-3B900F4AF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AB21-C3F0-4967-9182-0C40BAA6B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28E0-B079-419C-81B0-F121E3FED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6763" y="1512888"/>
            <a:ext cx="3740150" cy="2033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6763" y="3698875"/>
            <a:ext cx="3740150" cy="2035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700338" y="6605588"/>
            <a:ext cx="3743325" cy="2794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INF3400 Grunnleggende digital CMOS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fld id="{48D48FF6-0526-4430-B36B-E67777D8CF6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4213" y="874713"/>
            <a:ext cx="7632700" cy="4859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00338" y="6605588"/>
            <a:ext cx="3743325" cy="2794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INF3400 Grunnleggende digital CMOS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fld id="{D62BF5F0-B61F-459C-8758-3B3E7FBC731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874713"/>
            <a:ext cx="76327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763" y="1512888"/>
            <a:ext cx="3740150" cy="4221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92275" y="6605588"/>
            <a:ext cx="633571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INF3400/4400 Del 3 Utvidet transistormodell og DC karakteristikk for inverter og pass transistor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98866-5554-4EC4-A9D1-B058222C6B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6BEE9E-B5FC-4F04-B100-5E31ED369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8" r:id="rId13"/>
    <p:sldLayoutId id="2147483719" r:id="rId14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3.wmf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13.wmf"/><Relationship Id="rId6" Type="http://schemas.openxmlformats.org/officeDocument/2006/relationships/image" Target="../media/image12.png"/><Relationship Id="rId7" Type="http://schemas.openxmlformats.org/officeDocument/2006/relationships/image" Target="../media/image9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oleObject" Target="../embeddings/oleObject3.bin"/><Relationship Id="rId7" Type="http://schemas.openxmlformats.org/officeDocument/2006/relationships/oleObject" Target="../embeddings/oleObject4.bin"/><Relationship Id="rId8" Type="http://schemas.openxmlformats.org/officeDocument/2006/relationships/image" Target="../media/image14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oleObject" Target="../embeddings/oleObject5.bin"/><Relationship Id="rId7" Type="http://schemas.openxmlformats.org/officeDocument/2006/relationships/image" Target="../media/image15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oleObject" Target="../embeddings/oleObject6.bin"/><Relationship Id="rId7" Type="http://schemas.openxmlformats.org/officeDocument/2006/relationships/image" Target="../media/image16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oleObject" Target="../embeddings/oleObject7.bin"/><Relationship Id="rId7" Type="http://schemas.openxmlformats.org/officeDocument/2006/relationships/image" Target="../media/image17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oleObject" Target="../embeddings/oleObject8.bin"/><Relationship Id="rId7" Type="http://schemas.openxmlformats.org/officeDocument/2006/relationships/oleObject" Target="../embeddings/oleObject9.bin"/><Relationship Id="rId8" Type="http://schemas.openxmlformats.org/officeDocument/2006/relationships/image" Target="../media/image18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21.png"/><Relationship Id="rId5" Type="http://schemas.openxmlformats.org/officeDocument/2006/relationships/oleObject" Target="../embeddings/oleObject10.bin"/><Relationship Id="rId6" Type="http://schemas.openxmlformats.org/officeDocument/2006/relationships/image" Target="../media/image20.wmf"/><Relationship Id="rId7" Type="http://schemas.openxmlformats.org/officeDocument/2006/relationships/image" Target="../media/image9.png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oleObject" Target="../embeddings/oleObject11.bin"/><Relationship Id="rId7" Type="http://schemas.openxmlformats.org/officeDocument/2006/relationships/image" Target="../media/image22.wmf"/><Relationship Id="rId8" Type="http://schemas.openxmlformats.org/officeDocument/2006/relationships/image" Target="../media/image25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26.wmf"/><Relationship Id="rId6" Type="http://schemas.openxmlformats.org/officeDocument/2006/relationships/image" Target="../media/image28.png"/><Relationship Id="rId7" Type="http://schemas.openxmlformats.org/officeDocument/2006/relationships/oleObject" Target="../embeddings/oleObject13.bin"/><Relationship Id="rId8" Type="http://schemas.openxmlformats.org/officeDocument/2006/relationships/image" Target="../media/image27.w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7.wmf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oleObject" Target="../embeddings/oleObject15.bin"/><Relationship Id="rId7" Type="http://schemas.openxmlformats.org/officeDocument/2006/relationships/image" Target="../media/image31.wmf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16.bin"/><Relationship Id="rId5" Type="http://schemas.openxmlformats.org/officeDocument/2006/relationships/image" Target="../media/image40.wmf"/><Relationship Id="rId6" Type="http://schemas.openxmlformats.org/officeDocument/2006/relationships/image" Target="../media/image42.png"/><Relationship Id="rId7" Type="http://schemas.openxmlformats.org/officeDocument/2006/relationships/oleObject" Target="../embeddings/oleObject17.bin"/><Relationship Id="rId8" Type="http://schemas.openxmlformats.org/officeDocument/2006/relationships/image" Target="../media/image41.w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</a:t>
            </a:r>
            <a:r>
              <a:rPr lang="nb-NO" smtClean="0"/>
              <a:t>3 Teori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smtClean="0"/>
              <a:t>Utvidet transistormodell og DC karakteristikk for inverter og pass transistor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Text Box 2"/>
          <p:cNvSpPr txBox="1">
            <a:spLocks noChangeArrowheads="1"/>
          </p:cNvSpPr>
          <p:nvPr/>
        </p:nvSpPr>
        <p:spPr bwMode="auto">
          <a:xfrm>
            <a:off x="0" y="1124744"/>
            <a:ext cx="35274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Transistormodellen:</a:t>
            </a:r>
          </a:p>
        </p:txBody>
      </p:sp>
      <p:graphicFrame>
        <p:nvGraphicFramePr>
          <p:cNvPr id="239619" name="Object 3"/>
          <p:cNvGraphicFramePr>
            <a:graphicFrameLocks noGrp="1" noChangeAspect="1"/>
          </p:cNvGraphicFramePr>
          <p:nvPr>
            <p:ph/>
          </p:nvPr>
        </p:nvGraphicFramePr>
        <p:xfrm>
          <a:off x="1420813" y="1982789"/>
          <a:ext cx="5961062" cy="1643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6" name="Formel" r:id="rId4" imgW="3962160" imgH="1091880" progId="Equation.3">
                  <p:embed/>
                </p:oleObj>
              </mc:Choice>
              <mc:Fallback>
                <p:oleObj name="Formel" r:id="rId4" imgW="3962160" imgH="1091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0813" y="1982789"/>
                        <a:ext cx="5961062" cy="16431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962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325" y="193671"/>
            <a:ext cx="2449513" cy="22018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9621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3716333"/>
            <a:ext cx="2663825" cy="2238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39622" name="Picture 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1250" y="3735383"/>
            <a:ext cx="2952750" cy="2247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39623" name="Line 7"/>
          <p:cNvSpPr>
            <a:spLocks noChangeShapeType="1"/>
          </p:cNvSpPr>
          <p:nvPr/>
        </p:nvSpPr>
        <p:spPr bwMode="auto">
          <a:xfrm flipV="1">
            <a:off x="4162425" y="1130295"/>
            <a:ext cx="3073400" cy="860429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39624" name="Line 8"/>
          <p:cNvSpPr>
            <a:spLocks noChangeShapeType="1"/>
          </p:cNvSpPr>
          <p:nvPr/>
        </p:nvSpPr>
        <p:spPr bwMode="auto">
          <a:xfrm flipH="1">
            <a:off x="1763713" y="2786058"/>
            <a:ext cx="2592387" cy="18716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39625" name="Line 9"/>
          <p:cNvSpPr>
            <a:spLocks noChangeShapeType="1"/>
          </p:cNvSpPr>
          <p:nvPr/>
        </p:nvSpPr>
        <p:spPr bwMode="auto">
          <a:xfrm>
            <a:off x="4643438" y="3505197"/>
            <a:ext cx="2976562" cy="1066804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9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9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9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9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9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9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9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9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9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3" grpId="0" animBg="1"/>
      <p:bldP spid="239624" grpId="0" animBg="1"/>
      <p:bldP spid="2396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Text Box 2"/>
          <p:cNvSpPr txBox="1">
            <a:spLocks noChangeArrowheads="1"/>
          </p:cNvSpPr>
          <p:nvPr/>
        </p:nvSpPr>
        <p:spPr bwMode="auto">
          <a:xfrm>
            <a:off x="323528" y="1052736"/>
            <a:ext cx="34575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I-V karakteristikker</a:t>
            </a:r>
          </a:p>
        </p:txBody>
      </p:sp>
      <p:pic>
        <p:nvPicPr>
          <p:cNvPr id="24166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5988" y="2408238"/>
            <a:ext cx="3435350" cy="3495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4166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1963" y="2408238"/>
            <a:ext cx="3294062" cy="3406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8" name="Freeform 17"/>
          <p:cNvSpPr/>
          <p:nvPr/>
        </p:nvSpPr>
        <p:spPr>
          <a:xfrm>
            <a:off x="942975" y="3219450"/>
            <a:ext cx="1752600" cy="2070100"/>
          </a:xfrm>
          <a:custGeom>
            <a:avLst/>
            <a:gdLst>
              <a:gd name="connsiteX0" fmla="*/ 1752600 w 1752600"/>
              <a:gd name="connsiteY0" fmla="*/ 0 h 2070100"/>
              <a:gd name="connsiteX1" fmla="*/ 1343025 w 1752600"/>
              <a:gd name="connsiteY1" fmla="*/ 895350 h 2070100"/>
              <a:gd name="connsiteX2" fmla="*/ 819150 w 1752600"/>
              <a:gd name="connsiteY2" fmla="*/ 1514475 h 2070100"/>
              <a:gd name="connsiteX3" fmla="*/ 152400 w 1752600"/>
              <a:gd name="connsiteY3" fmla="*/ 1981200 h 2070100"/>
              <a:gd name="connsiteX4" fmla="*/ 0 w 1752600"/>
              <a:gd name="connsiteY4" fmla="*/ 2047875 h 207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2070100">
                <a:moveTo>
                  <a:pt x="1752600" y="0"/>
                </a:moveTo>
                <a:cubicBezTo>
                  <a:pt x="1625600" y="321469"/>
                  <a:pt x="1498600" y="642938"/>
                  <a:pt x="1343025" y="895350"/>
                </a:cubicBezTo>
                <a:cubicBezTo>
                  <a:pt x="1187450" y="1147762"/>
                  <a:pt x="1017587" y="1333500"/>
                  <a:pt x="819150" y="1514475"/>
                </a:cubicBezTo>
                <a:cubicBezTo>
                  <a:pt x="620713" y="1695450"/>
                  <a:pt x="288925" y="1892300"/>
                  <a:pt x="152400" y="1981200"/>
                </a:cubicBezTo>
                <a:cubicBezTo>
                  <a:pt x="15875" y="2070100"/>
                  <a:pt x="7937" y="2058987"/>
                  <a:pt x="0" y="2047875"/>
                </a:cubicBezTo>
              </a:path>
            </a:pathLst>
          </a:custGeom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11300" y="332656"/>
            <a:ext cx="7632700" cy="609600"/>
          </a:xfrm>
        </p:spPr>
        <p:txBody>
          <a:bodyPr/>
          <a:lstStyle/>
          <a:p>
            <a:r>
              <a:rPr lang="nb-NO" sz="2400" b="1" dirty="0" smtClean="0"/>
              <a:t>CMOS inverter og DC karakteristikk</a:t>
            </a:r>
          </a:p>
        </p:txBody>
      </p:sp>
      <p:sp>
        <p:nvSpPr>
          <p:cNvPr id="166950" name="Text Box 38"/>
          <p:cNvSpPr txBox="1">
            <a:spLocks noChangeArrowheads="1"/>
          </p:cNvSpPr>
          <p:nvPr/>
        </p:nvSpPr>
        <p:spPr bwMode="auto">
          <a:xfrm>
            <a:off x="6840612" y="1111693"/>
            <a:ext cx="19446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CMOS inverter:</a:t>
            </a:r>
          </a:p>
        </p:txBody>
      </p:sp>
      <p:pic>
        <p:nvPicPr>
          <p:cNvPr id="166953" name="Picture 4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68604" y="1471733"/>
            <a:ext cx="1487488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66954" name="Picture 4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0769" y="3717032"/>
            <a:ext cx="2422525" cy="2951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66955" name="Picture 4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50481" y="3717032"/>
            <a:ext cx="2420938" cy="2951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66959" name="Picture 4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5319" y="1280219"/>
            <a:ext cx="2663825" cy="258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66960" name="Line 48"/>
          <p:cNvSpPr>
            <a:spLocks noChangeShapeType="1"/>
          </p:cNvSpPr>
          <p:nvPr/>
        </p:nvSpPr>
        <p:spPr bwMode="auto">
          <a:xfrm flipH="1" flipV="1">
            <a:off x="4431579" y="1640581"/>
            <a:ext cx="4033866" cy="4354545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6961" name="Line 49"/>
          <p:cNvSpPr>
            <a:spLocks noChangeShapeType="1"/>
          </p:cNvSpPr>
          <p:nvPr/>
        </p:nvSpPr>
        <p:spPr bwMode="auto">
          <a:xfrm flipH="1" flipV="1">
            <a:off x="4863380" y="1712019"/>
            <a:ext cx="3530628" cy="421167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6962" name="Line 50"/>
          <p:cNvSpPr>
            <a:spLocks noChangeShapeType="1"/>
          </p:cNvSpPr>
          <p:nvPr/>
        </p:nvSpPr>
        <p:spPr bwMode="auto">
          <a:xfrm flipH="1" flipV="1">
            <a:off x="5368205" y="2432744"/>
            <a:ext cx="2239984" cy="3276631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6963" name="Line 51"/>
          <p:cNvSpPr>
            <a:spLocks noChangeShapeType="1"/>
          </p:cNvSpPr>
          <p:nvPr/>
        </p:nvSpPr>
        <p:spPr bwMode="auto">
          <a:xfrm flipH="1" flipV="1">
            <a:off x="5871444" y="3080442"/>
            <a:ext cx="736614" cy="2843246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6964" name="Line 52"/>
          <p:cNvSpPr>
            <a:spLocks noChangeShapeType="1"/>
          </p:cNvSpPr>
          <p:nvPr/>
        </p:nvSpPr>
        <p:spPr bwMode="auto">
          <a:xfrm flipH="1" flipV="1">
            <a:off x="6376268" y="3151881"/>
            <a:ext cx="160351" cy="2843245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4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58822" y="3709111"/>
            <a:ext cx="2420938" cy="2951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6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6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6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6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6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6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6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6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6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6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6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6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6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6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6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6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6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6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6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6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50" grpId="0"/>
      <p:bldP spid="166960" grpId="0" animBg="1"/>
      <p:bldP spid="166961" grpId="0" animBg="1"/>
      <p:bldP spid="166962" grpId="0" animBg="1"/>
      <p:bldP spid="166963" grpId="0" animBg="1"/>
      <p:bldP spid="1669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2" name="Text Box 4"/>
          <p:cNvSpPr txBox="1">
            <a:spLocks noChangeArrowheads="1"/>
          </p:cNvSpPr>
          <p:nvPr/>
        </p:nvSpPr>
        <p:spPr bwMode="auto">
          <a:xfrm>
            <a:off x="36661" y="764704"/>
            <a:ext cx="29511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/>
              <a:t>pMOS</a:t>
            </a:r>
            <a:r>
              <a:rPr lang="nb-NO" dirty="0"/>
              <a:t> transistor:</a:t>
            </a:r>
          </a:p>
        </p:txBody>
      </p:sp>
      <p:sp>
        <p:nvSpPr>
          <p:cNvPr id="263175" name="Text Box 7"/>
          <p:cNvSpPr txBox="1">
            <a:spLocks noChangeArrowheads="1"/>
          </p:cNvSpPr>
          <p:nvPr/>
        </p:nvSpPr>
        <p:spPr bwMode="auto">
          <a:xfrm>
            <a:off x="35496" y="3645024"/>
            <a:ext cx="29511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 err="1"/>
              <a:t>nMOS</a:t>
            </a:r>
            <a:r>
              <a:rPr lang="nb-NO" dirty="0"/>
              <a:t> transistor:</a:t>
            </a:r>
          </a:p>
        </p:txBody>
      </p:sp>
      <p:graphicFrame>
        <p:nvGraphicFramePr>
          <p:cNvPr id="263229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6357938" y="214313"/>
          <a:ext cx="1514475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2" name="Equation" r:id="rId4" imgW="990360" imgH="965160" progId="Equation.3">
                  <p:embed/>
                </p:oleObj>
              </mc:Choice>
              <mc:Fallback>
                <p:oleObj name="Equation" r:id="rId4" imgW="990360" imgH="9651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7938" y="214313"/>
                        <a:ext cx="1514475" cy="147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342" name="Group 174"/>
          <p:cNvGraphicFramePr>
            <a:graphicFrameLocks noGrp="1"/>
          </p:cNvGraphicFramePr>
          <p:nvPr>
            <p:ph sz="quarter" idx="2"/>
          </p:nvPr>
        </p:nvGraphicFramePr>
        <p:xfrm>
          <a:off x="144463" y="4079875"/>
          <a:ext cx="4751387" cy="1692276"/>
        </p:xfrm>
        <a:graphic>
          <a:graphicData uri="http://schemas.openxmlformats.org/drawingml/2006/table">
            <a:tbl>
              <a:tblPr/>
              <a:tblGrid>
                <a:gridCol w="11874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0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430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Lineær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tn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dsn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dsn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gsn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tn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tn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A4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055" name="Picture 5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00675" y="2819400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56" name="Picture 6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908720"/>
            <a:ext cx="1487487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63355" name="Group 187"/>
          <p:cNvGraphicFramePr>
            <a:graphicFrameLocks noGrp="1"/>
          </p:cNvGraphicFramePr>
          <p:nvPr>
            <p:ph sz="quarter" idx="3"/>
          </p:nvPr>
        </p:nvGraphicFramePr>
        <p:xfrm>
          <a:off x="144463" y="1203325"/>
          <a:ext cx="5040312" cy="2133600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9051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Lineær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 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 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DD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+V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DD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DD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sdp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dsat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sdp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dsat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sdp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-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sdp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sgp - 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|V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tp|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tp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inn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&gt;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025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ut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 &lt;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inn</a:t>
                      </a:r>
                      <a:r>
                        <a:rPr kumimoji="0" lang="nb-N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 - V</a:t>
                      </a:r>
                      <a:r>
                        <a:rPr kumimoji="0" lang="nb-NO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A400"/>
                          </a:solidFill>
                          <a:effectLst/>
                          <a:latin typeface="Arial" charset="0"/>
                        </a:rPr>
                        <a:t>tp</a:t>
                      </a:r>
                      <a:endParaRPr kumimoji="0" lang="nb-NO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A4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63343" name="Line 175"/>
          <p:cNvSpPr>
            <a:spLocks noChangeShapeType="1"/>
          </p:cNvSpPr>
          <p:nvPr/>
        </p:nvSpPr>
        <p:spPr bwMode="auto">
          <a:xfrm flipV="1">
            <a:off x="1152525" y="3251200"/>
            <a:ext cx="4824413" cy="158432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4" name="Line 176"/>
          <p:cNvSpPr>
            <a:spLocks noChangeShapeType="1"/>
          </p:cNvSpPr>
          <p:nvPr/>
        </p:nvSpPr>
        <p:spPr bwMode="auto">
          <a:xfrm flipV="1">
            <a:off x="2881313" y="4797152"/>
            <a:ext cx="4571007" cy="830536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6" name="Line 178"/>
          <p:cNvSpPr>
            <a:spLocks noChangeShapeType="1"/>
          </p:cNvSpPr>
          <p:nvPr/>
        </p:nvSpPr>
        <p:spPr bwMode="auto">
          <a:xfrm>
            <a:off x="3025775" y="3179763"/>
            <a:ext cx="3346425" cy="177229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7" name="Line 179"/>
          <p:cNvSpPr>
            <a:spLocks noChangeShapeType="1"/>
          </p:cNvSpPr>
          <p:nvPr/>
        </p:nvSpPr>
        <p:spPr bwMode="auto">
          <a:xfrm flipV="1">
            <a:off x="4752975" y="4114800"/>
            <a:ext cx="2160588" cy="1439863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8" name="Line 180"/>
          <p:cNvSpPr>
            <a:spLocks noChangeShapeType="1"/>
          </p:cNvSpPr>
          <p:nvPr/>
        </p:nvSpPr>
        <p:spPr bwMode="auto">
          <a:xfrm flipV="1">
            <a:off x="4752975" y="3356991"/>
            <a:ext cx="1691233" cy="2197671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49" name="Line 181"/>
          <p:cNvSpPr>
            <a:spLocks noChangeShapeType="1"/>
          </p:cNvSpPr>
          <p:nvPr/>
        </p:nvSpPr>
        <p:spPr bwMode="auto">
          <a:xfrm>
            <a:off x="1225551" y="2098675"/>
            <a:ext cx="6730826" cy="277048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50" name="Line 182"/>
          <p:cNvSpPr>
            <a:spLocks noChangeShapeType="1"/>
          </p:cNvSpPr>
          <p:nvPr/>
        </p:nvSpPr>
        <p:spPr bwMode="auto">
          <a:xfrm>
            <a:off x="4968875" y="3179763"/>
            <a:ext cx="1944688" cy="863600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51" name="Line 183"/>
          <p:cNvSpPr>
            <a:spLocks noChangeShapeType="1"/>
          </p:cNvSpPr>
          <p:nvPr/>
        </p:nvSpPr>
        <p:spPr bwMode="auto">
          <a:xfrm>
            <a:off x="4968875" y="3179762"/>
            <a:ext cx="2483445" cy="1545381"/>
          </a:xfrm>
          <a:prstGeom prst="line">
            <a:avLst/>
          </a:prstGeom>
          <a:noFill/>
          <a:ln w="12700">
            <a:solidFill>
              <a:srgbClr val="00A4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56" name="Line 188"/>
          <p:cNvSpPr>
            <a:spLocks noChangeShapeType="1"/>
          </p:cNvSpPr>
          <p:nvPr/>
        </p:nvSpPr>
        <p:spPr bwMode="auto">
          <a:xfrm>
            <a:off x="3025775" y="3179763"/>
            <a:ext cx="2951163" cy="71437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3357" name="Line 189"/>
          <p:cNvSpPr>
            <a:spLocks noChangeShapeType="1"/>
          </p:cNvSpPr>
          <p:nvPr/>
        </p:nvSpPr>
        <p:spPr bwMode="auto">
          <a:xfrm flipV="1">
            <a:off x="2808288" y="4979988"/>
            <a:ext cx="5257800" cy="64770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3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3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3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3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3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3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3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3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3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3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3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3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3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3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3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3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3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3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6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3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3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6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3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3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3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3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6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2" grpId="0"/>
      <p:bldP spid="263175" grpId="0"/>
      <p:bldP spid="263343" grpId="0" animBg="1"/>
      <p:bldP spid="263344" grpId="0" animBg="1"/>
      <p:bldP spid="263346" grpId="0" animBg="1"/>
      <p:bldP spid="263347" grpId="0" animBg="1"/>
      <p:bldP spid="263348" grpId="0" animBg="1"/>
      <p:bldP spid="263349" grpId="0" animBg="1"/>
      <p:bldP spid="263350" grpId="0" animBg="1"/>
      <p:bldP spid="263351" grpId="0" animBg="1"/>
      <p:bldP spid="263356" grpId="0" animBg="1"/>
      <p:bldP spid="2633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23528" y="2924944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Område </a:t>
            </a:r>
            <a:r>
              <a:rPr lang="nb-NO" b="1" dirty="0"/>
              <a:t>A</a:t>
            </a:r>
            <a:r>
              <a:rPr lang="nb-NO" dirty="0"/>
              <a:t>:</a:t>
            </a:r>
          </a:p>
        </p:txBody>
      </p:sp>
      <p:pic>
        <p:nvPicPr>
          <p:cNvPr id="2053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625" y="2733675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4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425" y="357188"/>
            <a:ext cx="1487488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050" name="Rectangle 2"/>
          <p:cNvGraphicFramePr>
            <a:graphicFrameLocks noGrp="1"/>
          </p:cNvGraphicFramePr>
          <p:nvPr>
            <p:ph sz="half" idx="1"/>
          </p:nvPr>
        </p:nvGraphicFramePr>
        <p:xfrm>
          <a:off x="684213" y="1681163"/>
          <a:ext cx="3740150" cy="249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1" name="Equation" r:id="rId6" imgW="0" imgH="0" progId="Equation.3">
                  <p:embed/>
                </p:oleObj>
              </mc:Choice>
              <mc:Fallback>
                <p:oleObj name="Equation" r:id="rId6" imgW="0" imgH="0" progId="Equation.3">
                  <p:embed/>
                  <p:pic>
                    <p:nvPicPr>
                      <p:cNvPr id="0" name="Rectangle 2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681163"/>
                        <a:ext cx="3740150" cy="249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53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467544" y="3284984"/>
          <a:ext cx="4535488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2" name="Formel" r:id="rId7" imgW="3149280" imgH="1422360" progId="Equation.3">
                  <p:embed/>
                </p:oleObj>
              </mc:Choice>
              <mc:Fallback>
                <p:oleObj name="Formel" r:id="rId7" imgW="3149280" imgH="14223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3284984"/>
                        <a:ext cx="4535488" cy="2047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56" name="Text Box 16"/>
          <p:cNvSpPr txBox="1">
            <a:spLocks noChangeArrowheads="1"/>
          </p:cNvSpPr>
          <p:nvPr/>
        </p:nvSpPr>
        <p:spPr bwMode="auto">
          <a:xfrm>
            <a:off x="7451724" y="844550"/>
            <a:ext cx="136874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b="1" dirty="0"/>
              <a:t>PÅ, lineær</a:t>
            </a:r>
          </a:p>
        </p:txBody>
      </p:sp>
      <p:sp>
        <p:nvSpPr>
          <p:cNvPr id="266257" name="Text Box 17"/>
          <p:cNvSpPr txBox="1">
            <a:spLocks noChangeArrowheads="1"/>
          </p:cNvSpPr>
          <p:nvPr/>
        </p:nvSpPr>
        <p:spPr bwMode="auto">
          <a:xfrm>
            <a:off x="7493000" y="1654175"/>
            <a:ext cx="1079500" cy="338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b="1"/>
              <a:t>AV</a:t>
            </a:r>
          </a:p>
        </p:txBody>
      </p:sp>
      <p:sp>
        <p:nvSpPr>
          <p:cNvPr id="266258" name="Rectangle 18"/>
          <p:cNvSpPr>
            <a:spLocks noChangeArrowheads="1"/>
          </p:cNvSpPr>
          <p:nvPr/>
        </p:nvSpPr>
        <p:spPr bwMode="auto">
          <a:xfrm>
            <a:off x="5940425" y="2805113"/>
            <a:ext cx="360363" cy="2376487"/>
          </a:xfrm>
          <a:prstGeom prst="rect">
            <a:avLst/>
          </a:prstGeom>
          <a:noFill/>
          <a:ln w="19050" algn="ctr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6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6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6" grpId="0"/>
      <p:bldP spid="266257" grpId="0"/>
      <p:bldP spid="26625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323528" y="620688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Område </a:t>
            </a:r>
            <a:r>
              <a:rPr lang="nb-NO" b="1" dirty="0"/>
              <a:t>B</a:t>
            </a:r>
            <a:r>
              <a:rPr lang="nb-NO" dirty="0"/>
              <a:t>:</a:t>
            </a:r>
          </a:p>
        </p:txBody>
      </p:sp>
      <p:pic>
        <p:nvPicPr>
          <p:cNvPr id="3076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3284984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8432" y="3619426"/>
            <a:ext cx="1487487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72391" name="Object 2"/>
          <p:cNvGraphicFramePr>
            <a:graphicFrameLocks noChangeAspect="1"/>
          </p:cNvGraphicFramePr>
          <p:nvPr/>
        </p:nvGraphicFramePr>
        <p:xfrm>
          <a:off x="1042467" y="908497"/>
          <a:ext cx="7131050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0" name="Formel" r:id="rId6" imgW="4952880" imgH="1473120" progId="Equation.3">
                  <p:embed/>
                </p:oleObj>
              </mc:Choice>
              <mc:Fallback>
                <p:oleObj name="Formel" r:id="rId6" imgW="4952880" imgH="14731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467" y="908497"/>
                        <a:ext cx="7131050" cy="212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2392" name="Text Box 8"/>
          <p:cNvSpPr txBox="1">
            <a:spLocks noChangeArrowheads="1"/>
          </p:cNvSpPr>
          <p:nvPr/>
        </p:nvSpPr>
        <p:spPr bwMode="auto">
          <a:xfrm>
            <a:off x="3129731" y="4106788"/>
            <a:ext cx="144125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 dirty="0"/>
              <a:t>PÅ, lineær</a:t>
            </a:r>
          </a:p>
        </p:txBody>
      </p:sp>
      <p:sp>
        <p:nvSpPr>
          <p:cNvPr id="272393" name="Text Box 9"/>
          <p:cNvSpPr txBox="1">
            <a:spLocks noChangeArrowheads="1"/>
          </p:cNvSpPr>
          <p:nvPr/>
        </p:nvSpPr>
        <p:spPr bwMode="auto">
          <a:xfrm>
            <a:off x="3131319" y="4916413"/>
            <a:ext cx="187171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 dirty="0"/>
              <a:t>PÅ, metning</a:t>
            </a:r>
          </a:p>
        </p:txBody>
      </p:sp>
      <p:sp>
        <p:nvSpPr>
          <p:cNvPr id="3080" name="Rectangle 10"/>
          <p:cNvSpPr>
            <a:spLocks noChangeArrowheads="1"/>
          </p:cNvSpPr>
          <p:nvPr/>
        </p:nvSpPr>
        <p:spPr bwMode="auto">
          <a:xfrm>
            <a:off x="6300267" y="3356422"/>
            <a:ext cx="792162" cy="2376487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2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2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2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92" grpId="0"/>
      <p:bldP spid="2723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324594" y="1340644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Område </a:t>
            </a:r>
            <a:r>
              <a:rPr lang="nb-NO" b="1"/>
              <a:t>C</a:t>
            </a:r>
            <a:r>
              <a:rPr lang="nb-NO"/>
              <a:t>:</a:t>
            </a:r>
          </a:p>
        </p:txBody>
      </p:sp>
      <p:pic>
        <p:nvPicPr>
          <p:cNvPr id="4100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9369" y="3501231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101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1124744"/>
            <a:ext cx="1487488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73415" name="Object 2"/>
          <p:cNvGraphicFramePr>
            <a:graphicFrameLocks noChangeAspect="1"/>
          </p:cNvGraphicFramePr>
          <p:nvPr/>
        </p:nvGraphicFramePr>
        <p:xfrm>
          <a:off x="900857" y="1988344"/>
          <a:ext cx="3271837" cy="215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4" name="Formel" r:id="rId6" imgW="2273040" imgH="1498320" progId="Equation.3">
                  <p:embed/>
                </p:oleObj>
              </mc:Choice>
              <mc:Fallback>
                <p:oleObj name="Formel" r:id="rId6" imgW="2273040" imgH="14983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857" y="1988344"/>
                        <a:ext cx="3271837" cy="2157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3416" name="Text Box 8"/>
          <p:cNvSpPr txBox="1">
            <a:spLocks noChangeArrowheads="1"/>
          </p:cNvSpPr>
          <p:nvPr/>
        </p:nvSpPr>
        <p:spPr bwMode="auto">
          <a:xfrm>
            <a:off x="6874818" y="1612106"/>
            <a:ext cx="216167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 dirty="0"/>
              <a:t>PÅ, metning</a:t>
            </a:r>
          </a:p>
        </p:txBody>
      </p:sp>
      <p:sp>
        <p:nvSpPr>
          <p:cNvPr id="273417" name="Text Box 9"/>
          <p:cNvSpPr txBox="1">
            <a:spLocks noChangeArrowheads="1"/>
          </p:cNvSpPr>
          <p:nvPr/>
        </p:nvSpPr>
        <p:spPr bwMode="auto">
          <a:xfrm>
            <a:off x="6804968" y="2421731"/>
            <a:ext cx="201550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 dirty="0"/>
              <a:t>PÅ, metning</a:t>
            </a:r>
          </a:p>
        </p:txBody>
      </p:sp>
      <p:sp>
        <p:nvSpPr>
          <p:cNvPr id="4104" name="Line 11"/>
          <p:cNvSpPr>
            <a:spLocks noChangeShapeType="1"/>
          </p:cNvSpPr>
          <p:nvPr/>
        </p:nvSpPr>
        <p:spPr bwMode="auto">
          <a:xfrm>
            <a:off x="7093694" y="3572669"/>
            <a:ext cx="0" cy="2376487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3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3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3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6" grpId="0"/>
      <p:bldP spid="2734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323528" y="1052736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Område </a:t>
            </a:r>
            <a:r>
              <a:rPr lang="nb-NO" b="1" dirty="0"/>
              <a:t>D</a:t>
            </a:r>
            <a:r>
              <a:rPr lang="nb-NO" dirty="0"/>
              <a:t>:</a:t>
            </a: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3789040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125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3861048"/>
            <a:ext cx="1487487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74439" name="Object 2"/>
          <p:cNvGraphicFramePr>
            <a:graphicFrameLocks noChangeAspect="1"/>
          </p:cNvGraphicFramePr>
          <p:nvPr/>
        </p:nvGraphicFramePr>
        <p:xfrm>
          <a:off x="2102917" y="1449065"/>
          <a:ext cx="5010150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8" name="Formel" r:id="rId6" imgW="3479760" imgH="1422360" progId="Equation.3">
                  <p:embed/>
                </p:oleObj>
              </mc:Choice>
              <mc:Fallback>
                <p:oleObj name="Formel" r:id="rId6" imgW="3479760" imgH="14223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2917" y="1449065"/>
                        <a:ext cx="5010150" cy="2047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4440" name="Text Box 8"/>
          <p:cNvSpPr txBox="1">
            <a:spLocks noChangeArrowheads="1"/>
          </p:cNvSpPr>
          <p:nvPr/>
        </p:nvSpPr>
        <p:spPr bwMode="auto">
          <a:xfrm>
            <a:off x="2699370" y="4348411"/>
            <a:ext cx="172861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 dirty="0"/>
              <a:t>PÅ, metning</a:t>
            </a:r>
          </a:p>
        </p:txBody>
      </p:sp>
      <p:sp>
        <p:nvSpPr>
          <p:cNvPr id="274441" name="Text Box 9"/>
          <p:cNvSpPr txBox="1">
            <a:spLocks noChangeArrowheads="1"/>
          </p:cNvSpPr>
          <p:nvPr/>
        </p:nvSpPr>
        <p:spPr bwMode="auto">
          <a:xfrm>
            <a:off x="2556494" y="5158036"/>
            <a:ext cx="179948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 dirty="0"/>
              <a:t>PÅ, lineær</a:t>
            </a:r>
          </a:p>
        </p:txBody>
      </p:sp>
      <p:sp>
        <p:nvSpPr>
          <p:cNvPr id="5128" name="Rectangle 10"/>
          <p:cNvSpPr>
            <a:spLocks noChangeArrowheads="1"/>
          </p:cNvSpPr>
          <p:nvPr/>
        </p:nvSpPr>
        <p:spPr bwMode="auto">
          <a:xfrm flipH="1">
            <a:off x="7092429" y="3860477"/>
            <a:ext cx="792163" cy="2376488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4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4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4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40" grpId="0"/>
      <p:bldP spid="2744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625" y="2876550"/>
            <a:ext cx="2952750" cy="286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3899" y="476399"/>
            <a:ext cx="1487488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6146" name="Rectangle 2"/>
          <p:cNvGraphicFramePr>
            <a:graphicFrameLocks/>
          </p:cNvGraphicFramePr>
          <p:nvPr/>
        </p:nvGraphicFramePr>
        <p:xfrm>
          <a:off x="684213" y="1824038"/>
          <a:ext cx="3740150" cy="249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7" name="Equation" r:id="rId6" imgW="0" imgH="0" progId="Equation.3">
                  <p:embed/>
                </p:oleObj>
              </mc:Choice>
              <mc:Fallback>
                <p:oleObj name="Equation" r:id="rId6" imgW="0" imgH="0" progId="Equation.3">
                  <p:embed/>
                  <p:pic>
                    <p:nvPicPr>
                      <p:cNvPr id="0" name="Rectangle 2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824038"/>
                        <a:ext cx="3740150" cy="249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5463" name="Object 3"/>
          <p:cNvGraphicFramePr>
            <a:graphicFrameLocks noChangeAspect="1"/>
          </p:cNvGraphicFramePr>
          <p:nvPr/>
        </p:nvGraphicFramePr>
        <p:xfrm>
          <a:off x="611188" y="2228850"/>
          <a:ext cx="4189412" cy="197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8" name="Formel" r:id="rId7" imgW="2908080" imgH="1371600" progId="Equation.3">
                  <p:embed/>
                </p:oleObj>
              </mc:Choice>
              <mc:Fallback>
                <p:oleObj name="Formel" r:id="rId7" imgW="2908080" imgH="1371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228850"/>
                        <a:ext cx="4189412" cy="1974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5464" name="Rectangle 8"/>
          <p:cNvSpPr>
            <a:spLocks noChangeArrowheads="1"/>
          </p:cNvSpPr>
          <p:nvPr/>
        </p:nvSpPr>
        <p:spPr bwMode="auto">
          <a:xfrm>
            <a:off x="7885113" y="2947988"/>
            <a:ext cx="360362" cy="2376487"/>
          </a:xfrm>
          <a:prstGeom prst="rect">
            <a:avLst/>
          </a:prstGeom>
          <a:noFill/>
          <a:ln w="19050" algn="ctr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6151" name="Text Box 9"/>
          <p:cNvSpPr txBox="1">
            <a:spLocks noChangeArrowheads="1"/>
          </p:cNvSpPr>
          <p:nvPr/>
        </p:nvSpPr>
        <p:spPr bwMode="auto">
          <a:xfrm>
            <a:off x="395536" y="1484784"/>
            <a:ext cx="26638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Område </a:t>
            </a:r>
            <a:r>
              <a:rPr lang="nb-NO" b="1" dirty="0"/>
              <a:t>E</a:t>
            </a:r>
            <a:r>
              <a:rPr lang="nb-NO" dirty="0"/>
              <a:t>:</a:t>
            </a:r>
          </a:p>
        </p:txBody>
      </p:sp>
      <p:sp>
        <p:nvSpPr>
          <p:cNvPr id="275466" name="Text Box 10"/>
          <p:cNvSpPr txBox="1">
            <a:spLocks noChangeArrowheads="1"/>
          </p:cNvSpPr>
          <p:nvPr/>
        </p:nvSpPr>
        <p:spPr bwMode="auto">
          <a:xfrm>
            <a:off x="6588224" y="1844824"/>
            <a:ext cx="151216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 dirty="0"/>
              <a:t>PÅ, lineær</a:t>
            </a:r>
          </a:p>
        </p:txBody>
      </p:sp>
      <p:sp>
        <p:nvSpPr>
          <p:cNvPr id="275467" name="Text Box 11"/>
          <p:cNvSpPr txBox="1">
            <a:spLocks noChangeArrowheads="1"/>
          </p:cNvSpPr>
          <p:nvPr/>
        </p:nvSpPr>
        <p:spPr bwMode="auto">
          <a:xfrm>
            <a:off x="6627912" y="981224"/>
            <a:ext cx="10795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/>
              <a:t>AV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5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5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5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5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64" grpId="0" animBg="1"/>
      <p:bldP spid="275466" grpId="0"/>
      <p:bldP spid="27546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611560" y="1052736"/>
            <a:ext cx="3167062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400" b="1" dirty="0"/>
              <a:t>Inverter transisjon</a:t>
            </a:r>
            <a:r>
              <a:rPr lang="nb-NO" dirty="0"/>
              <a:t>:</a:t>
            </a:r>
          </a:p>
        </p:txBody>
      </p:sp>
      <p:pic>
        <p:nvPicPr>
          <p:cNvPr id="2764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924944"/>
            <a:ext cx="3184525" cy="3311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76486" name="Text Box 6"/>
          <p:cNvSpPr txBox="1">
            <a:spLocks noChangeArrowheads="1"/>
          </p:cNvSpPr>
          <p:nvPr/>
        </p:nvSpPr>
        <p:spPr bwMode="auto">
          <a:xfrm>
            <a:off x="827584" y="1916832"/>
            <a:ext cx="7200900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I områdene B, C og D er begge transistorene PÅ, slik at det går en strøm mellom spenningsforsyningene.</a:t>
            </a:r>
          </a:p>
        </p:txBody>
      </p:sp>
      <p:pic>
        <p:nvPicPr>
          <p:cNvPr id="27648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3501008"/>
            <a:ext cx="1487487" cy="223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6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760" y="404664"/>
            <a:ext cx="8229600" cy="582612"/>
          </a:xfrm>
        </p:spPr>
        <p:txBody>
          <a:bodyPr/>
          <a:lstStyle/>
          <a:p>
            <a:r>
              <a:rPr lang="nb-NO" sz="2800" dirty="0" smtClean="0"/>
              <a:t>Transistorstørrelser</a:t>
            </a:r>
          </a:p>
        </p:txBody>
      </p:sp>
      <p:pic>
        <p:nvPicPr>
          <p:cNvPr id="277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645024"/>
            <a:ext cx="3100920" cy="300684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77509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115616" y="1384979"/>
          <a:ext cx="7056511" cy="1719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6" name="Equation" r:id="rId5" imgW="3962160" imgH="965160" progId="Equation.3">
                  <p:embed/>
                </p:oleObj>
              </mc:Choice>
              <mc:Fallback>
                <p:oleObj name="Equation" r:id="rId5" imgW="3962160" imgH="9651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384979"/>
                        <a:ext cx="7056511" cy="17194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7511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3" y="3789040"/>
            <a:ext cx="1679441" cy="25200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7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7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3131840" y="404664"/>
            <a:ext cx="3186113" cy="582613"/>
          </a:xfrm>
        </p:spPr>
        <p:txBody>
          <a:bodyPr/>
          <a:lstStyle/>
          <a:p>
            <a:r>
              <a:rPr lang="nb-NO" sz="2400" dirty="0" smtClean="0"/>
              <a:t>Støymargin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11673" y="1312292"/>
            <a:ext cx="2879725" cy="728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857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6848" y="3615754"/>
            <a:ext cx="3744912" cy="2833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28570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941885" y="2417192"/>
          <a:ext cx="2089150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0" name="Equation" r:id="rId6" imgW="1104840" imgH="457200" progId="Equation.3">
                  <p:embed/>
                </p:oleObj>
              </mc:Choice>
              <mc:Fallback>
                <p:oleObj name="Equation" r:id="rId6" imgW="110484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1885" y="2417192"/>
                        <a:ext cx="2089150" cy="865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5470525" y="2192337"/>
            <a:ext cx="36734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dirty="0">
                <a:solidFill>
                  <a:srgbClr val="CC3300"/>
                </a:solidFill>
              </a:rPr>
              <a:t>Høyeste inngang </a:t>
            </a:r>
            <a:r>
              <a:rPr lang="nb-NO" sz="1400" b="1" dirty="0">
                <a:solidFill>
                  <a:srgbClr val="CC3300"/>
                </a:solidFill>
              </a:rPr>
              <a:t>tolkes </a:t>
            </a:r>
            <a:r>
              <a:rPr lang="nb-NO" sz="1400" dirty="0">
                <a:solidFill>
                  <a:srgbClr val="CC3300"/>
                </a:solidFill>
              </a:rPr>
              <a:t>som 0.</a:t>
            </a:r>
          </a:p>
        </p:txBody>
      </p:sp>
      <p:sp>
        <p:nvSpPr>
          <p:cNvPr id="9223" name="Text Box 9"/>
          <p:cNvSpPr txBox="1">
            <a:spLocks noChangeArrowheads="1"/>
          </p:cNvSpPr>
          <p:nvPr/>
        </p:nvSpPr>
        <p:spPr bwMode="auto">
          <a:xfrm>
            <a:off x="5470525" y="2480369"/>
            <a:ext cx="36734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dirty="0">
                <a:solidFill>
                  <a:srgbClr val="000099"/>
                </a:solidFill>
              </a:rPr>
              <a:t>Høyeste utgang </a:t>
            </a:r>
            <a:r>
              <a:rPr lang="nb-NO" sz="1400" b="1" dirty="0">
                <a:solidFill>
                  <a:srgbClr val="000099"/>
                </a:solidFill>
              </a:rPr>
              <a:t>defineres </a:t>
            </a:r>
            <a:r>
              <a:rPr lang="nb-NO" sz="1400" dirty="0">
                <a:solidFill>
                  <a:srgbClr val="000099"/>
                </a:solidFill>
              </a:rPr>
              <a:t>som 0.</a:t>
            </a:r>
          </a:p>
        </p:txBody>
      </p:sp>
      <p:sp>
        <p:nvSpPr>
          <p:cNvPr id="9224" name="Text Box 10"/>
          <p:cNvSpPr txBox="1">
            <a:spLocks noChangeArrowheads="1"/>
          </p:cNvSpPr>
          <p:nvPr/>
        </p:nvSpPr>
        <p:spPr bwMode="auto">
          <a:xfrm>
            <a:off x="5470525" y="2768401"/>
            <a:ext cx="36734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>
                <a:solidFill>
                  <a:srgbClr val="FF9900"/>
                </a:solidFill>
              </a:rPr>
              <a:t>Laveste inngang </a:t>
            </a:r>
            <a:r>
              <a:rPr lang="nb-NO" sz="1400" b="1">
                <a:solidFill>
                  <a:srgbClr val="FF9900"/>
                </a:solidFill>
              </a:rPr>
              <a:t>tolkes </a:t>
            </a:r>
            <a:r>
              <a:rPr lang="nb-NO" sz="1400">
                <a:solidFill>
                  <a:srgbClr val="FF9900"/>
                </a:solidFill>
              </a:rPr>
              <a:t>som 1.</a:t>
            </a:r>
          </a:p>
        </p:txBody>
      </p:sp>
      <p:sp>
        <p:nvSpPr>
          <p:cNvPr id="9225" name="Text Box 11"/>
          <p:cNvSpPr txBox="1">
            <a:spLocks noChangeArrowheads="1"/>
          </p:cNvSpPr>
          <p:nvPr/>
        </p:nvSpPr>
        <p:spPr bwMode="auto">
          <a:xfrm>
            <a:off x="5470525" y="3072457"/>
            <a:ext cx="36734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dirty="0">
                <a:solidFill>
                  <a:srgbClr val="00A400"/>
                </a:solidFill>
              </a:rPr>
              <a:t>Laveste utgang </a:t>
            </a:r>
            <a:r>
              <a:rPr lang="nb-NO" sz="1400" b="1" dirty="0">
                <a:solidFill>
                  <a:srgbClr val="00A400"/>
                </a:solidFill>
              </a:rPr>
              <a:t>defineres </a:t>
            </a:r>
            <a:r>
              <a:rPr lang="nb-NO" sz="1400" dirty="0">
                <a:solidFill>
                  <a:srgbClr val="00A400"/>
                </a:solidFill>
              </a:rPr>
              <a:t>som 1.</a:t>
            </a:r>
          </a:p>
        </p:txBody>
      </p:sp>
      <p:pic>
        <p:nvPicPr>
          <p:cNvPr id="285722" name="Picture 2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12123" y="3356992"/>
            <a:ext cx="3311525" cy="314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85723" name="Oval 27"/>
          <p:cNvSpPr>
            <a:spLocks noChangeArrowheads="1"/>
          </p:cNvSpPr>
          <p:nvPr/>
        </p:nvSpPr>
        <p:spPr bwMode="auto">
          <a:xfrm>
            <a:off x="2807073" y="2391792"/>
            <a:ext cx="503237" cy="431800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4" name="Oval 28"/>
          <p:cNvSpPr>
            <a:spLocks noChangeArrowheads="1"/>
          </p:cNvSpPr>
          <p:nvPr/>
        </p:nvSpPr>
        <p:spPr bwMode="auto">
          <a:xfrm>
            <a:off x="3454773" y="1239267"/>
            <a:ext cx="503237" cy="431800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5" name="Oval 29"/>
          <p:cNvSpPr>
            <a:spLocks noChangeArrowheads="1"/>
          </p:cNvSpPr>
          <p:nvPr/>
        </p:nvSpPr>
        <p:spPr bwMode="auto">
          <a:xfrm>
            <a:off x="3022973" y="5415979"/>
            <a:ext cx="503237" cy="431800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6" name="Oval 30"/>
          <p:cNvSpPr>
            <a:spLocks noChangeArrowheads="1"/>
          </p:cNvSpPr>
          <p:nvPr/>
        </p:nvSpPr>
        <p:spPr bwMode="auto">
          <a:xfrm>
            <a:off x="6623423" y="6136704"/>
            <a:ext cx="503237" cy="431800"/>
          </a:xfrm>
          <a:prstGeom prst="ellipse">
            <a:avLst/>
          </a:prstGeom>
          <a:noFill/>
          <a:ln w="19050" algn="ctr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7" name="Oval 31"/>
          <p:cNvSpPr>
            <a:spLocks noChangeArrowheads="1"/>
          </p:cNvSpPr>
          <p:nvPr/>
        </p:nvSpPr>
        <p:spPr bwMode="auto">
          <a:xfrm>
            <a:off x="3454773" y="2391792"/>
            <a:ext cx="503237" cy="431800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8" name="Oval 32"/>
          <p:cNvSpPr>
            <a:spLocks noChangeArrowheads="1"/>
          </p:cNvSpPr>
          <p:nvPr/>
        </p:nvSpPr>
        <p:spPr bwMode="auto">
          <a:xfrm>
            <a:off x="2230810" y="5704904"/>
            <a:ext cx="503238" cy="431800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29" name="Oval 33"/>
          <p:cNvSpPr>
            <a:spLocks noChangeArrowheads="1"/>
          </p:cNvSpPr>
          <p:nvPr/>
        </p:nvSpPr>
        <p:spPr bwMode="auto">
          <a:xfrm>
            <a:off x="2014910" y="1167829"/>
            <a:ext cx="503238" cy="431800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0" name="Oval 34"/>
          <p:cNvSpPr>
            <a:spLocks noChangeArrowheads="1"/>
          </p:cNvSpPr>
          <p:nvPr/>
        </p:nvSpPr>
        <p:spPr bwMode="auto">
          <a:xfrm>
            <a:off x="5039098" y="4984179"/>
            <a:ext cx="503237" cy="431800"/>
          </a:xfrm>
          <a:prstGeom prst="ellipse">
            <a:avLst/>
          </a:prstGeom>
          <a:noFill/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1" name="Oval 35"/>
          <p:cNvSpPr>
            <a:spLocks noChangeArrowheads="1"/>
          </p:cNvSpPr>
          <p:nvPr/>
        </p:nvSpPr>
        <p:spPr bwMode="auto">
          <a:xfrm>
            <a:off x="3599235" y="2895029"/>
            <a:ext cx="503238" cy="431800"/>
          </a:xfrm>
          <a:prstGeom prst="ellipse">
            <a:avLst/>
          </a:prstGeom>
          <a:noFill/>
          <a:ln w="19050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2" name="Oval 36"/>
          <p:cNvSpPr>
            <a:spLocks noChangeArrowheads="1"/>
          </p:cNvSpPr>
          <p:nvPr/>
        </p:nvSpPr>
        <p:spPr bwMode="auto">
          <a:xfrm>
            <a:off x="3383335" y="1167829"/>
            <a:ext cx="503238" cy="431800"/>
          </a:xfrm>
          <a:prstGeom prst="ellipse">
            <a:avLst/>
          </a:prstGeom>
          <a:noFill/>
          <a:ln w="19050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3" name="Oval 37"/>
          <p:cNvSpPr>
            <a:spLocks noChangeArrowheads="1"/>
          </p:cNvSpPr>
          <p:nvPr/>
        </p:nvSpPr>
        <p:spPr bwMode="auto">
          <a:xfrm>
            <a:off x="3022973" y="4768279"/>
            <a:ext cx="503237" cy="431800"/>
          </a:xfrm>
          <a:prstGeom prst="ellipse">
            <a:avLst/>
          </a:prstGeom>
          <a:noFill/>
          <a:ln w="19050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4" name="Oval 38"/>
          <p:cNvSpPr>
            <a:spLocks noChangeArrowheads="1"/>
          </p:cNvSpPr>
          <p:nvPr/>
        </p:nvSpPr>
        <p:spPr bwMode="auto">
          <a:xfrm>
            <a:off x="6983785" y="6136704"/>
            <a:ext cx="503238" cy="431800"/>
          </a:xfrm>
          <a:prstGeom prst="ellipse">
            <a:avLst/>
          </a:prstGeom>
          <a:noFill/>
          <a:ln w="19050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5" name="Oval 39"/>
          <p:cNvSpPr>
            <a:spLocks noChangeArrowheads="1"/>
          </p:cNvSpPr>
          <p:nvPr/>
        </p:nvSpPr>
        <p:spPr bwMode="auto">
          <a:xfrm>
            <a:off x="2880098" y="2895029"/>
            <a:ext cx="503237" cy="4318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6" name="Oval 40"/>
          <p:cNvSpPr>
            <a:spLocks noChangeArrowheads="1"/>
          </p:cNvSpPr>
          <p:nvPr/>
        </p:nvSpPr>
        <p:spPr bwMode="auto">
          <a:xfrm>
            <a:off x="1943473" y="1239267"/>
            <a:ext cx="503237" cy="4318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7" name="Oval 41"/>
          <p:cNvSpPr>
            <a:spLocks noChangeArrowheads="1"/>
          </p:cNvSpPr>
          <p:nvPr/>
        </p:nvSpPr>
        <p:spPr bwMode="auto">
          <a:xfrm>
            <a:off x="2303835" y="4479354"/>
            <a:ext cx="503238" cy="4318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85738" name="Oval 42"/>
          <p:cNvSpPr>
            <a:spLocks noChangeArrowheads="1"/>
          </p:cNvSpPr>
          <p:nvPr/>
        </p:nvSpPr>
        <p:spPr bwMode="auto">
          <a:xfrm>
            <a:off x="4967660" y="3544317"/>
            <a:ext cx="503238" cy="431800"/>
          </a:xfrm>
          <a:prstGeom prst="ellipse">
            <a:avLst/>
          </a:prstGeom>
          <a:noFill/>
          <a:ln w="19050" algn="ctr">
            <a:solidFill>
              <a:srgbClr val="00A4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31" name="Rectangle 30"/>
          <p:cNvSpPr/>
          <p:nvPr/>
        </p:nvSpPr>
        <p:spPr>
          <a:xfrm>
            <a:off x="6911752" y="3737297"/>
            <a:ext cx="288032" cy="1512168"/>
          </a:xfrm>
          <a:prstGeom prst="rect">
            <a:avLst/>
          </a:prstGeom>
          <a:solidFill>
            <a:srgbClr val="47422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5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5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8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8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85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8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8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85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85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85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85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8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85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8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8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85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723" grpId="0" animBg="1"/>
      <p:bldP spid="285724" grpId="0" animBg="1"/>
      <p:bldP spid="285725" grpId="0" animBg="1"/>
      <p:bldP spid="285726" grpId="0" animBg="1"/>
      <p:bldP spid="285727" grpId="0" animBg="1"/>
      <p:bldP spid="285728" grpId="0" animBg="1"/>
      <p:bldP spid="285729" grpId="0" animBg="1"/>
      <p:bldP spid="285730" grpId="0" animBg="1"/>
      <p:bldP spid="285731" grpId="0" animBg="1"/>
      <p:bldP spid="285732" grpId="0" animBg="1"/>
      <p:bldP spid="285733" grpId="0" animBg="1"/>
      <p:bldP spid="285734" grpId="0" animBg="1"/>
      <p:bldP spid="285735" grpId="0" animBg="1"/>
      <p:bldP spid="285736" grpId="0" animBg="1"/>
      <p:bldP spid="285737" grpId="0" animBg="1"/>
      <p:bldP spid="285738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2879304" y="116632"/>
            <a:ext cx="6264696" cy="582612"/>
          </a:xfrm>
        </p:spPr>
        <p:txBody>
          <a:bodyPr/>
          <a:lstStyle/>
          <a:p>
            <a:r>
              <a:rPr lang="nb-NO" sz="2200" dirty="0" smtClean="0"/>
              <a:t>Kanalforkortning (kanallengdemodulasjon)</a:t>
            </a:r>
          </a:p>
        </p:txBody>
      </p:sp>
      <p:graphicFrame>
        <p:nvGraphicFramePr>
          <p:cNvPr id="291847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5652120" y="3789040"/>
          <a:ext cx="1295400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9" name="Equation" r:id="rId4" imgW="774360" imgH="241200" progId="Equation.3">
                  <p:embed/>
                </p:oleObj>
              </mc:Choice>
              <mc:Fallback>
                <p:oleObj name="Equation" r:id="rId4" imgW="774360" imgH="241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3789040"/>
                        <a:ext cx="1295400" cy="404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1844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4213" y="1732781"/>
            <a:ext cx="2808287" cy="2138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294" name="Text Box 5"/>
          <p:cNvSpPr txBox="1">
            <a:spLocks noChangeArrowheads="1"/>
          </p:cNvSpPr>
          <p:nvPr/>
        </p:nvSpPr>
        <p:spPr bwMode="auto">
          <a:xfrm>
            <a:off x="251520" y="908720"/>
            <a:ext cx="864096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Liten </a:t>
            </a:r>
            <a:r>
              <a:rPr lang="nb-NO" i="1" dirty="0" err="1"/>
              <a:t>V</a:t>
            </a:r>
            <a:r>
              <a:rPr lang="nb-NO" sz="1200" i="1" dirty="0" err="1"/>
              <a:t>gd</a:t>
            </a:r>
            <a:r>
              <a:rPr lang="nb-NO" dirty="0"/>
              <a:t> (som indirekte gir stor </a:t>
            </a:r>
            <a:r>
              <a:rPr lang="nb-NO" i="1" dirty="0" err="1"/>
              <a:t>V</a:t>
            </a:r>
            <a:r>
              <a:rPr lang="nb-NO" sz="1200" i="1" dirty="0" err="1"/>
              <a:t>ds</a:t>
            </a:r>
            <a:r>
              <a:rPr lang="nb-NO" dirty="0"/>
              <a:t>) betyr at det ikke dannes kanal ved </a:t>
            </a:r>
            <a:r>
              <a:rPr lang="nb-NO" dirty="0" err="1"/>
              <a:t>drain</a:t>
            </a:r>
            <a:r>
              <a:rPr lang="nb-NO" dirty="0"/>
              <a:t> siden. En høy </a:t>
            </a:r>
            <a:r>
              <a:rPr lang="nb-NO" dirty="0" err="1"/>
              <a:t>drain</a:t>
            </a:r>
            <a:r>
              <a:rPr lang="nb-NO" dirty="0"/>
              <a:t> spenning vil skyve kanalen mot </a:t>
            </a:r>
            <a:r>
              <a:rPr lang="nb-NO" dirty="0" err="1"/>
              <a:t>source</a:t>
            </a:r>
            <a:r>
              <a:rPr lang="nb-NO" dirty="0"/>
              <a:t> siden:</a:t>
            </a:r>
          </a:p>
        </p:txBody>
      </p:sp>
      <p:sp>
        <p:nvSpPr>
          <p:cNvPr id="291846" name="Text Box 6"/>
          <p:cNvSpPr txBox="1">
            <a:spLocks noChangeArrowheads="1"/>
          </p:cNvSpPr>
          <p:nvPr/>
        </p:nvSpPr>
        <p:spPr bwMode="auto">
          <a:xfrm>
            <a:off x="4860032" y="2636912"/>
            <a:ext cx="4104282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Den effektive kanallengden vil bli mindre enn nominell (tegnet) lengde:</a:t>
            </a:r>
          </a:p>
        </p:txBody>
      </p:sp>
      <p:sp>
        <p:nvSpPr>
          <p:cNvPr id="291849" name="Line 9"/>
          <p:cNvSpPr>
            <a:spLocks noChangeShapeType="1"/>
          </p:cNvSpPr>
          <p:nvPr/>
        </p:nvSpPr>
        <p:spPr bwMode="auto">
          <a:xfrm>
            <a:off x="2124075" y="2720206"/>
            <a:ext cx="215900" cy="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1850" name="Line 10"/>
          <p:cNvSpPr>
            <a:spLocks noChangeShapeType="1"/>
          </p:cNvSpPr>
          <p:nvPr/>
        </p:nvSpPr>
        <p:spPr bwMode="auto">
          <a:xfrm flipH="1" flipV="1">
            <a:off x="2195512" y="2720206"/>
            <a:ext cx="4464720" cy="121285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1851" name="Text Box 11"/>
          <p:cNvSpPr txBox="1">
            <a:spLocks noChangeArrowheads="1"/>
          </p:cNvSpPr>
          <p:nvPr/>
        </p:nvSpPr>
        <p:spPr bwMode="auto">
          <a:xfrm>
            <a:off x="323528" y="4149080"/>
            <a:ext cx="853440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Dette betyr at strømmen vil stige for økende </a:t>
            </a:r>
            <a:r>
              <a:rPr lang="nb-NO" i="1" dirty="0" err="1"/>
              <a:t>V</a:t>
            </a:r>
            <a:r>
              <a:rPr lang="nb-NO" sz="1200" i="1" dirty="0" err="1"/>
              <a:t>ds</a:t>
            </a:r>
            <a:r>
              <a:rPr lang="nb-NO" dirty="0"/>
              <a:t> i metning og kan modelleres som:</a:t>
            </a:r>
          </a:p>
        </p:txBody>
      </p:sp>
      <p:graphicFrame>
        <p:nvGraphicFramePr>
          <p:cNvPr id="291854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395536" y="5013176"/>
          <a:ext cx="7637524" cy="1628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0" name="Equation" r:id="rId7" imgW="4520880" imgH="965160" progId="Equation.3">
                  <p:embed/>
                </p:oleObj>
              </mc:Choice>
              <mc:Fallback>
                <p:oleObj name="Equation" r:id="rId7" imgW="4520880" imgH="9651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5013176"/>
                        <a:ext cx="7637524" cy="16288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1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1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1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1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1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1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1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1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1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6" grpId="0"/>
      <p:bldP spid="291849" grpId="0" animBg="1"/>
      <p:bldP spid="291850" grpId="0" animBg="1"/>
      <p:bldP spid="2918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Grp="1" noChangeAspect="1"/>
          </p:cNvGraphicFramePr>
          <p:nvPr>
            <p:ph/>
          </p:nvPr>
        </p:nvGraphicFramePr>
        <p:xfrm>
          <a:off x="467544" y="836712"/>
          <a:ext cx="8239147" cy="1758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8" name="Equation" r:id="rId4" imgW="4520880" imgH="965160" progId="Equation.3">
                  <p:embed/>
                </p:oleObj>
              </mc:Choice>
              <mc:Fallback>
                <p:oleObj name="Equation" r:id="rId4" imgW="4520880" imgH="9651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836712"/>
                        <a:ext cx="8239147" cy="17584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5942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0485" y="3501622"/>
            <a:ext cx="3022116" cy="30665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5943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3717500"/>
            <a:ext cx="3017354" cy="292529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5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5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548680"/>
            <a:ext cx="8229600" cy="582613"/>
          </a:xfrm>
        </p:spPr>
        <p:txBody>
          <a:bodyPr/>
          <a:lstStyle/>
          <a:p>
            <a:r>
              <a:rPr lang="nb-NO" sz="2400" dirty="0" smtClean="0"/>
              <a:t>Invertere med statisk last</a:t>
            </a:r>
          </a:p>
        </p:txBody>
      </p:sp>
      <p:pic>
        <p:nvPicPr>
          <p:cNvPr id="2979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451" y="1701130"/>
            <a:ext cx="1233487" cy="2305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98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1613" y="4437980"/>
            <a:ext cx="1228725" cy="2159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97990" name="Text Box 6"/>
          <p:cNvSpPr txBox="1">
            <a:spLocks noChangeArrowheads="1"/>
          </p:cNvSpPr>
          <p:nvPr/>
        </p:nvSpPr>
        <p:spPr bwMode="auto">
          <a:xfrm>
            <a:off x="395188" y="1269330"/>
            <a:ext cx="20891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Motstand:</a:t>
            </a:r>
          </a:p>
        </p:txBody>
      </p:sp>
      <p:sp>
        <p:nvSpPr>
          <p:cNvPr id="297991" name="Text Box 7"/>
          <p:cNvSpPr txBox="1">
            <a:spLocks noChangeArrowheads="1"/>
          </p:cNvSpPr>
          <p:nvPr/>
        </p:nvSpPr>
        <p:spPr bwMode="auto">
          <a:xfrm>
            <a:off x="395188" y="4077618"/>
            <a:ext cx="20891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Strømkilde:</a:t>
            </a:r>
          </a:p>
        </p:txBody>
      </p:sp>
      <p:graphicFrame>
        <p:nvGraphicFramePr>
          <p:cNvPr id="29799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286026" y="4358605"/>
          <a:ext cx="1798637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2" name="Equation" r:id="rId6" imgW="990360" imgH="431640" progId="Equation.3">
                  <p:embed/>
                </p:oleObj>
              </mc:Choice>
              <mc:Fallback>
                <p:oleObj name="Equation" r:id="rId6" imgW="99036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026" y="4358605"/>
                        <a:ext cx="1798637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994" name="Picture 1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1340768"/>
            <a:ext cx="2667000" cy="2759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995" name="Picture 1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2838" y="4077618"/>
            <a:ext cx="2673350" cy="2592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996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22838" y="1556668"/>
            <a:ext cx="2665413" cy="2574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7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7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7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7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7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7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97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90" grpId="0"/>
      <p:bldP spid="29799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692696"/>
            <a:ext cx="8229600" cy="582613"/>
          </a:xfrm>
        </p:spPr>
        <p:txBody>
          <a:bodyPr/>
          <a:lstStyle/>
          <a:p>
            <a:r>
              <a:rPr lang="nb-NO" sz="2400" dirty="0" err="1" smtClean="0"/>
              <a:t>Pseudo</a:t>
            </a:r>
            <a:r>
              <a:rPr lang="nb-NO" sz="2400" dirty="0" smtClean="0"/>
              <a:t> </a:t>
            </a:r>
            <a:r>
              <a:rPr lang="nb-NO" sz="2400" dirty="0" err="1" smtClean="0"/>
              <a:t>nMOS</a:t>
            </a:r>
            <a:r>
              <a:rPr lang="nb-NO" sz="2400" dirty="0" smtClean="0"/>
              <a:t> inverter</a:t>
            </a:r>
          </a:p>
        </p:txBody>
      </p:sp>
      <p:pic>
        <p:nvPicPr>
          <p:cNvPr id="3000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051" y="2061517"/>
            <a:ext cx="1946275" cy="3384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000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485255"/>
            <a:ext cx="2447925" cy="2363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00038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149080"/>
            <a:ext cx="2405062" cy="2498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00039" name="Text Box 7"/>
          <p:cNvSpPr txBox="1">
            <a:spLocks noChangeArrowheads="1"/>
          </p:cNvSpPr>
          <p:nvPr/>
        </p:nvSpPr>
        <p:spPr bwMode="auto">
          <a:xfrm>
            <a:off x="4859139" y="3861742"/>
            <a:ext cx="223314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Strømforbruk: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0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0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0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0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620688"/>
            <a:ext cx="7696200" cy="1143000"/>
          </a:xfrm>
        </p:spPr>
        <p:txBody>
          <a:bodyPr/>
          <a:lstStyle/>
          <a:p>
            <a:r>
              <a:rPr lang="nb-NO" sz="2400" dirty="0" smtClean="0"/>
              <a:t>Body effekt</a:t>
            </a:r>
          </a:p>
        </p:txBody>
      </p:sp>
      <p:graphicFrame>
        <p:nvGraphicFramePr>
          <p:cNvPr id="304133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395288" y="1989138"/>
          <a:ext cx="367188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1" name="Equation" r:id="rId4" imgW="1930320" imgH="266400" progId="Equation.3">
                  <p:embed/>
                </p:oleObj>
              </mc:Choice>
              <mc:Fallback>
                <p:oleObj name="Equation" r:id="rId4" imgW="1930320" imgH="266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989138"/>
                        <a:ext cx="3671887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3068960"/>
            <a:ext cx="4031171" cy="17281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250825" y="1557338"/>
            <a:ext cx="223361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Modell:</a:t>
            </a:r>
          </a:p>
        </p:txBody>
      </p:sp>
      <p:sp>
        <p:nvSpPr>
          <p:cNvPr id="304136" name="Text Box 8"/>
          <p:cNvSpPr txBox="1">
            <a:spLocks noChangeArrowheads="1"/>
          </p:cNvSpPr>
          <p:nvPr/>
        </p:nvSpPr>
        <p:spPr bwMode="auto">
          <a:xfrm>
            <a:off x="395536" y="3212976"/>
            <a:ext cx="223361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/>
              <a:t>der:</a:t>
            </a:r>
          </a:p>
        </p:txBody>
      </p:sp>
      <p:graphicFrame>
        <p:nvGraphicFramePr>
          <p:cNvPr id="304137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1331640" y="4005064"/>
          <a:ext cx="1838325" cy="237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2" name="Formel" r:id="rId7" imgW="1054080" imgH="1358640" progId="Equation.3">
                  <p:embed/>
                </p:oleObj>
              </mc:Choice>
              <mc:Fallback>
                <p:oleObj name="Formel" r:id="rId7" imgW="1054080" imgH="1358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4005064"/>
                        <a:ext cx="1838325" cy="2376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582613"/>
          </a:xfrm>
        </p:spPr>
        <p:txBody>
          <a:bodyPr/>
          <a:lstStyle/>
          <a:p>
            <a:r>
              <a:rPr lang="nb-NO" sz="2400" dirty="0" smtClean="0"/>
              <a:t>Pass transistor DC karakteristikk</a:t>
            </a:r>
            <a:endParaRPr lang="en-US" sz="2400" dirty="0" smtClean="0"/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683444" y="1414338"/>
            <a:ext cx="25923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Terskelfall:</a:t>
            </a:r>
          </a:p>
        </p:txBody>
      </p:sp>
      <p:pic>
        <p:nvPicPr>
          <p:cNvPr id="34099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0781" y="1844551"/>
            <a:ext cx="2087563" cy="1103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4100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212976"/>
            <a:ext cx="3240087" cy="1290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4100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0781" y="4724276"/>
            <a:ext cx="2089150" cy="1771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41002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8931" y="1700088"/>
            <a:ext cx="1727200" cy="1204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41003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2669" y="3357438"/>
            <a:ext cx="3744912" cy="2287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0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4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oiler-orienteringsmøter-bachelo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foiler-orienteringsmøter-bachelor</Template>
  <TotalTime>9187</TotalTime>
  <Words>422</Words>
  <Application>Microsoft Macintosh PowerPoint</Application>
  <PresentationFormat>On-screen Show (4:3)</PresentationFormat>
  <Paragraphs>126</Paragraphs>
  <Slides>19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Wingdings</vt:lpstr>
      <vt:lpstr>ヒラギノ角ゴ Pro W3</vt:lpstr>
      <vt:lpstr>foiler-orienteringsmøter-bachelor</vt:lpstr>
      <vt:lpstr>Formel</vt:lpstr>
      <vt:lpstr>Equation</vt:lpstr>
      <vt:lpstr>INF3400 Del 3 Teori</vt:lpstr>
      <vt:lpstr>PowerPoint Presentation</vt:lpstr>
      <vt:lpstr>PowerPoint Presentation</vt:lpstr>
      <vt:lpstr>CMOS inverter og DC karakteristikk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Transistorstørrelser</vt:lpstr>
      <vt:lpstr>Støymargin</vt:lpstr>
      <vt:lpstr>Kanalforkortning (kanallengdemodulasjon)</vt:lpstr>
      <vt:lpstr>PowerPoint Presentation</vt:lpstr>
      <vt:lpstr>Invertere med statisk last</vt:lpstr>
      <vt:lpstr>Pseudo nMOS inverter</vt:lpstr>
      <vt:lpstr>Body effekt</vt:lpstr>
      <vt:lpstr>Pass transistor DC karakteristikk</vt:lpstr>
    </vt:vector>
  </TitlesOfParts>
  <Company>Universitetet i Oslo</Company>
  <LinksUpToDate>false</LinksUpToDate>
  <SharedDoc>false</SharedDoc>
  <HyperlinkBase/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Institutt for Informatikk ønsker alle ny studenter velkommen!</dc:title>
  <dc:creator/>
  <cp:lastModifiedBy>Omid Mirmotahari</cp:lastModifiedBy>
  <cp:revision>253</cp:revision>
  <dcterms:created xsi:type="dcterms:W3CDTF">2011-08-14T18:14:06Z</dcterms:created>
  <dcterms:modified xsi:type="dcterms:W3CDTF">2017-01-31T19:53:20Z</dcterms:modified>
</cp:coreProperties>
</file>