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saveSubsetFonts="1" autoCompressPictures="0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59" r:id="rId2"/>
    <p:sldId id="260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</p:sldIdLst>
  <p:sldSz cx="9144000" cy="6858000" type="screen4x3"/>
  <p:notesSz cx="6794500" cy="9906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6E6A2"/>
    <a:srgbClr val="FFFF66"/>
    <a:srgbClr val="FAFFCD"/>
    <a:srgbClr val="FBFA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48" autoAdjust="0"/>
    <p:restoredTop sz="94539" autoAdjust="0"/>
  </p:normalViewPr>
  <p:slideViewPr>
    <p:cSldViewPr>
      <p:cViewPr>
        <p:scale>
          <a:sx n="70" d="100"/>
          <a:sy n="70" d="100"/>
        </p:scale>
        <p:origin x="-960" y="-173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>
        <p:scale>
          <a:sx n="210" d="100"/>
          <a:sy n="210" d="100"/>
        </p:scale>
        <p:origin x="-222" y="4002"/>
      </p:cViewPr>
      <p:guideLst>
        <p:guide orient="horz" pos="3120"/>
        <p:guide pos="214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7.wmf"/><Relationship Id="rId1" Type="http://schemas.openxmlformats.org/officeDocument/2006/relationships/image" Target="../media/image6.wmf"/><Relationship Id="rId4" Type="http://schemas.openxmlformats.org/officeDocument/2006/relationships/image" Target="../media/image9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image" Target="../media/image12.wmf"/><Relationship Id="rId1" Type="http://schemas.openxmlformats.org/officeDocument/2006/relationships/image" Target="../media/image11.wmf"/><Relationship Id="rId4" Type="http://schemas.openxmlformats.org/officeDocument/2006/relationships/image" Target="../media/image9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6.wmf"/><Relationship Id="rId1" Type="http://schemas.openxmlformats.org/officeDocument/2006/relationships/image" Target="../media/image15.wmf"/><Relationship Id="rId4" Type="http://schemas.openxmlformats.org/officeDocument/2006/relationships/image" Target="../media/image18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33.wmf"/><Relationship Id="rId1" Type="http://schemas.openxmlformats.org/officeDocument/2006/relationships/image" Target="../media/image32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37.wmf"/><Relationship Id="rId2" Type="http://schemas.openxmlformats.org/officeDocument/2006/relationships/image" Target="../media/image36.wmf"/><Relationship Id="rId1" Type="http://schemas.openxmlformats.org/officeDocument/2006/relationships/image" Target="../media/image35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41.wmf"/><Relationship Id="rId2" Type="http://schemas.openxmlformats.org/officeDocument/2006/relationships/image" Target="../media/image40.wmf"/><Relationship Id="rId1" Type="http://schemas.openxmlformats.org/officeDocument/2006/relationships/image" Target="../media/image39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0" hangingPunct="0">
              <a:defRPr sz="12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645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0" hangingPunct="0">
              <a:defRPr sz="12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8C435666-159B-41C9-8F51-4830F3094CF6}" type="datetime1">
              <a:rPr lang="nb-NO"/>
              <a:pPr>
                <a:defRPr/>
              </a:pPr>
              <a:t>19.03.2014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0" hangingPunct="0">
              <a:defRPr sz="12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0" hangingPunct="0">
              <a:defRPr sz="12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427EBB26-512E-4420-84BC-EFC459BCF133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5346729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28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217" y="0"/>
            <a:ext cx="294428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53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0750" y="742950"/>
            <a:ext cx="4953000" cy="37147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5934" y="4705350"/>
            <a:ext cx="4982634" cy="445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10700"/>
            <a:ext cx="294428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217" y="9410700"/>
            <a:ext cx="294428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A4054EEB-AB3A-4FAA-91DD-5EF32BCCE5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19786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699B619-9153-4A8F-A218-DD7DAC974117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4CC7387-65DB-4D59-9C0E-05FA1FFB5E7F}" type="slidenum">
              <a:rPr lang="en-US"/>
              <a:pPr/>
              <a:t>3</a:t>
            </a:fld>
            <a:endParaRPr lang="en-US"/>
          </a:p>
        </p:txBody>
      </p:sp>
      <p:sp>
        <p:nvSpPr>
          <p:cNvPr id="462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2338" y="742950"/>
            <a:ext cx="4953000" cy="3714750"/>
          </a:xfrm>
          <a:ln/>
        </p:spPr>
      </p:sp>
      <p:sp>
        <p:nvSpPr>
          <p:cNvPr id="462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30A1046-68DE-440E-99A0-3CC4A82CE8E6}" type="slidenum">
              <a:rPr lang="en-US"/>
              <a:pPr/>
              <a:t>4</a:t>
            </a:fld>
            <a:endParaRPr lang="en-US"/>
          </a:p>
        </p:txBody>
      </p:sp>
      <p:sp>
        <p:nvSpPr>
          <p:cNvPr id="5048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2338" y="742950"/>
            <a:ext cx="4953000" cy="3714750"/>
          </a:xfrm>
          <a:ln/>
        </p:spPr>
      </p:sp>
      <p:sp>
        <p:nvSpPr>
          <p:cNvPr id="5048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397EF90-F4D3-4742-88EF-A788C238B7BB}" type="slidenum">
              <a:rPr lang="en-US"/>
              <a:pPr/>
              <a:t>5</a:t>
            </a:fld>
            <a:endParaRPr lang="en-US"/>
          </a:p>
        </p:txBody>
      </p:sp>
      <p:sp>
        <p:nvSpPr>
          <p:cNvPr id="5058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2338" y="742950"/>
            <a:ext cx="4953000" cy="3714750"/>
          </a:xfrm>
          <a:ln/>
        </p:spPr>
      </p:sp>
      <p:sp>
        <p:nvSpPr>
          <p:cNvPr id="5058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B279BB3-6425-4E1C-AA57-345287733D04}" type="slidenum">
              <a:rPr lang="en-US"/>
              <a:pPr/>
              <a:t>6</a:t>
            </a:fld>
            <a:endParaRPr lang="en-US"/>
          </a:p>
        </p:txBody>
      </p:sp>
      <p:sp>
        <p:nvSpPr>
          <p:cNvPr id="5068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2338" y="742950"/>
            <a:ext cx="4953000" cy="3714750"/>
          </a:xfrm>
          <a:ln/>
        </p:spPr>
      </p:sp>
      <p:sp>
        <p:nvSpPr>
          <p:cNvPr id="5068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330DB42-874E-4410-ACC9-B0A632C20AE6}" type="slidenum">
              <a:rPr lang="en-US"/>
              <a:pPr/>
              <a:t>7</a:t>
            </a:fld>
            <a:endParaRPr lang="en-US"/>
          </a:p>
        </p:txBody>
      </p:sp>
      <p:sp>
        <p:nvSpPr>
          <p:cNvPr id="509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3990" y="742950"/>
            <a:ext cx="4529667" cy="3714750"/>
          </a:xfrm>
          <a:ln/>
        </p:spPr>
      </p:sp>
      <p:sp>
        <p:nvSpPr>
          <p:cNvPr id="509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2DEB93-8779-486A-A3CB-0DCEBD5A3E9A}" type="slidenum">
              <a:rPr lang="en-US"/>
              <a:pPr/>
              <a:t>8</a:t>
            </a:fld>
            <a:endParaRPr lang="en-US"/>
          </a:p>
        </p:txBody>
      </p:sp>
      <p:sp>
        <p:nvSpPr>
          <p:cNvPr id="510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2338" y="742950"/>
            <a:ext cx="4953000" cy="3714750"/>
          </a:xfrm>
          <a:ln/>
        </p:spPr>
      </p:sp>
      <p:sp>
        <p:nvSpPr>
          <p:cNvPr id="5109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1943FD2-217D-4915-BCD7-EB14B42DB087}" type="slidenum">
              <a:rPr lang="en-US"/>
              <a:pPr/>
              <a:t>9</a:t>
            </a:fld>
            <a:endParaRPr lang="en-US"/>
          </a:p>
        </p:txBody>
      </p:sp>
      <p:sp>
        <p:nvSpPr>
          <p:cNvPr id="5120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2338" y="742950"/>
            <a:ext cx="4953000" cy="3714750"/>
          </a:xfrm>
          <a:ln/>
        </p:spPr>
      </p:sp>
      <p:sp>
        <p:nvSpPr>
          <p:cNvPr id="5120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4CA6E5C-8212-43C6-8AFE-1B1EB4B55A55}" type="slidenum">
              <a:rPr lang="en-US"/>
              <a:pPr/>
              <a:t>10</a:t>
            </a:fld>
            <a:endParaRPr lang="en-US"/>
          </a:p>
        </p:txBody>
      </p:sp>
      <p:sp>
        <p:nvSpPr>
          <p:cNvPr id="5140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2338" y="742950"/>
            <a:ext cx="4953000" cy="3714750"/>
          </a:xfrm>
          <a:ln/>
        </p:spPr>
      </p:sp>
      <p:sp>
        <p:nvSpPr>
          <p:cNvPr id="5140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3D7C6D1-EA75-47FB-8126-C9354FB2BF90}" type="slidenum">
              <a:rPr lang="en-US"/>
              <a:pPr/>
              <a:t>11</a:t>
            </a:fld>
            <a:endParaRPr lang="en-US"/>
          </a:p>
        </p:txBody>
      </p:sp>
      <p:sp>
        <p:nvSpPr>
          <p:cNvPr id="521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2338" y="742950"/>
            <a:ext cx="4953000" cy="3714750"/>
          </a:xfrm>
          <a:ln/>
        </p:spPr>
      </p:sp>
      <p:sp>
        <p:nvSpPr>
          <p:cNvPr id="521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B55BF1F-7397-4EAC-8556-F9B98A02BDD6}" type="slidenum">
              <a:rPr lang="en-US"/>
              <a:pPr/>
              <a:t>12</a:t>
            </a:fld>
            <a:endParaRPr lang="en-US"/>
          </a:p>
        </p:txBody>
      </p:sp>
      <p:sp>
        <p:nvSpPr>
          <p:cNvPr id="522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2338" y="742950"/>
            <a:ext cx="4953000" cy="3714750"/>
          </a:xfrm>
          <a:ln/>
        </p:spPr>
      </p:sp>
      <p:sp>
        <p:nvSpPr>
          <p:cNvPr id="522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A40FA93-C6C4-4297-852C-C13DCE1B3A48}" type="slidenum">
              <a:rPr lang="en-US"/>
              <a:pPr/>
              <a:t>13</a:t>
            </a:fld>
            <a:endParaRPr lang="en-US"/>
          </a:p>
        </p:txBody>
      </p:sp>
      <p:sp>
        <p:nvSpPr>
          <p:cNvPr id="523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2338" y="742950"/>
            <a:ext cx="4953000" cy="3714750"/>
          </a:xfrm>
          <a:ln/>
        </p:spPr>
      </p:sp>
      <p:sp>
        <p:nvSpPr>
          <p:cNvPr id="523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659B13E-00FE-4C8B-ABDF-0DAB8A3DF9C8}" type="slidenum">
              <a:rPr lang="en-US"/>
              <a:pPr/>
              <a:t>14</a:t>
            </a:fld>
            <a:endParaRPr lang="en-US"/>
          </a:p>
        </p:txBody>
      </p:sp>
      <p:sp>
        <p:nvSpPr>
          <p:cNvPr id="531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2338" y="742950"/>
            <a:ext cx="4953000" cy="3714750"/>
          </a:xfrm>
          <a:ln/>
        </p:spPr>
      </p:sp>
      <p:sp>
        <p:nvSpPr>
          <p:cNvPr id="531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A4C0B68-035B-476A-A0DE-C3FC067A9958}" type="slidenum">
              <a:rPr lang="en-US"/>
              <a:pPr/>
              <a:t>15</a:t>
            </a:fld>
            <a:endParaRPr lang="en-US"/>
          </a:p>
        </p:txBody>
      </p:sp>
      <p:sp>
        <p:nvSpPr>
          <p:cNvPr id="532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3990" y="742950"/>
            <a:ext cx="4529667" cy="3714750"/>
          </a:xfrm>
          <a:ln/>
        </p:spPr>
      </p:sp>
      <p:sp>
        <p:nvSpPr>
          <p:cNvPr id="532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8D3627F-56FA-4F5C-AEBC-60853D3BE908}" type="slidenum">
              <a:rPr lang="en-US"/>
              <a:pPr/>
              <a:t>16</a:t>
            </a:fld>
            <a:endParaRPr lang="en-US"/>
          </a:p>
        </p:txBody>
      </p:sp>
      <p:sp>
        <p:nvSpPr>
          <p:cNvPr id="533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2338" y="742950"/>
            <a:ext cx="4953000" cy="3714750"/>
          </a:xfrm>
          <a:ln/>
        </p:spPr>
      </p:sp>
      <p:sp>
        <p:nvSpPr>
          <p:cNvPr id="533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96BA3E3-53C6-4A3F-A0FC-E0A7839174DA}" type="slidenum">
              <a:rPr lang="en-US"/>
              <a:pPr/>
              <a:t>17</a:t>
            </a:fld>
            <a:endParaRPr lang="en-US"/>
          </a:p>
        </p:txBody>
      </p:sp>
      <p:sp>
        <p:nvSpPr>
          <p:cNvPr id="534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2338" y="742950"/>
            <a:ext cx="4953000" cy="3714750"/>
          </a:xfrm>
          <a:ln/>
        </p:spPr>
      </p:sp>
      <p:sp>
        <p:nvSpPr>
          <p:cNvPr id="534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May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Håvard Kolle Riis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87E3E55-FC40-4B08-99B3-45D473519065}" type="slidenum">
              <a:rPr lang="en-US"/>
              <a:pPr/>
              <a:t>18</a:t>
            </a:fld>
            <a:endParaRPr lang="en-US"/>
          </a:p>
        </p:txBody>
      </p:sp>
      <p:sp>
        <p:nvSpPr>
          <p:cNvPr id="540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2338" y="742950"/>
            <a:ext cx="4953000" cy="3714750"/>
          </a:xfrm>
          <a:ln/>
        </p:spPr>
      </p:sp>
      <p:sp>
        <p:nvSpPr>
          <p:cNvPr id="540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143000" y="2286000"/>
            <a:ext cx="7543800" cy="1143000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43000" y="3429000"/>
            <a:ext cx="7543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b-NO" dirty="0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xfrm>
            <a:off x="971600" y="64008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dirty="0" smtClean="0"/>
              <a:t>13 august 2013</a:t>
            </a:r>
            <a:endParaRPr lang="nb-NO" dirty="0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>
          <a:xfrm>
            <a:off x="3059832" y="6400800"/>
            <a:ext cx="4800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028384" y="6400800"/>
            <a:ext cx="6858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A4F80B-FD21-4BCC-B659-8C9FF5B8E79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13. august 2012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Velkomstmøte for alle nye informatikk-studenter høsten 2012</a:t>
            </a: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6BF94F-D6E3-4D54-8577-BF8CB4C259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13. august 2012</a:t>
            </a:r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Velkomstmøte for alle nye informatikk-studenter høsten 2012</a:t>
            </a:r>
            <a:endParaRPr lang="en-US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83C532-FCFB-4162-9366-F557F44B8C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13. august 2012</a:t>
            </a:r>
            <a:endParaRPr lang="nb-NO"/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Velkomstmøte for alle nye informatikk-studenter høsten 2012</a:t>
            </a:r>
            <a:endParaRPr lang="en-US"/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4659FF-04CC-4EC4-A0F9-CC41DDB013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13. august 2012</a:t>
            </a:r>
            <a:endParaRPr lang="nb-NO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Velkomstmøte for alle nye informatikk-studenter høsten 2012</a:t>
            </a:r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795331-C955-452D-B164-DE5674F692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13. august 2012</a:t>
            </a:r>
            <a:endParaRPr lang="nb-NO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Velkomstmøte for alle nye informatikk-studenter høsten 2012</a:t>
            </a:r>
            <a:endParaRPr lang="en-US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125458-5CAD-4005-96A1-525BB1F81A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13. august 2012</a:t>
            </a:r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Velkomstmøte for alle nye informatikk-studenter høsten 2012</a:t>
            </a:r>
            <a:endParaRPr lang="en-US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9EF6E2-9BCD-4920-9FC3-9D30AE9476A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13. august 2012</a:t>
            </a:r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Velkomstmøte for alle nye informatikk-studenter høsten 2012</a:t>
            </a:r>
            <a:endParaRPr lang="en-US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CA5534-2A24-4E61-849F-3B900F4AFC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13. august 2012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Velkomstmøte for alle nye informatikk-studenter høsten 2012</a:t>
            </a: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E5AB21-C3F0-4967-9182-0C40BAA6B5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13. august 2012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Velkomstmøte for alle nye informatikk-studenter høsten 2012</a:t>
            </a: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6E28E0-B079-419C-81B0-F121E3FEDD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9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r>
              <a:rPr lang="nb-NO" smtClean="0"/>
              <a:t>13. august 2012</a:t>
            </a:r>
            <a:endParaRPr lang="nb-NO" dirty="0"/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9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01000" y="62484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9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7E6BEE9E-B5FC-4F04-B100-5E31ED3697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1" name="Picture 6" descr="UiO_A.png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304800" y="228600"/>
            <a:ext cx="2300288" cy="14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</p:sldLayoutIdLst>
  <p:hf hdr="0"/>
  <p:txStyles>
    <p:titleStyle>
      <a:lvl1pPr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wmf"/><Relationship Id="rId3" Type="http://schemas.openxmlformats.org/officeDocument/2006/relationships/notesSlide" Target="../notesSlides/notesSlide3.xml"/><Relationship Id="rId7" Type="http://schemas.openxmlformats.org/officeDocument/2006/relationships/oleObject" Target="../embeddings/oleObject2.bin"/><Relationship Id="rId12" Type="http://schemas.openxmlformats.org/officeDocument/2006/relationships/image" Target="../media/image9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6.wmf"/><Relationship Id="rId11" Type="http://schemas.openxmlformats.org/officeDocument/2006/relationships/oleObject" Target="../embeddings/oleObject4.bin"/><Relationship Id="rId5" Type="http://schemas.openxmlformats.org/officeDocument/2006/relationships/oleObject" Target="../embeddings/oleObject1.bin"/><Relationship Id="rId10" Type="http://schemas.openxmlformats.org/officeDocument/2006/relationships/image" Target="../media/image8.wmf"/><Relationship Id="rId4" Type="http://schemas.openxmlformats.org/officeDocument/2006/relationships/image" Target="../media/image10.png"/><Relationship Id="rId9" Type="http://schemas.openxmlformats.org/officeDocument/2006/relationships/oleObject" Target="../embeddings/oleObject3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wmf"/><Relationship Id="rId3" Type="http://schemas.openxmlformats.org/officeDocument/2006/relationships/notesSlide" Target="../notesSlides/notesSlide4.xml"/><Relationship Id="rId7" Type="http://schemas.openxmlformats.org/officeDocument/2006/relationships/oleObject" Target="../embeddings/oleObject6.bin"/><Relationship Id="rId12" Type="http://schemas.openxmlformats.org/officeDocument/2006/relationships/image" Target="../media/image9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1.wmf"/><Relationship Id="rId11" Type="http://schemas.openxmlformats.org/officeDocument/2006/relationships/oleObject" Target="../embeddings/oleObject8.bin"/><Relationship Id="rId5" Type="http://schemas.openxmlformats.org/officeDocument/2006/relationships/oleObject" Target="../embeddings/oleObject5.bin"/><Relationship Id="rId10" Type="http://schemas.openxmlformats.org/officeDocument/2006/relationships/image" Target="../media/image13.wmf"/><Relationship Id="rId4" Type="http://schemas.openxmlformats.org/officeDocument/2006/relationships/image" Target="../media/image14.png"/><Relationship Id="rId9" Type="http://schemas.openxmlformats.org/officeDocument/2006/relationships/oleObject" Target="../embeddings/oleObject7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.bin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16.wmf"/><Relationship Id="rId12" Type="http://schemas.openxmlformats.org/officeDocument/2006/relationships/image" Target="../media/image1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10.bin"/><Relationship Id="rId11" Type="http://schemas.openxmlformats.org/officeDocument/2006/relationships/image" Target="../media/image18.wmf"/><Relationship Id="rId5" Type="http://schemas.openxmlformats.org/officeDocument/2006/relationships/image" Target="../media/image15.wmf"/><Relationship Id="rId10" Type="http://schemas.openxmlformats.org/officeDocument/2006/relationships/oleObject" Target="../embeddings/oleObject12.bin"/><Relationship Id="rId4" Type="http://schemas.openxmlformats.org/officeDocument/2006/relationships/oleObject" Target="../embeddings/oleObject9.bin"/><Relationship Id="rId9" Type="http://schemas.openxmlformats.org/officeDocument/2006/relationships/image" Target="../media/image17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25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3.bin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wmf"/><Relationship Id="rId3" Type="http://schemas.openxmlformats.org/officeDocument/2006/relationships/notesSlide" Target="../notesSlides/notesSlide13.xml"/><Relationship Id="rId7" Type="http://schemas.openxmlformats.org/officeDocument/2006/relationships/oleObject" Target="../embeddings/oleObject1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32.wmf"/><Relationship Id="rId5" Type="http://schemas.openxmlformats.org/officeDocument/2006/relationships/oleObject" Target="../embeddings/oleObject14.bin"/><Relationship Id="rId4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wmf"/><Relationship Id="rId3" Type="http://schemas.openxmlformats.org/officeDocument/2006/relationships/notesSlide" Target="../notesSlides/notesSlide14.xml"/><Relationship Id="rId7" Type="http://schemas.openxmlformats.org/officeDocument/2006/relationships/oleObject" Target="../embeddings/oleObject1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35.wmf"/><Relationship Id="rId5" Type="http://schemas.openxmlformats.org/officeDocument/2006/relationships/oleObject" Target="../embeddings/oleObject16.bin"/><Relationship Id="rId10" Type="http://schemas.openxmlformats.org/officeDocument/2006/relationships/image" Target="../media/image37.wmf"/><Relationship Id="rId4" Type="http://schemas.openxmlformats.org/officeDocument/2006/relationships/image" Target="../media/image38.png"/><Relationship Id="rId9" Type="http://schemas.openxmlformats.org/officeDocument/2006/relationships/oleObject" Target="../embeddings/oleObject18.bin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1.bin"/><Relationship Id="rId3" Type="http://schemas.openxmlformats.org/officeDocument/2006/relationships/notesSlide" Target="../notesSlides/notesSlide15.xml"/><Relationship Id="rId7" Type="http://schemas.openxmlformats.org/officeDocument/2006/relationships/image" Target="../media/image40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20.bin"/><Relationship Id="rId5" Type="http://schemas.openxmlformats.org/officeDocument/2006/relationships/image" Target="../media/image39.wmf"/><Relationship Id="rId10" Type="http://schemas.openxmlformats.org/officeDocument/2006/relationships/image" Target="../media/image42.png"/><Relationship Id="rId4" Type="http://schemas.openxmlformats.org/officeDocument/2006/relationships/oleObject" Target="../embeddings/oleObject19.bin"/><Relationship Id="rId9" Type="http://schemas.openxmlformats.org/officeDocument/2006/relationships/image" Target="../media/image41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ctrTitle"/>
          </p:nvPr>
        </p:nvSpPr>
        <p:spPr>
          <a:xfrm>
            <a:off x="1109663" y="2900363"/>
            <a:ext cx="7715250" cy="742950"/>
          </a:xfrm>
        </p:spPr>
        <p:txBody>
          <a:bodyPr/>
          <a:lstStyle/>
          <a:p>
            <a:pPr eaLnBrk="1" hangingPunct="1"/>
            <a:r>
              <a:rPr lang="nb-NO" dirty="0" smtClean="0"/>
              <a:t>INF3400 Del 9 Teori</a:t>
            </a:r>
          </a:p>
        </p:txBody>
      </p:sp>
      <p:sp>
        <p:nvSpPr>
          <p:cNvPr id="25603" name="Subtitle 2"/>
          <p:cNvSpPr>
            <a:spLocks noGrp="1"/>
          </p:cNvSpPr>
          <p:nvPr>
            <p:ph type="subTitle" idx="1"/>
          </p:nvPr>
        </p:nvSpPr>
        <p:spPr>
          <a:xfrm>
            <a:off x="1109663" y="3519488"/>
            <a:ext cx="7715250" cy="1052512"/>
          </a:xfrm>
        </p:spPr>
        <p:txBody>
          <a:bodyPr/>
          <a:lstStyle/>
          <a:p>
            <a:pPr eaLnBrk="1" hangingPunct="1"/>
            <a:r>
              <a:rPr lang="nb-NO" dirty="0" smtClean="0"/>
              <a:t>Dynamisk CMOS</a:t>
            </a:r>
          </a:p>
        </p:txBody>
      </p:sp>
    </p:spTree>
    <p:extLst>
      <p:ext uri="{BB962C8B-B14F-4D97-AF65-F5344CB8AC3E}">
        <p14:creationId xmlns:p14="http://schemas.microsoft.com/office/powerpoint/2010/main" val="2998098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618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260648"/>
            <a:ext cx="7696200" cy="1143000"/>
          </a:xfrm>
        </p:spPr>
        <p:txBody>
          <a:bodyPr/>
          <a:lstStyle/>
          <a:p>
            <a:r>
              <a:rPr lang="nb-NO" dirty="0"/>
              <a:t>Introduksjon til dynamisk CMOS</a:t>
            </a:r>
            <a:endParaRPr lang="nb-NO" b="1" dirty="0"/>
          </a:p>
        </p:txBody>
      </p:sp>
      <p:sp>
        <p:nvSpPr>
          <p:cNvPr id="367641" name="Text Box 25"/>
          <p:cNvSpPr txBox="1">
            <a:spLocks noChangeArrowheads="1"/>
          </p:cNvSpPr>
          <p:nvPr/>
        </p:nvSpPr>
        <p:spPr bwMode="auto">
          <a:xfrm>
            <a:off x="539750" y="3573463"/>
            <a:ext cx="1657350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sz="1600"/>
              <a:t>Komplementær</a:t>
            </a:r>
          </a:p>
        </p:txBody>
      </p:sp>
      <p:pic>
        <p:nvPicPr>
          <p:cNvPr id="367649" name="Picture 3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9750" y="1628775"/>
            <a:ext cx="4248150" cy="19224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sp>
        <p:nvSpPr>
          <p:cNvPr id="367650" name="Text Box 34"/>
          <p:cNvSpPr txBox="1">
            <a:spLocks noChangeArrowheads="1"/>
          </p:cNvSpPr>
          <p:nvPr/>
        </p:nvSpPr>
        <p:spPr bwMode="auto">
          <a:xfrm>
            <a:off x="2266950" y="3573463"/>
            <a:ext cx="1657350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sz="1600"/>
              <a:t>Pseudo nMOS</a:t>
            </a:r>
          </a:p>
        </p:txBody>
      </p:sp>
      <p:sp>
        <p:nvSpPr>
          <p:cNvPr id="367651" name="Text Box 35"/>
          <p:cNvSpPr txBox="1">
            <a:spLocks noChangeArrowheads="1"/>
          </p:cNvSpPr>
          <p:nvPr/>
        </p:nvSpPr>
        <p:spPr bwMode="auto">
          <a:xfrm>
            <a:off x="3994150" y="3573463"/>
            <a:ext cx="1657350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sz="1600"/>
              <a:t>Dynamisk</a:t>
            </a:r>
          </a:p>
        </p:txBody>
      </p:sp>
      <p:pic>
        <p:nvPicPr>
          <p:cNvPr id="367652" name="Picture 36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132138" y="4292600"/>
            <a:ext cx="4425950" cy="10795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367653" name="Picture 37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948488" y="1052513"/>
            <a:ext cx="1143000" cy="28082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sp>
        <p:nvSpPr>
          <p:cNvPr id="367654" name="Text Box 38"/>
          <p:cNvSpPr txBox="1">
            <a:spLocks noChangeArrowheads="1"/>
          </p:cNvSpPr>
          <p:nvPr/>
        </p:nvSpPr>
        <p:spPr bwMode="auto">
          <a:xfrm>
            <a:off x="6804024" y="4005263"/>
            <a:ext cx="1944439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sz="1600" dirty="0"/>
              <a:t>”Footed” dynamisk</a:t>
            </a:r>
          </a:p>
        </p:txBody>
      </p:sp>
    </p:spTree>
    <p:extLst>
      <p:ext uri="{BB962C8B-B14F-4D97-AF65-F5344CB8AC3E}">
        <p14:creationId xmlns:p14="http://schemas.microsoft.com/office/powerpoint/2010/main" val="1423451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67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67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67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67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676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7650" grpId="0"/>
      <p:bldP spid="367651" grpId="0"/>
      <p:bldP spid="36765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5620" name="Picture 4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3850" y="1773238"/>
            <a:ext cx="2663825" cy="24860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sp>
        <p:nvSpPr>
          <p:cNvPr id="495621" name="Text Box 5"/>
          <p:cNvSpPr txBox="1">
            <a:spLocks noChangeArrowheads="1"/>
          </p:cNvSpPr>
          <p:nvPr/>
        </p:nvSpPr>
        <p:spPr bwMode="auto">
          <a:xfrm>
            <a:off x="215986" y="1268760"/>
            <a:ext cx="2879551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dirty="0"/>
              <a:t>Dynamiske invertere:</a:t>
            </a:r>
          </a:p>
        </p:txBody>
      </p:sp>
      <p:sp>
        <p:nvSpPr>
          <p:cNvPr id="495622" name="Text Box 6"/>
          <p:cNvSpPr txBox="1">
            <a:spLocks noChangeArrowheads="1"/>
          </p:cNvSpPr>
          <p:nvPr/>
        </p:nvSpPr>
        <p:spPr bwMode="auto">
          <a:xfrm>
            <a:off x="2987675" y="1412776"/>
            <a:ext cx="3671888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dirty="0" err="1"/>
              <a:t>Ikke-footed</a:t>
            </a:r>
            <a:r>
              <a:rPr lang="nb-NO" dirty="0"/>
              <a:t> inverter:</a:t>
            </a:r>
          </a:p>
        </p:txBody>
      </p:sp>
      <p:graphicFrame>
        <p:nvGraphicFramePr>
          <p:cNvPr id="495623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68571403"/>
              </p:ext>
            </p:extLst>
          </p:nvPr>
        </p:nvGraphicFramePr>
        <p:xfrm>
          <a:off x="3348038" y="2102073"/>
          <a:ext cx="1639887" cy="1800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42" name="Equation" r:id="rId5" imgW="1434960" imgH="1574640" progId="Equation.3">
                  <p:embed/>
                </p:oleObj>
              </mc:Choice>
              <mc:Fallback>
                <p:oleObj name="Equation" r:id="rId5" imgW="1434960" imgH="1574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48038" y="2102073"/>
                        <a:ext cx="1639887" cy="18002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5625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38675682"/>
              </p:ext>
            </p:extLst>
          </p:nvPr>
        </p:nvGraphicFramePr>
        <p:xfrm>
          <a:off x="3365500" y="4140423"/>
          <a:ext cx="1782763" cy="1490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43" name="Equation" r:id="rId7" imgW="1549080" imgH="1295280" progId="Equation.3">
                  <p:embed/>
                </p:oleObj>
              </mc:Choice>
              <mc:Fallback>
                <p:oleObj name="Equation" r:id="rId7" imgW="1549080" imgH="1295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65500" y="4140423"/>
                        <a:ext cx="1782763" cy="14906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95626" name="Text Box 10"/>
          <p:cNvSpPr txBox="1">
            <a:spLocks noChangeArrowheads="1"/>
          </p:cNvSpPr>
          <p:nvPr/>
        </p:nvSpPr>
        <p:spPr bwMode="auto">
          <a:xfrm>
            <a:off x="5437188" y="1412776"/>
            <a:ext cx="3671887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/>
              <a:t>Footed inverter:</a:t>
            </a:r>
          </a:p>
        </p:txBody>
      </p:sp>
      <p:graphicFrame>
        <p:nvGraphicFramePr>
          <p:cNvPr id="495627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72332862"/>
              </p:ext>
            </p:extLst>
          </p:nvPr>
        </p:nvGraphicFramePr>
        <p:xfrm>
          <a:off x="5608638" y="1949673"/>
          <a:ext cx="2017712" cy="2105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44" name="Equation" r:id="rId9" imgW="1765080" imgH="1841400" progId="Equation.3">
                  <p:embed/>
                </p:oleObj>
              </mc:Choice>
              <mc:Fallback>
                <p:oleObj name="Equation" r:id="rId9" imgW="1765080" imgH="1841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08638" y="1949673"/>
                        <a:ext cx="2017712" cy="21050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5628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70712320"/>
              </p:ext>
            </p:extLst>
          </p:nvPr>
        </p:nvGraphicFramePr>
        <p:xfrm>
          <a:off x="5545138" y="4111848"/>
          <a:ext cx="2322512" cy="154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45" name="Equation" r:id="rId11" imgW="2019240" imgH="1346040" progId="Equation.3">
                  <p:embed/>
                </p:oleObj>
              </mc:Choice>
              <mc:Fallback>
                <p:oleObj name="Equation" r:id="rId11" imgW="2019240" imgH="1346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45138" y="4111848"/>
                        <a:ext cx="2322512" cy="1549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68051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95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956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956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95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95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95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5622" grpId="0"/>
      <p:bldP spid="49562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644" name="Text Box 4"/>
          <p:cNvSpPr txBox="1">
            <a:spLocks noChangeArrowheads="1"/>
          </p:cNvSpPr>
          <p:nvPr/>
        </p:nvSpPr>
        <p:spPr bwMode="auto">
          <a:xfrm>
            <a:off x="468312" y="1268413"/>
            <a:ext cx="2519511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dirty="0"/>
              <a:t>Dynamiske NAND2:</a:t>
            </a:r>
          </a:p>
        </p:txBody>
      </p:sp>
      <p:pic>
        <p:nvPicPr>
          <p:cNvPr id="496645" name="Picture 5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0825" y="1844675"/>
            <a:ext cx="2176463" cy="26638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sp>
        <p:nvSpPr>
          <p:cNvPr id="496646" name="Text Box 6"/>
          <p:cNvSpPr txBox="1">
            <a:spLocks noChangeArrowheads="1"/>
          </p:cNvSpPr>
          <p:nvPr/>
        </p:nvSpPr>
        <p:spPr bwMode="auto">
          <a:xfrm>
            <a:off x="2987675" y="1412776"/>
            <a:ext cx="3671888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dirty="0" err="1"/>
              <a:t>Ikke-footed</a:t>
            </a:r>
            <a:r>
              <a:rPr lang="nb-NO" dirty="0"/>
              <a:t> NAND2:</a:t>
            </a:r>
          </a:p>
        </p:txBody>
      </p:sp>
      <p:sp>
        <p:nvSpPr>
          <p:cNvPr id="496649" name="Text Box 9"/>
          <p:cNvSpPr txBox="1">
            <a:spLocks noChangeArrowheads="1"/>
          </p:cNvSpPr>
          <p:nvPr/>
        </p:nvSpPr>
        <p:spPr bwMode="auto">
          <a:xfrm>
            <a:off x="5437188" y="1412776"/>
            <a:ext cx="3671887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/>
              <a:t>Footed NAND2:</a:t>
            </a:r>
          </a:p>
        </p:txBody>
      </p:sp>
      <p:graphicFrame>
        <p:nvGraphicFramePr>
          <p:cNvPr id="496650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28568027"/>
              </p:ext>
            </p:extLst>
          </p:nvPr>
        </p:nvGraphicFramePr>
        <p:xfrm>
          <a:off x="5419725" y="2156172"/>
          <a:ext cx="2395538" cy="1858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66" name="Equation" r:id="rId5" imgW="2095200" imgH="1625400" progId="Equation.3">
                  <p:embed/>
                </p:oleObj>
              </mc:Choice>
              <mc:Fallback>
                <p:oleObj name="Equation" r:id="rId5" imgW="2095200" imgH="1625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19725" y="2156172"/>
                        <a:ext cx="2395538" cy="18589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6651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30112382"/>
              </p:ext>
            </p:extLst>
          </p:nvPr>
        </p:nvGraphicFramePr>
        <p:xfrm>
          <a:off x="5348288" y="4064347"/>
          <a:ext cx="2717800" cy="181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67" name="Equation" r:id="rId7" imgW="2361960" imgH="1574640" progId="Equation.3">
                  <p:embed/>
                </p:oleObj>
              </mc:Choice>
              <mc:Fallback>
                <p:oleObj name="Equation" r:id="rId7" imgW="2361960" imgH="1574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48288" y="4064347"/>
                        <a:ext cx="2717800" cy="1812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6653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11718186"/>
              </p:ext>
            </p:extLst>
          </p:nvPr>
        </p:nvGraphicFramePr>
        <p:xfrm>
          <a:off x="2987675" y="2114897"/>
          <a:ext cx="2017713" cy="2105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68" name="Equation" r:id="rId9" imgW="1765080" imgH="1841400" progId="Equation.3">
                  <p:embed/>
                </p:oleObj>
              </mc:Choice>
              <mc:Fallback>
                <p:oleObj name="Equation" r:id="rId9" imgW="1765080" imgH="1841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87675" y="2114897"/>
                        <a:ext cx="2017713" cy="21050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6654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7547550"/>
              </p:ext>
            </p:extLst>
          </p:nvPr>
        </p:nvGraphicFramePr>
        <p:xfrm>
          <a:off x="2924175" y="4275484"/>
          <a:ext cx="2322513" cy="154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69" name="Equation" r:id="rId11" imgW="2019240" imgH="1346040" progId="Equation.3">
                  <p:embed/>
                </p:oleObj>
              </mc:Choice>
              <mc:Fallback>
                <p:oleObj name="Equation" r:id="rId11" imgW="2019240" imgH="1346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24175" y="4275484"/>
                        <a:ext cx="2322513" cy="1549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01490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966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966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96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966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96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96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6646" grpId="0"/>
      <p:bldP spid="49664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668" name="Text Box 4"/>
          <p:cNvSpPr txBox="1">
            <a:spLocks noChangeArrowheads="1"/>
          </p:cNvSpPr>
          <p:nvPr/>
        </p:nvSpPr>
        <p:spPr bwMode="auto">
          <a:xfrm>
            <a:off x="468313" y="1268413"/>
            <a:ext cx="2159000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/>
              <a:t>Dynamiske NOR2:</a:t>
            </a:r>
          </a:p>
        </p:txBody>
      </p:sp>
      <p:sp>
        <p:nvSpPr>
          <p:cNvPr id="497669" name="Text Box 5"/>
          <p:cNvSpPr txBox="1">
            <a:spLocks noChangeArrowheads="1"/>
          </p:cNvSpPr>
          <p:nvPr/>
        </p:nvSpPr>
        <p:spPr bwMode="auto">
          <a:xfrm>
            <a:off x="3490913" y="1340768"/>
            <a:ext cx="3671887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dirty="0" err="1"/>
              <a:t>Ikke-footed</a:t>
            </a:r>
            <a:r>
              <a:rPr lang="nb-NO" dirty="0"/>
              <a:t> NOR2:</a:t>
            </a:r>
          </a:p>
        </p:txBody>
      </p:sp>
      <p:sp>
        <p:nvSpPr>
          <p:cNvPr id="497670" name="Text Box 6"/>
          <p:cNvSpPr txBox="1">
            <a:spLocks noChangeArrowheads="1"/>
          </p:cNvSpPr>
          <p:nvPr/>
        </p:nvSpPr>
        <p:spPr bwMode="auto">
          <a:xfrm>
            <a:off x="5940425" y="1340768"/>
            <a:ext cx="3671888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/>
              <a:t>Footed NOR2:</a:t>
            </a:r>
          </a:p>
        </p:txBody>
      </p:sp>
      <p:graphicFrame>
        <p:nvGraphicFramePr>
          <p:cNvPr id="497671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15478356"/>
              </p:ext>
            </p:extLst>
          </p:nvPr>
        </p:nvGraphicFramePr>
        <p:xfrm>
          <a:off x="5867400" y="2047776"/>
          <a:ext cx="2019300" cy="2106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90" name="Equation" r:id="rId4" imgW="1765080" imgH="1841400" progId="Equation.3">
                  <p:embed/>
                </p:oleObj>
              </mc:Choice>
              <mc:Fallback>
                <p:oleObj name="Equation" r:id="rId4" imgW="1765080" imgH="1841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67400" y="2047776"/>
                        <a:ext cx="2019300" cy="21066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7672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61091418"/>
              </p:ext>
            </p:extLst>
          </p:nvPr>
        </p:nvGraphicFramePr>
        <p:xfrm>
          <a:off x="5867400" y="4208363"/>
          <a:ext cx="2689225" cy="181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91" name="Equation" r:id="rId6" imgW="2336760" imgH="1574640" progId="Equation.3">
                  <p:embed/>
                </p:oleObj>
              </mc:Choice>
              <mc:Fallback>
                <p:oleObj name="Equation" r:id="rId6" imgW="2336760" imgH="1574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67400" y="4208363"/>
                        <a:ext cx="2689225" cy="1812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7673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49116727"/>
              </p:ext>
            </p:extLst>
          </p:nvPr>
        </p:nvGraphicFramePr>
        <p:xfrm>
          <a:off x="3679825" y="1904901"/>
          <a:ext cx="1639888" cy="2105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92" name="Equation" r:id="rId8" imgW="1434960" imgH="1841400" progId="Equation.3">
                  <p:embed/>
                </p:oleObj>
              </mc:Choice>
              <mc:Fallback>
                <p:oleObj name="Equation" r:id="rId8" imgW="1434960" imgH="1841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79825" y="1904901"/>
                        <a:ext cx="1639888" cy="21050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7674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17514603"/>
              </p:ext>
            </p:extLst>
          </p:nvPr>
        </p:nvGraphicFramePr>
        <p:xfrm>
          <a:off x="3441700" y="4065488"/>
          <a:ext cx="2292350" cy="154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93" name="Equation" r:id="rId10" imgW="1993680" imgH="1346040" progId="Equation.3">
                  <p:embed/>
                </p:oleObj>
              </mc:Choice>
              <mc:Fallback>
                <p:oleObj name="Equation" r:id="rId10" imgW="1993680" imgH="1346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41700" y="4065488"/>
                        <a:ext cx="2292350" cy="1549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97675" name="Picture 11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0825" y="1989138"/>
            <a:ext cx="3132138" cy="24971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95099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976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97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97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976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976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976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7669" grpId="0"/>
      <p:bldP spid="49767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7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Domino logikk</a:t>
            </a:r>
            <a:endParaRPr lang="en-US"/>
          </a:p>
        </p:txBody>
      </p:sp>
      <p:pic>
        <p:nvPicPr>
          <p:cNvPr id="499716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47813" y="1989138"/>
            <a:ext cx="6426200" cy="32781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239178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9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997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64" name="Text Box 4"/>
          <p:cNvSpPr txBox="1">
            <a:spLocks noChangeArrowheads="1"/>
          </p:cNvSpPr>
          <p:nvPr/>
        </p:nvSpPr>
        <p:spPr bwMode="auto">
          <a:xfrm>
            <a:off x="611560" y="404664"/>
            <a:ext cx="2664668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dirty="0"/>
              <a:t>Domino </a:t>
            </a:r>
            <a:r>
              <a:rPr lang="nb-NO" dirty="0" err="1"/>
              <a:t>multiplekser</a:t>
            </a:r>
            <a:r>
              <a:rPr lang="nb-NO" dirty="0"/>
              <a:t>:</a:t>
            </a:r>
          </a:p>
        </p:txBody>
      </p:sp>
      <p:pic>
        <p:nvPicPr>
          <p:cNvPr id="501765" name="Picture 5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03848" y="332656"/>
            <a:ext cx="5472113" cy="52879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943109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017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0740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51720" y="738535"/>
            <a:ext cx="4705350" cy="51387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6361679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810" name="Rectangle 2"/>
          <p:cNvSpPr>
            <a:spLocks noGrp="1" noChangeArrowheads="1"/>
          </p:cNvSpPr>
          <p:nvPr>
            <p:ph type="title"/>
          </p:nvPr>
        </p:nvSpPr>
        <p:spPr>
          <a:xfrm>
            <a:off x="1044196" y="620688"/>
            <a:ext cx="7696200" cy="1143000"/>
          </a:xfrm>
        </p:spPr>
        <p:txBody>
          <a:bodyPr/>
          <a:lstStyle/>
          <a:p>
            <a:r>
              <a:rPr lang="nb-NO" dirty="0"/>
              <a:t>Dual-rail domino logikk</a:t>
            </a:r>
            <a:endParaRPr lang="en-US" dirty="0"/>
          </a:p>
        </p:txBody>
      </p:sp>
      <p:pic>
        <p:nvPicPr>
          <p:cNvPr id="503812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5288" y="1989138"/>
            <a:ext cx="3960812" cy="27082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503813" name="Picture 5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500563" y="1917700"/>
            <a:ext cx="4248150" cy="28797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883873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038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038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1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3568" y="553007"/>
            <a:ext cx="7632700" cy="609600"/>
          </a:xfrm>
        </p:spPr>
        <p:txBody>
          <a:bodyPr/>
          <a:lstStyle/>
          <a:p>
            <a:r>
              <a:rPr lang="nb-NO" dirty="0"/>
              <a:t>Ladningsdeling</a:t>
            </a:r>
            <a:endParaRPr lang="en-US" dirty="0"/>
          </a:p>
        </p:txBody>
      </p:sp>
      <p:pic>
        <p:nvPicPr>
          <p:cNvPr id="518148" name="Picture 4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5288" y="1484313"/>
            <a:ext cx="2743200" cy="30781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518149" name="Picture 5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23928" y="1196752"/>
            <a:ext cx="4032250" cy="21558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sp>
        <p:nvSpPr>
          <p:cNvPr id="518150" name="Text Box 6"/>
          <p:cNvSpPr txBox="1">
            <a:spLocks noChangeArrowheads="1"/>
          </p:cNvSpPr>
          <p:nvPr/>
        </p:nvSpPr>
        <p:spPr bwMode="auto">
          <a:xfrm>
            <a:off x="3707904" y="3789040"/>
            <a:ext cx="3671888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dirty="0"/>
              <a:t>Endring pga. ladningsdeling:</a:t>
            </a:r>
          </a:p>
        </p:txBody>
      </p:sp>
      <p:graphicFrame>
        <p:nvGraphicFramePr>
          <p:cNvPr id="518151" name="Object 7"/>
          <p:cNvGraphicFramePr>
            <a:graphicFrameLocks noChangeAspect="1"/>
          </p:cNvGraphicFramePr>
          <p:nvPr/>
        </p:nvGraphicFramePr>
        <p:xfrm>
          <a:off x="6156176" y="4221088"/>
          <a:ext cx="2333625" cy="1476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11" name="Equation" r:id="rId6" imgW="1485720" imgH="939600" progId="Equation.3">
                  <p:embed/>
                </p:oleObj>
              </mc:Choice>
              <mc:Fallback>
                <p:oleObj name="Equation" r:id="rId6" imgW="1485720" imgH="939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56176" y="4221088"/>
                        <a:ext cx="2333625" cy="1476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64178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18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18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18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18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815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170" name="Rectangle 2"/>
          <p:cNvSpPr>
            <a:spLocks noGrp="1" noChangeArrowheads="1"/>
          </p:cNvSpPr>
          <p:nvPr>
            <p:ph type="title"/>
          </p:nvPr>
        </p:nvSpPr>
        <p:spPr>
          <a:xfrm>
            <a:off x="1043608" y="404664"/>
            <a:ext cx="7696200" cy="1143000"/>
          </a:xfrm>
        </p:spPr>
        <p:txBody>
          <a:bodyPr/>
          <a:lstStyle/>
          <a:p>
            <a:r>
              <a:rPr lang="nb-NO" dirty="0"/>
              <a:t>Precharge av interne noder</a:t>
            </a:r>
            <a:endParaRPr lang="en-US" dirty="0"/>
          </a:p>
        </p:txBody>
      </p:sp>
      <p:pic>
        <p:nvPicPr>
          <p:cNvPr id="519172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987824" y="1268760"/>
            <a:ext cx="2921000" cy="42481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732340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9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19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194" name="Rectangle 2"/>
          <p:cNvSpPr>
            <a:spLocks noGrp="1" noChangeArrowheads="1"/>
          </p:cNvSpPr>
          <p:nvPr>
            <p:ph type="title"/>
          </p:nvPr>
        </p:nvSpPr>
        <p:spPr>
          <a:xfrm>
            <a:off x="1043608" y="476672"/>
            <a:ext cx="7696200" cy="1143000"/>
          </a:xfrm>
        </p:spPr>
        <p:txBody>
          <a:bodyPr/>
          <a:lstStyle/>
          <a:p>
            <a:r>
              <a:rPr lang="nb-NO" dirty="0"/>
              <a:t>Blødere (keepers)</a:t>
            </a:r>
            <a:endParaRPr lang="en-US" dirty="0"/>
          </a:p>
        </p:txBody>
      </p:sp>
      <p:pic>
        <p:nvPicPr>
          <p:cNvPr id="520196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3850" y="1989138"/>
            <a:ext cx="2301875" cy="25193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520197" name="Picture 5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914650" y="2116138"/>
            <a:ext cx="2449513" cy="23923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sp>
        <p:nvSpPr>
          <p:cNvPr id="520198" name="Text Box 6"/>
          <p:cNvSpPr txBox="1">
            <a:spLocks noChangeArrowheads="1"/>
          </p:cNvSpPr>
          <p:nvPr/>
        </p:nvSpPr>
        <p:spPr bwMode="auto">
          <a:xfrm>
            <a:off x="2843213" y="1700213"/>
            <a:ext cx="2159000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/>
              <a:t>Dynamisk bløder</a:t>
            </a:r>
          </a:p>
        </p:txBody>
      </p:sp>
      <p:pic>
        <p:nvPicPr>
          <p:cNvPr id="520199" name="Picture 7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867400" y="1700213"/>
            <a:ext cx="2524125" cy="30416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004503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20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20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20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20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019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338" name="Rectangle 2"/>
          <p:cNvSpPr>
            <a:spLocks noGrp="1" noChangeArrowheads="1"/>
          </p:cNvSpPr>
          <p:nvPr>
            <p:ph type="title"/>
          </p:nvPr>
        </p:nvSpPr>
        <p:spPr>
          <a:xfrm>
            <a:off x="971600" y="495173"/>
            <a:ext cx="7696200" cy="1143000"/>
          </a:xfrm>
        </p:spPr>
        <p:txBody>
          <a:bodyPr/>
          <a:lstStyle/>
          <a:p>
            <a:r>
              <a:rPr lang="nb-NO" dirty="0"/>
              <a:t>Logisk effort i dynamiske kjeder</a:t>
            </a:r>
            <a:endParaRPr lang="en-US" dirty="0"/>
          </a:p>
        </p:txBody>
      </p:sp>
      <p:pic>
        <p:nvPicPr>
          <p:cNvPr id="526340" name="Picture 4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339975" y="2205038"/>
            <a:ext cx="3600450" cy="27574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sp>
        <p:nvSpPr>
          <p:cNvPr id="526341" name="Text Box 5"/>
          <p:cNvSpPr txBox="1">
            <a:spLocks noChangeArrowheads="1"/>
          </p:cNvSpPr>
          <p:nvPr/>
        </p:nvSpPr>
        <p:spPr bwMode="auto">
          <a:xfrm>
            <a:off x="250825" y="1628775"/>
            <a:ext cx="3671888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/>
              <a:t>Ikke-footed:</a:t>
            </a:r>
          </a:p>
        </p:txBody>
      </p:sp>
      <p:graphicFrame>
        <p:nvGraphicFramePr>
          <p:cNvPr id="526342" name="Object 6"/>
          <p:cNvGraphicFramePr>
            <a:graphicFrameLocks noChangeAspect="1"/>
          </p:cNvGraphicFramePr>
          <p:nvPr/>
        </p:nvGraphicFramePr>
        <p:xfrm>
          <a:off x="611188" y="2133600"/>
          <a:ext cx="1028700" cy="2590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36" name="Equation" r:id="rId5" imgW="647640" imgH="1625400" progId="Equation.3">
                  <p:embed/>
                </p:oleObj>
              </mc:Choice>
              <mc:Fallback>
                <p:oleObj name="Equation" r:id="rId5" imgW="647640" imgH="1625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188" y="2133600"/>
                        <a:ext cx="1028700" cy="2590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6343" name="Text Box 7"/>
          <p:cNvSpPr txBox="1">
            <a:spLocks noChangeArrowheads="1"/>
          </p:cNvSpPr>
          <p:nvPr/>
        </p:nvSpPr>
        <p:spPr bwMode="auto">
          <a:xfrm>
            <a:off x="6372225" y="1628775"/>
            <a:ext cx="3671888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/>
              <a:t>Footed:</a:t>
            </a:r>
          </a:p>
        </p:txBody>
      </p:sp>
      <p:graphicFrame>
        <p:nvGraphicFramePr>
          <p:cNvPr id="526344" name="Object 8"/>
          <p:cNvGraphicFramePr>
            <a:graphicFrameLocks noChangeAspect="1"/>
          </p:cNvGraphicFramePr>
          <p:nvPr/>
        </p:nvGraphicFramePr>
        <p:xfrm>
          <a:off x="6732588" y="2133600"/>
          <a:ext cx="1028700" cy="2590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37" name="Equation" r:id="rId7" imgW="647640" imgH="1625400" progId="Equation.3">
                  <p:embed/>
                </p:oleObj>
              </mc:Choice>
              <mc:Fallback>
                <p:oleObj name="Equation" r:id="rId7" imgW="647640" imgH="1625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32588" y="2133600"/>
                        <a:ext cx="1028700" cy="2590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77080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26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26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26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26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26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6341" grpId="0"/>
      <p:bldP spid="52634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364" name="Text Box 4"/>
          <p:cNvSpPr txBox="1">
            <a:spLocks noChangeArrowheads="1"/>
          </p:cNvSpPr>
          <p:nvPr/>
        </p:nvSpPr>
        <p:spPr bwMode="auto">
          <a:xfrm>
            <a:off x="611560" y="548680"/>
            <a:ext cx="3671888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 dirty="0"/>
              <a:t>Eksempel:</a:t>
            </a:r>
          </a:p>
        </p:txBody>
      </p:sp>
      <p:pic>
        <p:nvPicPr>
          <p:cNvPr id="527365" name="Picture 5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1560" y="980728"/>
            <a:ext cx="2160587" cy="14922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graphicFrame>
        <p:nvGraphicFramePr>
          <p:cNvPr id="527367" name="Object 7"/>
          <p:cNvGraphicFramePr>
            <a:graphicFrameLocks noChangeAspect="1"/>
          </p:cNvGraphicFramePr>
          <p:nvPr/>
        </p:nvGraphicFramePr>
        <p:xfrm>
          <a:off x="539552" y="2708920"/>
          <a:ext cx="3508375" cy="303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61" name="Equation" r:id="rId5" imgW="2209680" imgH="1904760" progId="Equation.3">
                  <p:embed/>
                </p:oleObj>
              </mc:Choice>
              <mc:Fallback>
                <p:oleObj name="Equation" r:id="rId5" imgW="2209680" imgH="19047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552" y="2708920"/>
                        <a:ext cx="3508375" cy="3035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7368" name="Object 8"/>
          <p:cNvGraphicFramePr>
            <a:graphicFrameLocks noGrp="1" noChangeAspect="1"/>
          </p:cNvGraphicFramePr>
          <p:nvPr>
            <p:ph idx="1"/>
          </p:nvPr>
        </p:nvGraphicFramePr>
        <p:xfrm>
          <a:off x="4572000" y="1557338"/>
          <a:ext cx="1712913" cy="2376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62" name="Equation" r:id="rId7" imgW="952200" imgH="1320480" progId="Equation.3">
                  <p:embed/>
                </p:oleObj>
              </mc:Choice>
              <mc:Fallback>
                <p:oleObj name="Equation" r:id="rId7" imgW="952200" imgH="1320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0" y="1557338"/>
                        <a:ext cx="1712913" cy="23764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7371" name="Text Box 11"/>
          <p:cNvSpPr txBox="1">
            <a:spLocks noChangeArrowheads="1"/>
          </p:cNvSpPr>
          <p:nvPr/>
        </p:nvSpPr>
        <p:spPr bwMode="auto">
          <a:xfrm>
            <a:off x="4140200" y="4005263"/>
            <a:ext cx="3671888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/>
              <a:t>Tidsforsinkelse i kjeden:</a:t>
            </a:r>
          </a:p>
        </p:txBody>
      </p:sp>
      <p:graphicFrame>
        <p:nvGraphicFramePr>
          <p:cNvPr id="527372" name="Object 12"/>
          <p:cNvGraphicFramePr>
            <a:graphicFrameLocks noChangeAspect="1"/>
          </p:cNvGraphicFramePr>
          <p:nvPr/>
        </p:nvGraphicFramePr>
        <p:xfrm>
          <a:off x="4932363" y="4508500"/>
          <a:ext cx="1633537" cy="1255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63" name="Equation" r:id="rId9" imgW="1028520" imgH="787320" progId="Equation.3">
                  <p:embed/>
                </p:oleObj>
              </mc:Choice>
              <mc:Fallback>
                <p:oleObj name="Equation" r:id="rId9" imgW="1028520" imgH="7873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32363" y="4508500"/>
                        <a:ext cx="1633537" cy="12557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4858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7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27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7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27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7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27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7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27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737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412" name="Text Box 4"/>
          <p:cNvSpPr txBox="1">
            <a:spLocks noChangeArrowheads="1"/>
          </p:cNvSpPr>
          <p:nvPr/>
        </p:nvSpPr>
        <p:spPr bwMode="auto">
          <a:xfrm>
            <a:off x="539750" y="1052513"/>
            <a:ext cx="3671888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/>
              <a:t>Eksempel:</a:t>
            </a:r>
          </a:p>
        </p:txBody>
      </p:sp>
      <p:graphicFrame>
        <p:nvGraphicFramePr>
          <p:cNvPr id="529413" name="Object 5"/>
          <p:cNvGraphicFramePr>
            <a:graphicFrameLocks noChangeAspect="1"/>
          </p:cNvGraphicFramePr>
          <p:nvPr/>
        </p:nvGraphicFramePr>
        <p:xfrm>
          <a:off x="251520" y="3212976"/>
          <a:ext cx="5765800" cy="2690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085" name="Equation" r:id="rId4" imgW="3632040" imgH="1688760" progId="Equation.3">
                  <p:embed/>
                </p:oleObj>
              </mc:Choice>
              <mc:Fallback>
                <p:oleObj name="Equation" r:id="rId4" imgW="3632040" imgH="16887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520" y="3212976"/>
                        <a:ext cx="5765800" cy="26908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9414" name="Object 6"/>
          <p:cNvGraphicFramePr>
            <a:graphicFrameLocks noChangeAspect="1"/>
          </p:cNvGraphicFramePr>
          <p:nvPr/>
        </p:nvGraphicFramePr>
        <p:xfrm>
          <a:off x="6372200" y="1052736"/>
          <a:ext cx="1712913" cy="2513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086" name="Equation" r:id="rId6" imgW="952200" imgH="1396800" progId="Equation.3">
                  <p:embed/>
                </p:oleObj>
              </mc:Choice>
              <mc:Fallback>
                <p:oleObj name="Equation" r:id="rId6" imgW="952200" imgH="1396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72200" y="1052736"/>
                        <a:ext cx="1712913" cy="25130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9415" name="Text Box 7"/>
          <p:cNvSpPr txBox="1">
            <a:spLocks noChangeArrowheads="1"/>
          </p:cNvSpPr>
          <p:nvPr/>
        </p:nvSpPr>
        <p:spPr bwMode="auto">
          <a:xfrm>
            <a:off x="5940425" y="4005263"/>
            <a:ext cx="3671888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nb-NO"/>
              <a:t>Tidsforsinkelse i kjeden:</a:t>
            </a:r>
          </a:p>
        </p:txBody>
      </p:sp>
      <p:graphicFrame>
        <p:nvGraphicFramePr>
          <p:cNvPr id="529416" name="Object 8"/>
          <p:cNvGraphicFramePr>
            <a:graphicFrameLocks noChangeAspect="1"/>
          </p:cNvGraphicFramePr>
          <p:nvPr/>
        </p:nvGraphicFramePr>
        <p:xfrm>
          <a:off x="6542088" y="4427538"/>
          <a:ext cx="2016125" cy="1419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087" name="Equation" r:id="rId8" imgW="1269720" imgH="888840" progId="Equation.3">
                  <p:embed/>
                </p:oleObj>
              </mc:Choice>
              <mc:Fallback>
                <p:oleObj name="Equation" r:id="rId8" imgW="1269720" imgH="8888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42088" y="4427538"/>
                        <a:ext cx="2016125" cy="14192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29417" name="Picture 9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68313" y="1412875"/>
            <a:ext cx="3743325" cy="1473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213494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9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29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9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29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9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29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9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29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941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0436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15616" y="836712"/>
            <a:ext cx="6300787" cy="50847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188155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602" name="Rectangle 2"/>
          <p:cNvSpPr>
            <a:spLocks noGrp="1" noChangeArrowheads="1"/>
          </p:cNvSpPr>
          <p:nvPr>
            <p:ph type="title"/>
          </p:nvPr>
        </p:nvSpPr>
        <p:spPr>
          <a:xfrm>
            <a:off x="611560" y="620688"/>
            <a:ext cx="7696200" cy="1143000"/>
          </a:xfrm>
        </p:spPr>
        <p:txBody>
          <a:bodyPr/>
          <a:lstStyle/>
          <a:p>
            <a:r>
              <a:rPr lang="nb-NO" dirty="0"/>
              <a:t>NP (og Zipper domino)</a:t>
            </a:r>
            <a:endParaRPr lang="en-US" dirty="0"/>
          </a:p>
        </p:txBody>
      </p:sp>
      <p:pic>
        <p:nvPicPr>
          <p:cNvPr id="537604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5288" y="2420938"/>
            <a:ext cx="3816350" cy="23114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537605" name="Picture 5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643438" y="1449388"/>
            <a:ext cx="3816350" cy="32750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293120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7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37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7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37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foiler-orienteringsmøter-bachelor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foiler-orienteringsmøter-bachelor</Template>
  <TotalTime>9087</TotalTime>
  <Words>193</Words>
  <Application>Microsoft Office PowerPoint</Application>
  <PresentationFormat>On-screen Show (4:3)</PresentationFormat>
  <Paragraphs>81</Paragraphs>
  <Slides>17</Slides>
  <Notes>17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9" baseType="lpstr">
      <vt:lpstr>foiler-orienteringsmøter-bachelor</vt:lpstr>
      <vt:lpstr>Equation</vt:lpstr>
      <vt:lpstr>INF3400 Del 9 Teori</vt:lpstr>
      <vt:lpstr>Introduksjon til dynamisk CMOS</vt:lpstr>
      <vt:lpstr>PowerPoint Presentation</vt:lpstr>
      <vt:lpstr>PowerPoint Presentation</vt:lpstr>
      <vt:lpstr>PowerPoint Presentation</vt:lpstr>
      <vt:lpstr>Domino logikk</vt:lpstr>
      <vt:lpstr>PowerPoint Presentation</vt:lpstr>
      <vt:lpstr>PowerPoint Presentation</vt:lpstr>
      <vt:lpstr>Dual-rail domino logikk</vt:lpstr>
      <vt:lpstr>Ladningsdeling</vt:lpstr>
      <vt:lpstr>Precharge av interne noder</vt:lpstr>
      <vt:lpstr>Blødere (keepers)</vt:lpstr>
      <vt:lpstr>Logisk effort i dynamiske kjeder</vt:lpstr>
      <vt:lpstr>PowerPoint Presentation</vt:lpstr>
      <vt:lpstr>PowerPoint Presentation</vt:lpstr>
      <vt:lpstr>PowerPoint Presentation</vt:lpstr>
      <vt:lpstr>NP (og Zipper domino)</vt:lpstr>
    </vt:vector>
  </TitlesOfParts>
  <Company>Universitetet i Oslo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Institutt for Informatikk ønsker alle ny studenter velkommen!</dc:title>
  <dc:creator>sigrunv</dc:creator>
  <cp:lastModifiedBy>yngvarb</cp:lastModifiedBy>
  <cp:revision>244</cp:revision>
  <dcterms:created xsi:type="dcterms:W3CDTF">2011-08-14T18:14:06Z</dcterms:created>
  <dcterms:modified xsi:type="dcterms:W3CDTF">2014-03-19T16:39:45Z</dcterms:modified>
</cp:coreProperties>
</file>