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14"/>
  </p:notesMasterIdLst>
  <p:handoutMasterIdLst>
    <p:handoutMasterId r:id="rId15"/>
  </p:handoutMasterIdLst>
  <p:sldIdLst>
    <p:sldId id="327" r:id="rId2"/>
    <p:sldId id="385" r:id="rId3"/>
    <p:sldId id="386" r:id="rId4"/>
    <p:sldId id="387" r:id="rId5"/>
    <p:sldId id="388" r:id="rId6"/>
    <p:sldId id="389" r:id="rId7"/>
    <p:sldId id="391" r:id="rId8"/>
    <p:sldId id="392" r:id="rId9"/>
    <p:sldId id="384" r:id="rId10"/>
    <p:sldId id="383" r:id="rId11"/>
    <p:sldId id="381" r:id="rId12"/>
    <p:sldId id="39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8000"/>
    <a:srgbClr val="FF3399"/>
    <a:srgbClr val="CC00FF"/>
    <a:srgbClr val="EFEFFB"/>
    <a:srgbClr val="D60093"/>
    <a:srgbClr val="FFCC66"/>
    <a:srgbClr val="E98BFF"/>
    <a:srgbClr val="FF66CC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104" autoAdjust="0"/>
  </p:normalViewPr>
  <p:slideViewPr>
    <p:cSldViewPr showGuides="1">
      <p:cViewPr varScale="1">
        <p:scale>
          <a:sx n="104" d="100"/>
          <a:sy n="104" d="100"/>
        </p:scale>
        <p:origin x="258" y="96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07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920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90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01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7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45718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58589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.jpe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.jpe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13 – Course recap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17.11.2020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3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5346" y="3229754"/>
            <a:ext cx="191095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2412" y="4616970"/>
            <a:ext cx="974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integrity: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modify message M</a:t>
            </a:r>
            <a:endParaRPr lang="nb-NO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</a:t>
            </a:r>
            <a:r>
              <a:rPr lang="en-US" sz="2400" b="1" dirty="0" smtClean="0">
                <a:solidFill>
                  <a:schemeClr val="tx2"/>
                </a:solidFill>
              </a:rPr>
              <a:t>authenticity</a:t>
            </a:r>
            <a:r>
              <a:rPr lang="nb-NO" sz="2400" b="1" dirty="0" smtClean="0">
                <a:solidFill>
                  <a:schemeClr val="tx2"/>
                </a:solidFill>
              </a:rPr>
              <a:t>: </a:t>
            </a:r>
            <a:r>
              <a:rPr lang="nb-NO" sz="24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400" b="1" dirty="0" smtClean="0">
                <a:solidFill>
                  <a:schemeClr val="tx2"/>
                </a:solidFill>
              </a:rPr>
              <a:t> </a:t>
            </a:r>
            <a:r>
              <a:rPr lang="nb-NO" sz="2400" dirty="0" smtClean="0">
                <a:solidFill>
                  <a:schemeClr val="tx2"/>
                </a:solidFill>
              </a:rPr>
              <a:t>  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403353" y="3229754"/>
            <a:ext cx="180955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FF0000"/>
                </a:solidFill>
              </a:rPr>
              <a:t>M'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82049" y="3000713"/>
            <a:ext cx="438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52098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2412" y="4616970"/>
            <a:ext cx="10030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chemeClr val="accent6"/>
                </a:solidFill>
              </a:rPr>
              <a:t>Security goals:</a:t>
            </a:r>
          </a:p>
          <a:p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privacy: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400" b="1" dirty="0" smtClean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integrity: </a:t>
            </a:r>
            <a:r>
              <a:rPr lang="nb-NO" sz="2400" dirty="0" smtClean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>
                <a:solidFill>
                  <a:schemeClr val="tx2"/>
                </a:solidFill>
              </a:rPr>
              <a:t>Data </a:t>
            </a:r>
            <a:r>
              <a:rPr lang="en-US" sz="2400" b="1" dirty="0" smtClean="0">
                <a:solidFill>
                  <a:schemeClr val="tx2"/>
                </a:solidFill>
              </a:rPr>
              <a:t>authenticity</a:t>
            </a:r>
            <a:r>
              <a:rPr lang="nb-NO" sz="2400" b="1" dirty="0" smtClean="0">
                <a:solidFill>
                  <a:schemeClr val="tx2"/>
                </a:solidFill>
              </a:rPr>
              <a:t>: </a:t>
            </a:r>
            <a:r>
              <a:rPr lang="nb-NO" sz="2400" dirty="0" smtClean="0">
                <a:solidFill>
                  <a:schemeClr val="tx2"/>
                </a:solidFill>
              </a:rPr>
              <a:t>message M really originated from Alice</a:t>
            </a:r>
            <a:r>
              <a:rPr lang="nb-NO" sz="2400" b="1" dirty="0" smtClean="0">
                <a:solidFill>
                  <a:schemeClr val="tx2"/>
                </a:solidFill>
              </a:rPr>
              <a:t>                </a:t>
            </a:r>
            <a:r>
              <a:rPr lang="nb-NO" sz="24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271581" y="1189039"/>
            <a:ext cx="3635195" cy="1597392"/>
            <a:chOff x="7271581" y="1189039"/>
            <a:chExt cx="3635195" cy="1597392"/>
          </a:xfrm>
        </p:grpSpPr>
        <p:sp>
          <p:nvSpPr>
            <p:cNvPr id="2" name="TextBox 1"/>
            <p:cNvSpPr txBox="1"/>
            <p:nvPr/>
          </p:nvSpPr>
          <p:spPr>
            <a:xfrm>
              <a:off x="7271581" y="1189039"/>
              <a:ext cx="3635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b="1" smtClean="0">
                  <a:solidFill>
                    <a:schemeClr val="accent6"/>
                  </a:solidFill>
                </a:rPr>
                <a:t>But how </a:t>
              </a:r>
              <a:r>
                <a:rPr lang="nb-NO" sz="2800" b="1" dirty="0" smtClean="0">
                  <a:solidFill>
                    <a:schemeClr val="accent6"/>
                  </a:solidFill>
                </a:rPr>
                <a:t>to build?</a:t>
              </a:r>
              <a:endParaRPr lang="en-US" sz="2800" b="1" dirty="0" smtClean="0">
                <a:solidFill>
                  <a:schemeClr val="accent6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3857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411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400" b="1" dirty="0" smtClean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400" dirty="0" smtClean="0">
                    <a:solidFill>
                      <a:schemeClr val="tx2"/>
                    </a:solidFill>
                  </a:rPr>
                  <a:t>	</a:t>
                </a:r>
                <a:endParaRPr lang="nb-NO" sz="24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4115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 smtClean="0"/>
                  <a:t> 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301759" y="5033560"/>
            <a:ext cx="5493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400" dirty="0" err="1" smtClean="0">
                <a:solidFill>
                  <a:schemeClr val="tx2"/>
                </a:solidFill>
              </a:rPr>
              <a:t>encryption</a:t>
            </a:r>
            <a:r>
              <a:rPr lang="nb-NO" sz="2400" dirty="0" smtClean="0">
                <a:solidFill>
                  <a:schemeClr val="tx2"/>
                </a:solidFill>
              </a:rPr>
              <a:t>                     </a:t>
            </a:r>
            <a:r>
              <a:rPr lang="nb-NO" sz="2400" dirty="0" err="1" smtClean="0">
                <a:solidFill>
                  <a:schemeClr val="tx2"/>
                </a:solidFill>
              </a:rPr>
              <a:t>key</a:t>
            </a:r>
            <a:r>
              <a:rPr lang="nb-NO" sz="2400" dirty="0" smtClean="0">
                <a:solidFill>
                  <a:schemeClr val="tx2"/>
                </a:solidFill>
              </a:rPr>
              <a:t> </a:t>
            </a:r>
            <a:r>
              <a:rPr lang="nb-NO" sz="2400" dirty="0">
                <a:solidFill>
                  <a:schemeClr val="tx2"/>
                </a:solidFill>
              </a:rPr>
              <a:t>(</a:t>
            </a:r>
            <a:r>
              <a:rPr lang="nb-NO" sz="2400" dirty="0" err="1">
                <a:solidFill>
                  <a:schemeClr val="tx2"/>
                </a:solidFill>
              </a:rPr>
              <a:t>secret</a:t>
            </a:r>
            <a:r>
              <a:rPr lang="nb-NO" sz="2400" dirty="0">
                <a:solidFill>
                  <a:schemeClr val="tx2"/>
                </a:solidFill>
              </a:rPr>
              <a:t>)</a:t>
            </a:r>
            <a:endParaRPr lang="nb-NO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65476" y="5031379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/ </a:t>
            </a:r>
            <a:r>
              <a:rPr lang="nb-NO" sz="2400" dirty="0" err="1" smtClean="0">
                <a:solidFill>
                  <a:schemeClr val="tx2"/>
                </a:solidFill>
              </a:rPr>
              <a:t>decryption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022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Alice</a:t>
            </a:r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Bob</a:t>
            </a:r>
            <a:endParaRPr lang="en-US" sz="24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Adversary</a:t>
            </a:r>
            <a:endParaRPr lang="en-US" sz="24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2" y="2439455"/>
            <a:ext cx="1824517" cy="1596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813" y="2439455"/>
            <a:ext cx="1824517" cy="1596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11019680" cy="2411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400" b="1" dirty="0" smtClean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encryption algorithm (public)		</a:t>
                </a:r>
                <a:r>
                  <a:rPr lang="nb-NO" sz="2400" b="1" dirty="0" smtClean="0">
                    <a:solidFill>
                      <a:srgbClr val="C00000"/>
                    </a:solidFill>
                  </a:rPr>
                  <a:t>K</a:t>
                </a:r>
                <a:r>
                  <a:rPr lang="nb-NO" sz="2400" b="1" baseline="-25000" dirty="0" smtClean="0">
                    <a:solidFill>
                      <a:srgbClr val="C00000"/>
                    </a:solidFill>
                  </a:rPr>
                  <a:t>e</a:t>
                </a:r>
                <a:r>
                  <a:rPr lang="nb-NO" sz="2400" b="1" dirty="0" smtClean="0">
                    <a:solidFill>
                      <a:srgbClr val="C00000"/>
                    </a:solidFill>
                  </a:rPr>
                  <a:t> :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dirty="0" smtClean="0"/>
                  <a:t>encryption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key (public)</a:t>
                </a:r>
                <a:endParaRPr lang="nb-NO" sz="2400" b="1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nb-NO" sz="24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8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4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decryption algorithm (public)		</a:t>
                </a:r>
                <a:r>
                  <a:rPr lang="nb-NO" sz="2400" b="1" dirty="0" smtClean="0">
                    <a:solidFill>
                      <a:srgbClr val="C00000"/>
                    </a:solidFill>
                  </a:rPr>
                  <a:t>K</a:t>
                </a:r>
                <a:r>
                  <a:rPr lang="nb-NO" sz="2400" b="1" baseline="-25000" dirty="0" smtClean="0">
                    <a:solidFill>
                      <a:srgbClr val="C00000"/>
                    </a:solidFill>
                  </a:rPr>
                  <a:t>d</a:t>
                </a:r>
                <a:r>
                  <a:rPr lang="nb-NO" sz="2400" b="1" dirty="0" smtClean="0">
                    <a:solidFill>
                      <a:srgbClr val="C00000"/>
                    </a:solidFill>
                  </a:rPr>
                  <a:t> :</a:t>
                </a:r>
                <a:r>
                  <a:rPr lang="nb-NO" sz="2400" dirty="0" smtClean="0">
                    <a:solidFill>
                      <a:schemeClr val="tx2"/>
                    </a:solidFill>
                  </a:rPr>
                  <a:t> decryption key (secret) </a:t>
                </a: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  <a:p>
                <a:endParaRPr lang="nb-NO" sz="24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11019680" cy="241155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C00000"/>
                </a:solidFill>
              </a:rPr>
              <a:t>K</a:t>
            </a:r>
            <a:r>
              <a:rPr lang="nb-NO" sz="2400" baseline="-25000" dirty="0" smtClean="0">
                <a:solidFill>
                  <a:srgbClr val="C00000"/>
                </a:solidFill>
              </a:rPr>
              <a:t>e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rgbClr val="C00000"/>
                </a:solidFill>
              </a:rPr>
              <a:t>K</a:t>
            </a:r>
            <a:r>
              <a:rPr lang="nb-NO" sz="2400" baseline="-25000" dirty="0" smtClean="0">
                <a:solidFill>
                  <a:srgbClr val="C00000"/>
                </a:solidFill>
              </a:rPr>
              <a:t>d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8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 smtClean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 smtClean="0"/>
                  <a:t> 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551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960135" y="4077072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(Key exchange)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99307" y="1342090"/>
            <a:ext cx="2066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 smtClean="0">
                <a:solidFill>
                  <a:schemeClr val="accent6"/>
                </a:solidFill>
              </a:rPr>
              <a:t>IND-CPA, IND$-CPA</a:t>
            </a:r>
            <a:br>
              <a:rPr lang="nb-NO" sz="1600" dirty="0" smtClean="0">
                <a:solidFill>
                  <a:schemeClr val="accent6"/>
                </a:solidFill>
              </a:rPr>
            </a:br>
            <a:r>
              <a:rPr lang="nb-NO" sz="1600" dirty="0" smtClean="0">
                <a:solidFill>
                  <a:schemeClr val="accent6"/>
                </a:solidFill>
              </a:rPr>
              <a:t>IND-CCA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26022" y="4941168"/>
            <a:ext cx="1979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 smtClean="0">
                <a:solidFill>
                  <a:schemeClr val="accent6"/>
                </a:solidFill>
              </a:rPr>
              <a:t>IND-CPA, IND-CCA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0752" y="1412776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UF-CMA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84232" y="4941168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UF-CMA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27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2564254" y="1694046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AE</a:t>
            </a:r>
            <a:endParaRPr lang="en-US" sz="1600" dirty="0">
              <a:solidFill>
                <a:schemeClr val="accent6"/>
              </a:solidFill>
            </a:endParaRP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2031649" y="5798344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/>
              <a:t>Unkeyed</a:t>
            </a:r>
            <a:r>
              <a:rPr lang="en-US" b="1" dirty="0" smtClean="0"/>
              <a:t> primitives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 rot="20970359">
            <a:off x="7496886" y="6078121"/>
            <a:ext cx="3270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</a:rPr>
              <a:t>Collision resistance, one-</a:t>
            </a:r>
            <a:r>
              <a:rPr lang="en-US" sz="1600" dirty="0" err="1" smtClean="0">
                <a:solidFill>
                  <a:schemeClr val="accent6"/>
                </a:solidFill>
              </a:rPr>
              <a:t>wayness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15912" y="5891334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Hash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3" grpId="0" animBg="1"/>
      <p:bldP spid="12" grpId="0"/>
      <p:bldP spid="17" grpId="0" animBg="1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960135" y="4077072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(Key exchange)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14555" y="1381629"/>
            <a:ext cx="18726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Encrypt-then-MAC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AES-GCM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AES-CCM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AES-OCB</a:t>
            </a: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2031649" y="5798344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/>
              <a:t>Unkeyed</a:t>
            </a:r>
            <a:r>
              <a:rPr lang="en-US" b="1" dirty="0" smtClean="0"/>
              <a:t> primitives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6715912" y="5891334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Hash functions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833616" y="1324391"/>
            <a:ext cx="2197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AES-CTR, AES-CTR$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AES-CBC$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712278" y="1278727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CBC-MAC, CMAC,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PRF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98284" y="4919827"/>
            <a:ext cx="2268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C00000"/>
                </a:solidFill>
              </a:rPr>
              <a:t>ElGamal</a:t>
            </a:r>
            <a:r>
              <a:rPr lang="en-US" sz="1600" dirty="0" smtClean="0">
                <a:solidFill>
                  <a:srgbClr val="C00000"/>
                </a:solidFill>
              </a:rPr>
              <a:t>, </a:t>
            </a:r>
            <a:r>
              <a:rPr lang="en-US" sz="1600" dirty="0" smtClean="0">
                <a:solidFill>
                  <a:srgbClr val="C00000"/>
                </a:solidFill>
              </a:rPr>
              <a:t>Padded</a:t>
            </a:r>
            <a:r>
              <a:rPr lang="en-US" sz="1600" dirty="0" smtClean="0">
                <a:solidFill>
                  <a:srgbClr val="C00000"/>
                </a:solidFill>
              </a:rPr>
              <a:t> </a:t>
            </a:r>
            <a:r>
              <a:rPr lang="en-US" sz="1600" dirty="0" smtClean="0">
                <a:solidFill>
                  <a:srgbClr val="C00000"/>
                </a:solidFill>
              </a:rPr>
              <a:t>RSA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12124" y="4922735"/>
            <a:ext cx="30553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C00000"/>
                </a:solidFill>
              </a:rPr>
              <a:t>Schnorr</a:t>
            </a:r>
            <a:r>
              <a:rPr lang="en-US" sz="1600" dirty="0" smtClean="0">
                <a:solidFill>
                  <a:srgbClr val="C00000"/>
                </a:solidFill>
              </a:rPr>
              <a:t>, ECDSA, Hashed RSA 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177780" y="3731993"/>
            <a:ext cx="14665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C00000"/>
                </a:solidFill>
              </a:rPr>
              <a:t>Diffie</a:t>
            </a:r>
            <a:r>
              <a:rPr lang="en-US" sz="1600" dirty="0" smtClean="0">
                <a:solidFill>
                  <a:srgbClr val="C00000"/>
                </a:solidFill>
              </a:rPr>
              <a:t>-Hellman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533977" y="5783612"/>
            <a:ext cx="2188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SHA2-256, SHA2-512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SHA3-256, SHA3-512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3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6" grpId="0"/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Straight Connector 134"/>
          <p:cNvCxnSpPr/>
          <p:nvPr/>
        </p:nvCxnSpPr>
        <p:spPr bwMode="auto">
          <a:xfrm>
            <a:off x="2509387" y="2539486"/>
            <a:ext cx="7313157" cy="8725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 flipV="1">
            <a:off x="3089559" y="3748892"/>
            <a:ext cx="6165419" cy="56042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reeform 115"/>
          <p:cNvSpPr/>
          <p:nvPr/>
        </p:nvSpPr>
        <p:spPr bwMode="auto">
          <a:xfrm>
            <a:off x="3072524" y="4983061"/>
            <a:ext cx="5268287" cy="314744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270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 bwMode="auto">
          <a:xfrm>
            <a:off x="3113641" y="4423601"/>
            <a:ext cx="2273845" cy="84976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Constructions and relations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63055" y="2241875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PRF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61756" y="3211098"/>
            <a:ext cx="659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85573" y="1914449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Symmetric-key encryption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512273" y="3076670"/>
            <a:ext cx="1685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MAC schemes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402866" y="4190379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Hash functions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100326" y="4379136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Public-key encryption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11922" y="5304112"/>
            <a:ext cx="1954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Digital signatures</a:t>
            </a:r>
            <a:endParaRPr lang="en-US" dirty="0"/>
          </a:p>
        </p:txBody>
      </p:sp>
      <p:cxnSp>
        <p:nvCxnSpPr>
          <p:cNvPr id="11" name="Straight Connector 10"/>
          <p:cNvCxnSpPr>
            <a:stCxn id="4" idx="3"/>
            <a:endCxn id="6" idx="1"/>
          </p:cNvCxnSpPr>
          <p:nvPr/>
        </p:nvCxnSpPr>
        <p:spPr bwMode="auto">
          <a:xfrm flipV="1">
            <a:off x="2509387" y="2099115"/>
            <a:ext cx="2376186" cy="3274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2500081" y="2253003"/>
            <a:ext cx="2532166" cy="9940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2105529" y="2580430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2258232" y="2589845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stCxn id="5" idx="3"/>
          </p:cNvCxnSpPr>
          <p:nvPr/>
        </p:nvCxnSpPr>
        <p:spPr bwMode="auto">
          <a:xfrm flipV="1">
            <a:off x="2520912" y="3305807"/>
            <a:ext cx="2968993" cy="899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/>
          <p:nvPr/>
        </p:nvSpPr>
        <p:spPr>
          <a:xfrm>
            <a:off x="1443423" y="5030959"/>
            <a:ext cx="1629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 smtClean="0"/>
              <a:t>Diffie</a:t>
            </a:r>
            <a:r>
              <a:rPr lang="en-US" dirty="0" smtClean="0"/>
              <a:t>-Hellman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695400" y="5795972"/>
            <a:ext cx="3125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One-Way Trapdoor functions</a:t>
            </a:r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3025779" y="4682392"/>
            <a:ext cx="2110218" cy="53694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>
            <a:endCxn id="10" idx="1"/>
          </p:cNvCxnSpPr>
          <p:nvPr/>
        </p:nvCxnSpPr>
        <p:spPr bwMode="auto">
          <a:xfrm>
            <a:off x="3025779" y="5304112"/>
            <a:ext cx="2286143" cy="18466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2997040" y="4706562"/>
            <a:ext cx="2225915" cy="10156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>
            <a:stCxn id="38" idx="3"/>
          </p:cNvCxnSpPr>
          <p:nvPr/>
        </p:nvCxnSpPr>
        <p:spPr bwMode="auto">
          <a:xfrm flipV="1">
            <a:off x="3821064" y="5621019"/>
            <a:ext cx="1515567" cy="3596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>
          <a:xfrm>
            <a:off x="1361566" y="2697095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C00000"/>
                </a:solidFill>
              </a:rPr>
              <a:t>Feistel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 rot="21139986">
            <a:off x="3153476" y="1967166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CTR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 rot="20316346">
            <a:off x="3592479" y="2379141"/>
            <a:ext cx="663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CBC$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 rot="21480000">
            <a:off x="2719455" y="3371349"/>
            <a:ext cx="2337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CBC-MAC, CMAC, PMAC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802273" y="2288041"/>
            <a:ext cx="813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AE</a:t>
            </a:r>
          </a:p>
          <a:p>
            <a:pPr algn="ctr"/>
            <a:r>
              <a:rPr lang="en-US" dirty="0" smtClean="0"/>
              <a:t>AEAD</a:t>
            </a:r>
            <a:endParaRPr lang="en-US" dirty="0"/>
          </a:p>
        </p:txBody>
      </p:sp>
      <p:cxnSp>
        <p:nvCxnSpPr>
          <p:cNvPr id="62" name="Straight Connector 61"/>
          <p:cNvCxnSpPr>
            <a:stCxn id="7" idx="3"/>
          </p:cNvCxnSpPr>
          <p:nvPr/>
        </p:nvCxnSpPr>
        <p:spPr bwMode="auto">
          <a:xfrm flipV="1">
            <a:off x="7197351" y="2692349"/>
            <a:ext cx="1551342" cy="56898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Connector 65"/>
          <p:cNvCxnSpPr>
            <a:stCxn id="6" idx="3"/>
          </p:cNvCxnSpPr>
          <p:nvPr/>
        </p:nvCxnSpPr>
        <p:spPr bwMode="auto">
          <a:xfrm>
            <a:off x="7724812" y="2099115"/>
            <a:ext cx="1023881" cy="40856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Rectangle 68"/>
          <p:cNvSpPr/>
          <p:nvPr/>
        </p:nvSpPr>
        <p:spPr>
          <a:xfrm>
            <a:off x="7759878" y="2475080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</a:rPr>
              <a:t>EtM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2" name="Freeform 71"/>
          <p:cNvSpPr/>
          <p:nvPr/>
        </p:nvSpPr>
        <p:spPr bwMode="auto">
          <a:xfrm>
            <a:off x="2329897" y="1523247"/>
            <a:ext cx="6675120" cy="687518"/>
          </a:xfrm>
          <a:custGeom>
            <a:avLst/>
            <a:gdLst>
              <a:gd name="connsiteX0" fmla="*/ 0 w 6675120"/>
              <a:gd name="connsiteY0" fmla="*/ 618938 h 687518"/>
              <a:gd name="connsiteX1" fmla="*/ 1295400 w 6675120"/>
              <a:gd name="connsiteY1" fmla="*/ 154118 h 687518"/>
              <a:gd name="connsiteX2" fmla="*/ 3200400 w 6675120"/>
              <a:gd name="connsiteY2" fmla="*/ 32198 h 687518"/>
              <a:gd name="connsiteX3" fmla="*/ 5341620 w 6675120"/>
              <a:gd name="connsiteY3" fmla="*/ 62678 h 687518"/>
              <a:gd name="connsiteX4" fmla="*/ 6675120 w 6675120"/>
              <a:gd name="connsiteY4" fmla="*/ 687518 h 68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5120" h="687518">
                <a:moveTo>
                  <a:pt x="0" y="618938"/>
                </a:moveTo>
                <a:cubicBezTo>
                  <a:pt x="381000" y="435423"/>
                  <a:pt x="762000" y="251908"/>
                  <a:pt x="1295400" y="154118"/>
                </a:cubicBezTo>
                <a:cubicBezTo>
                  <a:pt x="1828800" y="56328"/>
                  <a:pt x="3200400" y="32198"/>
                  <a:pt x="3200400" y="32198"/>
                </a:cubicBezTo>
                <a:cubicBezTo>
                  <a:pt x="3874770" y="16958"/>
                  <a:pt x="4762500" y="-46542"/>
                  <a:pt x="5341620" y="62678"/>
                </a:cubicBezTo>
                <a:cubicBezTo>
                  <a:pt x="5920740" y="171898"/>
                  <a:pt x="6297930" y="429708"/>
                  <a:pt x="6675120" y="687518"/>
                </a:cubicBezTo>
              </a:path>
            </a:pathLst>
          </a:cu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 rot="-120000">
            <a:off x="4017338" y="1272052"/>
            <a:ext cx="2165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GCM++,  CCM,   OCB++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 rot="20702439">
            <a:off x="4401521" y="5746440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RSA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77" name="Straight Connector 76"/>
          <p:cNvCxnSpPr/>
          <p:nvPr/>
        </p:nvCxnSpPr>
        <p:spPr bwMode="auto">
          <a:xfrm>
            <a:off x="3101343" y="4495465"/>
            <a:ext cx="2210579" cy="85886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Rectangle 73"/>
          <p:cNvSpPr/>
          <p:nvPr/>
        </p:nvSpPr>
        <p:spPr>
          <a:xfrm rot="20132459">
            <a:off x="3317142" y="5465437"/>
            <a:ext cx="7896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RSA++</a:t>
            </a:r>
            <a:endParaRPr lang="en-US" sz="1400" dirty="0"/>
          </a:p>
        </p:txBody>
      </p:sp>
      <p:sp>
        <p:nvSpPr>
          <p:cNvPr id="82" name="Freeform 81"/>
          <p:cNvSpPr/>
          <p:nvPr/>
        </p:nvSpPr>
        <p:spPr bwMode="auto">
          <a:xfrm>
            <a:off x="7153357" y="2408885"/>
            <a:ext cx="581080" cy="1965960"/>
          </a:xfrm>
          <a:custGeom>
            <a:avLst/>
            <a:gdLst>
              <a:gd name="connsiteX0" fmla="*/ 0 w 581080"/>
              <a:gd name="connsiteY0" fmla="*/ 0 h 1965960"/>
              <a:gd name="connsiteX1" fmla="*/ 335280 w 581080"/>
              <a:gd name="connsiteY1" fmla="*/ 388620 h 1965960"/>
              <a:gd name="connsiteX2" fmla="*/ 502920 w 581080"/>
              <a:gd name="connsiteY2" fmla="*/ 777240 h 1965960"/>
              <a:gd name="connsiteX3" fmla="*/ 556260 w 581080"/>
              <a:gd name="connsiteY3" fmla="*/ 1295400 h 1965960"/>
              <a:gd name="connsiteX4" fmla="*/ 106680 w 581080"/>
              <a:gd name="connsiteY4" fmla="*/ 196596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080" h="1965960">
                <a:moveTo>
                  <a:pt x="0" y="0"/>
                </a:moveTo>
                <a:cubicBezTo>
                  <a:pt x="125730" y="129540"/>
                  <a:pt x="251460" y="259080"/>
                  <a:pt x="335280" y="388620"/>
                </a:cubicBezTo>
                <a:cubicBezTo>
                  <a:pt x="419100" y="518160"/>
                  <a:pt x="466090" y="626110"/>
                  <a:pt x="502920" y="777240"/>
                </a:cubicBezTo>
                <a:cubicBezTo>
                  <a:pt x="539750" y="928370"/>
                  <a:pt x="622300" y="1097280"/>
                  <a:pt x="556260" y="1295400"/>
                </a:cubicBezTo>
                <a:cubicBezTo>
                  <a:pt x="490220" y="1493520"/>
                  <a:pt x="298450" y="1729740"/>
                  <a:pt x="106680" y="1965960"/>
                </a:cubicBezTo>
              </a:path>
            </a:pathLst>
          </a:custGeom>
          <a:noFill/>
          <a:ln w="1270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>
            <a:stCxn id="8" idx="3"/>
            <a:endCxn id="9" idx="1"/>
          </p:cNvCxnSpPr>
          <p:nvPr/>
        </p:nvCxnSpPr>
        <p:spPr bwMode="auto">
          <a:xfrm>
            <a:off x="3113591" y="4375045"/>
            <a:ext cx="1986735" cy="1887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8" name="Rectangle 87"/>
          <p:cNvSpPr/>
          <p:nvPr/>
        </p:nvSpPr>
        <p:spPr>
          <a:xfrm rot="20702439">
            <a:off x="4066106" y="4535472"/>
            <a:ext cx="8723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FF3399"/>
                </a:solidFill>
              </a:rPr>
              <a:t>ElGamal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 rot="21182986">
            <a:off x="6567992" y="3912698"/>
            <a:ext cx="8723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FF3399"/>
                </a:solidFill>
              </a:rPr>
              <a:t>ElGamal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051734" y="4874386"/>
            <a:ext cx="1521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accent6"/>
                </a:solidFill>
              </a:rPr>
              <a:t>Schnorr</a:t>
            </a:r>
            <a:r>
              <a:rPr lang="en-US" sz="1400" dirty="0" smtClean="0">
                <a:solidFill>
                  <a:schemeClr val="accent6"/>
                </a:solidFill>
              </a:rPr>
              <a:t>, ECDSA</a:t>
            </a:r>
            <a:endParaRPr lang="en-US" sz="1400" dirty="0">
              <a:solidFill>
                <a:schemeClr val="accent6"/>
              </a:solidFill>
            </a:endParaRPr>
          </a:p>
        </p:txBody>
      </p:sp>
      <p:cxnSp>
        <p:nvCxnSpPr>
          <p:cNvPr id="97" name="Straight Connector 96"/>
          <p:cNvCxnSpPr/>
          <p:nvPr/>
        </p:nvCxnSpPr>
        <p:spPr bwMode="auto">
          <a:xfrm>
            <a:off x="3025779" y="4567893"/>
            <a:ext cx="2197176" cy="82588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Rectangle 99"/>
          <p:cNvSpPr/>
          <p:nvPr/>
        </p:nvSpPr>
        <p:spPr>
          <a:xfrm>
            <a:off x="2037165" y="4642849"/>
            <a:ext cx="14366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Lamport-Merkle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01" name="Straight Connector 100"/>
          <p:cNvCxnSpPr/>
          <p:nvPr/>
        </p:nvCxnSpPr>
        <p:spPr bwMode="auto">
          <a:xfrm>
            <a:off x="2186221" y="3580430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" name="Rectangle 101"/>
          <p:cNvSpPr/>
          <p:nvPr/>
        </p:nvSpPr>
        <p:spPr>
          <a:xfrm>
            <a:off x="871645" y="3598616"/>
            <a:ext cx="12891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</a:rPr>
              <a:t>Davies-Mayer</a:t>
            </a:r>
          </a:p>
          <a:p>
            <a:pPr algn="ctr"/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 rot="20444313">
            <a:off x="4327482" y="3771552"/>
            <a:ext cx="7136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00B050"/>
                </a:solidFill>
              </a:rPr>
              <a:t>HMAC</a:t>
            </a:r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 bwMode="auto">
          <a:xfrm flipV="1">
            <a:off x="3025779" y="3431757"/>
            <a:ext cx="2486494" cy="85222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" name="Rectangle 111"/>
          <p:cNvSpPr/>
          <p:nvPr/>
        </p:nvSpPr>
        <p:spPr>
          <a:xfrm>
            <a:off x="8385491" y="4689720"/>
            <a:ext cx="1646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Key exchange</a:t>
            </a:r>
            <a:endParaRPr lang="en-US" dirty="0"/>
          </a:p>
        </p:txBody>
      </p:sp>
      <p:sp>
        <p:nvSpPr>
          <p:cNvPr id="117" name="Rectangle 116"/>
          <p:cNvSpPr/>
          <p:nvPr/>
        </p:nvSpPr>
        <p:spPr>
          <a:xfrm>
            <a:off x="9217306" y="3333364"/>
            <a:ext cx="25312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Protocols</a:t>
            </a:r>
          </a:p>
          <a:p>
            <a:pPr algn="ctr"/>
            <a:r>
              <a:rPr lang="en-US" sz="1400" dirty="0" smtClean="0"/>
              <a:t>TLS, SSH, IPsec, What's App</a:t>
            </a:r>
            <a:endParaRPr lang="en-US" sz="1400" dirty="0"/>
          </a:p>
        </p:txBody>
      </p:sp>
      <p:cxnSp>
        <p:nvCxnSpPr>
          <p:cNvPr id="118" name="Straight Connector 117"/>
          <p:cNvCxnSpPr>
            <a:stCxn id="61" idx="3"/>
            <a:endCxn id="117" idx="0"/>
          </p:cNvCxnSpPr>
          <p:nvPr/>
        </p:nvCxnSpPr>
        <p:spPr bwMode="auto">
          <a:xfrm>
            <a:off x="9615316" y="2611207"/>
            <a:ext cx="867593" cy="7221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112" idx="0"/>
          </p:cNvCxnSpPr>
          <p:nvPr/>
        </p:nvCxnSpPr>
        <p:spPr bwMode="auto">
          <a:xfrm flipV="1">
            <a:off x="9208794" y="3965812"/>
            <a:ext cx="1135678" cy="7239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>
            <a:stCxn id="9" idx="3"/>
          </p:cNvCxnSpPr>
          <p:nvPr/>
        </p:nvCxnSpPr>
        <p:spPr bwMode="auto">
          <a:xfrm flipV="1">
            <a:off x="7477900" y="3914409"/>
            <a:ext cx="2554197" cy="6493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Freeform 127"/>
          <p:cNvSpPr/>
          <p:nvPr/>
        </p:nvSpPr>
        <p:spPr bwMode="auto">
          <a:xfrm>
            <a:off x="7306810" y="4055522"/>
            <a:ext cx="3541717" cy="1509372"/>
          </a:xfrm>
          <a:custGeom>
            <a:avLst/>
            <a:gdLst>
              <a:gd name="connsiteX0" fmla="*/ 0 w 3389152"/>
              <a:gd name="connsiteY0" fmla="*/ 1132514 h 1143895"/>
              <a:gd name="connsiteX1" fmla="*/ 2499919 w 3389152"/>
              <a:gd name="connsiteY1" fmla="*/ 981512 h 1143895"/>
              <a:gd name="connsiteX2" fmla="*/ 3389152 w 3389152"/>
              <a:gd name="connsiteY2" fmla="*/ 0 h 114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9152" h="1143895">
                <a:moveTo>
                  <a:pt x="0" y="1132514"/>
                </a:moveTo>
                <a:cubicBezTo>
                  <a:pt x="967530" y="1151389"/>
                  <a:pt x="1935060" y="1170264"/>
                  <a:pt x="2499919" y="981512"/>
                </a:cubicBezTo>
                <a:cubicBezTo>
                  <a:pt x="3064778" y="792760"/>
                  <a:pt x="3242345" y="232095"/>
                  <a:pt x="3389152" y="0"/>
                </a:cubicBezTo>
              </a:path>
            </a:pathLst>
          </a:custGeom>
          <a:noFill/>
          <a:ln w="127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 bwMode="auto">
          <a:xfrm>
            <a:off x="7209640" y="3378375"/>
            <a:ext cx="2556621" cy="1594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/>
          <p:cNvSpPr/>
          <p:nvPr/>
        </p:nvSpPr>
        <p:spPr bwMode="auto">
          <a:xfrm>
            <a:off x="874222" y="3998133"/>
            <a:ext cx="612833" cy="879116"/>
          </a:xfrm>
          <a:custGeom>
            <a:avLst/>
            <a:gdLst>
              <a:gd name="connsiteX0" fmla="*/ 557414 w 612833"/>
              <a:gd name="connsiteY0" fmla="*/ 241358 h 879116"/>
              <a:gd name="connsiteX1" fmla="*/ 446578 w 612833"/>
              <a:gd name="connsiteY1" fmla="*/ 28922 h 879116"/>
              <a:gd name="connsiteX2" fmla="*/ 67887 w 612833"/>
              <a:gd name="connsiteY2" fmla="*/ 75103 h 879116"/>
              <a:gd name="connsiteX3" fmla="*/ 30942 w 612833"/>
              <a:gd name="connsiteY3" fmla="*/ 693940 h 879116"/>
              <a:gd name="connsiteX4" fmla="*/ 400396 w 612833"/>
              <a:gd name="connsiteY4" fmla="*/ 878667 h 879116"/>
              <a:gd name="connsiteX5" fmla="*/ 612833 w 612833"/>
              <a:gd name="connsiteY5" fmla="*/ 656994 h 8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833" h="879116">
                <a:moveTo>
                  <a:pt x="557414" y="241358"/>
                </a:moveTo>
                <a:cubicBezTo>
                  <a:pt x="542790" y="148994"/>
                  <a:pt x="528166" y="56631"/>
                  <a:pt x="446578" y="28922"/>
                </a:cubicBezTo>
                <a:cubicBezTo>
                  <a:pt x="364990" y="1213"/>
                  <a:pt x="137160" y="-35733"/>
                  <a:pt x="67887" y="75103"/>
                </a:cubicBezTo>
                <a:cubicBezTo>
                  <a:pt x="-1386" y="185939"/>
                  <a:pt x="-24476" y="560013"/>
                  <a:pt x="30942" y="693940"/>
                </a:cubicBezTo>
                <a:cubicBezTo>
                  <a:pt x="86360" y="827867"/>
                  <a:pt x="303414" y="884825"/>
                  <a:pt x="400396" y="878667"/>
                </a:cubicBezTo>
                <a:cubicBezTo>
                  <a:pt x="497378" y="872509"/>
                  <a:pt x="555105" y="764751"/>
                  <a:pt x="612833" y="656994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38632" y="4924895"/>
            <a:ext cx="92044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400" dirty="0" err="1" smtClean="0">
                <a:solidFill>
                  <a:srgbClr val="C00000"/>
                </a:solidFill>
              </a:rPr>
              <a:t>Merkle</a:t>
            </a:r>
            <a:r>
              <a:rPr lang="nb-NO" sz="1400" dirty="0" smtClean="0">
                <a:solidFill>
                  <a:srgbClr val="C00000"/>
                </a:solidFill>
              </a:rPr>
              <a:t>-</a:t>
            </a:r>
            <a:br>
              <a:rPr lang="nb-NO" sz="1400" dirty="0" smtClean="0">
                <a:solidFill>
                  <a:srgbClr val="C00000"/>
                </a:solidFill>
              </a:rPr>
            </a:br>
            <a:r>
              <a:rPr lang="nb-NO" sz="1400" dirty="0" err="1" smtClean="0">
                <a:solidFill>
                  <a:srgbClr val="C00000"/>
                </a:solidFill>
              </a:rPr>
              <a:t>Damgård</a:t>
            </a:r>
            <a:endParaRPr lang="en-US" sz="1400" dirty="0" smtClean="0">
              <a:solidFill>
                <a:srgbClr val="C00000"/>
              </a:solidFill>
            </a:endParaRPr>
          </a:p>
          <a:p>
            <a:pPr algn="ctr"/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7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57" grpId="0"/>
      <p:bldP spid="58" grpId="0"/>
      <p:bldP spid="59" grpId="0"/>
      <p:bldP spid="60" grpId="0"/>
      <p:bldP spid="69" grpId="0"/>
      <p:bldP spid="72" grpId="0" animBg="1"/>
      <p:bldP spid="73" grpId="0"/>
      <p:bldP spid="76" grpId="0"/>
      <p:bldP spid="74" grpId="0"/>
      <p:bldP spid="82" grpId="0" animBg="1"/>
      <p:bldP spid="88" grpId="0"/>
      <p:bldP spid="95" grpId="0"/>
      <p:bldP spid="96" grpId="0"/>
      <p:bldP spid="100" grpId="0"/>
      <p:bldP spid="102" grpId="0"/>
      <p:bldP spid="104" grpId="0"/>
      <p:bldP spid="117" grpId="0"/>
      <p:bldP spid="128" grpId="0" animBg="1"/>
      <p:bldP spid="12" grpId="0" animBg="1"/>
      <p:bldP spid="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crypto toolbox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340768"/>
            <a:ext cx="6665129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54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Digital home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Wednesday November 25, 09:00-13:30 (4.5 hours)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Format: single PDF file made available on </a:t>
            </a:r>
            <a:r>
              <a:rPr lang="en-US" dirty="0" err="1" smtClean="0"/>
              <a:t>Inspera</a:t>
            </a:r>
            <a:r>
              <a:rPr lang="en-US" dirty="0" smtClean="0"/>
              <a:t> and Canvas (similar to midterm)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Answers are typed directly into </a:t>
            </a:r>
            <a:r>
              <a:rPr lang="en-US" dirty="0" err="1" smtClean="0"/>
              <a:t>Inspera</a:t>
            </a:r>
            <a:r>
              <a:rPr lang="en-US" dirty="0" smtClean="0"/>
              <a:t> (no PDF upload); will create forms that mirrors problems in exam PDF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NO collaboration</a:t>
            </a:r>
            <a:r>
              <a:rPr lang="en-US" dirty="0" smtClean="0"/>
              <a:t> is allowed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Students may be picked out for conversations to prove ownership of answer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 will be available on Zoom for questions (you can also send emails)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02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19741</TotalTime>
  <Words>524</Words>
  <Application>Microsoft Office PowerPoint</Application>
  <PresentationFormat>Widescreen</PresentationFormat>
  <Paragraphs>175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 Math</vt:lpstr>
      <vt:lpstr>Times New Roman</vt:lpstr>
      <vt:lpstr>Wingdings</vt:lpstr>
      <vt:lpstr>1_TEK4500-UIO</vt:lpstr>
      <vt:lpstr>Lecture 13 – Course recap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Constructions and relations</vt:lpstr>
      <vt:lpstr>The crypto toolbox</vt:lpstr>
      <vt:lpstr>Exam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904</cp:revision>
  <dcterms:created xsi:type="dcterms:W3CDTF">2020-06-02T10:31:43Z</dcterms:created>
  <dcterms:modified xsi:type="dcterms:W3CDTF">2020-11-17T15:59:49Z</dcterms:modified>
</cp:coreProperties>
</file>