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57"/>
  </p:notesMasterIdLst>
  <p:handoutMasterIdLst>
    <p:handoutMasterId r:id="rId58"/>
  </p:handoutMasterIdLst>
  <p:sldIdLst>
    <p:sldId id="327" r:id="rId2"/>
    <p:sldId id="384" r:id="rId3"/>
    <p:sldId id="389" r:id="rId4"/>
    <p:sldId id="328" r:id="rId5"/>
    <p:sldId id="363" r:id="rId6"/>
    <p:sldId id="371" r:id="rId7"/>
    <p:sldId id="398" r:id="rId8"/>
    <p:sldId id="337" r:id="rId9"/>
    <p:sldId id="393" r:id="rId10"/>
    <p:sldId id="335" r:id="rId11"/>
    <p:sldId id="336" r:id="rId12"/>
    <p:sldId id="400" r:id="rId13"/>
    <p:sldId id="399" r:id="rId14"/>
    <p:sldId id="378" r:id="rId15"/>
    <p:sldId id="379" r:id="rId16"/>
    <p:sldId id="386" r:id="rId17"/>
    <p:sldId id="401" r:id="rId18"/>
    <p:sldId id="391" r:id="rId19"/>
    <p:sldId id="385" r:id="rId20"/>
    <p:sldId id="330" r:id="rId21"/>
    <p:sldId id="402" r:id="rId22"/>
    <p:sldId id="404" r:id="rId23"/>
    <p:sldId id="403" r:id="rId24"/>
    <p:sldId id="362" r:id="rId25"/>
    <p:sldId id="351" r:id="rId26"/>
    <p:sldId id="357" r:id="rId27"/>
    <p:sldId id="350" r:id="rId28"/>
    <p:sldId id="352" r:id="rId29"/>
    <p:sldId id="353" r:id="rId30"/>
    <p:sldId id="356" r:id="rId31"/>
    <p:sldId id="355" r:id="rId32"/>
    <p:sldId id="358" r:id="rId33"/>
    <p:sldId id="359" r:id="rId34"/>
    <p:sldId id="360" r:id="rId35"/>
    <p:sldId id="361" r:id="rId36"/>
    <p:sldId id="392" r:id="rId37"/>
    <p:sldId id="368" r:id="rId38"/>
    <p:sldId id="373" r:id="rId39"/>
    <p:sldId id="382" r:id="rId40"/>
    <p:sldId id="369" r:id="rId41"/>
    <p:sldId id="370" r:id="rId42"/>
    <p:sldId id="395" r:id="rId43"/>
    <p:sldId id="339" r:id="rId44"/>
    <p:sldId id="372" r:id="rId45"/>
    <p:sldId id="364" r:id="rId46"/>
    <p:sldId id="380" r:id="rId47"/>
    <p:sldId id="381" r:id="rId48"/>
    <p:sldId id="387" r:id="rId49"/>
    <p:sldId id="388" r:id="rId50"/>
    <p:sldId id="394" r:id="rId51"/>
    <p:sldId id="334" r:id="rId52"/>
    <p:sldId id="397" r:id="rId53"/>
    <p:sldId id="338" r:id="rId54"/>
    <p:sldId id="405" r:id="rId55"/>
    <p:sldId id="406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DA"/>
    <a:srgbClr val="E4E4F8"/>
    <a:srgbClr val="FFF1EF"/>
    <a:srgbClr val="EAB200"/>
    <a:srgbClr val="F2B800"/>
    <a:srgbClr val="FCEDC8"/>
    <a:srgbClr val="FF8585"/>
    <a:srgbClr val="D8BEEC"/>
    <a:srgbClr val="FBFBFB"/>
    <a:srgbClr val="F9D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89988" autoAdjust="0"/>
  </p:normalViewPr>
  <p:slideViewPr>
    <p:cSldViewPr snapToGrid="0" showGuides="1">
      <p:cViewPr>
        <p:scale>
          <a:sx n="150" d="100"/>
          <a:sy n="150" d="100"/>
        </p:scale>
        <p:origin x="-3096" y="-2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2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10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5.png"/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1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7" Type="http://schemas.openxmlformats.org/officeDocument/2006/relationships/image" Target="../media/image14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12.png"/><Relationship Id="rId5" Type="http://schemas.openxmlformats.org/officeDocument/2006/relationships/image" Target="../media/image4.png"/><Relationship Id="rId4" Type="http://schemas.openxmlformats.org/officeDocument/2006/relationships/image" Target="../media/image11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2.png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1711.png"/><Relationship Id="rId7" Type="http://schemas.openxmlformats.org/officeDocument/2006/relationships/image" Target="../media/image26.png"/><Relationship Id="rId2" Type="http://schemas.openxmlformats.org/officeDocument/2006/relationships/image" Target="../media/image9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11.png"/><Relationship Id="rId5" Type="http://schemas.openxmlformats.org/officeDocument/2006/relationships/image" Target="../media/image192.png"/><Relationship Id="rId4" Type="http://schemas.openxmlformats.org/officeDocument/2006/relationships/image" Target="../media/image18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2.png"/><Relationship Id="rId3" Type="http://schemas.openxmlformats.org/officeDocument/2006/relationships/image" Target="../media/image1290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1.png"/><Relationship Id="rId2" Type="http://schemas.openxmlformats.org/officeDocument/2006/relationships/image" Target="../media/image1280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1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251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1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1290.png"/><Relationship Id="rId7" Type="http://schemas.openxmlformats.org/officeDocument/2006/relationships/image" Target="../media/image27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441.png"/><Relationship Id="rId2" Type="http://schemas.openxmlformats.org/officeDocument/2006/relationships/image" Target="../media/image1280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1.png"/><Relationship Id="rId11" Type="http://schemas.openxmlformats.org/officeDocument/2006/relationships/image" Target="../media/image31.png"/><Relationship Id="rId24" Type="http://schemas.openxmlformats.org/officeDocument/2006/relationships/image" Target="../media/image53.png"/><Relationship Id="rId5" Type="http://schemas.openxmlformats.org/officeDocument/2006/relationships/image" Target="../media/image251.png"/><Relationship Id="rId15" Type="http://schemas.openxmlformats.org/officeDocument/2006/relationships/image" Target="../media/image48.png"/><Relationship Id="rId23" Type="http://schemas.openxmlformats.org/officeDocument/2006/relationships/image" Target="../media/image521.png"/><Relationship Id="rId10" Type="http://schemas.openxmlformats.org/officeDocument/2006/relationships/image" Target="../media/image30.png"/><Relationship Id="rId19" Type="http://schemas.openxmlformats.org/officeDocument/2006/relationships/image" Target="../media/image52.png"/><Relationship Id="rId4" Type="http://schemas.openxmlformats.org/officeDocument/2006/relationships/image" Target="../media/image241.png"/><Relationship Id="rId9" Type="http://schemas.openxmlformats.org/officeDocument/2006/relationships/image" Target="../media/image29.png"/><Relationship Id="rId14" Type="http://schemas.openxmlformats.org/officeDocument/2006/relationships/image" Target="../media/image47.png"/><Relationship Id="rId22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41.png"/><Relationship Id="rId26" Type="http://schemas.openxmlformats.org/officeDocument/2006/relationships/image" Target="../media/image137.png"/><Relationship Id="rId39" Type="http://schemas.openxmlformats.org/officeDocument/2006/relationships/image" Target="../media/image30.png"/><Relationship Id="rId21" Type="http://schemas.openxmlformats.org/officeDocument/2006/relationships/image" Target="../media/image144.png"/><Relationship Id="rId34" Type="http://schemas.openxmlformats.org/officeDocument/2006/relationships/image" Target="../media/image251.png"/><Relationship Id="rId7" Type="http://schemas.openxmlformats.org/officeDocument/2006/relationships/image" Target="../media/image123.png"/><Relationship Id="rId12" Type="http://schemas.openxmlformats.org/officeDocument/2006/relationships/image" Target="../media/image54.png"/><Relationship Id="rId17" Type="http://schemas.openxmlformats.org/officeDocument/2006/relationships/image" Target="../media/image131.png"/><Relationship Id="rId25" Type="http://schemas.openxmlformats.org/officeDocument/2006/relationships/image" Target="../media/image148.png"/><Relationship Id="rId33" Type="http://schemas.openxmlformats.org/officeDocument/2006/relationships/image" Target="../media/image241.png"/><Relationship Id="rId38" Type="http://schemas.openxmlformats.org/officeDocument/2006/relationships/image" Target="../media/image29.png"/><Relationship Id="rId2" Type="http://schemas.openxmlformats.org/officeDocument/2006/relationships/image" Target="../media/image1280.png"/><Relationship Id="rId16" Type="http://schemas.openxmlformats.org/officeDocument/2006/relationships/image" Target="../media/image139.png"/><Relationship Id="rId20" Type="http://schemas.openxmlformats.org/officeDocument/2006/relationships/image" Target="../media/image55.png"/><Relationship Id="rId29" Type="http://schemas.openxmlformats.org/officeDocument/2006/relationships/image" Target="../media/image149.png"/><Relationship Id="rId41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20.png"/><Relationship Id="rId11" Type="http://schemas.openxmlformats.org/officeDocument/2006/relationships/image" Target="../media/image531.png"/><Relationship Id="rId24" Type="http://schemas.openxmlformats.org/officeDocument/2006/relationships/image" Target="../media/image147.png"/><Relationship Id="rId32" Type="http://schemas.openxmlformats.org/officeDocument/2006/relationships/image" Target="../media/image561.png"/><Relationship Id="rId37" Type="http://schemas.openxmlformats.org/officeDocument/2006/relationships/image" Target="../media/image28.png"/><Relationship Id="rId40" Type="http://schemas.openxmlformats.org/officeDocument/2006/relationships/image" Target="../media/image31.png"/><Relationship Id="rId5" Type="http://schemas.openxmlformats.org/officeDocument/2006/relationships/image" Target="../media/image1220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42.png"/><Relationship Id="rId36" Type="http://schemas.openxmlformats.org/officeDocument/2006/relationships/image" Target="../media/image27.png"/><Relationship Id="rId10" Type="http://schemas.openxmlformats.org/officeDocument/2006/relationships/image" Target="../media/image124.png"/><Relationship Id="rId19" Type="http://schemas.openxmlformats.org/officeDocument/2006/relationships/image" Target="../media/image136.png"/><Relationship Id="rId31" Type="http://schemas.openxmlformats.org/officeDocument/2006/relationships/image" Target="../media/image551.png"/><Relationship Id="rId4" Type="http://schemas.openxmlformats.org/officeDocument/2006/relationships/image" Target="../media/image1300.png"/><Relationship Id="rId9" Type="http://schemas.openxmlformats.org/officeDocument/2006/relationships/image" Target="../media/image135.png"/><Relationship Id="rId14" Type="http://schemas.openxmlformats.org/officeDocument/2006/relationships/image" Target="../media/image125.png"/><Relationship Id="rId22" Type="http://schemas.openxmlformats.org/officeDocument/2006/relationships/image" Target="../media/image145.png"/><Relationship Id="rId27" Type="http://schemas.openxmlformats.org/officeDocument/2006/relationships/image" Target="../media/image56.png"/><Relationship Id="rId30" Type="http://schemas.openxmlformats.org/officeDocument/2006/relationships/image" Target="../media/image150.png"/><Relationship Id="rId35" Type="http://schemas.openxmlformats.org/officeDocument/2006/relationships/image" Target="../media/image261.png"/><Relationship Id="rId8" Type="http://schemas.openxmlformats.org/officeDocument/2006/relationships/image" Target="../media/image1340.png"/><Relationship Id="rId3" Type="http://schemas.openxmlformats.org/officeDocument/2006/relationships/image" Target="../media/image129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png"/><Relationship Id="rId18" Type="http://schemas.openxmlformats.org/officeDocument/2006/relationships/image" Target="../media/image561.png"/><Relationship Id="rId26" Type="http://schemas.openxmlformats.org/officeDocument/2006/relationships/image" Target="../media/image64.png"/><Relationship Id="rId21" Type="http://schemas.openxmlformats.org/officeDocument/2006/relationships/image" Target="../media/image591.png"/><Relationship Id="rId34" Type="http://schemas.openxmlformats.org/officeDocument/2006/relationships/image" Target="../media/image31.png"/><Relationship Id="rId12" Type="http://schemas.openxmlformats.org/officeDocument/2006/relationships/image" Target="../media/image1490.png"/><Relationship Id="rId17" Type="http://schemas.openxmlformats.org/officeDocument/2006/relationships/image" Target="../media/image551.png"/><Relationship Id="rId25" Type="http://schemas.openxmlformats.org/officeDocument/2006/relationships/image" Target="../media/image63.png"/><Relationship Id="rId33" Type="http://schemas.openxmlformats.org/officeDocument/2006/relationships/image" Target="../media/image30.png"/><Relationship Id="rId16" Type="http://schemas.openxmlformats.org/officeDocument/2006/relationships/image" Target="../media/image153.png"/><Relationship Id="rId20" Type="http://schemas.openxmlformats.org/officeDocument/2006/relationships/image" Target="../media/image581.png"/><Relationship Id="rId29" Type="http://schemas.openxmlformats.org/officeDocument/2006/relationships/image" Target="../media/image261.png"/><Relationship Id="rId1" Type="http://schemas.openxmlformats.org/officeDocument/2006/relationships/slideLayout" Target="../slideLayouts/slideLayout6.xml"/><Relationship Id="rId24" Type="http://schemas.openxmlformats.org/officeDocument/2006/relationships/image" Target="../media/image62.png"/><Relationship Id="rId32" Type="http://schemas.openxmlformats.org/officeDocument/2006/relationships/image" Target="../media/image29.png"/><Relationship Id="rId15" Type="http://schemas.openxmlformats.org/officeDocument/2006/relationships/image" Target="../media/image152.png"/><Relationship Id="rId23" Type="http://schemas.openxmlformats.org/officeDocument/2006/relationships/image" Target="../media/image61.png"/><Relationship Id="rId28" Type="http://schemas.openxmlformats.org/officeDocument/2006/relationships/image" Target="../media/image251.png"/><Relationship Id="rId19" Type="http://schemas.openxmlformats.org/officeDocument/2006/relationships/image" Target="../media/image571.png"/><Relationship Id="rId31" Type="http://schemas.openxmlformats.org/officeDocument/2006/relationships/image" Target="../media/image28.png"/><Relationship Id="rId14" Type="http://schemas.openxmlformats.org/officeDocument/2006/relationships/image" Target="../media/image59.png"/><Relationship Id="rId22" Type="http://schemas.openxmlformats.org/officeDocument/2006/relationships/image" Target="../media/image60.png"/><Relationship Id="rId27" Type="http://schemas.openxmlformats.org/officeDocument/2006/relationships/image" Target="../media/image241.png"/><Relationship Id="rId30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18" Type="http://schemas.openxmlformats.org/officeDocument/2006/relationships/image" Target="../media/image159.png"/><Relationship Id="rId26" Type="http://schemas.openxmlformats.org/officeDocument/2006/relationships/image" Target="../media/image61.png"/><Relationship Id="rId21" Type="http://schemas.openxmlformats.org/officeDocument/2006/relationships/image" Target="../media/image561.png"/><Relationship Id="rId34" Type="http://schemas.openxmlformats.org/officeDocument/2006/relationships/image" Target="../media/image28.png"/><Relationship Id="rId12" Type="http://schemas.openxmlformats.org/officeDocument/2006/relationships/image" Target="../media/image1490.png"/><Relationship Id="rId25" Type="http://schemas.openxmlformats.org/officeDocument/2006/relationships/image" Target="../media/image60.png"/><Relationship Id="rId33" Type="http://schemas.openxmlformats.org/officeDocument/2006/relationships/image" Target="../media/image27.png"/><Relationship Id="rId2" Type="http://schemas.openxmlformats.org/officeDocument/2006/relationships/image" Target="../media/image65.png"/><Relationship Id="rId20" Type="http://schemas.openxmlformats.org/officeDocument/2006/relationships/image" Target="../media/image551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24" Type="http://schemas.openxmlformats.org/officeDocument/2006/relationships/image" Target="../media/image591.png"/><Relationship Id="rId32" Type="http://schemas.openxmlformats.org/officeDocument/2006/relationships/image" Target="../media/image261.png"/><Relationship Id="rId37" Type="http://schemas.openxmlformats.org/officeDocument/2006/relationships/image" Target="../media/image31.png"/><Relationship Id="rId15" Type="http://schemas.openxmlformats.org/officeDocument/2006/relationships/image" Target="../media/image68.png"/><Relationship Id="rId23" Type="http://schemas.openxmlformats.org/officeDocument/2006/relationships/image" Target="../media/image581.png"/><Relationship Id="rId28" Type="http://schemas.openxmlformats.org/officeDocument/2006/relationships/image" Target="../media/image63.png"/><Relationship Id="rId36" Type="http://schemas.openxmlformats.org/officeDocument/2006/relationships/image" Target="../media/image30.png"/><Relationship Id="rId19" Type="http://schemas.openxmlformats.org/officeDocument/2006/relationships/image" Target="../media/image161.png"/><Relationship Id="rId31" Type="http://schemas.openxmlformats.org/officeDocument/2006/relationships/image" Target="../media/image251.png"/><Relationship Id="rId14" Type="http://schemas.openxmlformats.org/officeDocument/2006/relationships/image" Target="../media/image67.png"/><Relationship Id="rId22" Type="http://schemas.openxmlformats.org/officeDocument/2006/relationships/image" Target="../media/image571.png"/><Relationship Id="rId27" Type="http://schemas.openxmlformats.org/officeDocument/2006/relationships/image" Target="../media/image62.png"/><Relationship Id="rId30" Type="http://schemas.openxmlformats.org/officeDocument/2006/relationships/image" Target="../media/image241.png"/><Relationship Id="rId35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10.png"/><Relationship Id="rId7" Type="http://schemas.openxmlformats.org/officeDocument/2006/relationships/image" Target="../media/image1210.png"/><Relationship Id="rId12" Type="http://schemas.openxmlformats.org/officeDocument/2006/relationships/image" Target="../media/image75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0.png"/><Relationship Id="rId11" Type="http://schemas.openxmlformats.org/officeDocument/2006/relationships/image" Target="../media/image74.png"/><Relationship Id="rId5" Type="http://schemas.openxmlformats.org/officeDocument/2006/relationships/image" Target="../media/image1010.png"/><Relationship Id="rId15" Type="http://schemas.openxmlformats.org/officeDocument/2006/relationships/image" Target="../media/image2010.png"/><Relationship Id="rId10" Type="http://schemas.openxmlformats.org/officeDocument/2006/relationships/image" Target="../media/image1510.png"/><Relationship Id="rId4" Type="http://schemas.openxmlformats.org/officeDocument/2006/relationships/image" Target="../media/image910.png"/><Relationship Id="rId9" Type="http://schemas.openxmlformats.org/officeDocument/2006/relationships/image" Target="../media/image14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10.png"/><Relationship Id="rId7" Type="http://schemas.openxmlformats.org/officeDocument/2006/relationships/image" Target="../media/image1210.png"/><Relationship Id="rId12" Type="http://schemas.openxmlformats.org/officeDocument/2006/relationships/image" Target="../media/image75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0.png"/><Relationship Id="rId11" Type="http://schemas.openxmlformats.org/officeDocument/2006/relationships/image" Target="../media/image74.png"/><Relationship Id="rId5" Type="http://schemas.openxmlformats.org/officeDocument/2006/relationships/image" Target="../media/image1010.png"/><Relationship Id="rId15" Type="http://schemas.openxmlformats.org/officeDocument/2006/relationships/image" Target="../media/image2010.png"/><Relationship Id="rId10" Type="http://schemas.openxmlformats.org/officeDocument/2006/relationships/image" Target="../media/image1510.png"/><Relationship Id="rId4" Type="http://schemas.openxmlformats.org/officeDocument/2006/relationships/image" Target="../media/image910.png"/><Relationship Id="rId9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10.png"/><Relationship Id="rId7" Type="http://schemas.openxmlformats.org/officeDocument/2006/relationships/image" Target="../media/image1210.png"/><Relationship Id="rId12" Type="http://schemas.openxmlformats.org/officeDocument/2006/relationships/image" Target="../media/image75.png"/><Relationship Id="rId2" Type="http://schemas.openxmlformats.org/officeDocument/2006/relationships/image" Target="../media/image710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0.png"/><Relationship Id="rId11" Type="http://schemas.openxmlformats.org/officeDocument/2006/relationships/image" Target="../media/image74.png"/><Relationship Id="rId5" Type="http://schemas.openxmlformats.org/officeDocument/2006/relationships/image" Target="../media/image1010.png"/><Relationship Id="rId15" Type="http://schemas.openxmlformats.org/officeDocument/2006/relationships/image" Target="../media/image2010.png"/><Relationship Id="rId10" Type="http://schemas.openxmlformats.org/officeDocument/2006/relationships/image" Target="../media/image1510.png"/><Relationship Id="rId4" Type="http://schemas.openxmlformats.org/officeDocument/2006/relationships/image" Target="../media/image910.png"/><Relationship Id="rId9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10.png"/><Relationship Id="rId7" Type="http://schemas.openxmlformats.org/officeDocument/2006/relationships/image" Target="../media/image1210.png"/><Relationship Id="rId12" Type="http://schemas.openxmlformats.org/officeDocument/2006/relationships/image" Target="../media/image75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0.png"/><Relationship Id="rId11" Type="http://schemas.openxmlformats.org/officeDocument/2006/relationships/image" Target="../media/image74.png"/><Relationship Id="rId5" Type="http://schemas.openxmlformats.org/officeDocument/2006/relationships/image" Target="../media/image1010.png"/><Relationship Id="rId15" Type="http://schemas.openxmlformats.org/officeDocument/2006/relationships/image" Target="../media/image2010.png"/><Relationship Id="rId10" Type="http://schemas.openxmlformats.org/officeDocument/2006/relationships/image" Target="../media/image1510.png"/><Relationship Id="rId4" Type="http://schemas.openxmlformats.org/officeDocument/2006/relationships/image" Target="../media/image910.png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320.png"/><Relationship Id="rId18" Type="http://schemas.openxmlformats.org/officeDocument/2006/relationships/image" Target="../media/image370.png"/><Relationship Id="rId3" Type="http://schemas.openxmlformats.org/officeDocument/2006/relationships/image" Target="../media/image220.png"/><Relationship Id="rId21" Type="http://schemas.openxmlformats.org/officeDocument/2006/relationships/image" Target="../media/image400.png"/><Relationship Id="rId7" Type="http://schemas.openxmlformats.org/officeDocument/2006/relationships/image" Target="../media/image260.png"/><Relationship Id="rId12" Type="http://schemas.openxmlformats.org/officeDocument/2006/relationships/image" Target="../media/image310.png"/><Relationship Id="rId17" Type="http://schemas.openxmlformats.org/officeDocument/2006/relationships/image" Target="../media/image360.png"/><Relationship Id="rId2" Type="http://schemas.openxmlformats.org/officeDocument/2006/relationships/image" Target="../media/image210.png"/><Relationship Id="rId16" Type="http://schemas.openxmlformats.org/officeDocument/2006/relationships/image" Target="../media/image350.png"/><Relationship Id="rId20" Type="http://schemas.openxmlformats.org/officeDocument/2006/relationships/image" Target="../media/image3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24" Type="http://schemas.openxmlformats.org/officeDocument/2006/relationships/image" Target="../media/image80.png"/><Relationship Id="rId5" Type="http://schemas.openxmlformats.org/officeDocument/2006/relationships/image" Target="../media/image240.png"/><Relationship Id="rId15" Type="http://schemas.openxmlformats.org/officeDocument/2006/relationships/image" Target="../media/image340.png"/><Relationship Id="rId23" Type="http://schemas.openxmlformats.org/officeDocument/2006/relationships/image" Target="../media/image420.png"/><Relationship Id="rId10" Type="http://schemas.openxmlformats.org/officeDocument/2006/relationships/image" Target="../media/image290.png"/><Relationship Id="rId19" Type="http://schemas.openxmlformats.org/officeDocument/2006/relationships/image" Target="../media/image380.png"/><Relationship Id="rId4" Type="http://schemas.openxmlformats.org/officeDocument/2006/relationships/image" Target="../media/image230.png"/><Relationship Id="rId9" Type="http://schemas.openxmlformats.org/officeDocument/2006/relationships/image" Target="../media/image280.png"/><Relationship Id="rId14" Type="http://schemas.openxmlformats.org/officeDocument/2006/relationships/image" Target="../media/image330.png"/><Relationship Id="rId22" Type="http://schemas.openxmlformats.org/officeDocument/2006/relationships/image" Target="../media/image4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320.png"/><Relationship Id="rId18" Type="http://schemas.openxmlformats.org/officeDocument/2006/relationships/image" Target="../media/image370.png"/><Relationship Id="rId26" Type="http://schemas.openxmlformats.org/officeDocument/2006/relationships/image" Target="../media/image8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12" Type="http://schemas.openxmlformats.org/officeDocument/2006/relationships/image" Target="../media/image310.png"/><Relationship Id="rId17" Type="http://schemas.openxmlformats.org/officeDocument/2006/relationships/image" Target="../media/image360.png"/><Relationship Id="rId25" Type="http://schemas.openxmlformats.org/officeDocument/2006/relationships/image" Target="../media/image461.png"/><Relationship Id="rId2" Type="http://schemas.openxmlformats.org/officeDocument/2006/relationships/image" Target="../media/image210.png"/><Relationship Id="rId16" Type="http://schemas.openxmlformats.org/officeDocument/2006/relationships/image" Target="../media/image350.png"/><Relationship Id="rId20" Type="http://schemas.openxmlformats.org/officeDocument/2006/relationships/image" Target="../media/image3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24" Type="http://schemas.openxmlformats.org/officeDocument/2006/relationships/image" Target="../media/image451.png"/><Relationship Id="rId5" Type="http://schemas.openxmlformats.org/officeDocument/2006/relationships/image" Target="../media/image240.png"/><Relationship Id="rId15" Type="http://schemas.openxmlformats.org/officeDocument/2006/relationships/image" Target="../media/image340.png"/><Relationship Id="rId23" Type="http://schemas.openxmlformats.org/officeDocument/2006/relationships/image" Target="../media/image420.png"/><Relationship Id="rId10" Type="http://schemas.openxmlformats.org/officeDocument/2006/relationships/image" Target="../media/image290.png"/><Relationship Id="rId19" Type="http://schemas.openxmlformats.org/officeDocument/2006/relationships/image" Target="../media/image380.png"/><Relationship Id="rId4" Type="http://schemas.openxmlformats.org/officeDocument/2006/relationships/image" Target="../media/image230.png"/><Relationship Id="rId14" Type="http://schemas.openxmlformats.org/officeDocument/2006/relationships/image" Target="../media/image330.png"/><Relationship Id="rId22" Type="http://schemas.openxmlformats.org/officeDocument/2006/relationships/image" Target="../media/image4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320.png"/><Relationship Id="rId18" Type="http://schemas.openxmlformats.org/officeDocument/2006/relationships/image" Target="../media/image370.png"/><Relationship Id="rId26" Type="http://schemas.openxmlformats.org/officeDocument/2006/relationships/image" Target="../media/image480.png"/><Relationship Id="rId3" Type="http://schemas.openxmlformats.org/officeDocument/2006/relationships/image" Target="../media/image220.png"/><Relationship Id="rId21" Type="http://schemas.openxmlformats.org/officeDocument/2006/relationships/image" Target="../media/image360.png"/><Relationship Id="rId7" Type="http://schemas.openxmlformats.org/officeDocument/2006/relationships/image" Target="../media/image260.png"/><Relationship Id="rId12" Type="http://schemas.openxmlformats.org/officeDocument/2006/relationships/image" Target="../media/image310.png"/><Relationship Id="rId17" Type="http://schemas.openxmlformats.org/officeDocument/2006/relationships/image" Target="../media/image430.png"/><Relationship Id="rId25" Type="http://schemas.openxmlformats.org/officeDocument/2006/relationships/image" Target="../media/image470.png"/><Relationship Id="rId2" Type="http://schemas.openxmlformats.org/officeDocument/2006/relationships/image" Target="../media/image210.png"/><Relationship Id="rId16" Type="http://schemas.openxmlformats.org/officeDocument/2006/relationships/image" Target="../media/image350.png"/><Relationship Id="rId20" Type="http://schemas.openxmlformats.org/officeDocument/2006/relationships/image" Target="../media/image4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24" Type="http://schemas.openxmlformats.org/officeDocument/2006/relationships/image" Target="../media/image420.png"/><Relationship Id="rId5" Type="http://schemas.openxmlformats.org/officeDocument/2006/relationships/image" Target="../media/image240.png"/><Relationship Id="rId15" Type="http://schemas.openxmlformats.org/officeDocument/2006/relationships/image" Target="../media/image340.png"/><Relationship Id="rId23" Type="http://schemas.openxmlformats.org/officeDocument/2006/relationships/image" Target="../media/image460.png"/><Relationship Id="rId28" Type="http://schemas.openxmlformats.org/officeDocument/2006/relationships/image" Target="../media/image411.png"/><Relationship Id="rId10" Type="http://schemas.openxmlformats.org/officeDocument/2006/relationships/image" Target="../media/image290.png"/><Relationship Id="rId19" Type="http://schemas.openxmlformats.org/officeDocument/2006/relationships/image" Target="../media/image380.png"/><Relationship Id="rId4" Type="http://schemas.openxmlformats.org/officeDocument/2006/relationships/image" Target="../media/image230.png"/><Relationship Id="rId9" Type="http://schemas.openxmlformats.org/officeDocument/2006/relationships/image" Target="../media/image280.png"/><Relationship Id="rId14" Type="http://schemas.openxmlformats.org/officeDocument/2006/relationships/image" Target="../media/image330.png"/><Relationship Id="rId22" Type="http://schemas.openxmlformats.org/officeDocument/2006/relationships/image" Target="../media/image450.png"/><Relationship Id="rId27" Type="http://schemas.openxmlformats.org/officeDocument/2006/relationships/image" Target="../media/image49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580.png"/><Relationship Id="rId18" Type="http://schemas.openxmlformats.org/officeDocument/2006/relationships/image" Target="../media/image620.png"/><Relationship Id="rId26" Type="http://schemas.openxmlformats.org/officeDocument/2006/relationships/image" Target="../media/image680.png"/><Relationship Id="rId3" Type="http://schemas.openxmlformats.org/officeDocument/2006/relationships/image" Target="../media/image510.png"/><Relationship Id="rId21" Type="http://schemas.openxmlformats.org/officeDocument/2006/relationships/image" Target="../media/image640.png"/><Relationship Id="rId7" Type="http://schemas.openxmlformats.org/officeDocument/2006/relationships/image" Target="../media/image540.png"/><Relationship Id="rId12" Type="http://schemas.openxmlformats.org/officeDocument/2006/relationships/image" Target="../media/image570.png"/><Relationship Id="rId17" Type="http://schemas.openxmlformats.org/officeDocument/2006/relationships/image" Target="../media/image610.png"/><Relationship Id="rId25" Type="http://schemas.openxmlformats.org/officeDocument/2006/relationships/image" Target="../media/image670.png"/><Relationship Id="rId2" Type="http://schemas.openxmlformats.org/officeDocument/2006/relationships/image" Target="../media/image500.png"/><Relationship Id="rId16" Type="http://schemas.openxmlformats.org/officeDocument/2006/relationships/image" Target="../media/image600.png"/><Relationship Id="rId20" Type="http://schemas.openxmlformats.org/officeDocument/2006/relationships/image" Target="../media/image630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24" Type="http://schemas.openxmlformats.org/officeDocument/2006/relationships/image" Target="../media/image660.png"/><Relationship Id="rId5" Type="http://schemas.openxmlformats.org/officeDocument/2006/relationships/image" Target="../media/image240.png"/><Relationship Id="rId15" Type="http://schemas.openxmlformats.org/officeDocument/2006/relationships/image" Target="../media/image340.png"/><Relationship Id="rId23" Type="http://schemas.openxmlformats.org/officeDocument/2006/relationships/image" Target="../media/image460.png"/><Relationship Id="rId28" Type="http://schemas.openxmlformats.org/officeDocument/2006/relationships/image" Target="../media/image411.png"/><Relationship Id="rId10" Type="http://schemas.openxmlformats.org/officeDocument/2006/relationships/image" Target="../media/image560.png"/><Relationship Id="rId19" Type="http://schemas.openxmlformats.org/officeDocument/2006/relationships/image" Target="../media/image380.png"/><Relationship Id="rId4" Type="http://schemas.openxmlformats.org/officeDocument/2006/relationships/image" Target="../media/image520.png"/><Relationship Id="rId9" Type="http://schemas.openxmlformats.org/officeDocument/2006/relationships/image" Target="../media/image280.png"/><Relationship Id="rId14" Type="http://schemas.openxmlformats.org/officeDocument/2006/relationships/image" Target="../media/image590.png"/><Relationship Id="rId22" Type="http://schemas.openxmlformats.org/officeDocument/2006/relationships/image" Target="../media/image650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580.png"/><Relationship Id="rId18" Type="http://schemas.openxmlformats.org/officeDocument/2006/relationships/image" Target="../media/image620.png"/><Relationship Id="rId26" Type="http://schemas.openxmlformats.org/officeDocument/2006/relationships/image" Target="../media/image680.png"/><Relationship Id="rId3" Type="http://schemas.openxmlformats.org/officeDocument/2006/relationships/image" Target="../media/image510.png"/><Relationship Id="rId21" Type="http://schemas.openxmlformats.org/officeDocument/2006/relationships/image" Target="../media/image640.png"/><Relationship Id="rId7" Type="http://schemas.openxmlformats.org/officeDocument/2006/relationships/image" Target="../media/image540.png"/><Relationship Id="rId12" Type="http://schemas.openxmlformats.org/officeDocument/2006/relationships/image" Target="../media/image570.png"/><Relationship Id="rId17" Type="http://schemas.openxmlformats.org/officeDocument/2006/relationships/image" Target="../media/image610.png"/><Relationship Id="rId25" Type="http://schemas.openxmlformats.org/officeDocument/2006/relationships/image" Target="../media/image670.png"/><Relationship Id="rId2" Type="http://schemas.openxmlformats.org/officeDocument/2006/relationships/image" Target="../media/image500.png"/><Relationship Id="rId16" Type="http://schemas.openxmlformats.org/officeDocument/2006/relationships/image" Target="../media/image600.png"/><Relationship Id="rId20" Type="http://schemas.openxmlformats.org/officeDocument/2006/relationships/image" Target="../media/image630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24" Type="http://schemas.openxmlformats.org/officeDocument/2006/relationships/image" Target="../media/image660.png"/><Relationship Id="rId5" Type="http://schemas.openxmlformats.org/officeDocument/2006/relationships/image" Target="../media/image240.png"/><Relationship Id="rId15" Type="http://schemas.openxmlformats.org/officeDocument/2006/relationships/image" Target="../media/image340.png"/><Relationship Id="rId23" Type="http://schemas.openxmlformats.org/officeDocument/2006/relationships/image" Target="../media/image730.png"/><Relationship Id="rId28" Type="http://schemas.openxmlformats.org/officeDocument/2006/relationships/image" Target="../media/image411.png"/><Relationship Id="rId10" Type="http://schemas.openxmlformats.org/officeDocument/2006/relationships/image" Target="../media/image560.png"/><Relationship Id="rId19" Type="http://schemas.openxmlformats.org/officeDocument/2006/relationships/image" Target="../media/image380.png"/><Relationship Id="rId31" Type="http://schemas.openxmlformats.org/officeDocument/2006/relationships/image" Target="../media/image741.png"/><Relationship Id="rId4" Type="http://schemas.openxmlformats.org/officeDocument/2006/relationships/image" Target="../media/image520.png"/><Relationship Id="rId9" Type="http://schemas.openxmlformats.org/officeDocument/2006/relationships/image" Target="../media/image72.png"/><Relationship Id="rId14" Type="http://schemas.openxmlformats.org/officeDocument/2006/relationships/image" Target="../media/image590.png"/><Relationship Id="rId22" Type="http://schemas.openxmlformats.org/officeDocument/2006/relationships/image" Target="../media/image650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590.png"/><Relationship Id="rId18" Type="http://schemas.openxmlformats.org/officeDocument/2006/relationships/image" Target="../media/image380.png"/><Relationship Id="rId26" Type="http://schemas.openxmlformats.org/officeDocument/2006/relationships/image" Target="../media/image411.png"/><Relationship Id="rId3" Type="http://schemas.openxmlformats.org/officeDocument/2006/relationships/image" Target="../media/image510.png"/><Relationship Id="rId21" Type="http://schemas.openxmlformats.org/officeDocument/2006/relationships/image" Target="../media/image650.png"/><Relationship Id="rId7" Type="http://schemas.openxmlformats.org/officeDocument/2006/relationships/image" Target="../media/image540.png"/><Relationship Id="rId12" Type="http://schemas.openxmlformats.org/officeDocument/2006/relationships/image" Target="../media/image580.png"/><Relationship Id="rId17" Type="http://schemas.openxmlformats.org/officeDocument/2006/relationships/image" Target="../media/image620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610.png"/><Relationship Id="rId20" Type="http://schemas.openxmlformats.org/officeDocument/2006/relationships/image" Target="../media/image6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680.png"/><Relationship Id="rId5" Type="http://schemas.openxmlformats.org/officeDocument/2006/relationships/image" Target="../media/image24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4" Type="http://schemas.openxmlformats.org/officeDocument/2006/relationships/image" Target="../media/image520.png"/><Relationship Id="rId9" Type="http://schemas.openxmlformats.org/officeDocument/2006/relationships/image" Target="../media/image560.png"/><Relationship Id="rId14" Type="http://schemas.openxmlformats.org/officeDocument/2006/relationships/image" Target="../media/image340.png"/><Relationship Id="rId22" Type="http://schemas.openxmlformats.org/officeDocument/2006/relationships/image" Target="../media/image660.png"/><Relationship Id="rId27" Type="http://schemas.openxmlformats.org/officeDocument/2006/relationships/image" Target="../media/image70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510.png"/><Relationship Id="rId21" Type="http://schemas.openxmlformats.org/officeDocument/2006/relationships/image" Target="../media/image450.png"/><Relationship Id="rId7" Type="http://schemas.openxmlformats.org/officeDocument/2006/relationships/image" Target="../media/image540.png"/><Relationship Id="rId12" Type="http://schemas.openxmlformats.org/officeDocument/2006/relationships/image" Target="../media/image580.png"/><Relationship Id="rId17" Type="http://schemas.openxmlformats.org/officeDocument/2006/relationships/image" Target="../media/image370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610.png"/><Relationship Id="rId20" Type="http://schemas.openxmlformats.org/officeDocument/2006/relationships/image" Target="../media/image640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680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4" Type="http://schemas.openxmlformats.org/officeDocument/2006/relationships/image" Target="../media/image230.png"/><Relationship Id="rId9" Type="http://schemas.openxmlformats.org/officeDocument/2006/relationships/image" Target="../media/image560.png"/><Relationship Id="rId14" Type="http://schemas.openxmlformats.org/officeDocument/2006/relationships/image" Target="../media/image760.png"/><Relationship Id="rId22" Type="http://schemas.openxmlformats.org/officeDocument/2006/relationships/image" Target="../media/image660.png"/><Relationship Id="rId27" Type="http://schemas.openxmlformats.org/officeDocument/2006/relationships/image" Target="../media/image700.png"/><Relationship Id="rId30" Type="http://schemas.openxmlformats.org/officeDocument/2006/relationships/image" Target="../media/image80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510.png"/><Relationship Id="rId21" Type="http://schemas.openxmlformats.org/officeDocument/2006/relationships/image" Target="../media/image82.png"/><Relationship Id="rId7" Type="http://schemas.openxmlformats.org/officeDocument/2006/relationships/image" Target="../media/image540.png"/><Relationship Id="rId12" Type="http://schemas.openxmlformats.org/officeDocument/2006/relationships/image" Target="../media/image580.png"/><Relationship Id="rId17" Type="http://schemas.openxmlformats.org/officeDocument/2006/relationships/image" Target="../media/image370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610.png"/><Relationship Id="rId20" Type="http://schemas.openxmlformats.org/officeDocument/2006/relationships/image" Target="../media/image640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680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31" Type="http://schemas.openxmlformats.org/officeDocument/2006/relationships/image" Target="../media/image83.png"/><Relationship Id="rId4" Type="http://schemas.openxmlformats.org/officeDocument/2006/relationships/image" Target="../media/image230.png"/><Relationship Id="rId9" Type="http://schemas.openxmlformats.org/officeDocument/2006/relationships/image" Target="../media/image560.png"/><Relationship Id="rId14" Type="http://schemas.openxmlformats.org/officeDocument/2006/relationships/image" Target="../media/image760.png"/><Relationship Id="rId22" Type="http://schemas.openxmlformats.org/officeDocument/2006/relationships/image" Target="../media/image660.png"/><Relationship Id="rId27" Type="http://schemas.openxmlformats.org/officeDocument/2006/relationships/image" Target="../media/image700.png"/><Relationship Id="rId30" Type="http://schemas.openxmlformats.org/officeDocument/2006/relationships/image" Target="../media/image800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510.png"/><Relationship Id="rId7" Type="http://schemas.openxmlformats.org/officeDocument/2006/relationships/image" Target="../media/image540.png"/><Relationship Id="rId12" Type="http://schemas.openxmlformats.org/officeDocument/2006/relationships/image" Target="../media/image580.png"/><Relationship Id="rId17" Type="http://schemas.openxmlformats.org/officeDocument/2006/relationships/image" Target="../media/image370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610.png"/><Relationship Id="rId20" Type="http://schemas.openxmlformats.org/officeDocument/2006/relationships/image" Target="../media/image640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680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4" Type="http://schemas.openxmlformats.org/officeDocument/2006/relationships/image" Target="../media/image230.png"/><Relationship Id="rId9" Type="http://schemas.openxmlformats.org/officeDocument/2006/relationships/image" Target="../media/image560.png"/><Relationship Id="rId14" Type="http://schemas.openxmlformats.org/officeDocument/2006/relationships/image" Target="../media/image760.png"/><Relationship Id="rId22" Type="http://schemas.openxmlformats.org/officeDocument/2006/relationships/image" Target="../media/image660.png"/><Relationship Id="rId27" Type="http://schemas.openxmlformats.org/officeDocument/2006/relationships/image" Target="../media/image700.png"/><Relationship Id="rId30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6.png"/><Relationship Id="rId7" Type="http://schemas.openxmlformats.org/officeDocument/2006/relationships/image" Target="../media/image540.png"/><Relationship Id="rId12" Type="http://schemas.openxmlformats.org/officeDocument/2006/relationships/image" Target="../media/image580.png"/><Relationship Id="rId17" Type="http://schemas.openxmlformats.org/officeDocument/2006/relationships/image" Target="../media/image90.png"/><Relationship Id="rId25" Type="http://schemas.openxmlformats.org/officeDocument/2006/relationships/image" Target="../media/image690.png"/><Relationship Id="rId2" Type="http://schemas.openxmlformats.org/officeDocument/2006/relationships/image" Target="../media/image85.png"/><Relationship Id="rId16" Type="http://schemas.openxmlformats.org/officeDocument/2006/relationships/image" Target="../media/image89.png"/><Relationship Id="rId20" Type="http://schemas.openxmlformats.org/officeDocument/2006/relationships/image" Target="../media/image640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680.png"/><Relationship Id="rId5" Type="http://schemas.openxmlformats.org/officeDocument/2006/relationships/image" Target="../media/image750.png"/><Relationship Id="rId15" Type="http://schemas.openxmlformats.org/officeDocument/2006/relationships/image" Target="../media/image88.png"/><Relationship Id="rId23" Type="http://schemas.openxmlformats.org/officeDocument/2006/relationships/image" Target="../media/image670.png"/><Relationship Id="rId28" Type="http://schemas.openxmlformats.org/officeDocument/2006/relationships/image" Target="../media/image92.png"/><Relationship Id="rId19" Type="http://schemas.openxmlformats.org/officeDocument/2006/relationships/image" Target="../media/image630.png"/><Relationship Id="rId4" Type="http://schemas.openxmlformats.org/officeDocument/2006/relationships/image" Target="../media/image87.png"/><Relationship Id="rId9" Type="http://schemas.openxmlformats.org/officeDocument/2006/relationships/image" Target="../media/image560.png"/><Relationship Id="rId14" Type="http://schemas.openxmlformats.org/officeDocument/2006/relationships/image" Target="../media/image760.png"/><Relationship Id="rId22" Type="http://schemas.openxmlformats.org/officeDocument/2006/relationships/image" Target="../media/image660.png"/><Relationship Id="rId27" Type="http://schemas.openxmlformats.org/officeDocument/2006/relationships/image" Target="../media/image91.png"/><Relationship Id="rId30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7.png"/><Relationship Id="rId21" Type="http://schemas.openxmlformats.org/officeDocument/2006/relationships/image" Target="../media/image100.png"/><Relationship Id="rId34" Type="http://schemas.openxmlformats.org/officeDocument/2006/relationships/image" Target="../media/image106.png"/><Relationship Id="rId7" Type="http://schemas.openxmlformats.org/officeDocument/2006/relationships/image" Target="../media/image95.png"/><Relationship Id="rId25" Type="http://schemas.openxmlformats.org/officeDocument/2006/relationships/image" Target="../media/image690.png"/><Relationship Id="rId33" Type="http://schemas.openxmlformats.org/officeDocument/2006/relationships/image" Target="../media/image105.png"/><Relationship Id="rId2" Type="http://schemas.openxmlformats.org/officeDocument/2006/relationships/image" Target="../media/image93.png"/><Relationship Id="rId16" Type="http://schemas.openxmlformats.org/officeDocument/2006/relationships/image" Target="../media/image90.png"/><Relationship Id="rId20" Type="http://schemas.openxmlformats.org/officeDocument/2006/relationships/image" Target="../media/image99.png"/><Relationship Id="rId29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4.png"/><Relationship Id="rId11" Type="http://schemas.openxmlformats.org/officeDocument/2006/relationships/image" Target="../media/image570.png"/><Relationship Id="rId32" Type="http://schemas.openxmlformats.org/officeDocument/2006/relationships/image" Target="../media/image104.png"/><Relationship Id="rId5" Type="http://schemas.openxmlformats.org/officeDocument/2006/relationships/image" Target="../media/image750.png"/><Relationship Id="rId15" Type="http://schemas.openxmlformats.org/officeDocument/2006/relationships/image" Target="../media/image97.png"/><Relationship Id="rId23" Type="http://schemas.openxmlformats.org/officeDocument/2006/relationships/image" Target="../media/image670.png"/><Relationship Id="rId28" Type="http://schemas.openxmlformats.org/officeDocument/2006/relationships/image" Target="../media/image92.png"/><Relationship Id="rId36" Type="http://schemas.openxmlformats.org/officeDocument/2006/relationships/image" Target="../media/image108.png"/><Relationship Id="rId19" Type="http://schemas.openxmlformats.org/officeDocument/2006/relationships/image" Target="../media/image98.png"/><Relationship Id="rId31" Type="http://schemas.openxmlformats.org/officeDocument/2006/relationships/image" Target="../media/image103.png"/><Relationship Id="rId14" Type="http://schemas.openxmlformats.org/officeDocument/2006/relationships/image" Target="../media/image760.png"/><Relationship Id="rId27" Type="http://schemas.openxmlformats.org/officeDocument/2006/relationships/image" Target="../media/image91.png"/><Relationship Id="rId30" Type="http://schemas.openxmlformats.org/officeDocument/2006/relationships/image" Target="../media/image102.png"/><Relationship Id="rId35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ink.springer.com/chapter/10.1007/3-540-45708-9_21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13" Type="http://schemas.openxmlformats.org/officeDocument/2006/relationships/image" Target="../media/image1140.png"/><Relationship Id="rId3" Type="http://schemas.openxmlformats.org/officeDocument/2006/relationships/image" Target="../media/image1170.png"/><Relationship Id="rId7" Type="http://schemas.openxmlformats.org/officeDocument/2006/relationships/image" Target="../media/image119.png"/><Relationship Id="rId12" Type="http://schemas.openxmlformats.org/officeDocument/2006/relationships/image" Target="../media/image221.png"/><Relationship Id="rId2" Type="http://schemas.openxmlformats.org/officeDocument/2006/relationships/image" Target="../media/image11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80.png"/><Relationship Id="rId11" Type="http://schemas.openxmlformats.org/officeDocument/2006/relationships/image" Target="../media/image213.png"/><Relationship Id="rId5" Type="http://schemas.openxmlformats.org/officeDocument/2006/relationships/image" Target="../media/image118.png"/><Relationship Id="rId10" Type="http://schemas.openxmlformats.org/officeDocument/2006/relationships/image" Target="../media/image121.png"/><Relationship Id="rId4" Type="http://schemas.openxmlformats.org/officeDocument/2006/relationships/image" Target="../media/image1160.png"/><Relationship Id="rId9" Type="http://schemas.openxmlformats.org/officeDocument/2006/relationships/image" Target="../media/image120.png"/><Relationship Id="rId14" Type="http://schemas.openxmlformats.org/officeDocument/2006/relationships/image" Target="../media/image115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7" Type="http://schemas.openxmlformats.org/officeDocument/2006/relationships/image" Target="../media/image124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80.png"/><Relationship Id="rId11" Type="http://schemas.openxmlformats.org/officeDocument/2006/relationships/image" Target="../media/image127.png"/><Relationship Id="rId5" Type="http://schemas.openxmlformats.org/officeDocument/2006/relationships/image" Target="../media/image118.png"/><Relationship Id="rId10" Type="http://schemas.openxmlformats.org/officeDocument/2006/relationships/image" Target="../media/image1170.png"/><Relationship Id="rId4" Type="http://schemas.openxmlformats.org/officeDocument/2006/relationships/image" Target="../media/image1230.png"/><Relationship Id="rId9" Type="http://schemas.openxmlformats.org/officeDocument/2006/relationships/image" Target="../media/image12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3.png"/><Relationship Id="rId3" Type="http://schemas.openxmlformats.org/officeDocument/2006/relationships/image" Target="../media/image1291.png"/><Relationship Id="rId12" Type="http://schemas.openxmlformats.org/officeDocument/2006/relationships/image" Target="../media/image1330.png"/><Relationship Id="rId2" Type="http://schemas.openxmlformats.org/officeDocument/2006/relationships/image" Target="../media/image1182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321.png"/><Relationship Id="rId5" Type="http://schemas.openxmlformats.org/officeDocument/2006/relationships/image" Target="../media/image119.jpeg"/><Relationship Id="rId10" Type="http://schemas.openxmlformats.org/officeDocument/2006/relationships/image" Target="../media/image132.png"/><Relationship Id="rId4" Type="http://schemas.openxmlformats.org/officeDocument/2006/relationships/image" Target="../media/image1301.png"/><Relationship Id="rId9" Type="http://schemas.openxmlformats.org/officeDocument/2006/relationships/image" Target="../media/image12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0" Type="http://schemas.openxmlformats.org/officeDocument/2006/relationships/image" Target="../media/image156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0.png"/><Relationship Id="rId13" Type="http://schemas.openxmlformats.org/officeDocument/2006/relationships/image" Target="../media/image176.png"/><Relationship Id="rId3" Type="http://schemas.openxmlformats.org/officeDocument/2006/relationships/image" Target="../media/image1540.png"/><Relationship Id="rId7" Type="http://schemas.openxmlformats.org/officeDocument/2006/relationships/image" Target="../media/image1680.png"/><Relationship Id="rId12" Type="http://schemas.openxmlformats.org/officeDocument/2006/relationships/image" Target="../media/image173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0.png"/><Relationship Id="rId11" Type="http://schemas.openxmlformats.org/officeDocument/2006/relationships/image" Target="../media/image172.png"/><Relationship Id="rId5" Type="http://schemas.openxmlformats.org/officeDocument/2006/relationships/image" Target="../media/image1660.png"/><Relationship Id="rId15" Type="http://schemas.openxmlformats.org/officeDocument/2006/relationships/image" Target="../media/image178.png"/><Relationship Id="rId10" Type="http://schemas.openxmlformats.org/officeDocument/2006/relationships/image" Target="../media/image171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0.png"/><Relationship Id="rId13" Type="http://schemas.openxmlformats.org/officeDocument/2006/relationships/image" Target="../media/image176.png"/><Relationship Id="rId18" Type="http://schemas.openxmlformats.org/officeDocument/2006/relationships/image" Target="../media/image183.png"/><Relationship Id="rId3" Type="http://schemas.openxmlformats.org/officeDocument/2006/relationships/image" Target="../media/image1540.png"/><Relationship Id="rId21" Type="http://schemas.openxmlformats.org/officeDocument/2006/relationships/image" Target="../media/image186.png"/><Relationship Id="rId7" Type="http://schemas.openxmlformats.org/officeDocument/2006/relationships/image" Target="../media/image1680.png"/><Relationship Id="rId12" Type="http://schemas.openxmlformats.org/officeDocument/2006/relationships/image" Target="../media/image173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1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0.png"/><Relationship Id="rId11" Type="http://schemas.openxmlformats.org/officeDocument/2006/relationships/image" Target="../media/image175.png"/><Relationship Id="rId5" Type="http://schemas.openxmlformats.org/officeDocument/2006/relationships/image" Target="../media/image1660.png"/><Relationship Id="rId15" Type="http://schemas.openxmlformats.org/officeDocument/2006/relationships/image" Target="../media/image180.png"/><Relationship Id="rId10" Type="http://schemas.openxmlformats.org/officeDocument/2006/relationships/image" Target="../media/image1710.png"/><Relationship Id="rId19" Type="http://schemas.openxmlformats.org/officeDocument/2006/relationships/image" Target="../media/image184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9.png"/><Relationship Id="rId22" Type="http://schemas.openxmlformats.org/officeDocument/2006/relationships/image" Target="../media/image18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3" Type="http://schemas.openxmlformats.org/officeDocument/2006/relationships/image" Target="../media/image189.png"/><Relationship Id="rId7" Type="http://schemas.openxmlformats.org/officeDocument/2006/relationships/image" Target="../media/image1331.png"/><Relationship Id="rId12" Type="http://schemas.openxmlformats.org/officeDocument/2006/relationships/image" Target="../media/image197.png"/><Relationship Id="rId2" Type="http://schemas.openxmlformats.org/officeDocument/2006/relationships/image" Target="../media/image17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4.png"/><Relationship Id="rId11" Type="http://schemas.openxmlformats.org/officeDocument/2006/relationships/image" Target="../media/image196.png"/><Relationship Id="rId5" Type="http://schemas.openxmlformats.org/officeDocument/2006/relationships/image" Target="../media/image191.png"/><Relationship Id="rId10" Type="http://schemas.openxmlformats.org/officeDocument/2006/relationships/image" Target="../media/image195.png"/><Relationship Id="rId4" Type="http://schemas.openxmlformats.org/officeDocument/2006/relationships/image" Target="../media/image190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18" Type="http://schemas.openxmlformats.org/officeDocument/2006/relationships/image" Target="../media/image205.png"/><Relationship Id="rId26" Type="http://schemas.openxmlformats.org/officeDocument/2006/relationships/image" Target="../media/image214.png"/><Relationship Id="rId3" Type="http://schemas.openxmlformats.org/officeDocument/2006/relationships/image" Target="../media/image189.png"/><Relationship Id="rId21" Type="http://schemas.openxmlformats.org/officeDocument/2006/relationships/image" Target="../media/image199.png"/><Relationship Id="rId7" Type="http://schemas.openxmlformats.org/officeDocument/2006/relationships/image" Target="../media/image1930.png"/><Relationship Id="rId17" Type="http://schemas.openxmlformats.org/officeDocument/2006/relationships/image" Target="../media/image204.png"/><Relationship Id="rId25" Type="http://schemas.openxmlformats.org/officeDocument/2006/relationships/image" Target="../media/image212.png"/><Relationship Id="rId2" Type="http://schemas.openxmlformats.org/officeDocument/2006/relationships/image" Target="../media/image1720.png"/><Relationship Id="rId16" Type="http://schemas.openxmlformats.org/officeDocument/2006/relationships/image" Target="../media/image188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20.png"/><Relationship Id="rId11" Type="http://schemas.openxmlformats.org/officeDocument/2006/relationships/image" Target="../media/image200.png"/><Relationship Id="rId24" Type="http://schemas.openxmlformats.org/officeDocument/2006/relationships/image" Target="../media/image209.png"/><Relationship Id="rId5" Type="http://schemas.openxmlformats.org/officeDocument/2006/relationships/image" Target="../media/image191.png"/><Relationship Id="rId15" Type="http://schemas.openxmlformats.org/officeDocument/2006/relationships/image" Target="../media/image201.png"/><Relationship Id="rId23" Type="http://schemas.openxmlformats.org/officeDocument/2006/relationships/image" Target="../media/image208.png"/><Relationship Id="rId28" Type="http://schemas.openxmlformats.org/officeDocument/2006/relationships/image" Target="../media/image216.png"/><Relationship Id="rId10" Type="http://schemas.openxmlformats.org/officeDocument/2006/relationships/image" Target="../media/image197.png"/><Relationship Id="rId19" Type="http://schemas.openxmlformats.org/officeDocument/2006/relationships/image" Target="../media/image206.png"/><Relationship Id="rId4" Type="http://schemas.openxmlformats.org/officeDocument/2006/relationships/image" Target="../media/image190.png"/><Relationship Id="rId9" Type="http://schemas.openxmlformats.org/officeDocument/2006/relationships/image" Target="../media/image196.png"/><Relationship Id="rId14" Type="http://schemas.openxmlformats.org/officeDocument/2006/relationships/image" Target="../media/image202.png"/><Relationship Id="rId22" Type="http://schemas.openxmlformats.org/officeDocument/2006/relationships/image" Target="../media/image203.png"/><Relationship Id="rId27" Type="http://schemas.openxmlformats.org/officeDocument/2006/relationships/image" Target="../media/image2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58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Lecture</a:t>
            </a:r>
            <a:r>
              <a:rPr lang="nb-NO" dirty="0" smtClean="0"/>
              <a:t> 6 – </a:t>
            </a:r>
            <a:r>
              <a:rPr lang="nb-NO" dirty="0" err="1" smtClean="0"/>
              <a:t>Hash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29.09.2020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File storage verification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Data authentication (MACs and digital signatures)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Certificates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Randomness extraction and key derivation (PRFs)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Password hashing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Quantum-resistant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Hash chains (Bitcoin)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7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ontent Placeholder 4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/>
                <a:endParaRPr lang="en-US" dirty="0"/>
              </a:p>
              <a:p>
                <a:pPr marL="0" indent="0"/>
                <a:endParaRPr lang="en-US" sz="2000" dirty="0"/>
              </a:p>
              <a:p>
                <a:endParaRPr lang="en-US" b="1" dirty="0" smtClean="0"/>
              </a:p>
              <a:p>
                <a:endParaRPr lang="en-US" b="1" dirty="0"/>
              </a:p>
              <a:p>
                <a:endParaRPr lang="en-US" b="1" dirty="0" smtClean="0"/>
              </a:p>
              <a:p>
                <a:r>
                  <a:rPr lang="en-US" b="1" dirty="0"/>
                  <a:t>Examples:</a:t>
                </a:r>
              </a:p>
              <a:p>
                <a:pPr lv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 :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&lt;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64</m:t>
                            </m:r>
                          </m:sup>
                        </m:sSup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1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&lt;2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64</m:t>
                            </m:r>
                          </m:sup>
                        </m:sSup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160</m:t>
                        </m:r>
                      </m:sup>
                    </m:sSup>
                  </m:oMath>
                </a14:m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2–256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&lt;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64</m:t>
                            </m:r>
                          </m:sup>
                        </m:sSup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2–512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&lt;2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sz="1800" dirty="0" smtClean="0"/>
                  <a:t> </a:t>
                </a:r>
              </a:p>
            </p:txBody>
          </p:sp>
        </mc:Choice>
        <mc:Fallback xmlns="">
          <p:sp>
            <p:nvSpPr>
              <p:cNvPr id="43" name="Content Placeholder 4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12"/>
                <a:stretch>
                  <a:fillRect l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rgbClr val="FFF1EF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8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 flipV="1">
            <a:off x="8896580" y="2436592"/>
            <a:ext cx="1473573" cy="668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8636000" y="2768170"/>
            <a:ext cx="1757012" cy="10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8465068" y="2827250"/>
            <a:ext cx="1945348" cy="560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265738" y="4681917"/>
                <a:ext cx="2006190" cy="4071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&lt;2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738" y="4681917"/>
                <a:ext cx="2006190" cy="40716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018215" y="3413233"/>
            <a:ext cx="1473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Collision!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 flipV="1">
            <a:off x="1753462" y="1720084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044125" y="2433239"/>
            <a:ext cx="25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Keyless function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710274" y="1720083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205696" y="2436785"/>
            <a:ext cx="1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Compressing</a:t>
            </a:r>
          </a:p>
        </p:txBody>
      </p:sp>
    </p:spTree>
    <p:extLst>
      <p:ext uri="{BB962C8B-B14F-4D97-AF65-F5344CB8AC3E}">
        <p14:creationId xmlns:p14="http://schemas.microsoft.com/office/powerpoint/2010/main" val="266184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1"/>
      <p:bldP spid="28" grpId="0"/>
      <p:bldP spid="9" grpId="0"/>
      <p:bldP spid="39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resistance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8083669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284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else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8083669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1818" r="-300" b="-49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20741" r="-300" b="-7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5002881"/>
                <a:ext cx="7790316" cy="1479011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CR-advantage</a:t>
                </a:r>
                <a:r>
                  <a:rPr lang="nb-NO" sz="20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against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5002881"/>
                <a:ext cx="7790316" cy="147901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Callout 6"/>
              <p:cNvSpPr/>
              <p:nvPr/>
            </p:nvSpPr>
            <p:spPr bwMode="auto">
              <a:xfrm>
                <a:off x="4989647" y="1511766"/>
                <a:ext cx="3970056" cy="1976082"/>
              </a:xfrm>
              <a:prstGeom prst="wedgeEllipseCallout">
                <a:avLst>
                  <a:gd name="adj1" fmla="val -45640"/>
                  <a:gd name="adj2" fmla="val 117671"/>
                </a:avLst>
              </a:prstGeom>
              <a:solidFill>
                <a:schemeClr val="bg1"/>
              </a:solidFill>
              <a:ln w="57150">
                <a:solidFill>
                  <a:schemeClr val="accent6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r>
                  <a:rPr lang="en-US" sz="2000" dirty="0" smtClean="0"/>
                  <a:t>Wanted intuitive idea</a:t>
                </a:r>
                <a:r>
                  <a:rPr lang="en-US" sz="2000" dirty="0"/>
                  <a:t>: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b="1" dirty="0" smtClean="0"/>
                  <a:t>collision resistant </a:t>
                </a:r>
                <a:r>
                  <a:rPr lang="en-US" sz="2000" dirty="0" smtClean="0"/>
                  <a:t>if 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/>
                  <a:t>“</a:t>
                </a:r>
                <a:r>
                  <a:rPr lang="en-US" sz="2000" i="1" dirty="0"/>
                  <a:t>small</a:t>
                </a:r>
                <a:r>
                  <a:rPr lang="en-US" sz="2000" dirty="0"/>
                  <a:t>” </a:t>
                </a:r>
                <a:r>
                  <a:rPr lang="en-US" sz="2000" dirty="0" smtClean="0"/>
                  <a:t>for </a:t>
                </a:r>
                <a:r>
                  <a:rPr lang="en-US" sz="2000" dirty="0"/>
                  <a:t>all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“</a:t>
                </a:r>
                <a:r>
                  <a:rPr lang="en-US" sz="2000" i="1" dirty="0" smtClean="0"/>
                  <a:t>practical</a:t>
                </a:r>
                <a:r>
                  <a:rPr lang="en-US" sz="2000" dirty="0" smtClean="0"/>
                  <a:t>”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Oval Callou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9647" y="1511766"/>
                <a:ext cx="3970056" cy="1976082"/>
              </a:xfrm>
              <a:prstGeom prst="wedgeEllipseCallout">
                <a:avLst>
                  <a:gd name="adj1" fmla="val -45640"/>
                  <a:gd name="adj2" fmla="val 117671"/>
                </a:avLst>
              </a:prstGeom>
              <a:blipFill rotWithShape="0">
                <a:blip r:embed="rId4"/>
                <a:stretch>
                  <a:fillRect/>
                </a:stretch>
              </a:blipFill>
              <a:ln w="57150">
                <a:solidFill>
                  <a:schemeClr val="accent6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ultiply 7"/>
          <p:cNvSpPr/>
          <p:nvPr/>
        </p:nvSpPr>
        <p:spPr bwMode="auto">
          <a:xfrm>
            <a:off x="3600343" y="0"/>
            <a:ext cx="6377940" cy="5097780"/>
          </a:xfrm>
          <a:prstGeom prst="mathMultiply">
            <a:avLst>
              <a:gd name="adj1" fmla="val 5873"/>
            </a:avLst>
          </a:prstGeom>
          <a:solidFill>
            <a:srgbClr val="FF00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74675" y="4069174"/>
                <a:ext cx="50859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Doesn't work! There always </a:t>
                </a:r>
                <a:r>
                  <a:rPr lang="en-US" sz="2000" i="1" dirty="0" smtClean="0"/>
                  <a:t>exist</a:t>
                </a:r>
                <a:r>
                  <a:rPr lang="en-US" sz="2000" dirty="0" smtClean="0"/>
                  <a:t> a very efficient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!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675" y="4069174"/>
                <a:ext cx="5085951" cy="707886"/>
              </a:xfrm>
              <a:prstGeom prst="rect">
                <a:avLst/>
              </a:prstGeom>
              <a:blipFill rotWithShape="0">
                <a:blip r:embed="rId5"/>
                <a:stretch>
                  <a:fillRect l="-1199" t="-4310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8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resistance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2464867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284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else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2464867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1818" r="-300" b="-49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20741" r="-300" b="-7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5002881"/>
                <a:ext cx="7790316" cy="1479011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CR-advantage</a:t>
                </a:r>
                <a:r>
                  <a:rPr lang="nb-NO" sz="20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against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5002881"/>
                <a:ext cx="7790316" cy="147901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9006952"/>
                  </p:ext>
                </p:extLst>
              </p:nvPr>
            </p:nvGraphicFramePr>
            <p:xfrm>
              <a:off x="6024370" y="1251220"/>
              <a:ext cx="4811270" cy="11122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11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89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77700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where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is a collision for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9006952"/>
                  </p:ext>
                </p:extLst>
              </p:nvPr>
            </p:nvGraphicFramePr>
            <p:xfrm>
              <a:off x="6024370" y="1251220"/>
              <a:ext cx="4811270" cy="11122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1127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27" t="-1818" r="-253" b="-23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7770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27" t="-43750" r="-253" b="-15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24370" y="2926080"/>
                <a:ext cx="48722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must </a:t>
                </a:r>
                <a:r>
                  <a:rPr lang="en-US" sz="2000" i="1" dirty="0" smtClean="0"/>
                  <a:t>exist</a:t>
                </a:r>
                <a:r>
                  <a:rPr lang="en-US" sz="2000" dirty="0" smtClean="0"/>
                  <a:t> 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370" y="2926080"/>
                <a:ext cx="4872230" cy="400110"/>
              </a:xfrm>
              <a:prstGeom prst="rect">
                <a:avLst/>
              </a:prstGeom>
              <a:blipFill rotWithShape="0">
                <a:blip r:embed="rId5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24370" y="3596582"/>
                <a:ext cx="48722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h</a:t>
                </a:r>
                <a:r>
                  <a:rPr lang="en-US" sz="2000" dirty="0" smtClean="0"/>
                  <a:t>ence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370" y="3596582"/>
                <a:ext cx="4872230" cy="400110"/>
              </a:xfrm>
              <a:prstGeom prst="rect">
                <a:avLst/>
              </a:prstGeom>
              <a:blipFill rotWithShape="0">
                <a:blip r:embed="rId6"/>
                <a:stretch>
                  <a:fillRect l="-1250"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93890" y="4245767"/>
                <a:ext cx="48722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…but how do we actually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?!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890" y="4245767"/>
                <a:ext cx="4872230" cy="400110"/>
              </a:xfrm>
              <a:prstGeom prst="rect">
                <a:avLst/>
              </a:prstGeom>
              <a:blipFill rotWithShape="0">
                <a:blip r:embed="rId7"/>
                <a:stretch>
                  <a:fillRect l="-1250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21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One-way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1495783"/>
                  </p:ext>
                </p:extLst>
              </p:nvPr>
            </p:nvGraphicFramePr>
            <p:xfrm>
              <a:off x="713604" y="1250450"/>
              <a:ext cx="4060101" cy="17856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963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450381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1495783"/>
                  </p:ext>
                </p:extLst>
              </p:nvPr>
            </p:nvGraphicFramePr>
            <p:xfrm>
              <a:off x="713604" y="1250450"/>
              <a:ext cx="4060101" cy="17856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1818" r="-300" b="-43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4503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23431" r="-300" b="-8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23392" y="4856831"/>
                <a:ext cx="7790316" cy="1479011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OW-advantage</a:t>
                </a:r>
                <a:r>
                  <a:rPr lang="nb-NO" sz="20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against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56831"/>
                <a:ext cx="7790316" cy="147901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rgbClr val="FFF1EF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8664821" y="2599254"/>
            <a:ext cx="1654875" cy="249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8465068" y="2662305"/>
            <a:ext cx="1905084" cy="725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0377641" y="2382318"/>
                <a:ext cx="445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641" y="2382318"/>
                <a:ext cx="44518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9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notions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0764649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284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else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0764649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1818" r="-300" b="-49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20741" r="-300" b="-7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7145921"/>
                  </p:ext>
                </p:extLst>
              </p:nvPr>
            </p:nvGraphicFramePr>
            <p:xfrm>
              <a:off x="63524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4145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3462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7145921"/>
                  </p:ext>
                </p:extLst>
              </p:nvPr>
            </p:nvGraphicFramePr>
            <p:xfrm>
              <a:off x="63524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414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50" t="-1786" r="-300" b="-48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6346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50" t="-21190" r="-300" b="-7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36880" y="3843330"/>
                <a:ext cx="6041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Collision-resistance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dirty="0" smtClean="0"/>
                  <a:t>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880" y="3843330"/>
                <a:ext cx="604181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61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40256" y="4483382"/>
                <a:ext cx="7770671" cy="2065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1" dirty="0" smtClean="0"/>
                  <a:t>Proof idea: </a:t>
                </a:r>
                <a:r>
                  <a:rPr lang="nb-NO" sz="2000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2000" dirty="0" smtClean="0"/>
                  <a:t> is an algorithm that breaks one-</a:t>
                </a:r>
                <a:r>
                  <a:rPr lang="en-US" sz="2000" dirty="0" err="1" smtClean="0"/>
                  <a:t>wayness</a:t>
                </a:r>
                <a:endParaRPr lang="en-US" sz="20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 smtClean="0"/>
                  <a:t>Pick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000" dirty="0" smtClean="0"/>
                  <a:t> and give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2000" dirty="0" smtClean="0"/>
                  <a:t> outputs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 smtClean="0"/>
                  <a:t>output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as a collision (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)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000" dirty="0"/>
              </a:p>
              <a:p>
                <a:r>
                  <a:rPr lang="en-US" sz="2000" dirty="0" smtClean="0"/>
                  <a:t>Problem: what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 smtClean="0"/>
                  <a:t>?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4483382"/>
                <a:ext cx="7770671" cy="2065950"/>
              </a:xfrm>
              <a:prstGeom prst="rect">
                <a:avLst/>
              </a:prstGeom>
              <a:blipFill rotWithShape="0">
                <a:blip r:embed="rId5"/>
                <a:stretch>
                  <a:fillRect l="-784" t="-1180" b="-4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35749" y="6122623"/>
                <a:ext cx="42216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Very unlikely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749" y="6122623"/>
                <a:ext cx="4221665" cy="400110"/>
              </a:xfrm>
              <a:prstGeom prst="rect">
                <a:avLst/>
              </a:prstGeom>
              <a:blipFill rotWithShape="0">
                <a:blip r:embed="rId6"/>
                <a:stretch>
                  <a:fillRect l="-1443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8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notions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0764649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284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else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0764649"/>
                  </p:ext>
                </p:extLst>
              </p:nvPr>
            </p:nvGraphicFramePr>
            <p:xfrm>
              <a:off x="7136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1818" r="-300" b="-49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408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" t="-20741" r="-300" b="-7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7173309"/>
                  </p:ext>
                </p:extLst>
              </p:nvPr>
            </p:nvGraphicFramePr>
            <p:xfrm>
              <a:off x="63524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4145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3462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7173309"/>
                  </p:ext>
                </p:extLst>
              </p:nvPr>
            </p:nvGraphicFramePr>
            <p:xfrm>
              <a:off x="6352404" y="1250450"/>
              <a:ext cx="4060101" cy="1976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010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414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50" t="-1786" r="-300" b="-48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6346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50" t="-21190" r="-300" b="-7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36880" y="3843330"/>
                <a:ext cx="6041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Collision-resistance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dirty="0" smtClean="0"/>
                  <a:t>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880" y="3843330"/>
                <a:ext cx="604181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61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736880" y="4460128"/>
            <a:ext cx="6041814" cy="461665"/>
            <a:chOff x="2743654" y="4855944"/>
            <a:chExt cx="6041814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743654" y="4855944"/>
                  <a:ext cx="604181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/>
                    <a:t>Collision-resistance </a:t>
                  </a:r>
                  <a14:m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⟸</m:t>
                      </m:r>
                    </m:oMath>
                  </a14:m>
                  <a:r>
                    <a:rPr lang="en-US" sz="2400" dirty="0" smtClean="0"/>
                    <a:t> One-wayness</a:t>
                  </a: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3654" y="4855944"/>
                  <a:ext cx="6041814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514" t="-9211" b="-30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/>
            <p:cNvCxnSpPr/>
            <p:nvPr/>
          </p:nvCxnSpPr>
          <p:spPr bwMode="auto">
            <a:xfrm flipH="1">
              <a:off x="5685202" y="5000413"/>
              <a:ext cx="145171" cy="22691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43654" y="5151385"/>
                <a:ext cx="5394960" cy="1397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Suppose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2000" dirty="0" smtClean="0"/>
                  <a:t> is one-way. Define</a:t>
                </a:r>
              </a:p>
              <a:p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2000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=0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2000" b="0" i="0" smtClean="0">
                                    <a:latin typeface="Cambria Math" panose="02040503050406030204" pitchFamily="18" charset="0"/>
                                  </a:rPr>
                                  <m:t>or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2000" b="0" i="0" smtClean="0">
                                    <a:latin typeface="Cambria Math" panose="02040503050406030204" pitchFamily="18" charset="0"/>
                                  </a:rPr>
                                  <m:t>otherwise</m:t>
                                </m:r>
                                <m:r>
                                  <a:rPr lang="nb-NO" sz="2000" b="0" i="0" smtClean="0">
                                    <a:latin typeface="Cambria Math" panose="02040503050406030204" pitchFamily="18" charset="0"/>
                                  </a:rPr>
                                  <m:t>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654" y="5151385"/>
                <a:ext cx="5394960" cy="1397947"/>
              </a:xfrm>
              <a:prstGeom prst="rect">
                <a:avLst/>
              </a:prstGeom>
              <a:blipFill rotWithShape="0">
                <a:blip r:embed="rId6"/>
                <a:stretch>
                  <a:fillRect l="-1130" t="-1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06512" y="5780486"/>
                <a:ext cx="33101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/>
                  <a:t> is one-way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512" y="5780486"/>
                <a:ext cx="3310128" cy="400110"/>
              </a:xfrm>
              <a:prstGeom prst="rect">
                <a:avLst/>
              </a:prstGeom>
              <a:blipFill rotWithShape="0">
                <a:blip r:embed="rId7"/>
                <a:stretch>
                  <a:fillRect l="-184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906512" y="6197229"/>
                <a:ext cx="33101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b="1" dirty="0" smtClean="0"/>
                  <a:t>not </a:t>
                </a:r>
                <a:r>
                  <a:rPr lang="en-US" sz="2000" dirty="0" smtClean="0"/>
                  <a:t>collision-resistant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512" y="6197229"/>
                <a:ext cx="3310128" cy="400110"/>
              </a:xfrm>
              <a:prstGeom prst="rect">
                <a:avLst/>
              </a:prstGeom>
              <a:blipFill rotWithShape="0">
                <a:blip r:embed="rId8"/>
                <a:stretch>
                  <a:fillRect l="-184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646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resistance application – MAC domain extension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b="0" dirty="0" smtClean="0"/>
                  <a:t> is collision-resistant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 smtClean="0"/>
                  <a:t> is UF-CMA secure,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dirty="0" smtClean="0"/>
                  <a:t> is UF-CMA secure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20525" y="1211349"/>
                <a:ext cx="27156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1211349"/>
                <a:ext cx="2715680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228189" y="1209594"/>
                <a:ext cx="232236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189" y="1209594"/>
                <a:ext cx="2322366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20525" y="2070884"/>
                <a:ext cx="2746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′ :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2070884"/>
                <a:ext cx="2746136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7122" y="2595140"/>
                <a:ext cx="3551806" cy="439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AC</m:t>
                          </m:r>
                        </m:e>
                        <m:sup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MAC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22" y="2595140"/>
                <a:ext cx="3551806" cy="43973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64768" y="4645732"/>
                <a:ext cx="5544851" cy="1793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/>
                  <a:t>Example: </a:t>
                </a:r>
              </a:p>
              <a:p>
                <a:endParaRPr lang="en-US" b="1" dirty="0">
                  <a:latin typeface="Cambria Math" panose="02040503050406030204" pitchFamily="18" charset="0"/>
                </a:endParaRPr>
              </a:p>
              <a:p>
                <a:r>
                  <a:rPr lang="en-US" b="1" dirty="0">
                    <a:latin typeface="Cambria Math" panose="02040503050406030204" pitchFamily="18" charset="0"/>
                  </a:rPr>
                  <a:t> </a:t>
                </a:r>
                <a:r>
                  <a:rPr lang="en-US" b="1" dirty="0" smtClean="0">
                    <a:latin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2–256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nb-NO" i="1" dirty="0" smtClean="0">
                  <a:latin typeface="Cambria Math" panose="02040503050406030204" pitchFamily="18" charset="0"/>
                </a:endParaRPr>
              </a:p>
              <a:p>
                <a:r>
                  <a:rPr lang="nb-NO" b="0" dirty="0" smtClean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–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CBC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2×128</m:t>
                        </m:r>
                      </m:sup>
                    </m:sSup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b="0" dirty="0" smtClean="0"/>
              </a:p>
              <a:p>
                <a:endParaRPr lang="nb-NO" b="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AES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‒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CBC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–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MAC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SHA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2–256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68" y="4645732"/>
                <a:ext cx="5544851" cy="1793055"/>
              </a:xfrm>
              <a:prstGeom prst="rect">
                <a:avLst/>
              </a:prstGeom>
              <a:blipFill rotWithShape="0">
                <a:blip r:embed="rId7"/>
                <a:stretch>
                  <a:fillRect l="-879" t="-1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2" idx="1"/>
          </p:cNvCxnSpPr>
          <p:nvPr/>
        </p:nvCxnSpPr>
        <p:spPr bwMode="auto">
          <a:xfrm flipH="1" flipV="1">
            <a:off x="4462272" y="2827721"/>
            <a:ext cx="300413" cy="14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2685" y="2629141"/>
            <a:ext cx="3229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/>
                </a:solidFill>
              </a:rPr>
              <a:t>Hash-then-MAC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50555" y="4618929"/>
                <a:ext cx="519988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Collision-resistance is </a:t>
                </a:r>
                <a:r>
                  <a:rPr lang="en-US" b="1" i="1" dirty="0" smtClean="0"/>
                  <a:t>necessary</a:t>
                </a:r>
                <a:r>
                  <a:rPr lang="en-US" b="1" dirty="0" smtClean="0"/>
                  <a:t>:</a:t>
                </a:r>
              </a:p>
              <a:p>
                <a:endParaRPr lang="en-US" dirty="0"/>
              </a:p>
              <a:p>
                <a:pPr lvl="1"/>
                <a:r>
                  <a:rPr lang="en-US" dirty="0" smtClean="0"/>
                  <a:t>Suppose you can find collision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 smtClean="0"/>
                  <a:t>Ask for MAC tag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(receive back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 smtClean="0"/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dirty="0" smtClean="0"/>
                  <a:t> as forgery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555" y="4618929"/>
                <a:ext cx="5199888" cy="1754326"/>
              </a:xfrm>
              <a:prstGeom prst="rect">
                <a:avLst/>
              </a:prstGeom>
              <a:blipFill rotWithShape="0">
                <a:blip r:embed="rId8"/>
                <a:stretch>
                  <a:fillRect l="-1055" t="-209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38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2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hash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Specific attacks; exploit internal design of hash function</a:t>
                </a:r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Generic attacks; work for all hash functions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Brute-force: hash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Success guaranteed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Output must be long enough; e.g.,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 smtClean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dirty="0" smtClean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 smtClean="0"/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Attacker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pick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distinct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 at </a:t>
                </a:r>
                <a:r>
                  <a:rPr lang="en-US" i="1" dirty="0" smtClean="0"/>
                  <a:t>random 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hash every value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look for collisions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950913" lvl="2" indent="0"/>
                <a:r>
                  <a:rPr lang="en-US" dirty="0" smtClean="0"/>
                  <a:t>What's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34137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34137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7269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72691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112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11245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917650" y="3720677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20677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3567860" y="2843551"/>
                <a:ext cx="195788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860" y="2843551"/>
                <a:ext cx="1957885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4361" r="-15888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50958" y="4083944"/>
                <a:ext cx="3196856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 are </a:t>
                </a:r>
                <a:r>
                  <a:rPr lang="en-US" i="1" dirty="0" smtClean="0"/>
                  <a:t>distinct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958" y="4083944"/>
                <a:ext cx="3196856" cy="390748"/>
              </a:xfrm>
              <a:prstGeom prst="rect">
                <a:avLst/>
              </a:prstGeom>
              <a:blipFill rotWithShape="0">
                <a:blip r:embed="rId23"/>
                <a:stretch>
                  <a:fillRect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567859" y="2852337"/>
                <a:ext cx="1957885" cy="3125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859" y="2852337"/>
                <a:ext cx="1957885" cy="312586"/>
              </a:xfrm>
              <a:prstGeom prst="rect">
                <a:avLst/>
              </a:prstGeom>
              <a:blipFill rotWithShape="0">
                <a:blip r:embed="rId24"/>
                <a:stretch>
                  <a:fillRect l="-4361" r="-15888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5820916" y="2837771"/>
                <a:ext cx="2637325" cy="3190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916" y="2837771"/>
                <a:ext cx="2637325" cy="319062"/>
              </a:xfrm>
              <a:prstGeom prst="rect">
                <a:avLst/>
              </a:prstGeom>
              <a:blipFill rotWithShape="0">
                <a:blip r:embed="rId25"/>
                <a:stretch>
                  <a:fillRect l="-161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5773656" y="2795138"/>
                <a:ext cx="2906758" cy="4113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656" y="2795138"/>
                <a:ext cx="2906758" cy="411395"/>
              </a:xfrm>
              <a:prstGeom prst="rect">
                <a:avLst/>
              </a:prstGeom>
              <a:blipFill rotWithShape="0">
                <a:blip r:embed="rId26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3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9" grpId="0" animBg="1"/>
      <p:bldP spid="1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5" grpId="1"/>
      <p:bldP spid="35" grpId="0"/>
      <p:bldP spid="27" grpId="0"/>
      <p:bldP spid="28" grpId="0" animBg="1"/>
      <p:bldP spid="32" grpId="0" animBg="1"/>
      <p:bldP spid="3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pc="-500" smtClean="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>
                <a:blip r:embed="rId12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34137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34137"/>
                <a:ext cx="1424468" cy="338554"/>
              </a:xfrm>
              <a:prstGeom prst="rect">
                <a:avLst/>
              </a:prstGeom>
              <a:blipFill>
                <a:blip r:embed="rId1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7269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72691"/>
                <a:ext cx="1424468" cy="338554"/>
              </a:xfrm>
              <a:prstGeom prst="rect">
                <a:avLst/>
              </a:prstGeom>
              <a:blipFill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112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11245"/>
                <a:ext cx="1424468" cy="338554"/>
              </a:xfrm>
              <a:prstGeom prst="rect">
                <a:avLst/>
              </a:prstGeom>
              <a:blipFill>
                <a:blip r:embed="rId1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39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391"/>
                <a:ext cx="1424468" cy="338554"/>
              </a:xfrm>
              <a:prstGeom prst="rect">
                <a:avLst/>
              </a:prstGeom>
              <a:blipFill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>
                <a:blip r:embed="rId1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>
                <a:blip r:embed="rId18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i="1" spc="-500">
                          <a:latin typeface="Cambria Math" panose="02040503050406030204" pitchFamily="18" charset="0"/>
                        </a:rPr>
                        <m:t>←$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>
                <a:blip r:embed="rId1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50958" y="4083944"/>
                <a:ext cx="3196856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 are </a:t>
                </a:r>
                <a:r>
                  <a:rPr lang="en-US" i="1" dirty="0" smtClean="0"/>
                  <a:t>distinct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958" y="4083944"/>
                <a:ext cx="3196856" cy="390748"/>
              </a:xfrm>
              <a:prstGeom prst="rect">
                <a:avLst/>
              </a:prstGeom>
              <a:blipFill rotWithShape="0">
                <a:blip r:embed="rId22"/>
                <a:stretch>
                  <a:fillRect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473244" y="2840517"/>
                <a:ext cx="2150524" cy="319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244" y="2840517"/>
                <a:ext cx="2150524" cy="319062"/>
              </a:xfrm>
              <a:prstGeom prst="rect">
                <a:avLst/>
              </a:prstGeom>
              <a:blipFill rotWithShape="0">
                <a:blip r:embed="rId23"/>
                <a:stretch>
                  <a:fillRect l="-5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5820916" y="2837771"/>
                <a:ext cx="2637325" cy="319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916" y="2837771"/>
                <a:ext cx="2637325" cy="319062"/>
              </a:xfrm>
              <a:prstGeom prst="rect">
                <a:avLst/>
              </a:prstGeom>
              <a:blipFill rotWithShape="0">
                <a:blip r:embed="rId24"/>
                <a:stretch>
                  <a:fillRect l="-161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67859" y="2852337"/>
                <a:ext cx="1957885" cy="3125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859" y="2852337"/>
                <a:ext cx="1957885" cy="312586"/>
              </a:xfrm>
              <a:prstGeom prst="rect">
                <a:avLst/>
              </a:prstGeom>
              <a:blipFill rotWithShape="0">
                <a:blip r:embed="rId25"/>
                <a:stretch>
                  <a:fillRect l="-4361" r="-15888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4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1970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1970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14286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53620" y="151701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3620" y="1517017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67395" y="1519989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7395" y="1519989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17073" r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87495" y="151701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87495" y="1517017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16667" r="-7143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1460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14607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92926" y="151460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2926" y="1514607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9512" r="-9756" b="-1961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85673" y="1521970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85673" y="1521970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96700" y="2105449"/>
                <a:ext cx="2951705" cy="319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∃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700" y="2105449"/>
                <a:ext cx="2951705" cy="319062"/>
              </a:xfrm>
              <a:prstGeom prst="rect">
                <a:avLst/>
              </a:prstGeom>
              <a:blipFill rotWithShape="0">
                <a:blip r:embed="rId11"/>
                <a:stretch>
                  <a:fillRect l="-1033" b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714006" y="2850239"/>
                <a:ext cx="2562496" cy="319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∀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006" y="2850239"/>
                <a:ext cx="2562496" cy="319062"/>
              </a:xfrm>
              <a:prstGeom prst="rect">
                <a:avLst/>
              </a:prstGeom>
              <a:blipFill rotWithShape="0">
                <a:blip r:embed="rId12"/>
                <a:stretch>
                  <a:fillRect l="-23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19581" y="3619110"/>
                <a:ext cx="10499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=1−1×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581" y="3619110"/>
                <a:ext cx="10499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163" r="-290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411179" y="3460853"/>
                <a:ext cx="85844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179" y="3460853"/>
                <a:ext cx="858440" cy="51860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34612" y="3460853"/>
                <a:ext cx="85844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612" y="3460853"/>
                <a:ext cx="858440" cy="51860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41244" y="3460852"/>
                <a:ext cx="1457770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244" y="3460852"/>
                <a:ext cx="1457770" cy="53572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51856" y="3595054"/>
                <a:ext cx="2612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856" y="3595054"/>
                <a:ext cx="261289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4651" r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771118" y="3460239"/>
                <a:ext cx="64203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118" y="3460239"/>
                <a:ext cx="642034" cy="51860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695643" y="4233888"/>
                <a:ext cx="6065314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=1−1×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⋯  ×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643" y="4233888"/>
                <a:ext cx="6065314" cy="62235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14006" y="5010605"/>
                <a:ext cx="1898148" cy="7782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nary>
                        <m:naryPr>
                          <m:chr m:val="∏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006" y="5010605"/>
                <a:ext cx="1898148" cy="778226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714006" y="5968722"/>
                <a:ext cx="1731243" cy="7782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≥  1−</m:t>
                      </m:r>
                      <m:nary>
                        <m:naryPr>
                          <m:chr m:val="∏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006" y="5968722"/>
                <a:ext cx="1731243" cy="778226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540762" y="6213598"/>
                <a:ext cx="2347694" cy="295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1+2+⋯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762" y="6213598"/>
                <a:ext cx="2347694" cy="295594"/>
              </a:xfrm>
              <a:prstGeom prst="rect">
                <a:avLst/>
              </a:prstGeom>
              <a:blipFill rotWithShape="0">
                <a:blip r:embed="rId23"/>
                <a:stretch>
                  <a:fillRect l="-519" t="-2041" r="-260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69243" y="6213598"/>
                <a:ext cx="1847365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243" y="6213598"/>
                <a:ext cx="1847365" cy="288477"/>
              </a:xfrm>
              <a:prstGeom prst="rect">
                <a:avLst/>
              </a:prstGeom>
              <a:blipFill rotWithShape="0">
                <a:blip r:embed="rId24"/>
                <a:stretch>
                  <a:fillRect l="-330" t="-6250" r="-660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963067" y="6022316"/>
                <a:ext cx="1733231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≥0.3×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3067" y="6022316"/>
                <a:ext cx="1733231" cy="53572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604148" y="154995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4148" y="1549956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508174" y="2687515"/>
            <a:ext cx="2376248" cy="831395"/>
            <a:chOff x="8660561" y="2628844"/>
            <a:chExt cx="2376248" cy="831395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8660561" y="2628844"/>
              <a:ext cx="2376248" cy="83139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18031" y="2917099"/>
                  <a:ext cx="126130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≥1−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031" y="2917099"/>
                  <a:ext cx="1261307" cy="276999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l="-1932" r="-966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136484" y="2969016"/>
                <a:ext cx="6241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6484" y="2969016"/>
                <a:ext cx="624145" cy="276999"/>
              </a:xfrm>
              <a:prstGeom prst="rect">
                <a:avLst/>
              </a:prstGeom>
              <a:blipFill rotWithShape="0">
                <a:blip r:embed="rId28"/>
                <a:stretch>
                  <a:fillRect l="-3922" r="-7843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093470" y="4514016"/>
                <a:ext cx="3355086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1!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470" y="4514016"/>
                <a:ext cx="3355086" cy="555793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338651" y="3840343"/>
                <a:ext cx="8647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651" y="3840343"/>
                <a:ext cx="864724" cy="276999"/>
              </a:xfrm>
              <a:prstGeom prst="rect">
                <a:avLst/>
              </a:prstGeom>
              <a:blipFill rotWithShape="0">
                <a:blip r:embed="rId30"/>
                <a:stretch>
                  <a:fillRect l="-2817" r="-4930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315804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31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2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/>
              <p:cNvSpPr/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0" name="Rounded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/>
              <p:cNvSpPr/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1" name="Rounded 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blipFill rotWithShape="0">
                <a:blip r:embed="rId35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blipFill rotWithShape="0">
                <a:blip r:embed="rId3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8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blipFill rotWithShape="0">
                <a:blip r:embed="rId39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40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10031739" y="6098510"/>
            <a:ext cx="1416817" cy="478600"/>
            <a:chOff x="8660561" y="2628844"/>
            <a:chExt cx="2376248" cy="831395"/>
          </a:xfrm>
        </p:grpSpPr>
        <p:sp>
          <p:nvSpPr>
            <p:cNvPr id="50" name="Rounded Rectangle 49"/>
            <p:cNvSpPr/>
            <p:nvPr/>
          </p:nvSpPr>
          <p:spPr bwMode="auto">
            <a:xfrm>
              <a:off x="8660561" y="2628844"/>
              <a:ext cx="2376248" cy="831395"/>
            </a:xfrm>
            <a:prstGeom prst="roundRect">
              <a:avLst/>
            </a:prstGeom>
            <a:ln w="12700"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9126411" y="2712258"/>
                  <a:ext cx="1354497" cy="3825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ad>
                          <m:radPr>
                            <m:deg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6411" y="2712258"/>
                  <a:ext cx="1354497" cy="382593"/>
                </a:xfrm>
                <a:prstGeom prst="rect">
                  <a:avLst/>
                </a:prstGeom>
                <a:blipFill rotWithShape="0">
                  <a:blip r:embed="rId41"/>
                  <a:stretch>
                    <a:fillRect l="-10526" r="-18797" b="-7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3305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6" grpId="0"/>
      <p:bldP spid="33" grpId="0"/>
      <p:bldP spid="34" grpId="0"/>
      <p:bldP spid="34" grpId="1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534412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0.3×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534412" cy="53572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25632" y="2673950"/>
                <a:ext cx="2219838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632" y="2673950"/>
                <a:ext cx="2219838" cy="298415"/>
              </a:xfrm>
              <a:prstGeom prst="rect">
                <a:avLst/>
              </a:prstGeom>
              <a:blipFill rotWithShape="0">
                <a:blip r:embed="rId13"/>
                <a:stretch>
                  <a:fillRect l="-549" t="-2041" r="-3297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137193" y="3181305"/>
                <a:ext cx="3222870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193" y="3181305"/>
                <a:ext cx="3222870" cy="318164"/>
              </a:xfrm>
              <a:prstGeom prst="rect">
                <a:avLst/>
              </a:prstGeom>
              <a:blipFill rotWithShape="0">
                <a:blip r:embed="rId14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125632" y="3690917"/>
                <a:ext cx="219675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632" y="3690917"/>
                <a:ext cx="2196755" cy="51860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155481" y="4487185"/>
                <a:ext cx="1160959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481" y="4487185"/>
                <a:ext cx="1160959" cy="53572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922918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2806701" y="1521970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1970"/>
                <a:ext cx="247650" cy="304487"/>
              </a:xfrm>
              <a:prstGeom prst="roundRect">
                <a:avLst/>
              </a:prstGeom>
              <a:blipFill rotWithShape="0">
                <a:blip r:embed="rId19"/>
                <a:stretch>
                  <a:fillRect l="-14286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5553620" y="151701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3620" y="1517017"/>
                <a:ext cx="247650" cy="304487"/>
              </a:xfrm>
              <a:prstGeom prst="roundRect">
                <a:avLst/>
              </a:prstGeom>
              <a:blipFill rotWithShape="0">
                <a:blip r:embed="rId20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1467395" y="1519989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7395" y="1519989"/>
                <a:ext cx="247650" cy="304487"/>
              </a:xfrm>
              <a:prstGeom prst="roundRect">
                <a:avLst/>
              </a:prstGeom>
              <a:blipFill rotWithShape="0">
                <a:blip r:embed="rId21"/>
                <a:stretch>
                  <a:fillRect l="-17073" r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9887495" y="151701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87495" y="1517017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16667" r="-7143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068184" y="151460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14607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6892926" y="151460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2926" y="1514607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9512" r="-9756" b="-1961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10185673" y="1521970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85673" y="1521970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/>
              <p:cNvSpPr/>
              <p:nvPr/>
            </p:nvSpPr>
            <p:spPr bwMode="auto">
              <a:xfrm>
                <a:off x="5604148" y="154995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ounded 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4148" y="1549956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170293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/>
              <p:cNvSpPr/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0" name="Rounded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/>
              <p:cNvSpPr/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1" name="Rounded 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2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3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/>
              <p:cNvSpPr txBox="1">
                <a:spLocks/>
              </p:cNvSpPr>
              <p:nvPr/>
            </p:nvSpPr>
            <p:spPr bwMode="auto">
              <a:xfrm>
                <a:off x="1060913" y="4590862"/>
                <a:ext cx="7045899" cy="17536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 smtClean="0"/>
                  <a:t>Birthday bound: </a:t>
                </a: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endParaRPr lang="en-US" sz="2000" b="1" dirty="0" smtClean="0"/>
              </a:p>
              <a:p>
                <a:pPr indent="0">
                  <a:spcBef>
                    <a:spcPct val="0"/>
                  </a:spcBef>
                </a:pPr>
                <a:endParaRPr lang="en-US" sz="2000" b="1" dirty="0"/>
              </a:p>
              <a:p>
                <a:pPr indent="0">
                  <a:spcBef>
                    <a:spcPct val="0"/>
                  </a:spcBef>
                </a:pPr>
                <a:endParaRPr lang="nb-NO" sz="2000" b="0" dirty="0" smtClean="0"/>
              </a:p>
            </p:txBody>
          </p:sp>
        </mc:Choice>
        <mc:Fallback xmlns="">
          <p:sp>
            <p:nvSpPr>
              <p:cNvPr id="2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0913" y="4590862"/>
                <a:ext cx="7045899" cy="175365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534412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0.3×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534412" cy="53572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125632" y="2514645"/>
                <a:ext cx="1160959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632" y="2514645"/>
                <a:ext cx="1160959" cy="53572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154361" y="5289483"/>
                <a:ext cx="2066400" cy="697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361" y="5289483"/>
                <a:ext cx="2066400" cy="69769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34994" y="5289483"/>
                <a:ext cx="66742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994" y="5289483"/>
                <a:ext cx="667427" cy="61555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=0.5:</m:t>
                          </m:r>
                        </m:e>
                      </m:func>
                    </m:oMath>
                  </m:oMathPara>
                </a14:m>
                <a:endParaRPr lang="en-US" sz="16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918902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512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918902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/>
                    <a:gridCol w="1542765"/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2000" r="-100394" b="-6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2000" r="-394" b="-604000"/>
                          </a:stretch>
                        </a:blipFill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198039" r="-100394" b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304000" r="-100394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304000" r="-394" b="-302000"/>
                          </a:stretch>
                        </a:blipFill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404000" r="-100394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404000" r="-394" b="-202000"/>
                          </a:stretch>
                        </a:blipFill>
                      </a:tcPr>
                    </a:tc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04000" r="-100394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04000" r="-394" b="-102000"/>
                          </a:stretch>
                        </a:blipFill>
                      </a:tcPr>
                    </a:tc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92157" r="-100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92157" r="-39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922918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2806701" y="1521970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1970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14286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5553620" y="151701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3620" y="1517017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1467395" y="1519989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7395" y="1519989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7073" r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9887495" y="151701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87495" y="1517017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16667" r="-7143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>
                <a:off x="6068184" y="151460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14607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6892926" y="1514607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2926" y="1514607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9512" r="-9756" b="-1961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10185673" y="1521970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85673" y="1521970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16667" r="-4762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/>
              <p:cNvSpPr/>
              <p:nvPr/>
            </p:nvSpPr>
            <p:spPr bwMode="auto">
              <a:xfrm>
                <a:off x="5604148" y="154995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ounded 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4148" y="1549956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170293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="" xmlns:a16="http://schemas.microsoft.com/office/drawing/2014/main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36146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/>
              <p:cNvSpPr/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0" name="Rounded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3119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/>
              <p:cNvSpPr/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1" name="Rounded 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34165"/>
                <a:ext cx="247650" cy="304487"/>
              </a:xfrm>
              <a:prstGeom prst="roundRect">
                <a:avLst/>
              </a:prstGeom>
              <a:blipFill rotWithShape="0">
                <a:blip r:embed="rId3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31193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5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9058"/>
                <a:ext cx="247650" cy="304487"/>
              </a:xfrm>
              <a:prstGeom prst="roundRect">
                <a:avLst/>
              </a:prstGeom>
              <a:blipFill rotWithShape="0">
                <a:blip r:embed="rId36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7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7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21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260" y="1413055"/>
            <a:ext cx="8241404" cy="4828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973764" y="6004283"/>
            <a:ext cx="182880" cy="195072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blipFill>
                <a:blip r:embed="rId4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1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hash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Specific attacks; exploit internal design of hash function</a:t>
                </a:r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Generic attacks; work for all hash functions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Brute-force: hash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Success guaranteed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Output must be long enough; e.g.,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 smtClean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dirty="0" smtClean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nb-NO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𝟏𝟎𝟎</m:t>
                    </m:r>
                  </m:oMath>
                </a14:m>
                <a:r>
                  <a:rPr lang="en-US" b="1" dirty="0" smtClean="0">
                    <a:solidFill>
                      <a:schemeClr val="accent6"/>
                    </a:solidFill>
                  </a:rPr>
                  <a:t> enough?</a:t>
                </a:r>
              </a:p>
              <a:p>
                <a:pPr marL="950913" lvl="2" indent="0"/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Attacker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pick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distinct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 at </a:t>
                </a:r>
                <a:r>
                  <a:rPr lang="en-US" i="1" dirty="0" smtClean="0"/>
                  <a:t>random 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hash every value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look for collisions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950913" lvl="2" indent="0"/>
                <a:r>
                  <a:rPr lang="en-US" dirty="0" smtClean="0"/>
                  <a:t>What's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07982" y="3349142"/>
                <a:ext cx="74427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6"/>
                    </a:solidFill>
                  </a:rPr>
                  <a:t>No! Must take birthday attack into account: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1600" dirty="0" smtClean="0">
                    <a:solidFill>
                      <a:schemeClr val="accent6"/>
                    </a:solidFill>
                  </a:rPr>
                  <a:t> must be large enough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982" y="3349142"/>
                <a:ext cx="744279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49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50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r>
              <a:rPr lang="en-US" dirty="0" smtClean="0"/>
              <a:t>Designing hash functions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Suppose we have a </a:t>
                </a:r>
                <a:r>
                  <a:rPr lang="en-US" b="1" dirty="0" smtClean="0"/>
                  <a:t>compression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which is collision-resistant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 to create a hash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Solution: iterate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0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>
                  <a:blip r:embed="rId3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>
                  <a:blip r:embed="rId7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>
                  <a:blip r:embed="rId8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blipFill>
                  <a:blip r:embed="rId9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34" idx="6"/>
            </p:cNvCxnSpPr>
            <p:nvPr/>
          </p:nvCxnSpPr>
          <p:spPr bwMode="auto">
            <a:xfrm rot="16200000" flipH="1">
              <a:off x="8553962" y="3883749"/>
              <a:ext cx="1117012" cy="580190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9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blipFill rotWithShape="0">
                <a:blip r:embed="rId12"/>
                <a:stretch>
                  <a:fillRect l="-1786" t="-196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511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>
                  <a:blip r:embed="rId3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>
                  <a:blip r:embed="rId7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>
                  <a:blip r:embed="rId8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608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9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blipFill rotWithShape="0">
                <a:blip r:embed="rId12"/>
                <a:stretch>
                  <a:fillRect l="-1786" t="-196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511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43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>
                  <a:blip r:embed="rId3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>
                  <a:blip r:embed="rId7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>
                  <a:blip r:embed="rId8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608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9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blipFill rotWithShape="0">
                <a:blip r:embed="rId12"/>
                <a:stretch>
                  <a:fillRect l="-1786" t="-196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511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/>
              <p:cNvSpPr/>
              <p:nvPr/>
            </p:nvSpPr>
            <p:spPr bwMode="auto">
              <a:xfrm>
                <a:off x="920750" y="2349500"/>
                <a:ext cx="8947150" cy="2895600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6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0750" y="2349500"/>
                <a:ext cx="8947150" cy="2895600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386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>
                  <a:blip r:embed="rId3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>
                  <a:blip r:embed="rId7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>
                  <a:blip r:embed="rId8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608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215212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9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394437" cy="313291"/>
              </a:xfrm>
              <a:prstGeom prst="rect">
                <a:avLst/>
              </a:prstGeom>
              <a:blipFill rotWithShape="0">
                <a:blip r:embed="rId12"/>
                <a:stretch>
                  <a:fillRect l="-1786" t="-196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961376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511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47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sz="2000" dirty="0"/>
                  <a:t>	</a:t>
                </a:r>
                <a:r>
                  <a:rPr lang="en-US" sz="2000" b="1" dirty="0" smtClean="0"/>
                  <a:t>Proof idea: </a:t>
                </a:r>
              </a:p>
              <a:p>
                <a:endParaRPr lang="en-US" sz="2000" dirty="0"/>
              </a:p>
              <a:p>
                <a:pPr algn="ctr"/>
                <a:r>
                  <a:rPr lang="en-US" sz="2000" dirty="0"/>
                  <a:t>C</a:t>
                </a:r>
                <a:r>
                  <a:rPr lang="en-US" sz="2000" dirty="0" smtClean="0"/>
                  <a:t>ollison on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000" dirty="0" smtClean="0"/>
                  <a:t> collision on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2000" dirty="0" smtClean="0"/>
              </a:p>
              <a:p>
                <a:pPr algn="ctr"/>
                <a:endParaRPr lang="en-US" sz="2000" dirty="0"/>
              </a:p>
              <a:p>
                <a:r>
                  <a:rPr lang="en-US" sz="2000" dirty="0"/>
                  <a:t>	</a:t>
                </a:r>
                <a:r>
                  <a:rPr lang="en-US" sz="2000" dirty="0" smtClean="0"/>
                  <a:t>		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then we can construct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/>
                  <a:t> such that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/>
              <p:cNvSpPr txBox="1">
                <a:spLocks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sz="2000" b="1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sz="2000" b="1" dirty="0" smtClean="0"/>
                  <a:t>Theorem: </a:t>
                </a:r>
                <a:r>
                  <a:rPr lang="nb-NO" sz="2000" dirty="0" smtClean="0"/>
                  <a:t>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b="0" dirty="0" smtClean="0"/>
                  <a:t> is collistion resistant then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b="0" dirty="0" smtClean="0"/>
                  <a:t> is collisition resistant </a:t>
                </a:r>
              </a:p>
              <a:p>
                <a:pPr indent="0" algn="ctr">
                  <a:spcBef>
                    <a:spcPct val="0"/>
                  </a:spcBef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blipFill rotWithShape="0">
                <a:blip r:embed="rId3"/>
                <a:stretch>
                  <a:fillRect r="-408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653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10"/>
                <a:stretch>
                  <a:fillRect b="-2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6154" y="4300628"/>
                <a:ext cx="295189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dirty="0" smtClean="0"/>
                  <a:t>Assumption:</a:t>
                </a:r>
              </a:p>
              <a:p>
                <a:endParaRPr lang="nb-NO" sz="2000" b="0" i="0" dirty="0" smtClean="0">
                  <a:latin typeface="Cambria Math" panose="02040503050406030204" pitchFamily="18" charset="0"/>
                </a:endParaRPr>
              </a:p>
              <a:p>
                <a:r>
                  <a:rPr lang="nb-NO" sz="2000" b="0" dirty="0" smtClean="0"/>
                  <a:t>	</a:t>
                </a:r>
                <a14:m>
                  <m:oMath xmlns:m="http://schemas.openxmlformats.org/officeDocument/2006/math"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54" y="4300628"/>
                <a:ext cx="2951898" cy="923330"/>
              </a:xfrm>
              <a:prstGeom prst="rect">
                <a:avLst/>
              </a:prstGeom>
              <a:blipFill rotWithShape="0">
                <a:blip r:embed="rId24"/>
                <a:stretch>
                  <a:fillRect l="-5165" t="-7895" r="-2066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5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10"/>
                <a:stretch>
                  <a:fillRect b="-2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blipFill rotWithShape="0">
                <a:blip r:embed="rId2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36154" y="4300628"/>
                <a:ext cx="295189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dirty="0" smtClean="0"/>
                  <a:t>Assumption:</a:t>
                </a:r>
              </a:p>
              <a:p>
                <a:endParaRPr lang="nb-NO" sz="2000" b="0" i="0" dirty="0" smtClean="0">
                  <a:latin typeface="Cambria Math" panose="02040503050406030204" pitchFamily="18" charset="0"/>
                </a:endParaRPr>
              </a:p>
              <a:p>
                <a:r>
                  <a:rPr lang="nb-NO" sz="2000" b="0" dirty="0" smtClean="0"/>
                  <a:t>	</a:t>
                </a:r>
                <a14:m>
                  <m:oMath xmlns:m="http://schemas.openxmlformats.org/officeDocument/2006/math"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54" y="4300628"/>
                <a:ext cx="2951898" cy="923330"/>
              </a:xfrm>
              <a:prstGeom prst="rect">
                <a:avLst/>
              </a:prstGeom>
              <a:blipFill rotWithShape="0">
                <a:blip r:embed="rId26"/>
                <a:stretch>
                  <a:fillRect l="-5165" t="-7895" r="-2066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7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10"/>
                <a:stretch>
                  <a:fillRect b="-2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>
                <a:blip r:embed="rId2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6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328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10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>
                <a:blip r:embed="rId2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6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0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10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>
                <a:blip r:embed="rId2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6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 rot="20476793">
            <a:off x="5688825" y="2353733"/>
            <a:ext cx="3094762" cy="2608746"/>
            <a:chOff x="4215669" y="1404391"/>
            <a:chExt cx="3094762" cy="2608746"/>
          </a:xfrm>
        </p:grpSpPr>
        <p:sp>
          <p:nvSpPr>
            <p:cNvPr id="3" name="Explosion 1 2"/>
            <p:cNvSpPr/>
            <p:nvPr/>
          </p:nvSpPr>
          <p:spPr bwMode="auto">
            <a:xfrm rot="913024">
              <a:off x="4215669" y="1404391"/>
              <a:ext cx="3094762" cy="2608746"/>
            </a:xfrm>
            <a:prstGeom prst="irregularSeal1">
              <a:avLst/>
            </a:prstGeom>
            <a:solidFill>
              <a:srgbClr val="FF8585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 rot="1305448">
                  <a:off x="4474491" y="2501708"/>
                  <a:ext cx="246667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sub>
                            </m:sSub>
                          </m:e>
                        </m:d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Sup>
                              <m:sSubSup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sub>
                              <m:sup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1400" b="1" dirty="0" smtClean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305448">
                  <a:off x="4474491" y="2501708"/>
                  <a:ext cx="2466679" cy="307777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3112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6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9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6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1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6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/>
          <p:cNvGrpSpPr/>
          <p:nvPr/>
        </p:nvGrpSpPr>
        <p:grpSpPr>
          <a:xfrm rot="20476793">
            <a:off x="4366232" y="2429052"/>
            <a:ext cx="3094762" cy="2608746"/>
            <a:chOff x="4215669" y="1404391"/>
            <a:chExt cx="3094762" cy="2608746"/>
          </a:xfrm>
        </p:grpSpPr>
        <p:sp>
          <p:nvSpPr>
            <p:cNvPr id="81" name="Explosion 1 80"/>
            <p:cNvSpPr/>
            <p:nvPr/>
          </p:nvSpPr>
          <p:spPr bwMode="auto">
            <a:xfrm rot="913024">
              <a:off x="4215669" y="1404391"/>
              <a:ext cx="3094762" cy="2608746"/>
            </a:xfrm>
            <a:prstGeom prst="irregularSeal1">
              <a:avLst/>
            </a:prstGeom>
            <a:solidFill>
              <a:srgbClr val="FF8585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 rot="1305448">
                  <a:off x="4474491" y="2498246"/>
                  <a:ext cx="2466679" cy="3147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𝟏𝟗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𝟏𝟗</m:t>
                                </m:r>
                              </m:sub>
                            </m:sSub>
                          </m:e>
                        </m:d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𝟏𝟗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Sup>
                              <m:sSubSupPr>
                                <m:ctrlP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𝟏𝟗</m:t>
                                </m:r>
                              </m:sub>
                              <m:sup>
                                <m:r>
                                  <a:rPr lang="nb-NO" sz="1400" b="1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1400" b="1" dirty="0" smtClean="0"/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305448">
                  <a:off x="4474491" y="2498246"/>
                  <a:ext cx="2466679" cy="314702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1843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>
                <a:blip r:embed="rId16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22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>
                <a:blip r:embed="rId9"/>
                <a:stretch>
                  <a:fillRect b="-2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>
                <a:blip r:embed="rId12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>
                <a:blip r:embed="rId24"/>
                <a:stretch>
                  <a:fillRect b="-7500"/>
                </a:stretch>
              </a:blip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 rotWithShape="0"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0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2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 bwMode="auto">
          <a:xfrm flipH="1">
            <a:off x="2720064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7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 bwMode="auto">
          <a:xfrm flipH="1">
            <a:off x="2720064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 rotWithShape="0"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23406" y="1354775"/>
                <a:ext cx="76441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⟹   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406" y="1354775"/>
                <a:ext cx="7644127" cy="400110"/>
              </a:xfrm>
              <a:prstGeom prst="rect">
                <a:avLst/>
              </a:prstGeom>
              <a:blipFill rotWithShape="0">
                <a:blip r:embed="rId3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3563354" y="919191"/>
            <a:ext cx="3573391" cy="532131"/>
            <a:chOff x="3563354" y="893562"/>
            <a:chExt cx="3573391" cy="532131"/>
          </a:xfrm>
        </p:grpSpPr>
        <p:sp>
          <p:nvSpPr>
            <p:cNvPr id="82" name="Right Brace 81"/>
            <p:cNvSpPr/>
            <p:nvPr/>
          </p:nvSpPr>
          <p:spPr bwMode="auto">
            <a:xfrm rot="16200000">
              <a:off x="4335366" y="471454"/>
              <a:ext cx="180716" cy="1724739"/>
            </a:xfrm>
            <a:prstGeom prst="rightBrace">
              <a:avLst>
                <a:gd name="adj1" fmla="val 93395"/>
                <a:gd name="adj2" fmla="val 52046"/>
              </a:avLst>
            </a:prstGeom>
            <a:noFill/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4194959" y="904136"/>
                  <a:ext cx="56802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4959" y="904136"/>
                  <a:ext cx="568023" cy="400110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Right Brace 82"/>
            <p:cNvSpPr/>
            <p:nvPr/>
          </p:nvSpPr>
          <p:spPr bwMode="auto">
            <a:xfrm rot="16200000">
              <a:off x="6265947" y="554895"/>
              <a:ext cx="180716" cy="1560880"/>
            </a:xfrm>
            <a:prstGeom prst="rightBrace">
              <a:avLst>
                <a:gd name="adj1" fmla="val 93395"/>
                <a:gd name="adj2" fmla="val 52046"/>
              </a:avLst>
            </a:prstGeom>
            <a:noFill/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6133267" y="893562"/>
                  <a:ext cx="56802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33267" y="893562"/>
                  <a:ext cx="568023" cy="400110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20299" y="1354234"/>
                <a:ext cx="38571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Contradiction! Assumed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299" y="1354234"/>
                <a:ext cx="3857194" cy="400110"/>
              </a:xfrm>
              <a:prstGeom prst="rect">
                <a:avLst/>
              </a:prstGeom>
              <a:blipFill rotWithShape="0">
                <a:blip r:embed="rId36"/>
                <a:stretch>
                  <a:fillRect l="-1741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1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Compression function designs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err="1" smtClean="0"/>
                  <a:t>Merkle-Damgård</a:t>
                </a:r>
                <a:r>
                  <a:rPr lang="en-US" dirty="0" smtClean="0"/>
                  <a:t> creates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b="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Need only to focus on compression function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Many design options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Ad-hoc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Structured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36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8"/>
          <a:stretch/>
        </p:blipFill>
        <p:spPr>
          <a:xfrm>
            <a:off x="6835310" y="1180595"/>
            <a:ext cx="4925319" cy="165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9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Compression functions from block ciphers – Davies-Meyer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5300946" y="1762516"/>
                <a:ext cx="929164" cy="823756"/>
              </a:xfrm>
              <a:custGeom>
                <a:avLst/>
                <a:gdLst>
                  <a:gd name="connsiteX0" fmla="*/ 0 w 927804"/>
                  <a:gd name="connsiteY0" fmla="*/ 0 h 823756"/>
                  <a:gd name="connsiteX1" fmla="*/ 927804 w 927804"/>
                  <a:gd name="connsiteY1" fmla="*/ 0 h 823756"/>
                  <a:gd name="connsiteX2" fmla="*/ 927804 w 927804"/>
                  <a:gd name="connsiteY2" fmla="*/ 823756 h 823756"/>
                  <a:gd name="connsiteX3" fmla="*/ 0 w 927804"/>
                  <a:gd name="connsiteY3" fmla="*/ 823756 h 823756"/>
                  <a:gd name="connsiteX4" fmla="*/ 0 w 927804"/>
                  <a:gd name="connsiteY4" fmla="*/ 0 h 823756"/>
                  <a:gd name="connsiteX0" fmla="*/ 0 w 929164"/>
                  <a:gd name="connsiteY0" fmla="*/ 0 h 823756"/>
                  <a:gd name="connsiteX1" fmla="*/ 927804 w 929164"/>
                  <a:gd name="connsiteY1" fmla="*/ 0 h 823756"/>
                  <a:gd name="connsiteX2" fmla="*/ 929164 w 929164"/>
                  <a:gd name="connsiteY2" fmla="*/ 202922 h 823756"/>
                  <a:gd name="connsiteX3" fmla="*/ 927804 w 929164"/>
                  <a:gd name="connsiteY3" fmla="*/ 823756 h 823756"/>
                  <a:gd name="connsiteX4" fmla="*/ 0 w 929164"/>
                  <a:gd name="connsiteY4" fmla="*/ 823756 h 823756"/>
                  <a:gd name="connsiteX5" fmla="*/ 0 w 929164"/>
                  <a:gd name="connsiteY5" fmla="*/ 0 h 823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164" h="823756">
                    <a:moveTo>
                      <a:pt x="0" y="0"/>
                    </a:moveTo>
                    <a:lnTo>
                      <a:pt x="927804" y="0"/>
                    </a:lnTo>
                    <a:cubicBezTo>
                      <a:pt x="928257" y="67641"/>
                      <a:pt x="928711" y="135281"/>
                      <a:pt x="929164" y="202922"/>
                    </a:cubicBezTo>
                    <a:cubicBezTo>
                      <a:pt x="928711" y="409867"/>
                      <a:pt x="928257" y="616811"/>
                      <a:pt x="927804" y="823756"/>
                    </a:cubicBezTo>
                    <a:lnTo>
                      <a:pt x="0" y="8237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00946" y="1762516"/>
                <a:ext cx="929164" cy="823756"/>
              </a:xfrm>
              <a:custGeom>
                <a:avLst/>
                <a:gdLst>
                  <a:gd name="connsiteX0" fmla="*/ 0 w 927804"/>
                  <a:gd name="connsiteY0" fmla="*/ 0 h 823756"/>
                  <a:gd name="connsiteX1" fmla="*/ 927804 w 927804"/>
                  <a:gd name="connsiteY1" fmla="*/ 0 h 823756"/>
                  <a:gd name="connsiteX2" fmla="*/ 927804 w 927804"/>
                  <a:gd name="connsiteY2" fmla="*/ 823756 h 823756"/>
                  <a:gd name="connsiteX3" fmla="*/ 0 w 927804"/>
                  <a:gd name="connsiteY3" fmla="*/ 823756 h 823756"/>
                  <a:gd name="connsiteX4" fmla="*/ 0 w 927804"/>
                  <a:gd name="connsiteY4" fmla="*/ 0 h 823756"/>
                  <a:gd name="connsiteX0" fmla="*/ 0 w 929164"/>
                  <a:gd name="connsiteY0" fmla="*/ 0 h 823756"/>
                  <a:gd name="connsiteX1" fmla="*/ 927804 w 929164"/>
                  <a:gd name="connsiteY1" fmla="*/ 0 h 823756"/>
                  <a:gd name="connsiteX2" fmla="*/ 929164 w 929164"/>
                  <a:gd name="connsiteY2" fmla="*/ 202922 h 823756"/>
                  <a:gd name="connsiteX3" fmla="*/ 927804 w 929164"/>
                  <a:gd name="connsiteY3" fmla="*/ 823756 h 823756"/>
                  <a:gd name="connsiteX4" fmla="*/ 0 w 929164"/>
                  <a:gd name="connsiteY4" fmla="*/ 823756 h 823756"/>
                  <a:gd name="connsiteX5" fmla="*/ 0 w 929164"/>
                  <a:gd name="connsiteY5" fmla="*/ 0 h 823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164" h="823756">
                    <a:moveTo>
                      <a:pt x="0" y="0"/>
                    </a:moveTo>
                    <a:lnTo>
                      <a:pt x="927804" y="0"/>
                    </a:lnTo>
                    <a:cubicBezTo>
                      <a:pt x="928257" y="67641"/>
                      <a:pt x="928711" y="135281"/>
                      <a:pt x="929164" y="202922"/>
                    </a:cubicBezTo>
                    <a:cubicBezTo>
                      <a:pt x="928711" y="409867"/>
                      <a:pt x="928257" y="616811"/>
                      <a:pt x="927804" y="823756"/>
                    </a:cubicBezTo>
                    <a:lnTo>
                      <a:pt x="0" y="823756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Or 5"/>
          <p:cNvSpPr/>
          <p:nvPr/>
        </p:nvSpPr>
        <p:spPr bwMode="auto">
          <a:xfrm flipH="1">
            <a:off x="6813590" y="2024238"/>
            <a:ext cx="273710" cy="273408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 smtClean="0">
              <a:latin typeface="Cambria Math" panose="02040503050406030204" pitchFamily="18" charset="0"/>
            </a:endParaRPr>
          </a:p>
        </p:txBody>
      </p:sp>
      <p:cxnSp>
        <p:nvCxnSpPr>
          <p:cNvPr id="7" name="Straight Arrow Connector 6"/>
          <p:cNvCxnSpPr>
            <a:endCxn id="6" idx="6"/>
          </p:cNvCxnSpPr>
          <p:nvPr/>
        </p:nvCxnSpPr>
        <p:spPr bwMode="auto">
          <a:xfrm>
            <a:off x="6230110" y="2160942"/>
            <a:ext cx="58348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stCxn id="19" idx="3"/>
            <a:endCxn id="13" idx="3"/>
          </p:cNvCxnSpPr>
          <p:nvPr/>
        </p:nvCxnSpPr>
        <p:spPr bwMode="auto">
          <a:xfrm>
            <a:off x="4228811" y="1976276"/>
            <a:ext cx="107349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5400000">
            <a:off x="5290315" y="1866704"/>
            <a:ext cx="243126" cy="219144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575619" y="1776221"/>
                <a:ext cx="65319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619" y="1776221"/>
                <a:ext cx="653192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 flipV="1">
            <a:off x="4220886" y="2397757"/>
            <a:ext cx="1080060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580257" y="2197702"/>
                <a:ext cx="57644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257" y="2197702"/>
                <a:ext cx="576440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6" idx="2"/>
            <a:endCxn id="48" idx="1"/>
          </p:cNvCxnSpPr>
          <p:nvPr/>
        </p:nvCxnSpPr>
        <p:spPr bwMode="auto">
          <a:xfrm flipV="1">
            <a:off x="7087300" y="2158139"/>
            <a:ext cx="618929" cy="2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endCxn id="6" idx="4"/>
          </p:cNvCxnSpPr>
          <p:nvPr/>
        </p:nvCxnSpPr>
        <p:spPr bwMode="auto">
          <a:xfrm flipV="1">
            <a:off x="5411878" y="2297646"/>
            <a:ext cx="1538567" cy="82507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lbow Connector 39"/>
          <p:cNvCxnSpPr/>
          <p:nvPr/>
        </p:nvCxnSpPr>
        <p:spPr bwMode="auto">
          <a:xfrm rot="16200000" flipV="1">
            <a:off x="4757663" y="2468510"/>
            <a:ext cx="724966" cy="583464"/>
          </a:xfrm>
          <a:prstGeom prst="bentConnector3">
            <a:avLst>
              <a:gd name="adj1" fmla="val 74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706229" y="1958084"/>
                <a:ext cx="59957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229" y="1958084"/>
                <a:ext cx="599571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435218" y="3587845"/>
                <a:ext cx="51569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DM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218" y="3587845"/>
                <a:ext cx="5156918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4"/>
              <p:cNvSpPr txBox="1">
                <a:spLocks/>
              </p:cNvSpPr>
              <p:nvPr/>
            </p:nvSpPr>
            <p:spPr bwMode="auto">
              <a:xfrm>
                <a:off x="623392" y="4578766"/>
                <a:ext cx="11137237" cy="1794486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 smtClean="0"/>
                  <a:t> is a collision resistance compression function in the </a:t>
                </a:r>
                <a:r>
                  <a:rPr lang="nb-NO" b="1" i="1" dirty="0" smtClean="0"/>
                  <a:t>ideal cipher model</a:t>
                </a:r>
                <a:r>
                  <a:rPr lang="nb-NO" b="0" dirty="0" smtClean="0"/>
                  <a:t>. In particular, for </a:t>
                </a:r>
                <a:r>
                  <a:rPr lang="nb-NO" b="0" i="1" dirty="0" smtClean="0"/>
                  <a:t>all</a:t>
                </a:r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 smtClean="0"/>
                  <a:t> making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 smtClean="0"/>
                  <a:t> hash queries: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b="0" dirty="0" smtClean="0"/>
              </a:p>
            </p:txBody>
          </p:sp>
        </mc:Choice>
        <mc:Fallback xmlns="">
          <p:sp>
            <p:nvSpPr>
              <p:cNvPr id="2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578766"/>
                <a:ext cx="11137237" cy="179448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71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92" y="1633085"/>
            <a:ext cx="5392853" cy="3595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6360" y="1504950"/>
            <a:ext cx="6014269" cy="306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2006600" y="17995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583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51776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40032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9294048" y="16769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006600" y="26046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006600" y="367128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2039943" y="449273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76480" y="25919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772502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76480" y="4517237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92360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517760" y="26010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546346" y="448366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7374940" y="2714532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7329914" y="37938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9394055" y="373207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11273840" y="261252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9348798" y="26225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1284578" y="182655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6776" y="6020229"/>
            <a:ext cx="1056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Black, </a:t>
            </a:r>
            <a:r>
              <a:rPr lang="en-US" sz="1400" i="1" dirty="0" err="1" smtClean="0"/>
              <a:t>Rogaway</a:t>
            </a:r>
            <a:r>
              <a:rPr lang="en-US" sz="1400" i="1" dirty="0" smtClean="0"/>
              <a:t> &amp; Shrimpton:</a:t>
            </a:r>
            <a:r>
              <a:rPr lang="en-US" sz="1400" dirty="0" smtClean="0"/>
              <a:t> Black-Box </a:t>
            </a:r>
            <a:r>
              <a:rPr lang="en-US" sz="1400" dirty="0"/>
              <a:t>Analysis of the Block-Cipher-Based Hash-Function Constructions from </a:t>
            </a:r>
            <a:r>
              <a:rPr lang="en-US" sz="1400" dirty="0" smtClean="0"/>
              <a:t>PGV; </a:t>
            </a:r>
            <a:r>
              <a:rPr lang="en-US" sz="1400" dirty="0" smtClean="0">
                <a:hlinkClick r:id="rId4"/>
              </a:rPr>
              <a:t>CRYPTO'02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7032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 – Secure Hash Algorithm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SHA1 in 1995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SHA2-256 and SHA2-512 in 2001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 smtClean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SHA3-256 and SHA3-512 in 2015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SHA1 and SHA2 designed by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err="1" smtClean="0"/>
              <a:t>Merkle-Damgård</a:t>
            </a:r>
            <a:r>
              <a:rPr lang="en-US" sz="1800" dirty="0" smtClean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SHA3 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Sponge design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4079735"/>
                  </p:ext>
                </p:extLst>
              </p:nvPr>
            </p:nvGraphicFramePr>
            <p:xfrm>
              <a:off x="706642" y="1092346"/>
              <a:ext cx="4343402" cy="40937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4340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727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𝐒𝐇𝐀𝟏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94321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pad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=512</m:t>
                              </m:r>
                            </m:oMath>
                          </a14:m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nb-NO" sz="1400" b="0" baseline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sha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Davies-Meyer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pad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100⋯0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67452301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EFCDAB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89</m:t>
                                </m:r>
                              </m:oMath>
                            </m:oMathPara>
                          </a14:m>
                          <a:endParaRPr lang="nb-NO" sz="1200" b="0" dirty="0" smtClean="0"/>
                        </a:p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98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BADCFE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10325476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4079735"/>
                  </p:ext>
                </p:extLst>
              </p:nvPr>
            </p:nvGraphicFramePr>
            <p:xfrm>
              <a:off x="706642" y="1092346"/>
              <a:ext cx="4343402" cy="40937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4340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40" t="-2000" r="-280" b="-124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7889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40" t="-8199" r="-280" b="-3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90635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="" xmlns:a16="http://schemas.microsoft.com/office/drawing/2014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="" xmlns:a16="http://schemas.microsoft.com/office/drawing/2014/main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90635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1059910102"/>
                        </a:ext>
                      </a:extLst>
                    </a:gridCol>
                    <a:gridCol w="929708"/>
                    <a:gridCol w="238016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/>
          <p:cNvGrpSpPr/>
          <p:nvPr/>
        </p:nvGrpSpPr>
        <p:grpSpPr>
          <a:xfrm>
            <a:off x="6602843" y="976495"/>
            <a:ext cx="5117348" cy="3925860"/>
            <a:chOff x="6602843" y="976495"/>
            <a:chExt cx="5117348" cy="3925860"/>
          </a:xfrm>
        </p:grpSpPr>
        <p:grpSp>
          <p:nvGrpSpPr>
            <p:cNvPr id="3" name="Group 2"/>
            <p:cNvGrpSpPr/>
            <p:nvPr/>
          </p:nvGrpSpPr>
          <p:grpSpPr>
            <a:xfrm>
              <a:off x="6928152" y="976495"/>
              <a:ext cx="4792039" cy="3925860"/>
              <a:chOff x="6928152" y="976495"/>
              <a:chExt cx="4792039" cy="39258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117757" y="976495"/>
                    <a:ext cx="2153660" cy="413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sha</m:t>
                              </m:r>
                              <m: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7757" y="976495"/>
                    <a:ext cx="2153660" cy="41389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Connector 14"/>
              <p:cNvCxnSpPr/>
              <p:nvPr/>
            </p:nvCxnSpPr>
            <p:spPr bwMode="auto">
              <a:xfrm>
                <a:off x="6928152" y="1426306"/>
                <a:ext cx="4591806" cy="54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221" y="2829904"/>
                <a:ext cx="3179952" cy="207245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 smtClean="0"/>
                  </a:p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oMath>
                      </m:oMathPara>
                    </a14:m>
                    <a:endParaRPr lang="nb-NO" sz="1200" b="0" dirty="0" smtClean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 smtClean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351" b="-6081"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b="0" i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=1…16</m:t>
                        </m:r>
                      </m:oMath>
                    </a14:m>
                    <a:r>
                      <a:rPr lang="nb-NO" sz="1200" b="0" i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0" dirty="0" smtClean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a14:m>
                    <a:endParaRPr lang="nb-NO" sz="1200" b="0" dirty="0" smtClean="0"/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oMath>
                    </a14:m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dirty="0"/>
                      <a:t> </a:t>
                    </a:r>
                    <a:r>
                      <a:rPr lang="nb-NO" sz="1200" dirty="0" smtClean="0"/>
                      <a:t>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−16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⋘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1200" dirty="0" smtClean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602843" y="3232296"/>
              <a:ext cx="962268" cy="1373922"/>
              <a:chOff x="6594102" y="3328576"/>
              <a:chExt cx="962268" cy="137392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594102" y="3328576"/>
                <a:ext cx="962268" cy="1373922"/>
                <a:chOff x="5988740" y="2644410"/>
                <a:chExt cx="962268" cy="1373922"/>
              </a:xfrm>
            </p:grpSpPr>
            <p:pic>
              <p:nvPicPr>
                <p:cNvPr id="10" name="Picture 2" descr="https://external-content.duckduckgo.com/iu/?u=https%3A%2F%2Ftse1.mm.bing.net%2Fth%3Fid%3DOIP.SNyBfqUf6_Y20TQL8ccofwHaHa%26pid%3DApi&amp;f=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30122" y="2644410"/>
                  <a:ext cx="758473" cy="758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5988740" y="3433557"/>
                  <a:ext cx="96226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 80 times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6951161" y="3553923"/>
                    <a:ext cx="1678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en-US" sz="2400" dirty="0" smtClean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1161" y="3553923"/>
                    <a:ext cx="167866" cy="30777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48148" r="-48148" b="-3529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15466" y="5625191"/>
                <a:ext cx="4160691" cy="321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sha</m:t>
                          </m:r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66" y="5625191"/>
                <a:ext cx="4160691" cy="321563"/>
              </a:xfrm>
              <a:prstGeom prst="rect">
                <a:avLst/>
              </a:prstGeom>
              <a:blipFill rotWithShape="0">
                <a:blip r:embed="rId10"/>
                <a:stretch>
                  <a:fillRect l="-732" r="-146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5098016" y="4558661"/>
            <a:ext cx="3080641" cy="1953029"/>
            <a:chOff x="5098016" y="4558661"/>
            <a:chExt cx="3080641" cy="1953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441111" y="4558661"/>
                  <a:ext cx="1352409" cy="3873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600" b="0" dirty="0" smtClean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41111" y="4558661"/>
                  <a:ext cx="1352409" cy="38735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098016" y="5035845"/>
                  <a:ext cx="1808793" cy="3873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600" b="0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8016" y="5035845"/>
                  <a:ext cx="1808793" cy="38735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098016" y="5552320"/>
                  <a:ext cx="1808793" cy="3923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600" b="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8016" y="5552320"/>
                  <a:ext cx="1808793" cy="39235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176509" y="6124340"/>
                  <a:ext cx="1808793" cy="3873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600" b="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76509" y="6124340"/>
                  <a:ext cx="1808793" cy="38735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6719166" y="4818235"/>
              <a:ext cx="1459491" cy="7172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6722772" y="5306096"/>
              <a:ext cx="1446501" cy="50249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6678618" y="5796217"/>
              <a:ext cx="1490655" cy="34100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6759342" y="6390372"/>
              <a:ext cx="1409931" cy="1402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289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4620291"/>
                  </p:ext>
                </p:extLst>
              </p:nvPr>
            </p:nvGraphicFramePr>
            <p:xfrm>
              <a:off x="706642" y="1092346"/>
              <a:ext cx="4343402" cy="40937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4340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727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𝐒𝐇𝐀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94321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pad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=512</m:t>
                              </m:r>
                            </m:oMath>
                          </a14:m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nb-NO" sz="1400" b="0" baseline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sha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Davies-Meyer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pad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100⋯0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67452301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EFCDAB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89</m:t>
                                </m:r>
                              </m:oMath>
                            </m:oMathPara>
                          </a14:m>
                          <a:endParaRPr lang="nb-NO" sz="1200" b="0" dirty="0" smtClean="0"/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98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BADCFE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10325476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de-DE" sz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4620291"/>
                  </p:ext>
                </p:extLst>
              </p:nvPr>
            </p:nvGraphicFramePr>
            <p:xfrm>
              <a:off x="706642" y="1092346"/>
              <a:ext cx="4343402" cy="40937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4340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40" t="-2000" r="-280" b="-124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7889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40" t="-8199" r="-280" b="-3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7757" y="976495"/>
                <a:ext cx="2153660" cy="41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sha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757" y="976495"/>
                <a:ext cx="2153660" cy="413896"/>
              </a:xfrm>
              <a:prstGeom prst="rect">
                <a:avLst/>
              </a:prstGeom>
              <a:blipFill rotWithShape="0">
                <a:blip r:embed="rId4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6928152" y="1426306"/>
            <a:ext cx="4591806" cy="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21" y="2829904"/>
            <a:ext cx="3179952" cy="2072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blipFill rotWithShape="0">
                <a:blip r:embed="rId6"/>
                <a:stretch>
                  <a:fillRect t="-1351" b="-6081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</a:t>
                </a:r>
                <a:r>
                  <a:rPr lang="nb-NO" sz="12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−16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e>
                    </m:d>
                  </m:oMath>
                </a14:m>
                <a:endParaRPr lang="en-US" sz="12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6602843" y="3232296"/>
            <a:ext cx="962268" cy="1373922"/>
            <a:chOff x="6594102" y="3328576"/>
            <a:chExt cx="962268" cy="1373922"/>
          </a:xfrm>
        </p:grpSpPr>
        <p:grpSp>
          <p:nvGrpSpPr>
            <p:cNvPr id="19" name="Group 18"/>
            <p:cNvGrpSpPr/>
            <p:nvPr/>
          </p:nvGrpSpPr>
          <p:grpSpPr>
            <a:xfrm>
              <a:off x="6594102" y="3328576"/>
              <a:ext cx="962268" cy="1373922"/>
              <a:chOff x="5988740" y="2644410"/>
              <a:chExt cx="962268" cy="1373922"/>
            </a:xfrm>
          </p:grpSpPr>
          <p:pic>
            <p:nvPicPr>
              <p:cNvPr id="21" name="Picture 2" descr="https://external-content.duckduckgo.com/iu/?u=https%3A%2F%2Ftse1.mm.bing.net%2Fth%3Fid%3DOIP.SNyBfqUf6_Y20TQL8ccofwHaHa%26pid%3DApi&amp;f=1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122" y="2644410"/>
                <a:ext cx="758473" cy="758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988740" y="3433557"/>
                <a:ext cx="9622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Repeat 80 times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48148" r="-48148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437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="" xmlns:a16="http://schemas.microsoft.com/office/drawing/2014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="" xmlns:a16="http://schemas.microsoft.com/office/drawing/2014/main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437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1059910102"/>
                        </a:ext>
                      </a:extLst>
                    </a:gridCol>
                    <a:gridCol w="929708"/>
                    <a:gridCol w="238016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0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5466" y="5625191"/>
                <a:ext cx="4160691" cy="321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sha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66" y="5625191"/>
                <a:ext cx="4160691" cy="321563"/>
              </a:xfrm>
              <a:prstGeom prst="rect">
                <a:avLst/>
              </a:prstGeom>
              <a:blipFill rotWithShape="0">
                <a:blip r:embed="rId11"/>
                <a:stretch>
                  <a:fillRect l="-732" r="-146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0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 – Secure Hash Algorithm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2" y="1038225"/>
            <a:ext cx="6225083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schemeClr val="accent6"/>
                </a:solidFill>
              </a:rPr>
              <a:t>SHA0 in 1993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SHA1 in 1995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SHA2-256 and SHA2-512 in 2001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SHA3-256 and SHA3-512 in 2015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SHA1 and SHA2 designed by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err="1" smtClean="0"/>
              <a:t>Merkle-Damgård</a:t>
            </a:r>
            <a:r>
              <a:rPr lang="en-US" sz="1800" dirty="0" smtClean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SHA3 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Sponge design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7019926" y="1038225"/>
                <a:ext cx="4740704" cy="4724400"/>
              </a:xfrm>
            </p:spPr>
            <p:txBody>
              <a:bodyPr/>
              <a:lstStyle/>
              <a:p>
                <a:r>
                  <a:rPr lang="en-US" sz="2000" dirty="0" smtClean="0"/>
                  <a:t>Attacks against SHA0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err="1" smtClean="0"/>
                  <a:t>Chabaud</a:t>
                </a:r>
                <a:r>
                  <a:rPr lang="en-US" sz="1800" i="1" dirty="0" smtClean="0"/>
                  <a:t> &amp; </a:t>
                </a:r>
                <a:r>
                  <a:rPr lang="en-US" sz="1800" i="1" dirty="0" err="1" smtClean="0"/>
                  <a:t>Joux</a:t>
                </a:r>
                <a:r>
                  <a:rPr lang="en-US" sz="1800" i="1" dirty="0" smtClean="0"/>
                  <a:t> '98</a:t>
                </a:r>
                <a:r>
                  <a:rPr lang="en-US" sz="1800" dirty="0" smtClean="0"/>
                  <a:t>: SHA0 can be attacked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61</m:t>
                        </m:r>
                      </m:sup>
                    </m:sSup>
                  </m:oMath>
                </a14:m>
                <a:r>
                  <a:rPr lang="en-US" sz="1800" dirty="0" smtClean="0"/>
                  <a:t> operations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err="1" smtClean="0"/>
                  <a:t>Biham</a:t>
                </a:r>
                <a:r>
                  <a:rPr lang="en-US" sz="1800" i="1" dirty="0" smtClean="0"/>
                  <a:t> &amp; Chen '04</a:t>
                </a:r>
                <a:r>
                  <a:rPr lang="en-US" sz="1800" dirty="0" smtClean="0"/>
                  <a:t>: Broke 62 / 80 rounds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err="1" smtClean="0"/>
                  <a:t>Joux</a:t>
                </a:r>
                <a:r>
                  <a:rPr lang="en-US" sz="1800" i="1" dirty="0" smtClean="0"/>
                  <a:t>, et al. '04</a:t>
                </a:r>
                <a:r>
                  <a:rPr lang="en-US" sz="1800" dirty="0" smtClean="0"/>
                  <a:t>: </a:t>
                </a:r>
                <a:r>
                  <a:rPr lang="en-US" sz="1800" b="1" dirty="0" smtClean="0"/>
                  <a:t>First collision found</a:t>
                </a:r>
                <a:r>
                  <a:rPr lang="en-US" sz="1800" dirty="0" smtClean="0"/>
                  <a:t> taking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51</m:t>
                        </m:r>
                      </m:sup>
                    </m:sSup>
                  </m:oMath>
                </a14:m>
                <a:r>
                  <a:rPr lang="en-US" sz="1800" dirty="0" smtClean="0"/>
                  <a:t> operations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smtClean="0"/>
                  <a:t>Wang et al. '04</a:t>
                </a:r>
                <a:r>
                  <a:rPr lang="en-US" sz="1800" dirty="0" smtClean="0"/>
                  <a:t>: </a:t>
                </a:r>
                <a:r>
                  <a:rPr lang="en-US" sz="1800" b="1" dirty="0" smtClean="0"/>
                  <a:t>Second collision found </a:t>
                </a:r>
                <a:r>
                  <a:rPr lang="en-US" sz="1800" dirty="0" smtClean="0"/>
                  <a:t>taking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r>
                  <a:rPr lang="en-US" sz="1800" dirty="0" smtClean="0"/>
                  <a:t> operations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smtClean="0"/>
                  <a:t>Wang et al. '05</a:t>
                </a:r>
                <a:r>
                  <a:rPr lang="en-US" sz="1800" dirty="0" smtClean="0"/>
                  <a:t>: Collisions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39</m:t>
                        </m:r>
                      </m:sup>
                    </m:sSup>
                  </m:oMath>
                </a14:m>
                <a:r>
                  <a:rPr lang="en-US" sz="1800" dirty="0" smtClean="0"/>
                  <a:t> operations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smtClean="0"/>
                  <a:t>Manuel &amp; </a:t>
                </a:r>
                <a:r>
                  <a:rPr lang="en-US" sz="1800" i="1" dirty="0" err="1" smtClean="0"/>
                  <a:t>Peyrin</a:t>
                </a:r>
                <a:r>
                  <a:rPr lang="en-US" sz="1800" i="1" dirty="0" smtClean="0"/>
                  <a:t> '08</a:t>
                </a:r>
                <a:r>
                  <a:rPr lang="en-US" sz="1800" dirty="0" smtClean="0"/>
                  <a:t>: Collisions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33.6</m:t>
                        </m:r>
                      </m:sup>
                    </m:sSup>
                  </m:oMath>
                </a14:m>
                <a:r>
                  <a:rPr lang="en-US" sz="1800" i="1" dirty="0" smtClean="0"/>
                  <a:t> </a:t>
                </a:r>
                <a:r>
                  <a:rPr lang="en-US" sz="1800" dirty="0" smtClean="0"/>
                  <a:t>operations</a:t>
                </a:r>
                <a:endParaRPr lang="en-US" sz="1800" i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019926" y="1038225"/>
                <a:ext cx="4740704" cy="4724400"/>
              </a:xfrm>
              <a:blipFill rotWithShape="0">
                <a:blip r:embed="rId2"/>
                <a:stretch>
                  <a:fillRect l="-1416" t="-516" r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8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70679" y="2926895"/>
            <a:ext cx="6396857" cy="3883316"/>
            <a:chOff x="3423079" y="2871628"/>
            <a:chExt cx="6396857" cy="38833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2813" r="2751" b="20965"/>
            <a:stretch/>
          </p:blipFill>
          <p:spPr>
            <a:xfrm>
              <a:off x="3423079" y="2871628"/>
              <a:ext cx="6396857" cy="35023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87041" r="2751" b="4063"/>
            <a:stretch/>
          </p:blipFill>
          <p:spPr>
            <a:xfrm>
              <a:off x="3718354" y="6373944"/>
              <a:ext cx="5962650" cy="381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against SHA1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i="1" dirty="0" smtClean="0"/>
                  <a:t>Rijemen &amp; Oswald</a:t>
                </a:r>
                <a:r>
                  <a:rPr lang="en-US" sz="2000" dirty="0" smtClean="0"/>
                  <a:t> </a:t>
                </a:r>
                <a:r>
                  <a:rPr lang="en-US" sz="2000" i="1" dirty="0" smtClean="0"/>
                  <a:t>'05</a:t>
                </a:r>
                <a:r>
                  <a:rPr lang="en-US" sz="2000" dirty="0" smtClean="0"/>
                  <a:t>: Broke 53 / 80 rounds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i="1" dirty="0" smtClean="0"/>
                  <a:t>Wang et al.</a:t>
                </a:r>
                <a:r>
                  <a:rPr lang="en-US" sz="2000" dirty="0" smtClean="0"/>
                  <a:t> </a:t>
                </a:r>
                <a:r>
                  <a:rPr lang="en-US" sz="2000" i="1" dirty="0" smtClean="0"/>
                  <a:t>'05</a:t>
                </a:r>
                <a:r>
                  <a:rPr lang="en-US" sz="2000" dirty="0" smtClean="0"/>
                  <a:t>: "Collisions can be found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63</m:t>
                        </m:r>
                      </m:sup>
                    </m:sSup>
                  </m:oMath>
                </a14:m>
                <a:r>
                  <a:rPr lang="en-US" sz="2000" i="1" dirty="0" smtClean="0"/>
                  <a:t> </a:t>
                </a:r>
                <a:r>
                  <a:rPr lang="en-US" sz="2000" dirty="0" smtClean="0"/>
                  <a:t>operations"	         (</a:t>
                </a:r>
                <a:r>
                  <a:rPr lang="en-US" sz="2000" i="1" dirty="0" smtClean="0"/>
                  <a:t>'04</a:t>
                </a:r>
                <a:r>
                  <a:rPr lang="en-US" sz="2000" dirty="0" smtClean="0"/>
                  <a:t>: SHA0 collision found)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i="1" dirty="0" smtClean="0"/>
                  <a:t>'06-'10</a:t>
                </a:r>
                <a:r>
                  <a:rPr lang="en-US" sz="2000" dirty="0" smtClean="0"/>
                  <a:t>: various theoretical improvements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i="1" dirty="0" smtClean="0"/>
                  <a:t>Stevens, </a:t>
                </a:r>
                <a:r>
                  <a:rPr lang="en-US" sz="2000" i="1" dirty="0" err="1" smtClean="0"/>
                  <a:t>Karpman</a:t>
                </a:r>
                <a:r>
                  <a:rPr lang="en-US" sz="2000" i="1" dirty="0" smtClean="0"/>
                  <a:t> &amp; </a:t>
                </a:r>
                <a:r>
                  <a:rPr lang="en-US" sz="2000" i="1" dirty="0" err="1" smtClean="0"/>
                  <a:t>Peyrin</a:t>
                </a:r>
                <a:r>
                  <a:rPr lang="en-US" sz="2000" i="1" dirty="0" smtClean="0"/>
                  <a:t> '15</a:t>
                </a:r>
                <a:r>
                  <a:rPr lang="en-US" sz="2000" dirty="0" smtClean="0"/>
                  <a:t>: </a:t>
                </a:r>
                <a:r>
                  <a:rPr lang="en-US" sz="2000" dirty="0" err="1" smtClean="0"/>
                  <a:t>Freestart</a:t>
                </a:r>
                <a:r>
                  <a:rPr lang="en-US" sz="2000" dirty="0" smtClean="0"/>
                  <a:t> collision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57</m:t>
                        </m:r>
                      </m:sup>
                    </m:sSup>
                  </m:oMath>
                </a14:m>
                <a:r>
                  <a:rPr lang="en-US" sz="2000" dirty="0" smtClean="0"/>
                  <a:t> operations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i="1" dirty="0" smtClean="0"/>
                  <a:t>Stevens &amp; </a:t>
                </a:r>
                <a:r>
                  <a:rPr lang="en-US" sz="2000" b="1" i="1" dirty="0" err="1" smtClean="0"/>
                  <a:t>Karpman</a:t>
                </a:r>
                <a:r>
                  <a:rPr lang="en-US" sz="2000" b="1" i="1" dirty="0" smtClean="0"/>
                  <a:t> + Google </a:t>
                </a:r>
                <a:r>
                  <a:rPr lang="en-US" sz="2000" b="1" dirty="0" smtClean="0"/>
                  <a:t>2017: First SHA1 collision found</a:t>
                </a:r>
                <a:r>
                  <a:rPr lang="en-US" sz="2000" dirty="0" smtClean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63.1</m:t>
                        </m:r>
                      </m:sup>
                    </m:sSup>
                  </m:oMath>
                </a14:m>
                <a:r>
                  <a:rPr lang="en-US" sz="2000" dirty="0" smtClean="0"/>
                  <a:t> operations)</a:t>
                </a:r>
              </a:p>
              <a:p>
                <a:pPr marL="0" indent="0"/>
                <a:endParaRPr lang="en-US" sz="20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602" r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903" y="2907845"/>
            <a:ext cx="5585307" cy="39023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0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SHA2-256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0692838"/>
                  </p:ext>
                </p:extLst>
              </p:nvPr>
            </p:nvGraphicFramePr>
            <p:xfrm>
              <a:off x="706642" y="1090358"/>
              <a:ext cx="4343402" cy="41293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335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251004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14472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𝐒𝐇𝐀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–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𝟐𝟓𝟔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965797">
                    <a:tc gridSpan="2"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pad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=512</m:t>
                              </m:r>
                            </m:oMath>
                          </a14:m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nb-NO" sz="1400" b="0" baseline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sha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⊞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Davies-Meyer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pad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100⋯0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849074">
                    <a:tc>
                      <a:txBody>
                        <a:bodyPr/>
                        <a:lstStyle/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6A09E667</a:t>
                          </a: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BB67AE85</a:t>
                          </a:r>
                          <a:endParaRPr lang="nb-NO" sz="1200" b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3C6EF372</a:t>
                          </a:r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A54FF53A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510E527F</a:t>
                          </a:r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9B05688C</a:t>
                          </a:r>
                          <a:endParaRPr lang="en-US" sz="12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1F83D9AB</a:t>
                          </a:r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l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12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5BE0CD19</a:t>
                          </a:r>
                          <a:endParaRPr lang="en-US" sz="12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0692838"/>
                  </p:ext>
                </p:extLst>
              </p:nvPr>
            </p:nvGraphicFramePr>
            <p:xfrm>
              <a:off x="706642" y="1090358"/>
              <a:ext cx="4343402" cy="41293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335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1004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4472">
                    <a:tc gridSpan="2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" t="-1923" r="-280" b="-12115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65797">
                    <a:tc gridSpan="2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" t="-10883" r="-280" b="-2936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84907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2" t="-385714" r="-137874" b="-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123" t="-385714" r="-484" b="-2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85528" y="913330"/>
                <a:ext cx="2153660" cy="41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sha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528" y="913330"/>
                <a:ext cx="2153660" cy="413896"/>
              </a:xfrm>
              <a:prstGeom prst="rect">
                <a:avLst/>
              </a:prstGeom>
              <a:blipFill rotWithShape="0">
                <a:blip r:embed="rId3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 flipV="1">
            <a:off x="6583900" y="1426848"/>
            <a:ext cx="4936058" cy="1076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621632" y="4206363"/>
            <a:ext cx="962268" cy="1373922"/>
            <a:chOff x="6594102" y="3328576"/>
            <a:chExt cx="962268" cy="1373922"/>
          </a:xfrm>
        </p:grpSpPr>
        <p:grpSp>
          <p:nvGrpSpPr>
            <p:cNvPr id="19" name="Group 18"/>
            <p:cNvGrpSpPr/>
            <p:nvPr/>
          </p:nvGrpSpPr>
          <p:grpSpPr>
            <a:xfrm>
              <a:off x="6594102" y="3328576"/>
              <a:ext cx="962268" cy="1373922"/>
              <a:chOff x="5988740" y="2644410"/>
              <a:chExt cx="962268" cy="1373922"/>
            </a:xfrm>
          </p:grpSpPr>
          <p:pic>
            <p:nvPicPr>
              <p:cNvPr id="21" name="Picture 2" descr="https://external-content.duckduckgo.com/iu/?u=https%3A%2F%2Ftse1.mm.bing.net%2Fth%3Fid%3DOIP.SNyBfqUf6_Y20TQL8ccofwHaHa%26pid%3DApi&amp;f=1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122" y="2644410"/>
                <a:ext cx="758473" cy="758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988740" y="3433557"/>
                <a:ext cx="9622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Repeat 64 times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48148" r="-48148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60" y="3406849"/>
            <a:ext cx="4792798" cy="2622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,6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,7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,8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nb-NO" sz="1200" i="1" dirty="0" smtClean="0">
                    <a:latin typeface="Cambria Math" panose="02040503050406030204" pitchFamily="18" charset="0"/>
                    <a:ea typeface="Cambria" panose="02040503050406030204" pitchFamily="18" charset="0"/>
                  </a:rPr>
                  <a:t/>
                </a:r>
                <a:br>
                  <a:rPr lang="nb-NO" sz="1200" i="1" dirty="0" smtClean="0">
                    <a:latin typeface="Cambria Math" panose="02040503050406030204" pitchFamily="18" charset="0"/>
                    <a:ea typeface="Cambria" panose="02040503050406030204" pitchFamily="18" charset="0"/>
                  </a:rPr>
                </a:br>
                <a:r>
                  <a:rPr lang="nb-NO" sz="1200" i="1" dirty="0" smtClean="0">
                    <a:latin typeface="Cambria Math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</a:t>
                </a:r>
                <a:r>
                  <a:rPr lang="nb-NO" sz="12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2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blipFill rotWithShape="0">
                <a:blip r:embed="rId12"/>
                <a:stretch>
                  <a:fillRect t="-5978" b="-7065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5466" y="5625191"/>
                <a:ext cx="4171718" cy="321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sha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66" y="5625191"/>
                <a:ext cx="4171718" cy="321563"/>
              </a:xfrm>
              <a:prstGeom prst="rect">
                <a:avLst/>
              </a:prstGeom>
              <a:blipFill>
                <a:blip r:embed="rId13"/>
                <a:stretch>
                  <a:fillRect l="-730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9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 smtClean="0"/>
              <a:t>Length-extension attacks</a:t>
            </a:r>
            <a:r>
              <a:rPr lang="en-US" sz="2000" dirty="0" smtClean="0"/>
              <a:t> on </a:t>
            </a:r>
            <a:r>
              <a:rPr lang="en-US" sz="2000" dirty="0" err="1" smtClean="0"/>
              <a:t>Merkle-Damgård</a:t>
            </a:r>
            <a:r>
              <a:rPr lang="en-US" sz="2000" dirty="0" smtClean="0"/>
              <a:t> hash functions</a:t>
            </a:r>
            <a:endParaRPr lang="en-US" sz="20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Elbow Connector 22"/>
          <p:cNvCxnSpPr>
            <a:cxnSpLocks noChangeAspect="1"/>
            <a:stCxn id="22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Aspect="1"/>
            <a:stCxn id="25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cxnSpLocks noChangeAspect="1"/>
            <a:stCxn id="21" idx="2"/>
            <a:endCxn id="27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27" idx="2"/>
            <a:endCxn id="3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Elbow Connector 33"/>
          <p:cNvCxnSpPr>
            <a:cxnSpLocks noChangeAspect="1"/>
            <a:stCxn id="33" idx="2"/>
            <a:endCxn id="3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Aspect="1"/>
            <a:stCxn id="32" idx="2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5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 smtClean="0"/>
              <a:t>Length-extension attacks</a:t>
            </a:r>
            <a:r>
              <a:rPr lang="en-US" sz="2000" dirty="0" smtClean="0"/>
              <a:t> on </a:t>
            </a:r>
            <a:r>
              <a:rPr lang="en-US" sz="2000" dirty="0" err="1" smtClean="0"/>
              <a:t>Merkle-Damgård</a:t>
            </a:r>
            <a:r>
              <a:rPr lang="en-US" sz="2000" dirty="0" smtClean="0"/>
              <a:t> hash functions</a:t>
            </a:r>
            <a:endParaRPr lang="en-US" sz="20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>
                <a:spLocks noChangeAspec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blipFill rotWithShape="0">
                <a:blip r:embed="rId2"/>
                <a:stretch>
                  <a:fillRect l="-2203"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blipFill rotWithShape="0"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6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66" idx="2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737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6" grpId="0" animBg="1"/>
      <p:bldP spid="23" grpId="0"/>
      <p:bldP spid="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393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 smtClean="0"/>
              <a:t>Length-extension attacks</a:t>
            </a:r>
            <a:r>
              <a:rPr lang="en-US" sz="2000" dirty="0" smtClean="0"/>
              <a:t> on </a:t>
            </a:r>
            <a:r>
              <a:rPr lang="en-US" sz="2000" dirty="0" err="1" smtClean="0"/>
              <a:t>Merkle-Damgård</a:t>
            </a:r>
            <a:r>
              <a:rPr lang="en-US" sz="2000" dirty="0" smtClean="0"/>
              <a:t> hash functions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  <a:endCxn id="6" idx="6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  <a:endCxn id="6" idx="5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cxnSpLocks noChangeAspect="1"/>
            <a:stCxn id="66" idx="2"/>
            <a:endCxn id="39" idx="5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rapezoid 5"/>
              <p:cNvSpPr>
                <a:spLocks noChangeAspec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  <a:stCxn id="39" idx="2"/>
          </p:cNvCxnSpPr>
          <p:nvPr/>
        </p:nvCxnSpPr>
        <p:spPr bwMode="auto">
          <a:xfrm>
            <a:off x="7647378" y="4408949"/>
            <a:ext cx="4377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rapezoid 5"/>
              <p:cNvSpPr>
                <a:spLocks noChangeAspec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cxnSpLocks noChangeAspect="1"/>
            <a:stCxn id="43" idx="2"/>
            <a:endCxn id="49" idx="5"/>
          </p:cNvCxnSpPr>
          <p:nvPr/>
        </p:nvCxnSpPr>
        <p:spPr bwMode="auto">
          <a:xfrm>
            <a:off x="9529305" y="4408949"/>
            <a:ext cx="514380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rapezoid 5"/>
              <p:cNvSpPr>
                <a:spLocks noChangeAspec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cxnSpLocks noChangeAspect="1"/>
            <a:stCxn id="49" idx="2"/>
          </p:cNvCxnSpPr>
          <p:nvPr/>
        </p:nvCxnSpPr>
        <p:spPr bwMode="auto">
          <a:xfrm>
            <a:off x="10519048" y="4408949"/>
            <a:ext cx="5904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>
                <a:spLocks noChangeAspec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blipFill rotWithShape="0">
                <a:blip r:embed="rId18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>
                <a:spLocks noChangeAspec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blipFill rotWithShape="0">
                <a:blip r:embed="rId19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>
                <a:spLocks noChangeAspec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blipFill rotWithShape="0">
                <a:blip r:embed="rId20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cxnSpLocks noChangeAspect="1"/>
            <a:endCxn id="43" idx="5"/>
          </p:cNvCxnSpPr>
          <p:nvPr/>
        </p:nvCxnSpPr>
        <p:spPr bwMode="auto">
          <a:xfrm>
            <a:off x="8670554" y="4408965"/>
            <a:ext cx="38338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lbow Connector 58"/>
          <p:cNvCxnSpPr>
            <a:cxnSpLocks noChangeAspect="1"/>
            <a:stCxn id="42" idx="2"/>
            <a:endCxn id="39" idx="6"/>
          </p:cNvCxnSpPr>
          <p:nvPr/>
        </p:nvCxnSpPr>
        <p:spPr bwMode="auto">
          <a:xfrm rot="16200000" flipH="1">
            <a:off x="6737824" y="3778088"/>
            <a:ext cx="476761" cy="390963"/>
          </a:xfrm>
          <a:prstGeom prst="bentConnector3">
            <a:avLst>
              <a:gd name="adj1" fmla="val 998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Elbow Connector 59"/>
          <p:cNvCxnSpPr>
            <a:cxnSpLocks noChangeAspect="1"/>
            <a:stCxn id="57" idx="2"/>
            <a:endCxn id="43" idx="6"/>
          </p:cNvCxnSpPr>
          <p:nvPr/>
        </p:nvCxnSpPr>
        <p:spPr bwMode="auto">
          <a:xfrm rot="16200000" flipH="1">
            <a:off x="8593587" y="3751924"/>
            <a:ext cx="476761" cy="443292"/>
          </a:xfrm>
          <a:prstGeom prst="bentConnector3">
            <a:avLst>
              <a:gd name="adj1" fmla="val 997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>
                <a:spLocks noChangeAspec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blipFill rotWithShape="0">
                <a:blip r:embed="rId2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cxnSpLocks noChangeAspect="1"/>
            <a:stCxn id="67" idx="2"/>
            <a:endCxn id="49" idx="6"/>
          </p:cNvCxnSpPr>
          <p:nvPr/>
        </p:nvCxnSpPr>
        <p:spPr bwMode="auto">
          <a:xfrm rot="16200000" flipH="1">
            <a:off x="9648287" y="3816881"/>
            <a:ext cx="476761" cy="313378"/>
          </a:xfrm>
          <a:prstGeom prst="bentConnector3">
            <a:avLst>
              <a:gd name="adj1" fmla="val 9966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blipFill rotWithShape="0">
                <a:blip r:embed="rId2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79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963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NMAC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endCxn id="6" idx="5"/>
          </p:cNvCxnSpPr>
          <p:nvPr/>
        </p:nvCxnSpPr>
        <p:spPr bwMode="auto">
          <a:xfrm>
            <a:off x="2603978" y="2456551"/>
            <a:ext cx="633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 txBox="1">
                <a:spLocks/>
              </p:cNvSpPr>
              <p:nvPr/>
            </p:nvSpPr>
            <p:spPr bwMode="auto">
              <a:xfrm>
                <a:off x="806346" y="4413696"/>
                <a:ext cx="10455940" cy="219011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 (</a:t>
                </a:r>
                <a:r>
                  <a:rPr lang="nb-NO" sz="1600" b="1" dirty="0" smtClean="0"/>
                  <a:t>Ga</a:t>
                </a:r>
                <a:r>
                  <a:rPr lang="nb-NO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ž</a:t>
                </a:r>
                <a:r>
                  <a:rPr lang="nb-NO" sz="1600" b="1" dirty="0" smtClean="0"/>
                  <a:t>i, Pietrzak, Rybár ‘2014</a:t>
                </a:r>
                <a:r>
                  <a:rPr lang="en-US" sz="1600" b="1" dirty="0" smtClean="0"/>
                  <a:t>):</a:t>
                </a:r>
              </a:p>
              <a:p>
                <a:pPr indent="0">
                  <a:spcBef>
                    <a:spcPct val="0"/>
                  </a:spcBef>
                </a:pPr>
                <a:r>
                  <a:rPr lang="nb-NO" sz="1600" dirty="0" smtClean="0"/>
                  <a:t>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 smtClean="0"/>
                  <a:t> is a </a:t>
                </a:r>
                <a:r>
                  <a:rPr lang="nb-NO" sz="1600" b="0" dirty="0" err="1" smtClean="0"/>
                  <a:t>secure</a:t>
                </a:r>
                <a:r>
                  <a:rPr lang="nb-NO" sz="1600" b="0" dirty="0" smtClean="0"/>
                  <a:t> PRF </a:t>
                </a:r>
                <a:r>
                  <a:rPr lang="nb-NO" sz="1600" b="0" dirty="0" err="1" smtClean="0"/>
                  <a:t>then</a:t>
                </a: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NMAC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 smtClean="0"/>
                  <a:t> is a </a:t>
                </a:r>
                <a:r>
                  <a:rPr lang="nb-NO" sz="1600" b="0" dirty="0" err="1" smtClean="0"/>
                  <a:t>secure</a:t>
                </a:r>
                <a:r>
                  <a:rPr lang="nb-NO" sz="1600" b="0" dirty="0" smtClean="0"/>
                  <a:t> PRF. 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Detailed</a:t>
                </a:r>
                <a:r>
                  <a:rPr lang="nb-NO" sz="1600" b="1" dirty="0" smtClean="0"/>
                  <a:t>:</a:t>
                </a:r>
                <a:r>
                  <a:rPr lang="nb-NO" sz="1600" b="0" dirty="0" smtClean="0"/>
                  <a:t> </a:t>
                </a:r>
                <a:r>
                  <a:rPr lang="en-US" sz="1600" b="0" dirty="0" smtClean="0"/>
                  <a:t>for </a:t>
                </a:r>
                <a:r>
                  <a:rPr lang="en-US" sz="1600" b="0" i="1" dirty="0" smtClean="0"/>
                  <a:t>any</a:t>
                </a:r>
                <a:r>
                  <a:rPr lang="en-US" sz="1600" b="0" dirty="0" smtClean="0"/>
                  <a:t> adversary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b="0" dirty="0" smtClean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NMAC</m:t>
                    </m:r>
                  </m:oMath>
                </a14:m>
                <a:r>
                  <a:rPr lang="en-US" sz="1600" b="0" dirty="0" smtClean="0"/>
                  <a:t> making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b="0" dirty="0" smtClean="0"/>
                  <a:t> PRF oracle queries of at most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sz="1600" b="0" dirty="0" smtClean="0"/>
                  <a:t> blocks, there is an adversary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0" dirty="0" smtClean="0"/>
                  <a:t> against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b="0" dirty="0" smtClean="0"/>
                  <a:t> such that: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smtClean="0">
                              <a:latin typeface="Cambria Math" panose="02040503050406030204" pitchFamily="18" charset="0"/>
                            </a:rPr>
                            <m:t>𝐀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NMAC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ℓ+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600" b="0" dirty="0" smtClean="0"/>
              </a:p>
            </p:txBody>
          </p:sp>
        </mc:Choice>
        <mc:Fallback xmlns="">
          <p:sp>
            <p:nvSpPr>
              <p:cNvPr id="2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346" y="4413696"/>
                <a:ext cx="10455940" cy="219011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lbow Connector 32"/>
          <p:cNvCxnSpPr>
            <a:cxnSpLocks noChangeAspect="1"/>
            <a:stCxn id="32" idx="2"/>
            <a:endCxn id="30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Aspect="1"/>
            <a:endCxn id="30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Elbow Connector 36"/>
          <p:cNvCxnSpPr>
            <a:cxnSpLocks noChangeAspect="1"/>
            <a:stCxn id="30" idx="2"/>
            <a:endCxn id="38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2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Elbow Connector 41"/>
          <p:cNvCxnSpPr>
            <a:cxnSpLocks noChangeAspect="1"/>
            <a:stCxn id="38" idx="2"/>
            <a:endCxn id="36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>
            <a:cxnSpLocks noChangeAspect="1"/>
            <a:endCxn id="36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664870" y="3793082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870" y="3793082"/>
                <a:ext cx="296811" cy="307777"/>
              </a:xfrm>
              <a:prstGeom prst="rect">
                <a:avLst/>
              </a:prstGeom>
              <a:blipFill rotWithShape="0">
                <a:blip r:embed="rId13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cxnSpLocks noChangeAspect="1"/>
            <a:stCxn id="36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MAC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2614537" y="2456260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blipFill rotWithShape="0">
                <a:blip r:embed="rId11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1619521" y="2456260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1706137" y="1829638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blipFill rotWithShape="0"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010701" y="3946971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blipFill rotWithShape="0">
                <a:blip r:embed="rId19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096724" y="3319757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blipFill rotWithShape="0">
                <a:blip r:embed="rId20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133095" y="2195022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7525319" y="3685521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36363636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643376" y="3091780"/>
            <a:ext cx="1294812" cy="410571"/>
            <a:chOff x="2643376" y="3091780"/>
            <a:chExt cx="1294812" cy="410571"/>
          </a:xfrm>
        </p:grpSpPr>
        <p:sp>
          <p:nvSpPr>
            <p:cNvPr id="42" name="Right Brace 41"/>
            <p:cNvSpPr/>
            <p:nvPr/>
          </p:nvSpPr>
          <p:spPr bwMode="auto">
            <a:xfrm rot="16200000">
              <a:off x="3220112" y="2784276"/>
              <a:ext cx="141339" cy="1294812"/>
            </a:xfrm>
            <a:prstGeom prst="rightBrace">
              <a:avLst>
                <a:gd name="adj1" fmla="val 93395"/>
                <a:gd name="adj2" fmla="val 50024"/>
              </a:avLst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3068764" y="3091780"/>
                  <a:ext cx="44403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ipad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8764" y="3091780"/>
                  <a:ext cx="444032" cy="24622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13699" r="-13699" b="-341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2643375" y="4240312"/>
            <a:ext cx="1294812" cy="358645"/>
            <a:chOff x="2643375" y="4240312"/>
            <a:chExt cx="1294812" cy="358645"/>
          </a:xfrm>
        </p:grpSpPr>
        <p:sp>
          <p:nvSpPr>
            <p:cNvPr id="50" name="Right Brace 49"/>
            <p:cNvSpPr/>
            <p:nvPr/>
          </p:nvSpPr>
          <p:spPr bwMode="auto">
            <a:xfrm rot="5400000">
              <a:off x="3220111" y="3663576"/>
              <a:ext cx="141339" cy="1294812"/>
            </a:xfrm>
            <a:prstGeom prst="rightBrace">
              <a:avLst>
                <a:gd name="adj1" fmla="val 93395"/>
                <a:gd name="adj2" fmla="val 50024"/>
              </a:avLst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068764" y="4352736"/>
                  <a:ext cx="49532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8764" y="4352736"/>
                  <a:ext cx="495328" cy="246221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3659" r="-10976" b="-3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HMAC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  <a:blipFill rotWithShape="0">
                <a:blip r:embed="rId26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  <p:bldP spid="19" grpId="0"/>
      <p:bldP spid="20" grpId="0" animBg="1"/>
      <p:bldP spid="5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HMAC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i="1" dirty="0" smtClean="0"/>
                  <a:t>Very</a:t>
                </a:r>
                <a:r>
                  <a:rPr lang="en-US" sz="2000" dirty="0" smtClean="0"/>
                  <a:t>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SSH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LTE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Standardized by NIST and IETF (RFC 2104)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Security proof for NMAC can be lifted to HMAC: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++ assume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800" dirty="0" smtClean="0"/>
                  <a:t> is a secure </a:t>
                </a:r>
                <a:r>
                  <a:rPr lang="en-US" sz="1800" b="1" dirty="0" smtClean="0"/>
                  <a:t>dual </a:t>
                </a:r>
                <a:r>
                  <a:rPr lang="en-US" sz="1800" dirty="0" smtClean="0"/>
                  <a:t>PRF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800" dirty="0" smtClean="0"/>
                  <a:t> keyed through the message is also a secure PRF)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++ assume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800" dirty="0" smtClean="0"/>
                  <a:t> is secure against </a:t>
                </a:r>
                <a:r>
                  <a:rPr lang="en-US" sz="1800" b="1" dirty="0" smtClean="0"/>
                  <a:t>related-key</a:t>
                </a:r>
                <a:r>
                  <a:rPr lang="en-US" sz="1800" dirty="0"/>
                  <a:t> </a:t>
                </a:r>
                <a:r>
                  <a:rPr lang="en-US" sz="1800" b="1" dirty="0" smtClean="0"/>
                  <a:t>attacks</a:t>
                </a:r>
                <a:r>
                  <a:rPr lang="en-US" sz="1800" dirty="0" smtClean="0"/>
                  <a:t>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b="1" i="1" dirty="0" smtClean="0"/>
                  <a:t> </a:t>
                </a:r>
                <a:r>
                  <a:rPr lang="en-US" sz="1800" dirty="0" smtClean="0"/>
                  <a:t>are derived from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800" dirty="0" smtClean="0"/>
                  <a:t>)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very tricky proof; controversies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698" y="1354150"/>
            <a:ext cx="5329931" cy="205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97580" y="5626682"/>
            <a:ext cx="27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Absorption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0" y="5626682"/>
            <a:ext cx="27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Squeezing phase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165" y="2614580"/>
            <a:ext cx="7816215" cy="301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pPr algn="ctr"/>
            <a:r>
              <a:rPr lang="en-US" dirty="0" smtClean="0"/>
              <a:t>End of PART 1 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smtClean="0"/>
              <a:t>symmetric Crypto)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217" y="1552535"/>
            <a:ext cx="1360983" cy="270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symmetric cryptography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81128677"/>
                  </p:ext>
                </p:extLst>
              </p:nvPr>
            </p:nvGraphicFramePr>
            <p:xfrm>
              <a:off x="623392" y="905087"/>
              <a:ext cx="11137236" cy="583592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2998573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062376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Pseudorandom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Keyed</a:t>
                          </a:r>
                          <a:r>
                            <a:rPr lang="en-US" sz="1400" baseline="0" dirty="0" smtClean="0"/>
                            <a:t> function mapping fixed-length input to fixed-length output</a:t>
                          </a:r>
                          <a:endParaRPr lang="en-US" sz="140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in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out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function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Block cipher / pseudorandom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fixed-length</a:t>
                          </a:r>
                          <a:r>
                            <a:rPr lang="en-US" sz="1400" baseline="0" dirty="0" smtClean="0"/>
                            <a:t> block </a:t>
                          </a:r>
                          <a:endParaRPr lang="nb-NO" sz="1400" baseline="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nb-NO" sz="140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aseline="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aseline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aseline="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aseline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PRP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𝒦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𝒩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oMath>
                          </a14:m>
                          <a:r>
                            <a:rPr lang="en-US" sz="1400" dirty="0" smtClean="0"/>
                            <a:t> (nonce-based)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IND-CPA, IND$-CPA</a:t>
                          </a:r>
                        </a:p>
                        <a:p>
                          <a:r>
                            <a:rPr lang="en-US" sz="1400" dirty="0" smtClean="0"/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CTR$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baseline="0" dirty="0" smtClean="0"/>
                            <a:t>CBC$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Produce fixed-length tag on variable-length message</a:t>
                          </a:r>
                          <a:br>
                            <a:rPr lang="en-US" sz="1400" dirty="0" smtClean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Valid</m:t>
                                    </m:r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Invalid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tags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CBC-MAC</a:t>
                          </a:r>
                        </a:p>
                        <a:p>
                          <a:r>
                            <a:rPr lang="en-US" sz="1400" dirty="0" smtClean="0"/>
                            <a:t>CMAC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Authenticated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variable-length input </a:t>
                          </a:r>
                          <a:br>
                            <a:rPr lang="en-US" sz="1400" dirty="0" smtClean="0"/>
                          </a:b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𝒦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oMath>
                          </a14:m>
                          <a:r>
                            <a:rPr lang="en-US" sz="1400" dirty="0" smtClean="0"/>
                            <a:t> 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Dec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∪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dirty="0" smtClean="0">
                                        <a:latin typeface="Cambria Math" panose="02040503050406030204" pitchFamily="18" charset="0"/>
                                      </a:rPr>
                                      <m:t>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With</a:t>
                          </a:r>
                          <a:r>
                            <a:rPr lang="en-US" sz="1400" baseline="0" dirty="0" smtClean="0"/>
                            <a:t> associated data + </a:t>
                          </a:r>
                          <a:r>
                            <a:rPr lang="en-US" sz="1400" baseline="0" dirty="0" err="1" smtClean="0"/>
                            <a:t>nonces</a:t>
                          </a:r>
                          <a:r>
                            <a:rPr lang="en-US" sz="1400" baseline="0" dirty="0" smtClean="0"/>
                            <a:t> (AEAD)</a:t>
                          </a:r>
                          <a:endParaRPr lang="en-US" sz="1400" dirty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𝒩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𝒜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𝒩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𝒜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∪{⊥}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</a:t>
                          </a:r>
                          <a:r>
                            <a:rPr lang="en-US" sz="1400" baseline="0" dirty="0" smtClean="0"/>
                            <a:t> + ciphertext integrity</a:t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endParaRPr lang="en-US" sz="1400" baseline="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 (message)</a:t>
                          </a:r>
                          <a:r>
                            <a:rPr lang="en-US" sz="1400" baseline="0" dirty="0" smtClean="0"/>
                            <a:t> + ciphertext integrity + AD integrity</a:t>
                          </a:r>
                          <a:endParaRPr lang="en-US" sz="1400" dirty="0" smtClean="0"/>
                        </a:p>
                        <a:p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EtM</a:t>
                          </a:r>
                          <a:endParaRPr lang="en-US" sz="1400" dirty="0" smtClean="0"/>
                        </a:p>
                        <a:p>
                          <a:r>
                            <a:rPr lang="en-US" sz="1400" dirty="0" smtClean="0"/>
                            <a:t>GCM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dirty="0" smtClean="0"/>
                            <a:t>OCB</a:t>
                          </a:r>
                        </a:p>
                        <a:p>
                          <a:r>
                            <a:rPr lang="en-US" sz="1400" dirty="0" smtClean="0"/>
                            <a:t>CCM</a:t>
                          </a:r>
                          <a:br>
                            <a:rPr lang="en-US" sz="1400" dirty="0" smtClean="0"/>
                          </a:b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Hash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Keyless function</a:t>
                          </a:r>
                          <a:r>
                            <a:rPr lang="en-US" sz="1400" baseline="0" dirty="0" smtClean="0"/>
                            <a:t> mapping variable-length messages to fixed-length tags</a:t>
                          </a:r>
                          <a:endParaRPr lang="en-US" sz="1400" dirty="0" smtClean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𝒴</m:t>
                              </m:r>
                            </m:oMath>
                          </a14:m>
                          <a:r>
                            <a:rPr lang="en-US" sz="1400" dirty="0" smtClean="0"/>
                            <a:t> </a:t>
                          </a:r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Collision-resistance + one-</a:t>
                          </a:r>
                          <a:r>
                            <a:rPr lang="en-US" sz="1400" dirty="0" err="1" smtClean="0"/>
                            <a:t>wayness</a:t>
                          </a:r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SHA1</a:t>
                          </a:r>
                        </a:p>
                        <a:p>
                          <a:r>
                            <a:rPr lang="en-US" sz="1400" dirty="0" smtClean="0"/>
                            <a:t>SHA2-256</a:t>
                          </a:r>
                        </a:p>
                        <a:p>
                          <a:r>
                            <a:rPr lang="en-US" sz="1400" dirty="0" smtClean="0"/>
                            <a:t>SHA2-512</a:t>
                          </a:r>
                        </a:p>
                        <a:p>
                          <a:r>
                            <a:rPr lang="en-US" sz="1400" dirty="0" smtClean="0"/>
                            <a:t>SHA3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81128677"/>
                  </p:ext>
                </p:extLst>
              </p:nvPr>
            </p:nvGraphicFramePr>
            <p:xfrm>
              <a:off x="623392" y="905087"/>
              <a:ext cx="11137236" cy="583592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299857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06237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73837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Pseudorandom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52066" r="-167970" b="-649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function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Block cipher / pseudorandom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16471" r="-167970" b="-82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PRP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24167" r="-167970" b="-48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IND-CPA, IND$-CPA</a:t>
                          </a:r>
                        </a:p>
                        <a:p>
                          <a:r>
                            <a:rPr lang="en-US" sz="1400" dirty="0" smtClean="0"/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CTR$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baseline="0" dirty="0" smtClean="0"/>
                            <a:t>CBC$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50968" r="-167970" b="-27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tags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CBC-MAC</a:t>
                          </a:r>
                        </a:p>
                        <a:p>
                          <a:r>
                            <a:rPr lang="en-US" sz="1400" dirty="0" smtClean="0"/>
                            <a:t>CMAC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158496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Authenticated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08429" r="-167970" b="-632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</a:t>
                          </a:r>
                          <a:r>
                            <a:rPr lang="en-US" sz="1400" baseline="0" dirty="0" smtClean="0"/>
                            <a:t> + ciphertext integrity</a:t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endParaRPr lang="en-US" sz="1400" baseline="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 (message)</a:t>
                          </a:r>
                          <a:r>
                            <a:rPr lang="en-US" sz="1400" baseline="0" dirty="0" smtClean="0"/>
                            <a:t> + ciphertext integrity + AD integrity</a:t>
                          </a:r>
                          <a:endParaRPr lang="en-US" sz="1400" dirty="0" smtClean="0"/>
                        </a:p>
                        <a:p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EtM</a:t>
                          </a:r>
                          <a:endParaRPr lang="en-US" sz="1400" dirty="0" smtClean="0"/>
                        </a:p>
                        <a:p>
                          <a:r>
                            <a:rPr lang="en-US" sz="1400" dirty="0" smtClean="0"/>
                            <a:t>GCM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dirty="0" smtClean="0"/>
                            <a:t>OCB</a:t>
                          </a:r>
                        </a:p>
                        <a:p>
                          <a:r>
                            <a:rPr lang="en-US" sz="1400" dirty="0" smtClean="0"/>
                            <a:t>CCM</a:t>
                          </a:r>
                          <a:br>
                            <a:rPr lang="en-US" sz="1400" dirty="0" smtClean="0"/>
                          </a:b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Hash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519355" r="-167970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Collision-resistance + one-</a:t>
                          </a:r>
                          <a:r>
                            <a:rPr lang="en-US" sz="1400" dirty="0" err="1" smtClean="0"/>
                            <a:t>wayness</a:t>
                          </a:r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SHA1</a:t>
                          </a:r>
                        </a:p>
                        <a:p>
                          <a:r>
                            <a:rPr lang="en-US" sz="1400" dirty="0" smtClean="0"/>
                            <a:t>SHA2-256</a:t>
                          </a:r>
                        </a:p>
                        <a:p>
                          <a:r>
                            <a:rPr lang="en-US" sz="1400" dirty="0" smtClean="0"/>
                            <a:t>SHA2-512</a:t>
                          </a:r>
                        </a:p>
                        <a:p>
                          <a:r>
                            <a:rPr lang="en-US" sz="1400" dirty="0" smtClean="0"/>
                            <a:t>SHA3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9799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Midterm</a:t>
            </a:r>
            <a:r>
              <a:rPr lang="nb-NO" dirty="0" smtClean="0"/>
              <a:t> </a:t>
            </a:r>
            <a:r>
              <a:rPr lang="nb-NO" dirty="0" err="1" smtClean="0"/>
              <a:t>exam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Home-exam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Published on Canvas after next week’s lecture (Tuesday 6. October)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Due: Tuesday 20. October (2 weeks)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Pass/fail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Must pass in order to take final exam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7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Next</a:t>
            </a:r>
            <a:r>
              <a:rPr lang="nb-NO" dirty="0" smtClean="0"/>
              <a:t> </a:t>
            </a:r>
            <a:r>
              <a:rPr lang="nb-NO" dirty="0" err="1" smtClean="0"/>
              <a:t>week</a:t>
            </a:r>
            <a:r>
              <a:rPr lang="nb-NO" dirty="0" smtClean="0"/>
              <a:t> – </a:t>
            </a:r>
            <a:r>
              <a:rPr lang="nb-NO" dirty="0" err="1" smtClean="0"/>
              <a:t>October</a:t>
            </a:r>
            <a:r>
              <a:rPr lang="nb-NO" dirty="0" smtClean="0"/>
              <a:t> 6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err="1" smtClean="0"/>
              <a:t>Guest</a:t>
            </a:r>
            <a:r>
              <a:rPr lang="nb-NO" dirty="0" smtClean="0"/>
              <a:t> </a:t>
            </a:r>
            <a:r>
              <a:rPr lang="nb-NO" dirty="0" err="1" smtClean="0"/>
              <a:t>lecture</a:t>
            </a:r>
            <a:r>
              <a:rPr lang="nb-NO" dirty="0" smtClean="0"/>
              <a:t> (</a:t>
            </a:r>
            <a:r>
              <a:rPr lang="nb-NO" dirty="0" err="1" smtClean="0"/>
              <a:t>I’m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73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7885</TotalTime>
  <Words>1634</Words>
  <Application>Microsoft Office PowerPoint</Application>
  <PresentationFormat>Widescreen</PresentationFormat>
  <Paragraphs>1156</Paragraphs>
  <Slides>55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Calibri</vt:lpstr>
      <vt:lpstr>Cambria</vt:lpstr>
      <vt:lpstr>Cambria Math</vt:lpstr>
      <vt:lpstr>Times New Roman</vt:lpstr>
      <vt:lpstr>1_TEK4500-UIO</vt:lpstr>
      <vt:lpstr>Lecture 6 – Hash functions</vt:lpstr>
      <vt:lpstr>Hash function applications</vt:lpstr>
      <vt:lpstr>Hash functions</vt:lpstr>
      <vt:lpstr>Collision resistance</vt:lpstr>
      <vt:lpstr>Collision resistance</vt:lpstr>
      <vt:lpstr>One-way security</vt:lpstr>
      <vt:lpstr>Relation between notions</vt:lpstr>
      <vt:lpstr>Relation between notions</vt:lpstr>
      <vt:lpstr>Collision resistance application – MAC domain extension</vt:lpstr>
      <vt:lpstr>Attacks on hash functions</vt:lpstr>
      <vt:lpstr>Birthday attack</vt:lpstr>
      <vt:lpstr>Birthday attack</vt:lpstr>
      <vt:lpstr>Birthday attack</vt:lpstr>
      <vt:lpstr>Birthday attack</vt:lpstr>
      <vt:lpstr>Birthday attack</vt:lpstr>
      <vt:lpstr>PowerPoint Presentation</vt:lpstr>
      <vt:lpstr>Attacks on hash functions</vt:lpstr>
      <vt:lpstr>Designing hash functions</vt:lpstr>
      <vt:lpstr>Merkle-Damgård</vt:lpstr>
      <vt:lpstr>Merkle-Damgård</vt:lpstr>
      <vt:lpstr>Merkle-Damgård</vt:lpstr>
      <vt:lpstr>Merkle-Damgård</vt:lpstr>
      <vt:lpstr>Merkle-Damgård</vt:lpstr>
      <vt:lpstr>Merkle-Damgård – security 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Compression function designs</vt:lpstr>
      <vt:lpstr>Compression functions from block ciphers – Davies-Meyer</vt:lpstr>
      <vt:lpstr>Alternatives…</vt:lpstr>
      <vt:lpstr>SHA – Secure Hash Algorithm</vt:lpstr>
      <vt:lpstr>SHA1</vt:lpstr>
      <vt:lpstr>SHA0</vt:lpstr>
      <vt:lpstr>SHA – Secure Hash Algorithm</vt:lpstr>
      <vt:lpstr>Attacks against SHA1</vt:lpstr>
      <vt:lpstr>SHA2-256</vt:lpstr>
      <vt:lpstr>MACs from hash functions – H(K \|\| M)</vt:lpstr>
      <vt:lpstr>MACs from hash functions – H(K \|\| M)</vt:lpstr>
      <vt:lpstr>MACs from hash functions – H(K \|\| M)</vt:lpstr>
      <vt:lpstr>NMAC</vt:lpstr>
      <vt:lpstr>HMAC</vt:lpstr>
      <vt:lpstr>HMAC</vt:lpstr>
      <vt:lpstr>SHA3</vt:lpstr>
      <vt:lpstr>End of PART 1  (symmetric Crypto)</vt:lpstr>
      <vt:lpstr>Summary of symmetric cryptography</vt:lpstr>
      <vt:lpstr>Midterm exam</vt:lpstr>
      <vt:lpstr>Next week – October 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516</cp:revision>
  <dcterms:created xsi:type="dcterms:W3CDTF">2020-06-02T10:31:43Z</dcterms:created>
  <dcterms:modified xsi:type="dcterms:W3CDTF">2020-10-01T19:13:16Z</dcterms:modified>
</cp:coreProperties>
</file>