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1"/>
    <p:sldMasterId id="2147483710" r:id="rId2"/>
    <p:sldMasterId id="2147483718" r:id="rId3"/>
  </p:sldMasterIdLst>
  <p:notesMasterIdLst>
    <p:notesMasterId r:id="rId49"/>
  </p:notesMasterIdLst>
  <p:handoutMasterIdLst>
    <p:handoutMasterId r:id="rId50"/>
  </p:handoutMasterIdLst>
  <p:sldIdLst>
    <p:sldId id="327" r:id="rId4"/>
    <p:sldId id="413" r:id="rId5"/>
    <p:sldId id="412" r:id="rId6"/>
    <p:sldId id="323" r:id="rId7"/>
    <p:sldId id="334" r:id="rId8"/>
    <p:sldId id="419" r:id="rId9"/>
    <p:sldId id="391" r:id="rId10"/>
    <p:sldId id="392" r:id="rId11"/>
    <p:sldId id="393" r:id="rId12"/>
    <p:sldId id="422" r:id="rId13"/>
    <p:sldId id="328" r:id="rId14"/>
    <p:sldId id="369" r:id="rId15"/>
    <p:sldId id="380" r:id="rId16"/>
    <p:sldId id="329" r:id="rId17"/>
    <p:sldId id="414" r:id="rId18"/>
    <p:sldId id="425" r:id="rId19"/>
    <p:sldId id="427" r:id="rId20"/>
    <p:sldId id="426" r:id="rId21"/>
    <p:sldId id="428" r:id="rId22"/>
    <p:sldId id="431" r:id="rId23"/>
    <p:sldId id="384" r:id="rId24"/>
    <p:sldId id="394" r:id="rId25"/>
    <p:sldId id="395" r:id="rId26"/>
    <p:sldId id="396" r:id="rId27"/>
    <p:sldId id="397" r:id="rId28"/>
    <p:sldId id="429" r:id="rId29"/>
    <p:sldId id="430" r:id="rId30"/>
    <p:sldId id="402" r:id="rId31"/>
    <p:sldId id="403" r:id="rId32"/>
    <p:sldId id="401" r:id="rId33"/>
    <p:sldId id="362" r:id="rId34"/>
    <p:sldId id="404" r:id="rId35"/>
    <p:sldId id="405" r:id="rId36"/>
    <p:sldId id="432" r:id="rId37"/>
    <p:sldId id="434" r:id="rId38"/>
    <p:sldId id="406" r:id="rId39"/>
    <p:sldId id="407" r:id="rId40"/>
    <p:sldId id="408" r:id="rId41"/>
    <p:sldId id="341" r:id="rId42"/>
    <p:sldId id="367" r:id="rId43"/>
    <p:sldId id="409" r:id="rId44"/>
    <p:sldId id="410" r:id="rId45"/>
    <p:sldId id="411" r:id="rId46"/>
    <p:sldId id="382" r:id="rId47"/>
    <p:sldId id="347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DC8"/>
    <a:srgbClr val="E0F7FF"/>
    <a:srgbClr val="FFF1EF"/>
    <a:srgbClr val="E4E4F8"/>
    <a:srgbClr val="FFDFDA"/>
    <a:srgbClr val="D5F4FF"/>
    <a:srgbClr val="FF8585"/>
    <a:srgbClr val="F9DB8F"/>
    <a:srgbClr val="F8CD62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4350" autoAdjust="0"/>
  </p:normalViewPr>
  <p:slideViewPr>
    <p:cSldViewPr snapToGrid="0" showGuides="1">
      <p:cViewPr varScale="1">
        <p:scale>
          <a:sx n="94" d="100"/>
          <a:sy n="94" d="100"/>
        </p:scale>
        <p:origin x="1182" y="66"/>
      </p:cViewPr>
      <p:guideLst>
        <p:guide orient="horz" pos="2160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71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9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Delivery</a:t>
            </a:r>
            <a:r>
              <a:rPr lang="en-US" baseline="0" dirty="0" smtClean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Verification algorithm</a:t>
            </a:r>
            <a:r>
              <a:rPr lang="en-US" baseline="0" dirty="0" smtClean="0"/>
              <a:t> uniquely determined by Tag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of K_2 and K_3 in F requires one additional run of key expansion function (say in AES)</a:t>
            </a:r>
            <a:r>
              <a:rPr lang="en-US" baseline="0" dirty="0" smtClean="0"/>
              <a:t> =&gt; bad for pipelining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66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of K_2 and K_3 in F requires one additional run of key expansion function (say in AES)</a:t>
            </a:r>
            <a:r>
              <a:rPr lang="en-US" baseline="0" dirty="0" smtClean="0"/>
              <a:t> =&gt; bad for pipelining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70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of K_2 and K_3 in F requires one additional run of key expansion function (say in AES)</a:t>
            </a:r>
            <a:r>
              <a:rPr lang="en-US" baseline="0" dirty="0" smtClean="0"/>
              <a:t> =&gt; bad for pipelining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48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keys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5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keys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9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61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19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8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21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05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4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58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4429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4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98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99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0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00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13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04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2736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22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17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97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79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5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36799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659271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91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16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43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07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40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732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1423785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7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7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2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0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70.png"/><Relationship Id="rId5" Type="http://schemas.openxmlformats.org/officeDocument/2006/relationships/image" Target="../media/image96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12" Type="http://schemas.openxmlformats.org/officeDocument/2006/relationships/image" Target="../media/image1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11" Type="http://schemas.openxmlformats.org/officeDocument/2006/relationships/image" Target="../media/image109.png"/><Relationship Id="rId5" Type="http://schemas.openxmlformats.org/officeDocument/2006/relationships/image" Target="../media/image106.png"/><Relationship Id="rId10" Type="http://schemas.openxmlformats.org/officeDocument/2006/relationships/image" Target="../media/image108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19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8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11.png"/><Relationship Id="rId5" Type="http://schemas.openxmlformats.org/officeDocument/2006/relationships/image" Target="../media/image43.png"/><Relationship Id="rId4" Type="http://schemas.openxmlformats.org/officeDocument/2006/relationships/image" Target="../media/image2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45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2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69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2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1.png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24.png"/><Relationship Id="rId5" Type="http://schemas.openxmlformats.org/officeDocument/2006/relationships/image" Target="../media/image116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5.png"/><Relationship Id="rId9" Type="http://schemas.openxmlformats.org/officeDocument/2006/relationships/image" Target="../media/image1711.png"/><Relationship Id="rId14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3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32.png"/><Relationship Id="rId5" Type="http://schemas.openxmlformats.org/officeDocument/2006/relationships/image" Target="../media/image130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29.png"/><Relationship Id="rId9" Type="http://schemas.openxmlformats.org/officeDocument/2006/relationships/image" Target="../media/image1711.png"/><Relationship Id="rId1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15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9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124.png"/><Relationship Id="rId5" Type="http://schemas.openxmlformats.org/officeDocument/2006/relationships/image" Target="../media/image75.png"/><Relationship Id="rId15" Type="http://schemas.openxmlformats.org/officeDocument/2006/relationships/image" Target="../media/image128.png"/><Relationship Id="rId23" Type="http://schemas.openxmlformats.org/officeDocument/2006/relationships/image" Target="../media/image142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26" Type="http://schemas.openxmlformats.org/officeDocument/2006/relationships/image" Target="../media/image160.png"/><Relationship Id="rId3" Type="http://schemas.openxmlformats.org/officeDocument/2006/relationships/image" Target="../media/image77.png"/><Relationship Id="rId21" Type="http://schemas.openxmlformats.org/officeDocument/2006/relationships/image" Target="../media/image144.png"/><Relationship Id="rId12" Type="http://schemas.openxmlformats.org/officeDocument/2006/relationships/image" Target="../media/image151.png"/><Relationship Id="rId25" Type="http://schemas.openxmlformats.org/officeDocument/2006/relationships/image" Target="../media/image82.png"/><Relationship Id="rId2" Type="http://schemas.openxmlformats.org/officeDocument/2006/relationships/image" Target="../media/image76.png"/><Relationship Id="rId20" Type="http://schemas.openxmlformats.org/officeDocument/2006/relationships/image" Target="../media/image143.png"/><Relationship Id="rId29" Type="http://schemas.openxmlformats.org/officeDocument/2006/relationships/image" Target="../media/image163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150.png"/><Relationship Id="rId24" Type="http://schemas.openxmlformats.org/officeDocument/2006/relationships/image" Target="../media/image154.png"/><Relationship Id="rId5" Type="http://schemas.openxmlformats.org/officeDocument/2006/relationships/image" Target="../media/image79.png"/><Relationship Id="rId15" Type="http://schemas.openxmlformats.org/officeDocument/2006/relationships/image" Target="../media/image81.png"/><Relationship Id="rId23" Type="http://schemas.openxmlformats.org/officeDocument/2006/relationships/image" Target="../media/image153.png"/><Relationship Id="rId28" Type="http://schemas.openxmlformats.org/officeDocument/2006/relationships/image" Target="../media/image162.png"/><Relationship Id="rId10" Type="http://schemas.openxmlformats.org/officeDocument/2006/relationships/image" Target="../media/image149.png"/><Relationship Id="rId19" Type="http://schemas.openxmlformats.org/officeDocument/2006/relationships/image" Target="../media/image158.png"/><Relationship Id="rId31" Type="http://schemas.openxmlformats.org/officeDocument/2006/relationships/image" Target="../media/image84.png"/><Relationship Id="rId4" Type="http://schemas.openxmlformats.org/officeDocument/2006/relationships/image" Target="../media/image78.png"/><Relationship Id="rId14" Type="http://schemas.openxmlformats.org/officeDocument/2006/relationships/image" Target="../media/image80.png"/><Relationship Id="rId22" Type="http://schemas.openxmlformats.org/officeDocument/2006/relationships/image" Target="../media/image145.png"/><Relationship Id="rId27" Type="http://schemas.openxmlformats.org/officeDocument/2006/relationships/image" Target="../media/image83.png"/><Relationship Id="rId30" Type="http://schemas.openxmlformats.org/officeDocument/2006/relationships/image" Target="../media/image16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5.png"/><Relationship Id="rId7" Type="http://schemas.openxmlformats.org/officeDocument/2006/relationships/image" Target="../media/image8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63.png"/><Relationship Id="rId5" Type="http://schemas.openxmlformats.org/officeDocument/2006/relationships/image" Target="../media/image160.png"/><Relationship Id="rId10" Type="http://schemas.openxmlformats.org/officeDocument/2006/relationships/image" Target="../media/image128.png"/><Relationship Id="rId4" Type="http://schemas.openxmlformats.org/officeDocument/2006/relationships/image" Target="../media/image121.png"/><Relationship Id="rId9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85.png"/><Relationship Id="rId7" Type="http://schemas.openxmlformats.org/officeDocument/2006/relationships/image" Target="../media/image88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7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19.png"/><Relationship Id="rId18" Type="http://schemas.openxmlformats.org/officeDocument/2006/relationships/image" Target="../media/image187.pn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" Type="http://schemas.openxmlformats.org/officeDocument/2006/relationships/image" Target="../media/image171.png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2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5" Type="http://schemas.openxmlformats.org/officeDocument/2006/relationships/image" Target="../media/image184.png"/><Relationship Id="rId10" Type="http://schemas.openxmlformats.org/officeDocument/2006/relationships/image" Target="../media/image118.png"/><Relationship Id="rId19" Type="http://schemas.openxmlformats.org/officeDocument/2006/relationships/image" Target="../media/image188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4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5.png"/><Relationship Id="rId11" Type="http://schemas.openxmlformats.org/officeDocument/2006/relationships/image" Target="../media/image146.png"/><Relationship Id="rId5" Type="http://schemas.openxmlformats.org/officeDocument/2006/relationships/image" Target="../media/image94.png"/><Relationship Id="rId10" Type="http://schemas.openxmlformats.org/officeDocument/2006/relationships/image" Target="../media/image135.png"/><Relationship Id="rId4" Type="http://schemas.openxmlformats.org/officeDocument/2006/relationships/image" Target="../media/image93.png"/><Relationship Id="rId9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9.png"/><Relationship Id="rId7" Type="http://schemas.openxmlformats.org/officeDocument/2006/relationships/image" Target="../media/image143.png"/><Relationship Id="rId12" Type="http://schemas.openxmlformats.org/officeDocument/2006/relationships/image" Target="../media/image7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2.png"/><Relationship Id="rId11" Type="http://schemas.openxmlformats.org/officeDocument/2006/relationships/image" Target="../media/image163.png"/><Relationship Id="rId5" Type="http://schemas.openxmlformats.org/officeDocument/2006/relationships/image" Target="../media/image141.png"/><Relationship Id="rId10" Type="http://schemas.openxmlformats.org/officeDocument/2006/relationships/image" Target="../media/image144.png"/><Relationship Id="rId4" Type="http://schemas.openxmlformats.org/officeDocument/2006/relationships/image" Target="../media/image1350.png"/><Relationship Id="rId9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.png"/><Relationship Id="rId21" Type="http://schemas.openxmlformats.org/officeDocument/2006/relationships/image" Target="../media/image1750.png"/><Relationship Id="rId7" Type="http://schemas.openxmlformats.org/officeDocument/2006/relationships/image" Target="../media/image159.png"/><Relationship Id="rId12" Type="http://schemas.openxmlformats.org/officeDocument/2006/relationships/image" Target="../media/image175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9.png"/><Relationship Id="rId20" Type="http://schemas.openxmlformats.org/officeDocument/2006/relationships/image" Target="../media/image18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6.png"/><Relationship Id="rId11" Type="http://schemas.openxmlformats.org/officeDocument/2006/relationships/image" Target="../media/image172.png"/><Relationship Id="rId5" Type="http://schemas.openxmlformats.org/officeDocument/2006/relationships/image" Target="../media/image155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.png"/><Relationship Id="rId19" Type="http://schemas.openxmlformats.org/officeDocument/2006/relationships/image" Target="../media/image1680.png"/><Relationship Id="rId4" Type="http://schemas.openxmlformats.org/officeDocument/2006/relationships/image" Target="../media/image1460.png"/><Relationship Id="rId9" Type="http://schemas.openxmlformats.org/officeDocument/2006/relationships/image" Target="../media/image165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.png"/><Relationship Id="rId21" Type="http://schemas.openxmlformats.org/officeDocument/2006/relationships/image" Target="../media/image1750.png"/><Relationship Id="rId7" Type="http://schemas.openxmlformats.org/officeDocument/2006/relationships/image" Target="../media/image159.png"/><Relationship Id="rId12" Type="http://schemas.openxmlformats.org/officeDocument/2006/relationships/image" Target="../media/image175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79.png"/><Relationship Id="rId20" Type="http://schemas.openxmlformats.org/officeDocument/2006/relationships/image" Target="../media/image18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6.png"/><Relationship Id="rId11" Type="http://schemas.openxmlformats.org/officeDocument/2006/relationships/image" Target="../media/image172.png"/><Relationship Id="rId5" Type="http://schemas.openxmlformats.org/officeDocument/2006/relationships/image" Target="../media/image155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.png"/><Relationship Id="rId19" Type="http://schemas.openxmlformats.org/officeDocument/2006/relationships/image" Target="../media/image1680.png"/><Relationship Id="rId4" Type="http://schemas.openxmlformats.org/officeDocument/2006/relationships/image" Target="../media/image1460.png"/><Relationship Id="rId9" Type="http://schemas.openxmlformats.org/officeDocument/2006/relationships/image" Target="../media/image165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650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9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9.png"/><Relationship Id="rId5" Type="http://schemas.openxmlformats.org/officeDocument/2006/relationships/image" Target="../media/image156.png"/><Relationship Id="rId15" Type="http://schemas.openxmlformats.org/officeDocument/2006/relationships/image" Target="../media/image1590.png"/><Relationship Id="rId23" Type="http://schemas.openxmlformats.org/officeDocument/2006/relationships/image" Target="../media/image210.png"/><Relationship Id="rId10" Type="http://schemas.openxmlformats.org/officeDocument/2006/relationships/image" Target="../media/image1820.png"/><Relationship Id="rId19" Type="http://schemas.openxmlformats.org/officeDocument/2006/relationships/image" Target="../media/image190.png"/><Relationship Id="rId4" Type="http://schemas.openxmlformats.org/officeDocument/2006/relationships/image" Target="../media/image1470.png"/><Relationship Id="rId9" Type="http://schemas.openxmlformats.org/officeDocument/2006/relationships/image" Target="../media/image1911.png"/><Relationship Id="rId14" Type="http://schemas.openxmlformats.org/officeDocument/2006/relationships/image" Target="../media/image176.png"/><Relationship Id="rId22" Type="http://schemas.openxmlformats.org/officeDocument/2006/relationships/image" Target="../media/image16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90.png"/><Relationship Id="rId7" Type="http://schemas.openxmlformats.org/officeDocument/2006/relationships/image" Target="../media/image150.png"/><Relationship Id="rId25" Type="http://schemas.openxmlformats.org/officeDocument/2006/relationships/image" Target="../media/image210.png"/><Relationship Id="rId2" Type="http://schemas.openxmlformats.org/officeDocument/2006/relationships/notesSlide" Target="../notesSlides/notesSlide9.xml"/><Relationship Id="rId20" Type="http://schemas.openxmlformats.org/officeDocument/2006/relationships/image" Target="../media/image1950.png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9.png"/><Relationship Id="rId24" Type="http://schemas.openxmlformats.org/officeDocument/2006/relationships/image" Target="../media/image1680.png"/><Relationship Id="rId5" Type="http://schemas.openxmlformats.org/officeDocument/2006/relationships/image" Target="../media/image156.png"/><Relationship Id="rId15" Type="http://schemas.openxmlformats.org/officeDocument/2006/relationships/image" Target="../media/image1590.png"/><Relationship Id="rId23" Type="http://schemas.openxmlformats.org/officeDocument/2006/relationships/image" Target="../media/image1650.png"/><Relationship Id="rId10" Type="http://schemas.openxmlformats.org/officeDocument/2006/relationships/image" Target="../media/image1820.png"/><Relationship Id="rId19" Type="http://schemas.openxmlformats.org/officeDocument/2006/relationships/image" Target="../media/image1940.png"/><Relationship Id="rId4" Type="http://schemas.openxmlformats.org/officeDocument/2006/relationships/image" Target="../media/image1470.png"/><Relationship Id="rId9" Type="http://schemas.openxmlformats.org/officeDocument/2006/relationships/image" Target="../media/image168.png"/><Relationship Id="rId14" Type="http://schemas.openxmlformats.org/officeDocument/2006/relationships/image" Target="../media/image176.png"/><Relationship Id="rId22" Type="http://schemas.openxmlformats.org/officeDocument/2006/relationships/image" Target="../media/image211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0.png"/><Relationship Id="rId26" Type="http://schemas.openxmlformats.org/officeDocument/2006/relationships/image" Target="../media/image1590.png"/><Relationship Id="rId3" Type="http://schemas.openxmlformats.org/officeDocument/2006/relationships/image" Target="../media/image1460.png"/><Relationship Id="rId21" Type="http://schemas.openxmlformats.org/officeDocument/2006/relationships/image" Target="../media/image1960.png"/><Relationship Id="rId25" Type="http://schemas.openxmlformats.org/officeDocument/2006/relationships/image" Target="../media/image17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50.png"/><Relationship Id="rId20" Type="http://schemas.openxmlformats.org/officeDocument/2006/relationships/image" Target="../media/image1950.png"/><Relationship Id="rId29" Type="http://schemas.openxmlformats.org/officeDocument/2006/relationships/image" Target="../media/image1650.png"/><Relationship Id="rId1" Type="http://schemas.openxmlformats.org/officeDocument/2006/relationships/slideLayout" Target="../slideLayouts/slideLayout26.xml"/><Relationship Id="rId24" Type="http://schemas.openxmlformats.org/officeDocument/2006/relationships/image" Target="../media/image1550.png"/><Relationship Id="rId15" Type="http://schemas.openxmlformats.org/officeDocument/2006/relationships/image" Target="../media/image149.png"/><Relationship Id="rId23" Type="http://schemas.openxmlformats.org/officeDocument/2006/relationships/image" Target="../media/image1940.png"/><Relationship Id="rId28" Type="http://schemas.openxmlformats.org/officeDocument/2006/relationships/image" Target="../media/image211.png"/><Relationship Id="rId10" Type="http://schemas.openxmlformats.org/officeDocument/2006/relationships/image" Target="../media/image1680.png"/><Relationship Id="rId19" Type="http://schemas.openxmlformats.org/officeDocument/2006/relationships/image" Target="../media/image1820.png"/><Relationship Id="rId31" Type="http://schemas.openxmlformats.org/officeDocument/2006/relationships/image" Target="../media/image210.png"/><Relationship Id="rId14" Type="http://schemas.openxmlformats.org/officeDocument/2006/relationships/image" Target="../media/image156.png"/><Relationship Id="rId9" Type="http://schemas.openxmlformats.org/officeDocument/2006/relationships/image" Target="../media/image1650.png"/><Relationship Id="rId22" Type="http://schemas.openxmlformats.org/officeDocument/2006/relationships/image" Target="../media/image1970.png"/><Relationship Id="rId27" Type="http://schemas.openxmlformats.org/officeDocument/2006/relationships/image" Target="../media/image179.png"/><Relationship Id="rId30" Type="http://schemas.openxmlformats.org/officeDocument/2006/relationships/image" Target="../media/image168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1.png"/><Relationship Id="rId13" Type="http://schemas.openxmlformats.org/officeDocument/2006/relationships/image" Target="../media/image2050.png"/><Relationship Id="rId3" Type="http://schemas.openxmlformats.org/officeDocument/2006/relationships/image" Target="../media/image1990.png"/><Relationship Id="rId7" Type="http://schemas.openxmlformats.org/officeDocument/2006/relationships/image" Target="../media/image2000.png"/><Relationship Id="rId12" Type="http://schemas.openxmlformats.org/officeDocument/2006/relationships/image" Target="../media/image2030.png"/><Relationship Id="rId17" Type="http://schemas.openxmlformats.org/officeDocument/2006/relationships/image" Target="../media/image2070.png"/><Relationship Id="rId2" Type="http://schemas.openxmlformats.org/officeDocument/2006/relationships/image" Target="../media/image1981.png"/><Relationship Id="rId16" Type="http://schemas.openxmlformats.org/officeDocument/2006/relationships/image" Target="../media/image20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10.png"/><Relationship Id="rId11" Type="http://schemas.openxmlformats.org/officeDocument/2006/relationships/image" Target="../media/image2040.png"/><Relationship Id="rId5" Type="http://schemas.openxmlformats.org/officeDocument/2006/relationships/image" Target="../media/image1980.png"/><Relationship Id="rId15" Type="http://schemas.openxmlformats.org/officeDocument/2006/relationships/image" Target="../media/image2080.png"/><Relationship Id="rId10" Type="http://schemas.openxmlformats.org/officeDocument/2006/relationships/image" Target="../media/image1910.png"/><Relationship Id="rId4" Type="http://schemas.openxmlformats.org/officeDocument/2006/relationships/image" Target="../media/image2001.png"/><Relationship Id="rId9" Type="http://schemas.openxmlformats.org/officeDocument/2006/relationships/image" Target="../media/image2020.png"/><Relationship Id="rId14" Type="http://schemas.openxmlformats.org/officeDocument/2006/relationships/image" Target="../media/image20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30.png"/><Relationship Id="rId4" Type="http://schemas.openxmlformats.org/officeDocument/2006/relationships/image" Target="../media/image21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30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30.png"/><Relationship Id="rId4" Type="http://schemas.openxmlformats.org/officeDocument/2006/relationships/image" Target="../media/image2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13" Type="http://schemas.openxmlformats.org/officeDocument/2006/relationships/image" Target="../media/image223.png"/><Relationship Id="rId18" Type="http://schemas.openxmlformats.org/officeDocument/2006/relationships/image" Target="../media/image235.png"/><Relationship Id="rId3" Type="http://schemas.openxmlformats.org/officeDocument/2006/relationships/image" Target="../media/image750.png"/><Relationship Id="rId7" Type="http://schemas.openxmlformats.org/officeDocument/2006/relationships/image" Target="../media/image145.png"/><Relationship Id="rId12" Type="http://schemas.openxmlformats.org/officeDocument/2006/relationships/image" Target="../media/image222.png"/><Relationship Id="rId17" Type="http://schemas.openxmlformats.org/officeDocument/2006/relationships/image" Target="../media/image234.png"/><Relationship Id="rId2" Type="http://schemas.openxmlformats.org/officeDocument/2006/relationships/image" Target="../media/image740.png"/><Relationship Id="rId16" Type="http://schemas.openxmlformats.org/officeDocument/2006/relationships/image" Target="../media/image22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90.png"/><Relationship Id="rId11" Type="http://schemas.openxmlformats.org/officeDocument/2006/relationships/image" Target="../media/image221.png"/><Relationship Id="rId5" Type="http://schemas.openxmlformats.org/officeDocument/2006/relationships/image" Target="../media/image770.png"/><Relationship Id="rId15" Type="http://schemas.openxmlformats.org/officeDocument/2006/relationships/image" Target="../media/image225.png"/><Relationship Id="rId10" Type="http://schemas.openxmlformats.org/officeDocument/2006/relationships/image" Target="../media/image220.png"/><Relationship Id="rId4" Type="http://schemas.openxmlformats.org/officeDocument/2006/relationships/image" Target="../media/image760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45.png"/><Relationship Id="rId18" Type="http://schemas.openxmlformats.org/officeDocument/2006/relationships/image" Target="../media/image229.png"/><Relationship Id="rId26" Type="http://schemas.openxmlformats.org/officeDocument/2006/relationships/image" Target="../media/image258.png"/><Relationship Id="rId3" Type="http://schemas.openxmlformats.org/officeDocument/2006/relationships/image" Target="../media/image227.png"/><Relationship Id="rId21" Type="http://schemas.openxmlformats.org/officeDocument/2006/relationships/image" Target="../media/image230.png"/><Relationship Id="rId7" Type="http://schemas.openxmlformats.org/officeDocument/2006/relationships/image" Target="../media/image239.png"/><Relationship Id="rId12" Type="http://schemas.openxmlformats.org/officeDocument/2006/relationships/image" Target="../media/image2270.png"/><Relationship Id="rId17" Type="http://schemas.openxmlformats.org/officeDocument/2006/relationships/image" Target="../media/image249.png"/><Relationship Id="rId25" Type="http://schemas.openxmlformats.org/officeDocument/2006/relationships/image" Target="../media/image25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48.png"/><Relationship Id="rId20" Type="http://schemas.openxmlformats.org/officeDocument/2006/relationships/image" Target="../media/image252.png"/><Relationship Id="rId29" Type="http://schemas.openxmlformats.org/officeDocument/2006/relationships/image" Target="../media/image23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8.png"/><Relationship Id="rId11" Type="http://schemas.openxmlformats.org/officeDocument/2006/relationships/image" Target="../media/image243.png"/><Relationship Id="rId24" Type="http://schemas.openxmlformats.org/officeDocument/2006/relationships/image" Target="../media/image256.png"/><Relationship Id="rId5" Type="http://schemas.openxmlformats.org/officeDocument/2006/relationships/image" Target="../media/image237.png"/><Relationship Id="rId15" Type="http://schemas.openxmlformats.org/officeDocument/2006/relationships/image" Target="../media/image228.png"/><Relationship Id="rId23" Type="http://schemas.openxmlformats.org/officeDocument/2006/relationships/image" Target="../media/image255.png"/><Relationship Id="rId28" Type="http://schemas.openxmlformats.org/officeDocument/2006/relationships/image" Target="../media/image261.png"/><Relationship Id="rId10" Type="http://schemas.openxmlformats.org/officeDocument/2006/relationships/image" Target="../media/image242.png"/><Relationship Id="rId19" Type="http://schemas.openxmlformats.org/officeDocument/2006/relationships/image" Target="../media/image251.png"/><Relationship Id="rId31" Type="http://schemas.openxmlformats.org/officeDocument/2006/relationships/image" Target="../media/image233.png"/><Relationship Id="rId4" Type="http://schemas.openxmlformats.org/officeDocument/2006/relationships/image" Target="../media/image236.png"/><Relationship Id="rId9" Type="http://schemas.openxmlformats.org/officeDocument/2006/relationships/image" Target="../media/image241.png"/><Relationship Id="rId14" Type="http://schemas.openxmlformats.org/officeDocument/2006/relationships/image" Target="../media/image246.png"/><Relationship Id="rId22" Type="http://schemas.openxmlformats.org/officeDocument/2006/relationships/image" Target="../media/image254.png"/><Relationship Id="rId27" Type="http://schemas.openxmlformats.org/officeDocument/2006/relationships/image" Target="../media/image259.png"/><Relationship Id="rId30" Type="http://schemas.openxmlformats.org/officeDocument/2006/relationships/image" Target="../media/image23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 smtClean="0"/>
              <a:t>Lecture 4 – Message authentication, UF-CMA,</a:t>
            </a:r>
            <a:br>
              <a:rPr lang="nb-NO" dirty="0" smtClean="0"/>
            </a:br>
            <a:r>
              <a:rPr lang="nb-NO" dirty="0" smtClean="0"/>
              <a:t>CBC-MAC, CMAC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15.09.2021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65566"/>
            <a:ext cx="444708" cy="106510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privacy: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integrity: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authenticity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  </a:t>
            </a:r>
            <a:endParaRPr lang="nb-NO" sz="20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tx2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3143250" y="3252866"/>
            <a:ext cx="63207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252866"/>
            <a:ext cx="19499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sz="2000" dirty="0" smtClean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integrity: </a:t>
            </a:r>
            <a:r>
              <a:rPr lang="nb-NO" sz="2000" dirty="0" smtClean="0">
                <a:solidFill>
                  <a:schemeClr val="tx2"/>
                </a:solidFill>
              </a:rPr>
              <a:t>adversary should not be able to modify message M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 smtClean="0">
                <a:solidFill>
                  <a:schemeClr val="tx2"/>
                </a:solidFill>
              </a:rPr>
              <a:t>Data </a:t>
            </a:r>
            <a:r>
              <a:rPr lang="en-US" sz="2000" b="1" dirty="0" smtClean="0">
                <a:solidFill>
                  <a:schemeClr val="tx2"/>
                </a:solidFill>
              </a:rPr>
              <a:t>authenticity</a:t>
            </a:r>
            <a:r>
              <a:rPr lang="nb-NO" sz="2000" b="1" dirty="0" smtClean="0">
                <a:solidFill>
                  <a:schemeClr val="tx2"/>
                </a:solidFill>
              </a:rPr>
              <a:t>: </a:t>
            </a:r>
            <a:r>
              <a:rPr lang="nb-NO" sz="20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 smtClean="0">
                <a:solidFill>
                  <a:schemeClr val="tx2"/>
                </a:solidFill>
              </a:rPr>
              <a:t> </a:t>
            </a:r>
            <a:r>
              <a:rPr lang="nb-NO" sz="2000" dirty="0" smtClean="0">
                <a:solidFill>
                  <a:schemeClr val="tx2"/>
                </a:solidFill>
              </a:rPr>
              <a:t>  </a:t>
            </a:r>
            <a:endParaRPr lang="en-US" sz="2000" b="1" dirty="0" smtClean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20131" y="3252866"/>
            <a:ext cx="20439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M'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3115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Goal: </a:t>
            </a:r>
            <a:r>
              <a:rPr lang="en-US" i="1" dirty="0" smtClean="0"/>
              <a:t>integrity</a:t>
            </a:r>
            <a:r>
              <a:rPr lang="en-US" dirty="0" smtClean="0"/>
              <a:t>, but not privacy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Protecting OS system files against tampering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Browser cookies stored by web servers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Control signals in network management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479" y="2038974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426841" y="2882617"/>
            <a:ext cx="615363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ounded Rectangle 29"/>
          <p:cNvSpPr/>
          <p:nvPr/>
        </p:nvSpPr>
        <p:spPr bwMode="auto">
          <a:xfrm>
            <a:off x="3338074" y="1347213"/>
            <a:ext cx="3530086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onsolas" panose="020B0609020204030204" pitchFamily="49" charset="0"/>
              </a:rPr>
              <a:t> 0110100     1110    100101100110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7" name="Flowchart: Or 6"/>
          <p:cNvSpPr/>
          <p:nvPr/>
        </p:nvSpPr>
        <p:spPr bwMode="auto">
          <a:xfrm>
            <a:off x="4804522" y="1825775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onsolas" panose="020B0609020204030204" pitchFamily="49" charset="0"/>
              </a:rPr>
              <a:t> 1111110     0100    100101101100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92301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"Send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3135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Bob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60896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$3850</a:t>
            </a:r>
            <a:r>
              <a:rPr lang="en-US" sz="1600" dirty="0" smtClean="0"/>
              <a:t>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43969" y="2057587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"Send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20114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$10"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2104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Bob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001" y="2116160"/>
            <a:ext cx="921083" cy="1715031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888431" y="4454527"/>
            <a:ext cx="737875" cy="1433853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4737" y="4753270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blipFill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le 28"/>
          <p:cNvSpPr/>
          <p:nvPr/>
        </p:nvSpPr>
        <p:spPr bwMode="auto">
          <a:xfrm>
            <a:off x="3338074" y="2379892"/>
            <a:ext cx="3530086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</a:rPr>
              <a:t>1001010     1010    000000001010 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47" name="Rounded Rectangle 46"/>
          <p:cNvSpPr/>
          <p:nvPr/>
        </p:nvSpPr>
        <p:spPr bwMode="auto">
          <a:xfrm>
            <a:off x="7941119" y="5441193"/>
            <a:ext cx="3604054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Consolas" panose="020B0609020204030204" pitchFamily="49" charset="0"/>
              </a:rPr>
              <a:t> 1001010     1010     </a:t>
            </a:r>
            <a:r>
              <a:rPr lang="en-US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1111</a:t>
            </a:r>
            <a:r>
              <a:rPr lang="en-US" sz="1400" dirty="0" smtClean="0">
                <a:latin typeface="Consolas" panose="020B0609020204030204" pitchFamily="49" charset="0"/>
              </a:rPr>
              <a:t>00001010 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7924376" y="4670049"/>
            <a:ext cx="3621100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onsolas" panose="020B0609020204030204" pitchFamily="49" charset="0"/>
              </a:rPr>
              <a:t> 0110100     1110     100101100110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27" name="Flowchart: Or 26"/>
          <p:cNvSpPr/>
          <p:nvPr/>
        </p:nvSpPr>
        <p:spPr bwMode="auto">
          <a:xfrm>
            <a:off x="9493527" y="4336876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4466" y="5064545"/>
            <a:ext cx="321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=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</a:rPr>
              <a:t>1111110     0100    </a:t>
            </a:r>
            <a:r>
              <a:rPr lang="en-US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 smtClean="0">
                <a:latin typeface="Consolas" panose="020B0609020204030204" pitchFamily="49" charset="0"/>
              </a:rPr>
              <a:t>01101100</a:t>
            </a: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7941119" y="3908403"/>
            <a:ext cx="3621100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</a:rPr>
              <a:t>1111110     0100     </a:t>
            </a:r>
            <a:r>
              <a:rPr lang="en-US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 smtClean="0">
                <a:latin typeface="Consolas" panose="020B0609020204030204" pitchFamily="49" charset="0"/>
              </a:rPr>
              <a:t>01101100</a:t>
            </a:r>
            <a:endParaRPr lang="en-US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8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22" grpId="0" animBg="1"/>
      <p:bldP spid="22" grpId="1" animBg="1"/>
      <p:bldP spid="24" grpId="0"/>
      <p:bldP spid="36" grpId="0"/>
      <p:bldP spid="39" grpId="0"/>
      <p:bldP spid="45" grpId="0"/>
      <p:bldP spid="46" grpId="0"/>
      <p:bldP spid="29" grpId="0" animBg="1"/>
      <p:bldP spid="47" grpId="0" animBg="1"/>
      <p:bldP spid="26" grpId="0" animBg="1"/>
      <p:bldP spid="27" grpId="0" animBg="1"/>
      <p:bldP spid="28" grpId="0"/>
      <p:bldP spid="32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– idea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Generate tag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blipFill>
                <a:blip r:embed="rId5"/>
                <a:stretch>
                  <a:fillRect l="-278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err="1" smtClean="0"/>
                  <a:t>Verify</a:t>
                </a:r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blipFill>
                <a:blip r:embed="rId7"/>
                <a:stretch>
                  <a:fillRect l="-2952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3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– idea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23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– idea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>
            <a:off x="4033219" y="2619783"/>
            <a:ext cx="3315849" cy="65719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4004390" y="2578427"/>
            <a:ext cx="3173477" cy="7570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blipFill>
                <a:blip r:embed="rId10"/>
                <a:stretch>
                  <a:fillRect b="-727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solidFill>
                <a:srgbClr val="F8CD6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blipFill>
                <a:blip r:embed="rId1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0"/>
          </p:cNvCxnSpPr>
          <p:nvPr/>
        </p:nvCxnSpPr>
        <p:spPr bwMode="auto">
          <a:xfrm flipV="1">
            <a:off x="6483346" y="3890590"/>
            <a:ext cx="998242" cy="9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2348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Message authentication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</p:spPr>
            <p:txBody>
              <a:bodyPr/>
              <a:lstStyle/>
              <a:p>
                <a:pPr marL="0" indent="0"/>
                <a:r>
                  <a:rPr lang="en-US" sz="1800" dirty="0" smtClean="0"/>
                  <a:t>A </a:t>
                </a:r>
                <a:r>
                  <a:rPr lang="en-US" sz="1800" b="1" dirty="0"/>
                  <a:t>message authentication </a:t>
                </a:r>
                <a:r>
                  <a:rPr lang="en-US" sz="1800" b="1" dirty="0" smtClean="0"/>
                  <a:t>scheme </a:t>
                </a:r>
                <a:r>
                  <a:rPr lang="en-US" sz="1800" dirty="0" smtClean="0"/>
                  <a:t>is a triple</a:t>
                </a:r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Vrfy</m:t>
                        </m:r>
                      </m:e>
                    </m:d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of algorithms: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  <a:blipFill rotWithShape="0">
                <a:blip r:embed="rId3"/>
                <a:stretch>
                  <a:fillRect l="-438" t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169390" y="1894552"/>
                <a:ext cx="24207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390" y="1894552"/>
                <a:ext cx="2420727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377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69390" y="1555998"/>
                <a:ext cx="16464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Tag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2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390" y="1555998"/>
                <a:ext cx="1646476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5556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169390" y="2498688"/>
                <a:ext cx="23630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𝒯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390" y="2498688"/>
                <a:ext cx="2363019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4134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169390" y="2851914"/>
                <a:ext cx="31219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390" y="2851914"/>
                <a:ext cx="3121945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3125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456140" y="2081815"/>
            <a:ext cx="5617772" cy="2872475"/>
            <a:chOff x="2679179" y="2841451"/>
            <a:chExt cx="6709981" cy="3430942"/>
          </a:xfrm>
        </p:grpSpPr>
        <p:grpSp>
          <p:nvGrpSpPr>
            <p:cNvPr id="5" name="Group 4"/>
            <p:cNvGrpSpPr/>
            <p:nvPr/>
          </p:nvGrpSpPr>
          <p:grpSpPr>
            <a:xfrm>
              <a:off x="2679179" y="2841451"/>
              <a:ext cx="6709981" cy="3430942"/>
              <a:chOff x="2679179" y="2841451"/>
              <a:chExt cx="6709981" cy="3430942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79179" y="2841451"/>
                <a:ext cx="6709981" cy="3430942"/>
                <a:chOff x="2341264" y="2445236"/>
                <a:chExt cx="6709981" cy="34309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5265789" y="4389806"/>
                      <a:ext cx="673033" cy="4043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oMath>
                        </m:oMathPara>
                      </a14:m>
                      <a:endParaRPr lang="en-US" sz="1600" dirty="0" smtClean="0"/>
                    </a:p>
                  </p:txBody>
                </p:sp>
              </mc:Choice>
              <mc:Fallback xmlns="">
                <p:sp>
                  <p:nvSpPr>
                    <p:cNvPr id="34" name="TextBox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65789" y="4389806"/>
                      <a:ext cx="673033" cy="400110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" name="Group 1"/>
                <p:cNvGrpSpPr/>
                <p:nvPr/>
              </p:nvGrpSpPr>
              <p:grpSpPr>
                <a:xfrm>
                  <a:off x="2341264" y="2445236"/>
                  <a:ext cx="6709981" cy="3430942"/>
                  <a:chOff x="2341264" y="2445236"/>
                  <a:chExt cx="6709981" cy="3430942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5023668" y="5471802"/>
                    <a:ext cx="1827833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1600" dirty="0" smtClean="0"/>
                      <a:t>Adversary</a:t>
                    </a:r>
                    <a:endParaRPr lang="en-US" sz="1600" dirty="0" smtClean="0"/>
                  </a:p>
                </p:txBody>
              </p:sp>
              <p:cxnSp>
                <p:nvCxnSpPr>
                  <p:cNvPr id="42" name="Elbow Connector 41"/>
                  <p:cNvCxnSpPr>
                    <a:stCxn id="70" idx="1"/>
                    <a:endCxn id="10" idx="0"/>
                  </p:cNvCxnSpPr>
                  <p:nvPr/>
                </p:nvCxnSpPr>
                <p:spPr bwMode="auto">
                  <a:xfrm rot="10800000" flipV="1">
                    <a:off x="3702996" y="3748710"/>
                    <a:ext cx="158292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TextBox 45"/>
                      <p:cNvSpPr txBox="1"/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m:oMathPara>
                        </a14:m>
                        <a:endParaRPr lang="en-US" sz="1600" dirty="0" smtClean="0"/>
                      </a:p>
                    </p:txBody>
                  </p:sp>
                </mc:Choice>
                <mc:Fallback xmlns="">
                  <p:sp>
                    <p:nvSpPr>
                      <p:cNvPr id="46" name="TextBox 4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" name="Straight Arrow Connector 46"/>
                  <p:cNvCxnSpPr>
                    <a:stCxn id="45" idx="3"/>
                  </p:cNvCxnSpPr>
                  <p:nvPr/>
                </p:nvCxnSpPr>
                <p:spPr bwMode="auto">
                  <a:xfrm>
                    <a:off x="7915000" y="4764070"/>
                    <a:ext cx="471931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TextBox 49"/>
                      <p:cNvSpPr txBox="1"/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a14:m>
                        <a:r>
                          <a:rPr lang="nb-NO" sz="1600" dirty="0" smtClean="0"/>
                          <a:t>  </a:t>
                        </a:r>
                        <a:endParaRPr lang="en-US" sz="1600" dirty="0" smtClean="0"/>
                      </a:p>
                    </p:txBody>
                  </p:sp>
                </mc:Choice>
                <mc:Fallback xmlns="">
                  <p:sp>
                    <p:nvSpPr>
                      <p:cNvPr id="50" name="TextBox 4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 b="-1071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3" name="Down Arrow 62"/>
                  <p:cNvSpPr/>
                  <p:nvPr/>
                </p:nvSpPr>
                <p:spPr bwMode="auto">
                  <a:xfrm>
                    <a:off x="5449256" y="4773124"/>
                    <a:ext cx="301839" cy="646170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6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TextBox 69"/>
                      <p:cNvSpPr txBox="1"/>
                      <p:nvPr/>
                    </p:nvSpPr>
                    <p:spPr>
                      <a:xfrm>
                        <a:off x="5285918" y="3546524"/>
                        <a:ext cx="510060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nb-NO" sz="1600" dirty="0" smtClean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a14:m>
                        <a:endParaRPr lang="en-US" sz="1600" dirty="0" smtClean="0"/>
                      </a:p>
                    </p:txBody>
                  </p:sp>
                </mc:Choice>
                <mc:Fallback xmlns="">
                  <p:sp>
                    <p:nvSpPr>
                      <p:cNvPr id="70" name="TextBox 6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85918" y="3546524"/>
                        <a:ext cx="510061" cy="400110"/>
                      </a:xfrm>
                      <a:prstGeom prst="rect">
                        <a:avLst/>
                      </a:prstGeom>
                      <a:blipFill rotWithShape="0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9" name="Straight Arrow Connector 78"/>
                  <p:cNvCxnSpPr>
                    <a:stCxn id="27" idx="2"/>
                    <a:endCxn id="70" idx="0"/>
                  </p:cNvCxnSpPr>
                  <p:nvPr/>
                </p:nvCxnSpPr>
                <p:spPr bwMode="auto">
                  <a:xfrm flipH="1">
                    <a:off x="5540948" y="3184755"/>
                    <a:ext cx="1" cy="36176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Rounded Rectangle 9"/>
                      <p:cNvSpPr/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" name="Rounded Rectangle 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blipFill rotWithShape="0">
                        <a:blip r:embed="rId12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Rounded Rectangle 26"/>
                      <p:cNvSpPr/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m:oMathPara>
                        </a14:m>
                        <a:endParaRPr kumimoji="0" lang="en-US" sz="160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Rounded 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blipFill rotWithShape="0">
                        <a:blip r:embed="rId13"/>
                        <a:stretch>
                          <a:fillRect l="-571"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" name="Rounded Rectangle 44"/>
                      <p:cNvSpPr/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5" name="Rounded Rectangle 4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blipFill rotWithShape="0">
                        <a:blip r:embed="rId14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1" name="Elbow Connector 40"/>
                  <p:cNvCxnSpPr>
                    <a:stCxn id="70" idx="3"/>
                    <a:endCxn id="45" idx="0"/>
                  </p:cNvCxnSpPr>
                  <p:nvPr/>
                </p:nvCxnSpPr>
                <p:spPr bwMode="auto">
                  <a:xfrm>
                    <a:off x="5795978" y="3748711"/>
                    <a:ext cx="168803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1" name="Straight Arrow Connector 20"/>
                  <p:cNvCxnSpPr>
                    <a:stCxn id="10" idx="3"/>
                    <a:endCxn id="45" idx="1"/>
                  </p:cNvCxnSpPr>
                  <p:nvPr/>
                </p:nvCxnSpPr>
                <p:spPr bwMode="auto">
                  <a:xfrm>
                    <a:off x="4129095" y="4764069"/>
                    <a:ext cx="2923926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2" name="Straight Arrow Connector 31"/>
                  <p:cNvCxnSpPr/>
                  <p:nvPr/>
                </p:nvCxnSpPr>
                <p:spPr bwMode="auto">
                  <a:xfrm flipV="1">
                    <a:off x="2811230" y="4764069"/>
                    <a:ext cx="454287" cy="151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5660691" y="2470471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 smtClean="0"/>
                    </a:p>
                  </p:txBody>
                </p:sp>
              </mc:Choice>
              <mc:Fallback xmlns="">
                <p:sp>
                  <p:nvSpPr>
                    <p:cNvPr id="74" name="TextBox 7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60691" y="2470470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b="-196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/>
                    <p:cNvSpPr txBox="1"/>
                    <p:nvPr/>
                  </p:nvSpPr>
                  <p:spPr>
                    <a:xfrm>
                      <a:off x="3744128" y="4380066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 smtClean="0"/>
                    </a:p>
                  </p:txBody>
                </p:sp>
              </mc:Choice>
              <mc:Fallback xmlns="">
                <p:sp>
                  <p:nvSpPr>
                    <p:cNvPr id="65" name="TextBox 6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4128" y="4380066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b="-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438712" y="4786021"/>
                    <a:ext cx="481436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1600" dirty="0" smtClean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8712" y="4786021"/>
                    <a:ext cx="481436" cy="400110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860907" y="4786021"/>
                  <a:ext cx="481436" cy="3124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100" dirty="0" smtClean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0907" y="4786021"/>
                  <a:ext cx="481436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Possible integrity security goals:</a:t>
                </a:r>
                <a:endParaRPr lang="en-US" b="1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 smtClean="0"/>
                  <a:t> Hard </a:t>
                </a:r>
                <a:r>
                  <a:rPr lang="en-US" dirty="0"/>
                  <a:t>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 smtClean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nb-NO" dirty="0"/>
                  <a:t> </a:t>
                </a:r>
                <a:r>
                  <a:rPr lang="nb-NO" dirty="0" smtClean="0"/>
                  <a:t>Hard to </a:t>
                </a:r>
                <a:r>
                  <a:rPr lang="nb-NO" b="1" dirty="0" err="1" smtClean="0"/>
                  <a:t>forge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 smtClean="0"/>
                  <a:t> for a </a:t>
                </a:r>
                <a:r>
                  <a:rPr lang="nb-NO" dirty="0" err="1" smtClean="0"/>
                  <a:t>specific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message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 smtClean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for </a:t>
                </a:r>
                <a:r>
                  <a:rPr lang="en-US" i="1" dirty="0" smtClean="0"/>
                  <a:t>any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 smtClean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</a:t>
                </a:r>
                <a:r>
                  <a:rPr lang="en-US" dirty="0" smtClean="0"/>
                  <a:t>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for any chosen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after seeing valid tags on (chosen)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 smtClean="0"/>
                  <a:t> first </a:t>
                </a:r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  <a:blipFill rotWithShape="0">
                <a:blip r:embed="rId19"/>
                <a:stretch>
                  <a:fillRect l="-538" t="-2055" b="-4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7628459" y="1633332"/>
                <a:ext cx="4132170" cy="1082541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 smtClean="0"/>
                  <a:t>Correctness: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sz="1600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nb-NO" sz="1600" b="0" i="0" dirty="0" smtClean="0"/>
                  <a:t>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 smtClean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8459" y="1633332"/>
                <a:ext cx="4132170" cy="1082541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5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/>
      <p:bldP spid="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UF-CMA – </a:t>
            </a:r>
            <a:r>
              <a:rPr lang="en-US" dirty="0" err="1" smtClean="0"/>
              <a:t>Unforgability</a:t>
            </a:r>
            <a:r>
              <a:rPr lang="en-US" dirty="0" smtClean="0"/>
              <a:t> against chosen-message attacks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32" t="8566" r="23555" b="8864"/>
          <a:stretch/>
        </p:blipFill>
        <p:spPr>
          <a:xfrm flipH="1">
            <a:off x="5795464" y="2312601"/>
            <a:ext cx="1106984" cy="13731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391771" y="2329359"/>
            <a:ext cx="21506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7343132" y="2474228"/>
            <a:ext cx="219928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09" y="2154378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7380361" y="3505153"/>
            <a:ext cx="2162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7335471" y="3642034"/>
            <a:ext cx="22069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⋅,⋅) </m:t>
                      </m:r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704380" y="1202196"/>
            <a:ext cx="2316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62635" y="3925600"/>
                <a:ext cx="4658272" cy="1077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Adversary </a:t>
                </a:r>
                <a:r>
                  <a:rPr lang="en-US" sz="1600" i="1" dirty="0" smtClean="0"/>
                  <a:t>wins</a:t>
                </a:r>
                <a:r>
                  <a:rPr lang="en-US" sz="1600" dirty="0" smtClean="0"/>
                  <a:t> if: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dirty="0" smtClean="0"/>
                  <a:t>  - one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dirty="0" smtClean="0"/>
                  <a:t> is </a:t>
                </a:r>
                <a:r>
                  <a:rPr lang="en-US" sz="1600" i="1" dirty="0" smtClean="0"/>
                  <a:t>valid</a:t>
                </a:r>
                <a:r>
                  <a:rPr lang="en-US" sz="1600" dirty="0" smtClean="0"/>
                  <a:t>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 smtClean="0"/>
                  <a:t>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i="1" dirty="0" smtClean="0"/>
                  <a:t>  -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</m:e>
                    </m:d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635" y="3925600"/>
                <a:ext cx="4658272" cy="1077859"/>
              </a:xfrm>
              <a:prstGeom prst="rect">
                <a:avLst/>
              </a:prstGeom>
              <a:blipFill rotWithShape="0">
                <a:blip r:embed="rId11"/>
                <a:stretch>
                  <a:fillRect l="-654" t="-1695" b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858" y="3364305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1563272"/>
                  </p:ext>
                </p:extLst>
              </p:nvPr>
            </p:nvGraphicFramePr>
            <p:xfrm>
              <a:off x="805860" y="1405007"/>
              <a:ext cx="3326452" cy="45834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2645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2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25938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Tag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VF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forge</a:t>
                          </a:r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VF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oMath>
                          </a14:m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1563272"/>
                  </p:ext>
                </p:extLst>
              </p:nvPr>
            </p:nvGraphicFramePr>
            <p:xfrm>
              <a:off x="805860" y="1405007"/>
              <a:ext cx="3326452" cy="45834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2645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40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3" t="-1887" r="-366" b="-13245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2593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3" t="-7714" r="-366" b="-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UF-CMA 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nb-NO" sz="16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0,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9" grpId="0"/>
      <p:bldP spid="21" grpId="0"/>
      <p:bldP spid="8" grpId="0"/>
      <p:bldP spid="30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UF-CMA definition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UF-CMA security implies: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Hard to recover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Hard forge a </a:t>
                </a:r>
                <a:r>
                  <a:rPr lang="en-US" i="1" dirty="0" smtClean="0"/>
                  <a:t>specific </a:t>
                </a:r>
                <a:r>
                  <a:rPr lang="en-US" dirty="0" smtClean="0"/>
                  <a:t>message chosen by the adversary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Tag lengths must be </a:t>
                </a:r>
                <a:r>
                  <a:rPr lang="en-US" i="1" dirty="0" smtClean="0"/>
                  <a:t>long enough</a:t>
                </a:r>
                <a:r>
                  <a:rPr lang="en-US" dirty="0" smtClean="0"/>
                  <a:t>!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Suppose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 smtClean="0"/>
                  <a:t>; then 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Guess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2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Does </a:t>
                </a:r>
                <a:r>
                  <a:rPr lang="en-US" sz="2200" i="1" dirty="0" smtClean="0"/>
                  <a:t>not</a:t>
                </a:r>
                <a:r>
                  <a:rPr lang="en-US" sz="2200" dirty="0" smtClean="0"/>
                  <a:t> give protection against </a:t>
                </a:r>
                <a:r>
                  <a:rPr lang="en-US" sz="2200" b="1" dirty="0" smtClean="0"/>
                  <a:t>replay attacks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</a:t>
                </a:r>
                <a:r>
                  <a:rPr lang="en-US" sz="1800" dirty="0" smtClean="0"/>
                  <a:t>essage counters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err="1" smtClean="0"/>
                  <a:t>Nonces</a:t>
                </a:r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Timestamps</a:t>
                </a:r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  <a:blipFill rotWithShape="0">
                <a:blip r:embed="rId2"/>
                <a:stretch>
                  <a:fillRect l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741677" y="5722687"/>
                <a:ext cx="4092595" cy="412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677" y="5722687"/>
                <a:ext cx="4092595" cy="412742"/>
              </a:xfrm>
              <a:prstGeom prst="rect">
                <a:avLst/>
              </a:prstGeom>
              <a:blipFill rotWithShape="0">
                <a:blip r:embed="rId4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9846532"/>
                  </p:ext>
                </p:extLst>
              </p:nvPr>
            </p:nvGraphicFramePr>
            <p:xfrm>
              <a:off x="8402744" y="1210092"/>
              <a:ext cx="2770460" cy="40923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7046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967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801401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Tag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VF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1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forge</a:t>
                          </a: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VF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oMath>
                          </a14:m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2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9846532"/>
                  </p:ext>
                </p:extLst>
              </p:nvPr>
            </p:nvGraphicFramePr>
            <p:xfrm>
              <a:off x="8402744" y="1210092"/>
              <a:ext cx="2770460" cy="40923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7046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909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20" t="-2083" r="-440" b="-1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8014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20" t="-7853" r="-440" b="-3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130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</a:t>
            </a:r>
            <a:r>
              <a:rPr lang="en-US" i="1" dirty="0" smtClean="0"/>
              <a:t>codes </a:t>
            </a:r>
            <a:r>
              <a:rPr lang="en-US" dirty="0" smtClean="0"/>
              <a:t>(MACs)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MAC = special </a:t>
                </a:r>
                <a:r>
                  <a:rPr lang="en-US" sz="1800" dirty="0"/>
                  <a:t>class of message authentication </a:t>
                </a:r>
                <a:r>
                  <a:rPr lang="en-US" sz="1800" dirty="0" smtClean="0"/>
                  <a:t>schemes</a:t>
                </a:r>
              </a:p>
              <a:p>
                <a:pPr marL="474663" lvl="1" indent="0"/>
                <a:r>
                  <a:rPr lang="en-US" sz="1600" dirty="0" smtClean="0"/>
                  <a:t>  …actually most common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MAC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 smtClean="0"/>
                  <a:t> unique tags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 smtClean="0"/>
                  <a:t> forgeries must be on</a:t>
                </a:r>
                <a:r>
                  <a:rPr lang="en-US" sz="1800" i="1" dirty="0"/>
                  <a:t> </a:t>
                </a:r>
                <a:r>
                  <a:rPr lang="en-US" sz="1800" dirty="0" smtClean="0"/>
                  <a:t>new </a:t>
                </a:r>
                <a:r>
                  <a:rPr lang="en-US" sz="1800" i="1" dirty="0" smtClean="0"/>
                  <a:t>messages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  <a:blipFill rotWithShape="0">
                <a:blip r:embed="rId3"/>
                <a:stretch>
                  <a:fillRect l="-328" t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20712" y="2868584"/>
                <a:ext cx="4638256" cy="710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if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Tag</m:t>
                                    </m:r>
                                  </m:e>
                                </m:mr>
                              </m: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,  </m:t>
                                    </m:r>
                                  </m:e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otherwise</m:t>
                                    </m:r>
                                    <m:r>
                                      <a:rPr lang="nb-NO">
                                        <a:latin typeface="Cambria Math" panose="02040503050406030204" pitchFamily="18" charset="0"/>
                                      </a:rPr>
                                      <m:t>           </m:t>
                                    </m:r>
                                  </m:e>
                                </m:mr>
                              </m: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712" y="2868584"/>
                <a:ext cx="4638256" cy="71019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020712" y="1977294"/>
                <a:ext cx="19184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712" y="1977294"/>
                <a:ext cx="191841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037840" y="1286059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deterministic </a:t>
            </a:r>
            <a:r>
              <a:rPr lang="en-US" sz="1600" i="1" dirty="0" smtClean="0">
                <a:solidFill>
                  <a:srgbClr val="C00000"/>
                </a:solidFill>
              </a:rPr>
              <a:t>function</a:t>
            </a:r>
            <a:endParaRPr lang="en-US" sz="1600" dirty="0" smtClean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511040" y="1614069"/>
            <a:ext cx="10160" cy="3737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2026920" y="3578778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</a:t>
            </a:r>
            <a:r>
              <a:rPr lang="en-US" sz="1600" dirty="0" smtClean="0">
                <a:solidFill>
                  <a:srgbClr val="C00000"/>
                </a:solidFill>
              </a:rPr>
              <a:t>imply </a:t>
            </a:r>
            <a:r>
              <a:rPr lang="en-US" sz="1600" dirty="0" err="1" smtClean="0">
                <a:solidFill>
                  <a:srgbClr val="C00000"/>
                </a:solidFill>
              </a:rPr>
              <a:t>recompute</a:t>
            </a:r>
            <a:r>
              <a:rPr lang="en-US" sz="1600" dirty="0" smtClean="0">
                <a:solidFill>
                  <a:srgbClr val="C00000"/>
                </a:solidFill>
              </a:rPr>
              <a:t> tag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4119880" y="3432352"/>
            <a:ext cx="320040" cy="2465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427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3047396"/>
                  </p:ext>
                </p:extLst>
              </p:nvPr>
            </p:nvGraphicFramePr>
            <p:xfrm>
              <a:off x="8928604" y="1531457"/>
              <a:ext cx="2486337" cy="257833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8633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78335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Alg</a:t>
                          </a: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PRF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d>
                                <m:dPr>
                                  <m:ctrlPr>
                                    <a:rPr lang="nb-NO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0,1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Alg</a:t>
                          </a: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PRF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d>
                                <m:dPr>
                                  <m:ctrlPr>
                                    <a:rPr lang="nb-NO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oMath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 </a:t>
                          </a: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3047396"/>
                  </p:ext>
                </p:extLst>
              </p:nvPr>
            </p:nvGraphicFramePr>
            <p:xfrm>
              <a:off x="8928604" y="1531457"/>
              <a:ext cx="2486337" cy="257833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8633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5783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44" t="-236" r="-489" b="-4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</m:sSup>
                    </m:oMath>
                  </m:oMathPara>
                </a14:m>
                <a:endParaRPr lang="nb-NO" b="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/>
              <p:cNvSpPr txBox="1">
                <a:spLocks/>
              </p:cNvSpPr>
              <p:nvPr/>
            </p:nvSpPr>
            <p:spPr bwMode="auto">
              <a:xfrm>
                <a:off x="969079" y="4866719"/>
                <a:ext cx="10616564" cy="162783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en-US" sz="1600" dirty="0" smtClean="0"/>
                  <a:t>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b="1" dirty="0" smtClean="0"/>
                  <a:t> </a:t>
                </a:r>
                <a:r>
                  <a:rPr lang="en-US" sz="1600" dirty="0" smtClean="0"/>
                  <a:t>is a secure PRF then</a:t>
                </a:r>
                <a:r>
                  <a:rPr lang="en-US" sz="16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b>
                    </m:sSub>
                  </m:oMath>
                </a14:m>
                <a:r>
                  <a:rPr lang="nb-NO" sz="1600" b="0" dirty="0" smtClean="0"/>
                  <a:t> is UF-CMA secure for </a:t>
                </a:r>
                <a:r>
                  <a:rPr lang="nb-NO" sz="1600" b="0" i="1" dirty="0" smtClean="0"/>
                  <a:t>fixed-length </a:t>
                </a:r>
                <a:r>
                  <a:rPr lang="nb-NO" sz="1600" b="0" dirty="0" smtClean="0"/>
                  <a:t>messages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sz="1600" b="1" dirty="0" smtClean="0"/>
                  <a:t>Detailed:</a:t>
                </a:r>
                <a:r>
                  <a:rPr lang="nb-NO" sz="1600" b="0" dirty="0" smtClean="0"/>
                  <a:t> for </a:t>
                </a:r>
                <a:r>
                  <a:rPr lang="nb-NO" sz="1600" i="1" dirty="0" smtClean="0"/>
                  <a:t>any </a:t>
                </a:r>
                <a:r>
                  <a:rPr lang="nb-NO" sz="1600" dirty="0" smtClean="0"/>
                  <a:t>UF-CMA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b="0" dirty="0" smtClean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b>
                    </m:sSub>
                  </m:oMath>
                </a14:m>
                <a:r>
                  <a:rPr lang="nb-NO" sz="1600" b="0" dirty="0" smtClean="0"/>
                  <a:t>, 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600" b="0" dirty="0" smtClean="0"/>
                  <a:t> queries, there is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against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nb-NO" sz="1600" b="0" dirty="0" smtClean="0"/>
                  <a:t> such that</a:t>
                </a: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 smtClean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79" y="4866719"/>
                <a:ext cx="10616564" cy="1627837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 smtClean="0"/>
                  <a:t>For </a:t>
                </a:r>
                <a:r>
                  <a:rPr lang="nb-NO" sz="1600" i="1" dirty="0" smtClean="0"/>
                  <a:t>any</a:t>
                </a:r>
                <a:r>
                  <a:rPr lang="nb-NO" sz="1600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600" b="0" dirty="0" smtClean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 smtClean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055" r="-685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0000" r="-55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14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 smtClean="0"/>
                  <a:t>For </a:t>
                </a:r>
                <a:r>
                  <a:rPr lang="nb-NO" sz="1600" i="1" dirty="0" smtClean="0"/>
                  <a:t>any</a:t>
                </a:r>
                <a:r>
                  <a:rPr lang="nb-NO" sz="1600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600" b="0" dirty="0" smtClean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 smtClean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8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 smtClean="0"/>
                  <a:t>For </a:t>
                </a:r>
                <a:r>
                  <a:rPr lang="nb-NO" sz="1600" i="1" dirty="0" smtClean="0"/>
                  <a:t>any</a:t>
                </a:r>
                <a:r>
                  <a:rPr lang="nb-NO" sz="1600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600" b="0" dirty="0" smtClean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 smtClean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22285" y="5813530"/>
                <a:ext cx="16619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85" y="5813530"/>
                <a:ext cx="16619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64" r="-73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30174" y="5684295"/>
                <a:ext cx="471566" cy="5354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174" y="5684295"/>
                <a:ext cx="471566" cy="53546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14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 smtClean="0"/>
                  <a:t>For </a:t>
                </a:r>
                <a:r>
                  <a:rPr lang="nb-NO" sz="1600" i="1" dirty="0" smtClean="0"/>
                  <a:t>any</a:t>
                </a:r>
                <a:r>
                  <a:rPr lang="nb-NO" sz="1600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600" b="0" dirty="0" smtClean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 smtClean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688375" y="5821463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375" y="5821463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83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529135" y="5711944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9135" y="5711944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435390" y="5581845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390" y="5581845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17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 smtClean="0"/>
                  <a:t>For </a:t>
                </a:r>
                <a:r>
                  <a:rPr lang="nb-NO" sz="1600" i="1" dirty="0" smtClean="0"/>
                  <a:t>any</a:t>
                </a:r>
                <a:r>
                  <a:rPr lang="nb-NO" sz="1600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600" b="0" dirty="0" smtClean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 smtClean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688375" y="5821463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375" y="5821463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83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529135" y="5711944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9135" y="5711944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435390" y="5581845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390" y="5581845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84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 b="-14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AES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 smtClean="0"/>
                  <a:t>Conclusion:</a:t>
                </a:r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nb-NO" b="0" dirty="0" smtClean="0"/>
                  <a:t> is a good MAC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blipFill rotWithShape="0">
                <a:blip r:embed="rId5"/>
                <a:stretch>
                  <a:fillRect l="-63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20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7214" y="4772819"/>
            <a:ext cx="7751762" cy="1776412"/>
          </a:xfrm>
        </p:spPr>
        <p:txBody>
          <a:bodyPr/>
          <a:lstStyle/>
          <a:p>
            <a:pPr algn="ctr"/>
            <a:r>
              <a:rPr lang="en-US" sz="3200" b="1" dirty="0"/>
              <a:t>MACs for long </a:t>
            </a:r>
            <a:r>
              <a:rPr lang="en-US" sz="3200" b="1" dirty="0" smtClean="0"/>
              <a:t>messages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17" y="16700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MACs from block ciphers – Attempt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 animBg="1"/>
      <p:bldP spid="39" grpId="0" animBg="1"/>
      <p:bldP spid="41" grpId="0" animBg="1"/>
      <p:bldP spid="43" grpId="0"/>
      <p:bldP spid="51" grpId="0"/>
      <p:bldP spid="57" grpId="0"/>
      <p:bldP spid="58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1 – an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Brace 26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</a:t>
            </a:r>
            <a:r>
              <a:rPr lang="en-US" dirty="0"/>
              <a:t>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59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2 – an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753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</a:t>
            </a:r>
            <a:r>
              <a:rPr lang="en-US" dirty="0"/>
              <a:t>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090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3 – an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875625" y="2546590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5625" y="2546590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2234151" y="2004085"/>
            <a:ext cx="0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3930389" y="2004085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8496509" y="2004085"/>
            <a:ext cx="5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10192746" y="2004085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571863" y="2546590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71863" y="2546590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8137983" y="2546590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7983" y="2546590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9834220" y="2546590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34220" y="2546590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908692" y="358584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692" y="3585844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2234150" y="3108701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604930" y="358584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930" y="3585844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3930388" y="3108701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171051" y="358584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051" y="3585844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867289" y="358584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289" y="3585844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8496509" y="3108701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10192746" y="3108702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endCxn id="38" idx="0"/>
          </p:cNvCxnSpPr>
          <p:nvPr/>
        </p:nvCxnSpPr>
        <p:spPr bwMode="auto">
          <a:xfrm flipH="1">
            <a:off x="5441842" y="4175503"/>
            <a:ext cx="5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endCxn id="42" idx="0"/>
          </p:cNvCxnSpPr>
          <p:nvPr/>
        </p:nvCxnSpPr>
        <p:spPr bwMode="auto">
          <a:xfrm flipH="1">
            <a:off x="7138079" y="4175503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5083316" y="4718008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3316" y="4718008"/>
                <a:ext cx="717051" cy="56211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6779553" y="4718008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9553" y="4718008"/>
                <a:ext cx="717051" cy="56211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16384" y="5757262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384" y="5757262"/>
                <a:ext cx="650916" cy="400110"/>
              </a:xfrm>
              <a:prstGeom prst="rect">
                <a:avLst/>
              </a:prstGeom>
              <a:blipFill>
                <a:blip r:embed="rId18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812622" y="5757262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622" y="5757262"/>
                <a:ext cx="650916" cy="400110"/>
              </a:xfrm>
              <a:prstGeom prst="rect">
                <a:avLst/>
              </a:prstGeom>
              <a:blipFill>
                <a:blip r:embed="rId1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38" idx="2"/>
            <a:endCxn id="46" idx="0"/>
          </p:cNvCxnSpPr>
          <p:nvPr/>
        </p:nvCxnSpPr>
        <p:spPr bwMode="auto">
          <a:xfrm>
            <a:off x="5441842" y="5280120"/>
            <a:ext cx="0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2" idx="2"/>
            <a:endCxn id="47" idx="0"/>
          </p:cNvCxnSpPr>
          <p:nvPr/>
        </p:nvCxnSpPr>
        <p:spPr bwMode="auto">
          <a:xfrm>
            <a:off x="7138079" y="5280120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" name="Group 39"/>
          <p:cNvGrpSpPr/>
          <p:nvPr/>
        </p:nvGrpSpPr>
        <p:grpSpPr>
          <a:xfrm>
            <a:off x="1638928" y="1624987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 Same Side Corner Rectangle 44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3335163" y="1624987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ound Same Side Corner Rectangle 53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 Same Side Corner Rectangle 54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5" name="Round Same Side Corner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/>
          <p:cNvGrpSpPr/>
          <p:nvPr/>
        </p:nvGrpSpPr>
        <p:grpSpPr>
          <a:xfrm>
            <a:off x="9597523" y="1624987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 Same Side Corner Rectangle 59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 Same Side Corner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ound Same Side Corner Rectangle 60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1" name="Round Same Side Corner 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/>
          <p:cNvGrpSpPr/>
          <p:nvPr/>
        </p:nvGrpSpPr>
        <p:grpSpPr>
          <a:xfrm>
            <a:off x="7896292" y="1624987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 Same Side Corner Rectangle 69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0" name="Round Same Side Corner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ound Same Side Corner Rectangle 70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1" name="Round Same Side Corner 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/>
          <p:cNvGrpSpPr/>
          <p:nvPr/>
        </p:nvGrpSpPr>
        <p:grpSpPr>
          <a:xfrm>
            <a:off x="4846619" y="3796405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ound Same Side Corner Rectangle 7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3" name="Round Same Side Corner Rectangle 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ound Same Side Corner Rectangle 7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4" name="Round Same Side Corner 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5" name="Group 74"/>
          <p:cNvGrpSpPr/>
          <p:nvPr/>
        </p:nvGrpSpPr>
        <p:grpSpPr>
          <a:xfrm>
            <a:off x="6542864" y="3796405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ound Same Side Corner Rectangle 7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6" name="Round Same Side Corner 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 Same Side Corner Rectangle 7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7" name="Round Same Side Corner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558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6" grpId="0"/>
      <p:bldP spid="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24881" y="5238322"/>
            <a:ext cx="592781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 smtClean="0"/>
              <a:t>Theorem:</a:t>
            </a:r>
            <a:r>
              <a:rPr lang="en-US" b="0" dirty="0" smtClean="0"/>
              <a:t> secure </a:t>
            </a:r>
            <a:r>
              <a:rPr lang="en-US" dirty="0" smtClean="0"/>
              <a:t>if all</a:t>
            </a:r>
            <a:r>
              <a:rPr lang="en-US" b="0" dirty="0" smtClean="0"/>
              <a:t> messages </a:t>
            </a:r>
            <a:r>
              <a:rPr lang="en-US" dirty="0" smtClean="0"/>
              <a:t>have the </a:t>
            </a:r>
            <a:r>
              <a:rPr lang="en-US" i="1" dirty="0" smtClean="0"/>
              <a:t>same</a:t>
            </a:r>
            <a:r>
              <a:rPr lang="en-US" dirty="0" smtClean="0"/>
              <a:t> length</a:t>
            </a:r>
            <a:endParaRPr lang="en-US" b="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Warning: </a:t>
            </a:r>
            <a:r>
              <a:rPr lang="en-US" dirty="0" smtClean="0">
                <a:solidFill>
                  <a:srgbClr val="FF0000"/>
                </a:solidFill>
              </a:rPr>
              <a:t>not secure if messages have </a:t>
            </a:r>
            <a:r>
              <a:rPr lang="en-US" i="1" dirty="0" smtClean="0">
                <a:solidFill>
                  <a:srgbClr val="FF0000"/>
                </a:solidFill>
              </a:rPr>
              <a:t>different</a:t>
            </a:r>
            <a:r>
              <a:rPr lang="en-US" dirty="0" smtClean="0">
                <a:solidFill>
                  <a:srgbClr val="FF0000"/>
                </a:solidFill>
              </a:rPr>
              <a:t> lengths!</a:t>
            </a:r>
            <a:r>
              <a:rPr lang="en-US" b="0" dirty="0" smtClean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90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1230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5" idx="2"/>
            <a:endCxn id="26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28" idx="2"/>
            <a:endCxn id="47" idx="0"/>
          </p:cNvCxnSpPr>
          <p:nvPr/>
        </p:nvCxnSpPr>
        <p:spPr bwMode="auto">
          <a:xfrm>
            <a:off x="6794174" y="2659756"/>
            <a:ext cx="0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endCxn id="62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lowchart: Or 61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64" name="Straight Arrow Connector 63"/>
          <p:cNvCxnSpPr>
            <a:stCxn id="62" idx="4"/>
            <a:endCxn id="53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>
            <a:stCxn id="47" idx="3"/>
            <a:endCxn id="62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53" idx="2"/>
            <a:endCxn id="68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26" idx="2"/>
            <a:endCxn id="70" idx="0"/>
          </p:cNvCxnSpPr>
          <p:nvPr/>
        </p:nvCxnSpPr>
        <p:spPr bwMode="auto">
          <a:xfrm flipH="1">
            <a:off x="3401693" y="4230095"/>
            <a:ext cx="2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Warning: </a:t>
            </a:r>
            <a:r>
              <a:rPr lang="en-US" dirty="0" smtClean="0">
                <a:solidFill>
                  <a:srgbClr val="FF0000"/>
                </a:solidFill>
              </a:rPr>
              <a:t>not secure if messages have </a:t>
            </a:r>
            <a:r>
              <a:rPr lang="en-US" i="1" dirty="0" smtClean="0">
                <a:solidFill>
                  <a:srgbClr val="FF0000"/>
                </a:solidFill>
              </a:rPr>
              <a:t>different</a:t>
            </a:r>
            <a:r>
              <a:rPr lang="en-US" dirty="0" smtClean="0">
                <a:solidFill>
                  <a:srgbClr val="FF0000"/>
                </a:solidFill>
              </a:rPr>
              <a:t> lengths!</a:t>
            </a:r>
            <a:r>
              <a:rPr lang="en-US" b="0" dirty="0" smtClean="0">
                <a:solidFill>
                  <a:srgbClr val="FF0000"/>
                </a:solidFill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CBC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  <a:blipFill rotWithShape="0">
                <a:blip r:embed="rId1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36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7" grpId="0" animBg="1"/>
      <p:bldP spid="53" grpId="0" animBg="1"/>
      <p:bldP spid="62" grpId="0" animBg="1"/>
      <p:bldP spid="68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 vs. CBC$-ENC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2151869" y="2530415"/>
            <a:ext cx="1" cy="8121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84437" y="2530415"/>
            <a:ext cx="258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615892" y="2530415"/>
            <a:ext cx="1113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76695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412391" y="2926327"/>
            <a:ext cx="864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84438" y="3034327"/>
            <a:ext cx="257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615892" y="3034327"/>
            <a:ext cx="1113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44959" y="2926327"/>
            <a:ext cx="86293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 flipH="1">
            <a:off x="4617004" y="3795370"/>
            <a:ext cx="1" cy="4862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ounded Rectangle 72"/>
              <p:cNvSpPr/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Rounded 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0" idx="2"/>
            <a:endCxn id="48" idx="0"/>
          </p:cNvCxnSpPr>
          <p:nvPr/>
        </p:nvCxnSpPr>
        <p:spPr bwMode="auto">
          <a:xfrm>
            <a:off x="7872996" y="2530415"/>
            <a:ext cx="0" cy="2823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2" idx="2"/>
            <a:endCxn id="116" idx="0"/>
          </p:cNvCxnSpPr>
          <p:nvPr/>
        </p:nvCxnSpPr>
        <p:spPr bwMode="auto">
          <a:xfrm>
            <a:off x="9102822" y="2530415"/>
            <a:ext cx="0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3" idx="2"/>
            <a:endCxn id="123" idx="0"/>
          </p:cNvCxnSpPr>
          <p:nvPr/>
        </p:nvCxnSpPr>
        <p:spPr bwMode="auto">
          <a:xfrm flipH="1">
            <a:off x="10332647" y="2530415"/>
            <a:ext cx="2744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Elbow Connector 79"/>
          <p:cNvCxnSpPr>
            <a:stCxn id="71" idx="3"/>
            <a:endCxn id="116" idx="2"/>
          </p:cNvCxnSpPr>
          <p:nvPr/>
        </p:nvCxnSpPr>
        <p:spPr bwMode="auto">
          <a:xfrm flipV="1">
            <a:off x="8133518" y="2926327"/>
            <a:ext cx="861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116" idx="4"/>
            <a:endCxn id="77" idx="0"/>
          </p:cNvCxnSpPr>
          <p:nvPr/>
        </p:nvCxnSpPr>
        <p:spPr bwMode="auto">
          <a:xfrm>
            <a:off x="9102822" y="3034327"/>
            <a:ext cx="1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123" idx="4"/>
            <a:endCxn id="78" idx="0"/>
          </p:cNvCxnSpPr>
          <p:nvPr/>
        </p:nvCxnSpPr>
        <p:spPr bwMode="auto">
          <a:xfrm>
            <a:off x="10332647" y="3034327"/>
            <a:ext cx="2745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Elbow Connector 83"/>
          <p:cNvCxnSpPr>
            <a:stCxn id="77" idx="3"/>
            <a:endCxn id="123" idx="2"/>
          </p:cNvCxnSpPr>
          <p:nvPr/>
        </p:nvCxnSpPr>
        <p:spPr bwMode="auto">
          <a:xfrm flipV="1">
            <a:off x="9363344" y="2926327"/>
            <a:ext cx="86130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78" idx="2"/>
            <a:endCxn id="87" idx="0"/>
          </p:cNvCxnSpPr>
          <p:nvPr/>
        </p:nvCxnSpPr>
        <p:spPr bwMode="auto">
          <a:xfrm flipH="1">
            <a:off x="10335391" y="3795370"/>
            <a:ext cx="1" cy="4842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ounded Rectangle 86"/>
              <p:cNvSpPr/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Rounded 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stCxn id="77" idx="2"/>
            <a:endCxn id="88" idx="0"/>
          </p:cNvCxnSpPr>
          <p:nvPr/>
        </p:nvCxnSpPr>
        <p:spPr bwMode="auto">
          <a:xfrm>
            <a:off x="9102823" y="3795370"/>
            <a:ext cx="1370" cy="4842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ounded Rectangle 89"/>
              <p:cNvSpPr/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Rounded 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>
            <a:stCxn id="71" idx="2"/>
            <a:endCxn id="90" idx="0"/>
          </p:cNvCxnSpPr>
          <p:nvPr/>
        </p:nvCxnSpPr>
        <p:spPr bwMode="auto">
          <a:xfrm flipH="1">
            <a:off x="7872996" y="3795370"/>
            <a:ext cx="1" cy="4842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ounded Rectangle 93"/>
              <p:cNvSpPr/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4" name="Rounded 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ounded Rectangle 95"/>
              <p:cNvSpPr/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6" name="Rounded 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/>
          <p:cNvCxnSpPr>
            <a:stCxn id="96" idx="2"/>
            <a:endCxn id="94" idx="0"/>
          </p:cNvCxnSpPr>
          <p:nvPr/>
        </p:nvCxnSpPr>
        <p:spPr bwMode="auto">
          <a:xfrm>
            <a:off x="6640428" y="2530414"/>
            <a:ext cx="1371" cy="17491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TextBox 99"/>
          <p:cNvSpPr txBox="1"/>
          <p:nvPr/>
        </p:nvSpPr>
        <p:spPr>
          <a:xfrm>
            <a:off x="876990" y="5350710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 smtClean="0"/>
              <a:t>Warning 1: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CBC-MAC is insecure </a:t>
            </a:r>
            <a:r>
              <a:rPr lang="en-US" i="1" dirty="0" smtClean="0"/>
              <a:t>with</a:t>
            </a:r>
            <a:r>
              <a:rPr lang="en-US" dirty="0"/>
              <a:t> </a:t>
            </a:r>
            <a:r>
              <a:rPr lang="en-US" dirty="0" smtClean="0"/>
              <a:t>an IV!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76990" y="5866103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 smtClean="0"/>
              <a:t>Warning 2: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CBC$-ENC is insecure </a:t>
            </a:r>
            <a:r>
              <a:rPr lang="en-US" i="1" dirty="0" smtClean="0"/>
              <a:t>without</a:t>
            </a:r>
            <a:r>
              <a:rPr lang="en-US" dirty="0" smtClean="0"/>
              <a:t> an IV!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0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50789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 smtClean="0">
              <a:latin typeface="Cambria Math" panose="02040503050406030204" pitchFamily="18" charset="0"/>
            </a:endParaRPr>
          </a:p>
        </p:txBody>
      </p:sp>
      <p:sp>
        <p:nvSpPr>
          <p:cNvPr id="116" name="Flowchart: Or 115"/>
          <p:cNvSpPr>
            <a:spLocks noChangeAspect="1"/>
          </p:cNvSpPr>
          <p:nvPr/>
        </p:nvSpPr>
        <p:spPr bwMode="auto">
          <a:xfrm>
            <a:off x="899482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 smtClean="0">
              <a:latin typeface="Cambria Math" panose="02040503050406030204" pitchFamily="18" charset="0"/>
            </a:endParaRPr>
          </a:p>
        </p:txBody>
      </p:sp>
      <p:sp>
        <p:nvSpPr>
          <p:cNvPr id="123" name="Flowchart: Or 122"/>
          <p:cNvSpPr>
            <a:spLocks noChangeAspect="1"/>
          </p:cNvSpPr>
          <p:nvPr/>
        </p:nvSpPr>
        <p:spPr bwMode="auto">
          <a:xfrm>
            <a:off x="10224647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 smtClean="0">
              <a:latin typeface="Cambria Math" panose="02040503050406030204" pitchFamily="18" charset="0"/>
            </a:endParaRPr>
          </a:p>
        </p:txBody>
      </p:sp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7764996" y="2812788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 smtClean="0">
              <a:latin typeface="Cambria Math" panose="02040503050406030204" pitchFamily="18" charset="0"/>
            </a:endParaRPr>
          </a:p>
        </p:txBody>
      </p:sp>
      <p:cxnSp>
        <p:nvCxnSpPr>
          <p:cNvPr id="51" name="Straight Arrow Connector 50"/>
          <p:cNvCxnSpPr>
            <a:stCxn id="48" idx="4"/>
            <a:endCxn id="71" idx="0"/>
          </p:cNvCxnSpPr>
          <p:nvPr/>
        </p:nvCxnSpPr>
        <p:spPr bwMode="auto">
          <a:xfrm>
            <a:off x="7872996" y="3028788"/>
            <a:ext cx="1" cy="313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endCxn id="48" idx="2"/>
          </p:cNvCxnSpPr>
          <p:nvPr/>
        </p:nvCxnSpPr>
        <p:spPr bwMode="auto">
          <a:xfrm>
            <a:off x="6640428" y="2920788"/>
            <a:ext cx="11245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08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Allowing variable-length messages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 to support different-length messages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Could use different keys for each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not practical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 to support message not a multiple of the block length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Padding</a:t>
                </a:r>
                <a:r>
                  <a:rPr lang="en-US" dirty="0" smtClean="0"/>
                  <a:t> needed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1369621" y="4533089"/>
                <a:ext cx="1429678" cy="422225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9621" y="4533089"/>
                <a:ext cx="1429678" cy="42222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2911696" y="4533088"/>
                <a:ext cx="565738" cy="422225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696" y="4533088"/>
                <a:ext cx="565738" cy="42222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369621" y="5453976"/>
                <a:ext cx="1429678" cy="422225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9621" y="5453976"/>
                <a:ext cx="1429678" cy="422225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 bwMode="auto">
              <a:xfrm>
                <a:off x="2911696" y="5453976"/>
                <a:ext cx="1429678" cy="422225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696" y="5453976"/>
                <a:ext cx="1429678" cy="42222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6220067" y="5453976"/>
                <a:ext cx="1429678" cy="422225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0067" y="5453976"/>
                <a:ext cx="1429678" cy="422225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7757281" y="5453976"/>
                <a:ext cx="1429678" cy="422226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7281" y="5453976"/>
                <a:ext cx="1429678" cy="42222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9294495" y="5453976"/>
                <a:ext cx="1429678" cy="42222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100000000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94495" y="5453976"/>
                <a:ext cx="1429678" cy="42222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 bwMode="auto">
          <a:xfrm>
            <a:off x="4699678" y="4717915"/>
            <a:ext cx="12159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4699678" y="5638799"/>
            <a:ext cx="12159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6215206" y="4533089"/>
                <a:ext cx="1429678" cy="422225"/>
              </a:xfrm>
              <a:prstGeom prst="roundRect">
                <a:avLst/>
              </a:prstGeom>
              <a:solidFill>
                <a:srgbClr val="E4E4F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15206" y="4533089"/>
                <a:ext cx="1429678" cy="422225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7757281" y="4533088"/>
            <a:ext cx="1429678" cy="422225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ound Same Side Corner Rectangle 17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Round Same Side Corner 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ound Same Side Corner Rectangle 1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1000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ound Same Side Corner 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TextBox 3"/>
          <p:cNvSpPr txBox="1"/>
          <p:nvPr/>
        </p:nvSpPr>
        <p:spPr>
          <a:xfrm>
            <a:off x="5026151" y="4295519"/>
            <a:ext cx="834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6150" y="5269467"/>
            <a:ext cx="834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pad</a:t>
            </a:r>
          </a:p>
        </p:txBody>
      </p:sp>
    </p:spTree>
    <p:extLst>
      <p:ext uri="{BB962C8B-B14F-4D97-AF65-F5344CB8AC3E}">
        <p14:creationId xmlns:p14="http://schemas.microsoft.com/office/powerpoint/2010/main" val="182581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Length-prepended 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 rotWithShape="0"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6697766" y="-418240"/>
            <a:ext cx="192814" cy="458292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4"/>
              <p:cNvSpPr txBox="1">
                <a:spLocks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 smtClean="0"/>
              </a:p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/>
                  <a:t>L</a:t>
                </a:r>
                <a:r>
                  <a:rPr lang="en-US" dirty="0" smtClean="0"/>
                  <a:t>ength-prepended CBC-MAC</a:t>
                </a:r>
                <a:r>
                  <a:rPr lang="en-US" b="1" dirty="0" smtClean="0"/>
                  <a:t> </a:t>
                </a:r>
                <a:r>
                  <a:rPr lang="nb-NO" b="0" dirty="0" smtClean="0"/>
                  <a:t>is UF-CMA 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b="0" dirty="0" smtClean="0"/>
                  <a:t> is a secure PRP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667369" y="6180000"/>
            <a:ext cx="89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Question:</a:t>
            </a:r>
            <a:r>
              <a:rPr lang="en-US" dirty="0" smtClean="0"/>
              <a:t> What if you instead add </a:t>
            </a:r>
            <a:r>
              <a:rPr lang="nb-NO" dirty="0" smtClean="0"/>
              <a:t>the length to the end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162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9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/>
      <p:bldP spid="59" grpId="0"/>
      <p:bldP spid="6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 vs ECBC-MAC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1757325" y="2823023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3205622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4443004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4354178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 smtClean="0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4443004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3467165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4443003" y="3968579"/>
            <a:ext cx="16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1757324" y="3968581"/>
            <a:ext cx="2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1" idx="2"/>
            <a:endCxn id="22" idx="0"/>
          </p:cNvCxnSpPr>
          <p:nvPr/>
        </p:nvCxnSpPr>
        <p:spPr bwMode="auto">
          <a:xfrm>
            <a:off x="7299605" y="2823021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2"/>
            <a:endCxn id="28" idx="0"/>
          </p:cNvCxnSpPr>
          <p:nvPr/>
        </p:nvCxnSpPr>
        <p:spPr bwMode="auto">
          <a:xfrm>
            <a:off x="7299606" y="3968579"/>
            <a:ext cx="0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8" idx="2"/>
            <a:endCxn id="25" idx="0"/>
          </p:cNvCxnSpPr>
          <p:nvPr/>
        </p:nvCxnSpPr>
        <p:spPr bwMode="auto">
          <a:xfrm flipH="1">
            <a:off x="7299604" y="4719976"/>
            <a:ext cx="2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7" idx="2"/>
            <a:endCxn id="41" idx="0"/>
          </p:cNvCxnSpPr>
          <p:nvPr/>
        </p:nvCxnSpPr>
        <p:spPr bwMode="auto">
          <a:xfrm>
            <a:off x="8918791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endCxn id="43" idx="0"/>
          </p:cNvCxnSpPr>
          <p:nvPr/>
        </p:nvCxnSpPr>
        <p:spPr bwMode="auto">
          <a:xfrm flipH="1">
            <a:off x="10156173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10067347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 smtClean="0">
              <a:latin typeface="Cambria Math" panose="02040503050406030204" pitchFamily="18" charset="0"/>
            </a:endParaRPr>
          </a:p>
        </p:txBody>
      </p:sp>
      <p:cxnSp>
        <p:nvCxnSpPr>
          <p:cNvPr id="44" name="Straight Arrow Connector 43"/>
          <p:cNvCxnSpPr>
            <a:stCxn id="43" idx="4"/>
            <a:endCxn id="42" idx="0"/>
          </p:cNvCxnSpPr>
          <p:nvPr/>
        </p:nvCxnSpPr>
        <p:spPr bwMode="auto">
          <a:xfrm>
            <a:off x="10156173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>
            <a:stCxn id="41" idx="3"/>
            <a:endCxn id="43" idx="2"/>
          </p:cNvCxnSpPr>
          <p:nvPr/>
        </p:nvCxnSpPr>
        <p:spPr bwMode="auto">
          <a:xfrm flipV="1">
            <a:off x="9180334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42" idx="2"/>
            <a:endCxn id="50" idx="0"/>
          </p:cNvCxnSpPr>
          <p:nvPr/>
        </p:nvCxnSpPr>
        <p:spPr bwMode="auto">
          <a:xfrm>
            <a:off x="10156188" y="3968579"/>
            <a:ext cx="0" cy="3471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0" idx="2"/>
            <a:endCxn id="47" idx="0"/>
          </p:cNvCxnSpPr>
          <p:nvPr/>
        </p:nvCxnSpPr>
        <p:spPr bwMode="auto">
          <a:xfrm flipH="1">
            <a:off x="10156172" y="4725798"/>
            <a:ext cx="16" cy="335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blipFill rotWithShape="0">
                <a:blip r:embed="rId18"/>
                <a:stretch>
                  <a:fillRect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Multiply 58"/>
          <p:cNvSpPr/>
          <p:nvPr/>
        </p:nvSpPr>
        <p:spPr bwMode="auto">
          <a:xfrm>
            <a:off x="10007950" y="5051569"/>
            <a:ext cx="282156" cy="317522"/>
          </a:xfrm>
          <a:prstGeom prst="mathMultiply">
            <a:avLst>
              <a:gd name="adj1" fmla="val 4013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20801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CBC-MAC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56319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ECBC-MAC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080272" y="5369091"/>
            <a:ext cx="1119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forgery </a:t>
            </a:r>
          </a:p>
        </p:txBody>
      </p:sp>
      <p:cxnSp>
        <p:nvCxnSpPr>
          <p:cNvPr id="64" name="Straight Arrow Connector 63"/>
          <p:cNvCxnSpPr/>
          <p:nvPr/>
        </p:nvCxnSpPr>
        <p:spPr bwMode="auto">
          <a:xfrm flipV="1">
            <a:off x="3467165" y="4953000"/>
            <a:ext cx="172668" cy="4160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8716644" y="5757568"/>
            <a:ext cx="1350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not a forgery! </a:t>
            </a:r>
          </a:p>
        </p:txBody>
      </p:sp>
      <p:cxnSp>
        <p:nvCxnSpPr>
          <p:cNvPr id="68" name="Straight Arrow Connector 67"/>
          <p:cNvCxnSpPr/>
          <p:nvPr/>
        </p:nvCxnSpPr>
        <p:spPr bwMode="auto">
          <a:xfrm flipV="1">
            <a:off x="9275720" y="5327608"/>
            <a:ext cx="172668" cy="4160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blipFill rotWithShape="0">
                <a:blip r:embed="rId19"/>
                <a:stretch>
                  <a:fillRect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8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/>
      <p:bldP spid="28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7" grpId="0"/>
      <p:bldP spid="50" grpId="0" animBg="1"/>
      <p:bldP spid="57" grpId="0"/>
      <p:bldP spid="58" grpId="0"/>
      <p:bldP spid="59" grpId="0" animBg="1"/>
      <p:bldP spid="62" grpId="0"/>
      <p:bldP spid="67" grpId="0"/>
      <p:bldP spid="6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4211436" y="3199281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30513" y="4929240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 permutation 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5629441" y="4448580"/>
            <a:ext cx="562569" cy="4806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9525948" y="3230232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60655" y="527925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 permutation 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893301" y="4730409"/>
            <a:ext cx="492428" cy="5488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56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0" grpId="0"/>
      <p:bldP spid="54" grpId="0" animBg="1"/>
      <p:bldP spid="5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/>
          <p:cNvGrpSpPr>
            <a:grpSpLocks noChangeAspect="1"/>
          </p:cNvGrpSpPr>
          <p:nvPr/>
        </p:nvGrpSpPr>
        <p:grpSpPr>
          <a:xfrm>
            <a:off x="6660303" y="2122249"/>
            <a:ext cx="4056862" cy="2752356"/>
            <a:chOff x="6485998" y="2219179"/>
            <a:chExt cx="4404455" cy="29881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ounded Rectangle 91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/>
            <p:cNvCxnSpPr>
              <a:stCxn id="88" idx="2"/>
              <a:endCxn id="89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stCxn id="92" idx="2"/>
              <a:endCxn id="100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Arrow Connector 96"/>
            <p:cNvCxnSpPr>
              <a:endCxn id="10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Flowchart: Or 99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01" name="Elbow Connector 100"/>
            <p:cNvCxnSpPr>
              <a:stCxn id="89" idx="3"/>
              <a:endCxn id="100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>
              <a:stCxn id="100" idx="4"/>
              <a:endCxn id="98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>
              <a:stCxn id="107" idx="4"/>
              <a:endCxn id="99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Elbow Connector 103"/>
            <p:cNvCxnSpPr>
              <a:stCxn id="98" idx="3"/>
              <a:endCxn id="10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99" idx="2"/>
              <a:endCxn id="109" idx="0"/>
            </p:cNvCxnSpPr>
            <p:nvPr/>
          </p:nvCxnSpPr>
          <p:spPr bwMode="auto">
            <a:xfrm flipH="1">
              <a:off x="10282201" y="4283113"/>
              <a:ext cx="1459" cy="4625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7" name="Flowchart: Or 10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Round Same Side Corner Rectangle 10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1" name="Round Same Side Corner Rectangle 11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97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</a:t>
            </a:r>
            <a:r>
              <a:rPr lang="en-US" dirty="0" smtClean="0"/>
              <a:t>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106" idx="6"/>
          </p:cNvCxnSpPr>
          <p:nvPr/>
        </p:nvCxnSpPr>
        <p:spPr bwMode="auto">
          <a:xfrm flipH="1">
            <a:off x="4988918" y="2969328"/>
            <a:ext cx="49479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42" name="Straight Arrow Connector 41"/>
            <p:cNvCxnSpPr>
              <a:stCxn id="43" idx="1"/>
              <a:endCxn id="78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ounded Rectangle 50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ounded Rectangle 53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5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5" name="Straight Arrow Connector 54"/>
              <p:cNvCxnSpPr>
                <a:stCxn id="51" idx="2"/>
                <a:endCxn id="52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Arrow Connector 57"/>
              <p:cNvCxnSpPr>
                <a:stCxn id="54" idx="2"/>
                <a:endCxn id="71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Arrow Connector 58"/>
              <p:cNvCxnSpPr>
                <a:endCxn id="78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1" name="Flowchart: Or 70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 smtClean="0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72" name="Elbow Connector 71"/>
              <p:cNvCxnSpPr>
                <a:stCxn id="52" idx="3"/>
                <a:endCxn id="71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/>
              <p:cNvCxnSpPr>
                <a:stCxn id="71" idx="4"/>
                <a:endCxn id="6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Arrow Connector 74"/>
              <p:cNvCxnSpPr>
                <a:stCxn id="78" idx="4"/>
                <a:endCxn id="70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Elbow Connector 75"/>
              <p:cNvCxnSpPr>
                <a:stCxn id="61" idx="3"/>
                <a:endCxn id="78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Arrow Connector 76"/>
              <p:cNvCxnSpPr>
                <a:stCxn id="70" idx="2"/>
                <a:endCxn id="8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Flowchart: Or 77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 smtClean="0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80" name="Group 79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ound Same Side Corner Rectangle 83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3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ound Same Side Corner Rectangle 85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𝑎𝑑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91" name="Round Same Side Corner Rectangle 9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2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 smtClean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4510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</a:t>
            </a:r>
            <a:r>
              <a:rPr lang="en-US" dirty="0" err="1" smtClean="0"/>
              <a:t>a.k.a</a:t>
            </a:r>
            <a:r>
              <a:rPr lang="en-US" dirty="0" smtClean="0"/>
              <a:t> One-key MAC (CMAC)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358412" y="2122249"/>
            <a:ext cx="4524182" cy="2825057"/>
            <a:chOff x="1358412" y="2122249"/>
            <a:chExt cx="4524182" cy="28250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312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>
              <a:stCxn id="4" idx="2"/>
              <a:endCxn id="5" idx="0"/>
            </p:cNvCxnSpPr>
            <p:nvPr/>
          </p:nvCxnSpPr>
          <p:spPr bwMode="auto">
            <a:xfrm>
              <a:off x="1880845" y="2491109"/>
              <a:ext cx="1" cy="9809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6" idx="2"/>
              <a:endCxn id="29" idx="0"/>
            </p:cNvCxnSpPr>
            <p:nvPr/>
          </p:nvCxnSpPr>
          <p:spPr bwMode="auto">
            <a:xfrm>
              <a:off x="3369655" y="2491109"/>
              <a:ext cx="312" cy="3477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>
              <a:stCxn id="7" idx="2"/>
              <a:endCxn id="106" idx="0"/>
            </p:cNvCxnSpPr>
            <p:nvPr/>
          </p:nvCxnSpPr>
          <p:spPr bwMode="auto">
            <a:xfrm>
              <a:off x="4858466" y="2491109"/>
              <a:ext cx="0" cy="3477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3239515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5" name="Elbow Connector 14"/>
            <p:cNvCxnSpPr>
              <a:stCxn id="5" idx="3"/>
              <a:endCxn id="29" idx="2"/>
            </p:cNvCxnSpPr>
            <p:nvPr/>
          </p:nvCxnSpPr>
          <p:spPr bwMode="auto">
            <a:xfrm flipV="1">
              <a:off x="2195527" y="2969328"/>
              <a:ext cx="1043986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stCxn id="29" idx="4"/>
              <a:endCxn id="37" idx="0"/>
            </p:cNvCxnSpPr>
            <p:nvPr/>
          </p:nvCxnSpPr>
          <p:spPr bwMode="auto">
            <a:xfrm flipH="1">
              <a:off x="3369657" y="3099781"/>
              <a:ext cx="31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>
              <a:stCxn id="106" idx="4"/>
              <a:endCxn id="39" idx="0"/>
            </p:cNvCxnSpPr>
            <p:nvPr/>
          </p:nvCxnSpPr>
          <p:spPr bwMode="auto">
            <a:xfrm flipH="1">
              <a:off x="4858465" y="3099781"/>
              <a:ext cx="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Elbow Connector 52"/>
            <p:cNvCxnSpPr>
              <a:stCxn id="37" idx="3"/>
              <a:endCxn id="106" idx="2"/>
            </p:cNvCxnSpPr>
            <p:nvPr/>
          </p:nvCxnSpPr>
          <p:spPr bwMode="auto">
            <a:xfrm flipV="1">
              <a:off x="3684338" y="2969329"/>
              <a:ext cx="1043675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>
              <a:stCxn id="39" idx="2"/>
              <a:endCxn id="94" idx="0"/>
            </p:cNvCxnSpPr>
            <p:nvPr/>
          </p:nvCxnSpPr>
          <p:spPr bwMode="auto">
            <a:xfrm>
              <a:off x="4858465" y="4019040"/>
              <a:ext cx="0" cy="5027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" name="Flowchart: Or 105"/>
            <p:cNvSpPr>
              <a:spLocks noChangeAspect="1"/>
            </p:cNvSpPr>
            <p:nvPr/>
          </p:nvSpPr>
          <p:spPr bwMode="auto">
            <a:xfrm>
              <a:off x="4728013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5000" r="-333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stCxn id="44" idx="1"/>
              <a:endCxn id="106" idx="6"/>
            </p:cNvCxnSpPr>
            <p:nvPr/>
          </p:nvCxnSpPr>
          <p:spPr bwMode="auto">
            <a:xfrm flipH="1">
              <a:off x="4988918" y="2969328"/>
              <a:ext cx="49479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blipFill rotWithShape="0">
                <a:blip r:embed="rId21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blipFill rotWithShape="0">
                <a:blip r:embed="rId2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5257411" y="5594127"/>
            <a:ext cx="491924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 smtClean="0"/>
              <a:t>Theorem:</a:t>
            </a:r>
            <a:r>
              <a:rPr lang="en-US" b="0" dirty="0" smtClean="0"/>
              <a:t> secure for messages of </a:t>
            </a:r>
            <a:r>
              <a:rPr lang="en-US" b="0" i="1" dirty="0" smtClean="0"/>
              <a:t>all</a:t>
            </a:r>
            <a:r>
              <a:rPr lang="en-US" dirty="0" smtClean="0"/>
              <a:t> lengths</a:t>
            </a:r>
            <a:endParaRPr lang="en-US" b="0" dirty="0" smtClean="0"/>
          </a:p>
        </p:txBody>
      </p:sp>
      <p:grpSp>
        <p:nvGrpSpPr>
          <p:cNvPr id="86" name="Group 85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88" name="Straight Arrow Connector 87"/>
            <p:cNvCxnSpPr>
              <a:stCxn id="89" idx="1"/>
              <a:endCxn id="110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2" name="Group 91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Rounded Rectangle 92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4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ounded Rectangle 96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6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8" name="Straight Arrow Connector 97"/>
              <p:cNvCxnSpPr>
                <a:stCxn id="93" idx="2"/>
                <a:endCxn id="95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Straight Arrow Connector 98"/>
              <p:cNvCxnSpPr>
                <a:stCxn id="97" idx="2"/>
                <a:endCxn id="103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0" name="Straight Arrow Connector 99"/>
              <p:cNvCxnSpPr>
                <a:endCxn id="110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Rectangle 101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3" name="Flowchart: Or 102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 smtClean="0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04" name="Elbow Connector 103"/>
              <p:cNvCxnSpPr>
                <a:stCxn id="95" idx="3"/>
                <a:endCxn id="103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5" name="Straight Arrow Connector 104"/>
              <p:cNvCxnSpPr>
                <a:stCxn id="103" idx="4"/>
                <a:endCxn id="10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7" name="Straight Arrow Connector 106"/>
              <p:cNvCxnSpPr>
                <a:stCxn id="110" idx="4"/>
                <a:endCxn id="102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Elbow Connector 107"/>
              <p:cNvCxnSpPr>
                <a:stCxn id="101" idx="3"/>
                <a:endCxn id="110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/>
              <p:cNvCxnSpPr>
                <a:stCxn id="102" idx="2"/>
                <a:endCxn id="11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0" name="Flowchart: Or 109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 smtClean="0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3" name="Round Same Side Corner Rectangle 112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Round Same Side Corner Rectangle 113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𝑎𝑑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91" name="Round Same Side Corner Rectangle 9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3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 smtClean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31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285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 smtClean="0"/>
                  <a:t>Theorem: </a:t>
                </a:r>
                <a:r>
                  <a:rPr lang="en-US" sz="2000" dirty="0" smtClean="0"/>
                  <a:t>UF-CMA </a:t>
                </a:r>
                <a:r>
                  <a:rPr lang="en-US" dirty="0" smtClean="0"/>
                  <a:t>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a secure PRP</a:t>
                </a:r>
                <a:endParaRPr lang="en-US" sz="20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-call per message block + 1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-call to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Fully sequential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Cannot utilize parallel AES cores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Only one key</a:t>
                </a:r>
                <a:endParaRPr lang="en-US" sz="2000" dirty="0"/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Standardized by NIST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Wide used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8779274" y="3674048"/>
            <a:ext cx="2667682" cy="1674452"/>
            <a:chOff x="6660303" y="2122249"/>
            <a:chExt cx="4569607" cy="28682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ounded Rectangle 11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Rounded 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12" idx="2"/>
              <a:endCxn id="13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stCxn id="14" idx="2"/>
              <a:endCxn id="20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endCxn id="26" idx="0"/>
            </p:cNvCxnSpPr>
            <p:nvPr/>
          </p:nvCxnSpPr>
          <p:spPr bwMode="auto">
            <a:xfrm>
              <a:off x="10176652" y="2490888"/>
              <a:ext cx="1" cy="3529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lowchart: Or 19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21" name="Elbow Connector 20"/>
            <p:cNvCxnSpPr>
              <a:stCxn id="13" idx="3"/>
              <a:endCxn id="20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0" idx="4"/>
              <a:endCxn id="18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>
              <a:stCxn id="26" idx="4"/>
              <a:endCxn id="19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Elbow Connector 23"/>
            <p:cNvCxnSpPr>
              <a:stCxn id="18" idx="3"/>
              <a:endCxn id="26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stCxn id="19" idx="2"/>
              <a:endCxn id="28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Flowchart: Or 25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9636139" y="2122249"/>
              <a:ext cx="1081026" cy="368639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ound Same Side Corner Rectangle 30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1" name="Round Same Side Corner Rectangle 3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ound Same Side Corner Rectangle 31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8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32" name="Round Same Side Corner 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/>
            <p:cNvCxnSpPr>
              <a:stCxn id="30" idx="1"/>
              <a:endCxn id="26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8779274" y="1553901"/>
            <a:ext cx="2667682" cy="1674453"/>
            <a:chOff x="6660303" y="2122247"/>
            <a:chExt cx="4569607" cy="28682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>
              <a:stCxn id="55" idx="2"/>
              <a:endCxn id="56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57" idx="2"/>
              <a:endCxn id="63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74" idx="1"/>
              <a:endCxn id="69" idx="0"/>
            </p:cNvCxnSpPr>
            <p:nvPr/>
          </p:nvCxnSpPr>
          <p:spPr bwMode="auto">
            <a:xfrm>
              <a:off x="10176653" y="2490886"/>
              <a:ext cx="0" cy="352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Flowchart: Or 62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64" name="Elbow Connector 63"/>
            <p:cNvCxnSpPr>
              <a:stCxn id="56" idx="3"/>
              <a:endCxn id="63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63" idx="4"/>
              <a:endCxn id="61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>
              <a:stCxn id="69" idx="4"/>
              <a:endCxn id="62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Elbow Connector 66"/>
            <p:cNvCxnSpPr>
              <a:stCxn id="61" idx="3"/>
              <a:endCxn id="69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/>
            <p:cNvCxnSpPr>
              <a:stCxn id="62" idx="2"/>
              <a:endCxn id="71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ounded Rectangle 73"/>
                <p:cNvSpPr/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4" name="Rounded 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stCxn id="73" idx="1"/>
              <a:endCxn id="69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171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AES</m:t>
                    </m:r>
                  </m:oMath>
                </a14:m>
                <a:r>
                  <a:rPr lang="en-US" sz="1800" dirty="0" smtClean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=128)</m:t>
                    </m:r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smtClean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endParaRPr lang="nb-NO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60010" y="5742058"/>
                <a:ext cx="663483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AES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10" y="5742058"/>
                <a:ext cx="6634830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233356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a secure PRP then CMAC </a:t>
                </a:r>
                <a:r>
                  <a:rPr lang="nb-NO" b="0" dirty="0" smtClean="0"/>
                  <a:t>is UF-CMA secure. </a:t>
                </a:r>
                <a:endParaRPr lang="nb-NO" dirty="0"/>
              </a:p>
              <a:p>
                <a:pPr indent="0">
                  <a:spcBef>
                    <a:spcPct val="0"/>
                  </a:spcBef>
                </a:pPr>
                <a:endParaRPr lang="nb-NO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b="1" dirty="0" smtClean="0"/>
                  <a:t>Detailed:</a:t>
                </a:r>
                <a:r>
                  <a:rPr lang="nb-NO" b="0" dirty="0" smtClean="0"/>
                  <a:t> </a:t>
                </a:r>
                <a:r>
                  <a:rPr lang="nb-NO" dirty="0"/>
                  <a:t>F</a:t>
                </a:r>
                <a:r>
                  <a:rPr lang="nb-NO" b="0" dirty="0" smtClean="0"/>
                  <a:t>or </a:t>
                </a:r>
                <a:r>
                  <a:rPr lang="nb-NO" b="0" i="1" dirty="0" smtClean="0"/>
                  <a:t>any</a:t>
                </a:r>
                <a:r>
                  <a:rPr lang="nb-NO" b="0" dirty="0" smtClean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 smtClean="0"/>
                  <a:t>-queries, </a:t>
                </a:r>
                <a:r>
                  <a:rPr lang="nb-NO" dirty="0"/>
                  <a:t>e</a:t>
                </a:r>
                <a:r>
                  <a:rPr lang="nb-NO" dirty="0" smtClean="0"/>
                  <a:t>ach having </a:t>
                </a:r>
                <a:r>
                  <a:rPr lang="nb-NO" b="0" dirty="0" smtClean="0"/>
                  <a:t>blocks,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2333562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0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 smtClean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smtClean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endParaRPr lang="nb-NO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60010" y="5742058"/>
                <a:ext cx="666374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ES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10" y="5742058"/>
                <a:ext cx="6663747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xplosion 1 7"/>
              <p:cNvSpPr/>
              <p:nvPr/>
            </p:nvSpPr>
            <p:spPr bwMode="auto">
              <a:xfrm>
                <a:off x="9724140" y="4296260"/>
                <a:ext cx="1863177" cy="1523032"/>
              </a:xfrm>
              <a:prstGeom prst="irregularSeal1">
                <a:avLst/>
              </a:prstGeom>
              <a:solidFill>
                <a:srgbClr val="FF858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Prob.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400" b="1" dirty="0" smtClean="0"/>
                  <a:t>!</a:t>
                </a:r>
              </a:p>
            </p:txBody>
          </p:sp>
        </mc:Choice>
        <mc:Fallback xmlns="">
          <p:sp>
            <p:nvSpPr>
              <p:cNvPr id="8" name="Explosion 1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4140" y="4296260"/>
                <a:ext cx="1863177" cy="1523032"/>
              </a:xfrm>
              <a:prstGeom prst="irregularSeal1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233356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a secure PRP then CMAC </a:t>
                </a:r>
                <a:r>
                  <a:rPr lang="nb-NO" b="0" dirty="0" smtClean="0"/>
                  <a:t>is UF-CMA secure. </a:t>
                </a:r>
                <a:endParaRPr lang="nb-NO" dirty="0"/>
              </a:p>
              <a:p>
                <a:pPr indent="0">
                  <a:spcBef>
                    <a:spcPct val="0"/>
                  </a:spcBef>
                </a:pPr>
                <a:endParaRPr lang="nb-NO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b="1" dirty="0" smtClean="0"/>
                  <a:t>Detailed:</a:t>
                </a:r>
                <a:r>
                  <a:rPr lang="nb-NO" b="0" dirty="0" smtClean="0"/>
                  <a:t> </a:t>
                </a:r>
                <a:r>
                  <a:rPr lang="nb-NO" dirty="0"/>
                  <a:t>F</a:t>
                </a:r>
                <a:r>
                  <a:rPr lang="nb-NO" b="0" dirty="0" smtClean="0"/>
                  <a:t>or </a:t>
                </a:r>
                <a:r>
                  <a:rPr lang="nb-NO" b="0" i="1" dirty="0" smtClean="0"/>
                  <a:t>any</a:t>
                </a:r>
                <a:r>
                  <a:rPr lang="nb-NO" b="0" dirty="0" smtClean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 smtClean="0"/>
                  <a:t>-queries, </a:t>
                </a:r>
                <a:r>
                  <a:rPr lang="nb-NO" dirty="0"/>
                  <a:t>e</a:t>
                </a:r>
                <a:r>
                  <a:rPr lang="nb-NO" dirty="0" smtClean="0"/>
                  <a:t>ach having </a:t>
                </a:r>
                <a:r>
                  <a:rPr lang="nb-NO" b="0" dirty="0" smtClean="0"/>
                  <a:t>blocks,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2333562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507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 smtClean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65 000 </m:t>
                    </m:r>
                  </m:oMath>
                </a14:m>
                <a:r>
                  <a:rPr lang="en-US" sz="1800" dirty="0" smtClean="0"/>
                  <a:t>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endParaRPr lang="nb-NO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160010" y="5782533"/>
                <a:ext cx="3154261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ES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10" y="5782533"/>
                <a:ext cx="3154261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233356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a secure PRP then CMAC </a:t>
                </a:r>
                <a:r>
                  <a:rPr lang="nb-NO" b="0" dirty="0" smtClean="0"/>
                  <a:t>is UF-CMA secure. </a:t>
                </a:r>
                <a:endParaRPr lang="nb-NO" dirty="0"/>
              </a:p>
              <a:p>
                <a:pPr indent="0">
                  <a:spcBef>
                    <a:spcPct val="0"/>
                  </a:spcBef>
                </a:pPr>
                <a:endParaRPr lang="nb-NO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b="1" dirty="0" smtClean="0"/>
                  <a:t>Detailed:</a:t>
                </a:r>
                <a:r>
                  <a:rPr lang="nb-NO" b="0" dirty="0" smtClean="0"/>
                  <a:t> </a:t>
                </a:r>
                <a:r>
                  <a:rPr lang="nb-NO" dirty="0"/>
                  <a:t>F</a:t>
                </a:r>
                <a:r>
                  <a:rPr lang="nb-NO" b="0" dirty="0" smtClean="0"/>
                  <a:t>or </a:t>
                </a:r>
                <a:r>
                  <a:rPr lang="nb-NO" b="0" i="1" dirty="0" smtClean="0"/>
                  <a:t>any</a:t>
                </a:r>
                <a:r>
                  <a:rPr lang="nb-NO" b="0" dirty="0" smtClean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 smtClean="0"/>
                  <a:t>-queries, </a:t>
                </a:r>
                <a:r>
                  <a:rPr lang="nb-NO" dirty="0"/>
                  <a:t>e</a:t>
                </a:r>
                <a:r>
                  <a:rPr lang="nb-NO" dirty="0" smtClean="0"/>
                  <a:t>ach having </a:t>
                </a:r>
                <a:r>
                  <a:rPr lang="nb-NO" b="0" dirty="0" smtClean="0"/>
                  <a:t>blocks,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2333562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8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1841582" y="5352715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 smtClean="0"/>
                  <a:t>Gray codes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582" y="5352715"/>
                <a:ext cx="3141888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/>
              <p:cNvSpPr/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Rounded 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blipFill rotWithShape="0">
                <a:blip r:embed="rId4"/>
                <a:stretch>
                  <a:fillRect b="-1016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>
            <a:spLocks noChangeAspect="1"/>
          </p:cNvSpPr>
          <p:nvPr/>
        </p:nvSpPr>
        <p:spPr bwMode="auto">
          <a:xfrm>
            <a:off x="297151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endCxn id="39" idx="0"/>
          </p:cNvCxnSpPr>
          <p:nvPr/>
        </p:nvCxnSpPr>
        <p:spPr bwMode="auto">
          <a:xfrm flipH="1">
            <a:off x="3115516" y="2050189"/>
            <a:ext cx="1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3" idx="0"/>
          </p:cNvCxnSpPr>
          <p:nvPr/>
        </p:nvCxnSpPr>
        <p:spPr bwMode="auto">
          <a:xfrm>
            <a:off x="311551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blipFill rotWithShape="0">
                <a:blip r:embed="rId5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39" idx="6"/>
          </p:cNvCxnSpPr>
          <p:nvPr/>
        </p:nvCxnSpPr>
        <p:spPr bwMode="auto">
          <a:xfrm flipH="1" flipV="1">
            <a:off x="3259516" y="2503186"/>
            <a:ext cx="319535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498805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55" name="Straight Arrow Connector 54"/>
          <p:cNvCxnSpPr>
            <a:endCxn id="54" idx="0"/>
          </p:cNvCxnSpPr>
          <p:nvPr/>
        </p:nvCxnSpPr>
        <p:spPr bwMode="auto">
          <a:xfrm>
            <a:off x="5132056" y="2050189"/>
            <a:ext cx="0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stCxn id="54" idx="4"/>
            <a:endCxn id="58" idx="0"/>
          </p:cNvCxnSpPr>
          <p:nvPr/>
        </p:nvCxnSpPr>
        <p:spPr bwMode="auto">
          <a:xfrm>
            <a:off x="513205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blipFill rotWithShape="0">
                <a:blip r:embed="rId8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1"/>
            <a:endCxn id="54" idx="6"/>
          </p:cNvCxnSpPr>
          <p:nvPr/>
        </p:nvCxnSpPr>
        <p:spPr bwMode="auto">
          <a:xfrm flipH="1" flipV="1">
            <a:off x="5276056" y="2503186"/>
            <a:ext cx="348413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lowchart: Or 60"/>
          <p:cNvSpPr>
            <a:spLocks noChangeAspect="1"/>
          </p:cNvSpPr>
          <p:nvPr/>
        </p:nvSpPr>
        <p:spPr bwMode="auto">
          <a:xfrm>
            <a:off x="7005907" y="239904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endCxn id="61" idx="0"/>
          </p:cNvCxnSpPr>
          <p:nvPr/>
        </p:nvCxnSpPr>
        <p:spPr bwMode="auto">
          <a:xfrm flipH="1">
            <a:off x="7149907" y="2050189"/>
            <a:ext cx="2" cy="34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5" idx="0"/>
          </p:cNvCxnSpPr>
          <p:nvPr/>
        </p:nvCxnSpPr>
        <p:spPr bwMode="auto">
          <a:xfrm>
            <a:off x="7149907" y="2687049"/>
            <a:ext cx="1" cy="3089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blipFill rotWithShape="0">
                <a:blip r:embed="rId11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blipFill rotWithShape="0">
                <a:blip r:embed="rId1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66" idx="1"/>
            <a:endCxn id="61" idx="6"/>
          </p:cNvCxnSpPr>
          <p:nvPr/>
        </p:nvCxnSpPr>
        <p:spPr bwMode="auto">
          <a:xfrm flipH="1" flipV="1">
            <a:off x="7293907" y="2543049"/>
            <a:ext cx="347372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Flowchart: Or 81"/>
          <p:cNvSpPr>
            <a:spLocks noChangeAspect="1"/>
          </p:cNvSpPr>
          <p:nvPr/>
        </p:nvSpPr>
        <p:spPr bwMode="auto">
          <a:xfrm>
            <a:off x="6244569" y="387190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84" name="Elbow Connector 83"/>
          <p:cNvCxnSpPr>
            <a:stCxn id="43" idx="2"/>
            <a:endCxn id="82" idx="2"/>
          </p:cNvCxnSpPr>
          <p:nvPr/>
        </p:nvCxnSpPr>
        <p:spPr bwMode="auto">
          <a:xfrm rot="16200000" flipH="1">
            <a:off x="4383530" y="2154869"/>
            <a:ext cx="593025" cy="312905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58" idx="2"/>
            <a:endCxn id="82" idx="1"/>
          </p:cNvCxnSpPr>
          <p:nvPr/>
        </p:nvCxnSpPr>
        <p:spPr bwMode="auto">
          <a:xfrm>
            <a:off x="5132056" y="3422884"/>
            <a:ext cx="1154690" cy="4912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65" idx="2"/>
            <a:endCxn id="82" idx="7"/>
          </p:cNvCxnSpPr>
          <p:nvPr/>
        </p:nvCxnSpPr>
        <p:spPr bwMode="auto">
          <a:xfrm flipH="1">
            <a:off x="6490392" y="3462746"/>
            <a:ext cx="659516" cy="4513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68" idx="2"/>
            <a:endCxn id="82" idx="6"/>
          </p:cNvCxnSpPr>
          <p:nvPr/>
        </p:nvCxnSpPr>
        <p:spPr bwMode="auto">
          <a:xfrm rot="5400000">
            <a:off x="6861719" y="1707986"/>
            <a:ext cx="1978774" cy="263707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6244569" y="4444558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107" name="Straight Arrow Connector 106"/>
          <p:cNvCxnSpPr>
            <a:stCxn id="82" idx="4"/>
            <a:endCxn id="106" idx="0"/>
          </p:cNvCxnSpPr>
          <p:nvPr/>
        </p:nvCxnSpPr>
        <p:spPr bwMode="auto">
          <a:xfrm>
            <a:off x="6388569" y="4159909"/>
            <a:ext cx="0" cy="2846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 bwMode="auto">
              <a:xfrm>
                <a:off x="6139734" y="5017206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9734" y="5017206"/>
                <a:ext cx="512682" cy="4667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5" name="Straight Arrow Connector 124"/>
          <p:cNvCxnSpPr>
            <a:stCxn id="106" idx="4"/>
            <a:endCxn id="124" idx="0"/>
          </p:cNvCxnSpPr>
          <p:nvPr/>
        </p:nvCxnSpPr>
        <p:spPr bwMode="auto">
          <a:xfrm>
            <a:off x="6388569" y="4732558"/>
            <a:ext cx="7506" cy="2846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Arrow Connector 128"/>
          <p:cNvCxnSpPr>
            <a:stCxn id="124" idx="2"/>
            <a:endCxn id="131" idx="0"/>
          </p:cNvCxnSpPr>
          <p:nvPr/>
        </p:nvCxnSpPr>
        <p:spPr bwMode="auto">
          <a:xfrm>
            <a:off x="6396075" y="5483967"/>
            <a:ext cx="0" cy="3328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235788" y="5816794"/>
                <a:ext cx="320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788" y="5816794"/>
                <a:ext cx="320574" cy="400110"/>
              </a:xfrm>
              <a:prstGeom prst="rect">
                <a:avLst/>
              </a:prstGeom>
              <a:blipFill rotWithShape="0">
                <a:blip r:embed="rId15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6888437" y="4408542"/>
                <a:ext cx="26125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⋇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smtClean="0">
                    <a:solidFill>
                      <a:schemeClr val="accent6"/>
                    </a:solidFill>
                  </a:rPr>
                  <a:t>	</a:t>
                </a:r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(if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pad</m:t>
                    </m:r>
                    <m:r>
                      <m:rPr>
                        <m:lit/>
                      </m:rP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437" y="4408542"/>
                <a:ext cx="2612517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699"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Straight Arrow Connector 134"/>
          <p:cNvCxnSpPr>
            <a:stCxn id="134" idx="1"/>
            <a:endCxn id="106" idx="6"/>
          </p:cNvCxnSpPr>
          <p:nvPr/>
        </p:nvCxnSpPr>
        <p:spPr bwMode="auto">
          <a:xfrm flipH="1" flipV="1">
            <a:off x="6532569" y="4588558"/>
            <a:ext cx="355868" cy="46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8678013" y="1681549"/>
            <a:ext cx="988881" cy="368640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ound Same Side Corner Rectangle 47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𝑎𝑑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ound Same Side Corner 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510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PMAC properties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 smtClean="0"/>
                  <a:t>Theorem:</a:t>
                </a:r>
                <a:r>
                  <a:rPr lang="en-US" sz="2000" dirty="0" smtClean="0"/>
                  <a:t> UF-CMA secure 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 a secure PRP</a:t>
                </a: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One key</a:t>
                </a: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Incremental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…not used in practice</a:t>
                </a: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7747" y="4625184"/>
                <a:ext cx="30146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PMAC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4625184"/>
                <a:ext cx="3014608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808" r="-80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7747" y="5041118"/>
                <a:ext cx="28312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PMAC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5041118"/>
                <a:ext cx="2831288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86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75565" y="5049014"/>
                <a:ext cx="212641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565" y="5049014"/>
                <a:ext cx="2126416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719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186947" y="5457052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947" y="5457052"/>
                <a:ext cx="2182842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186947" y="5965320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947" y="5965320"/>
                <a:ext cx="2182842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Or 14"/>
          <p:cNvSpPr>
            <a:spLocks noChangeAspect="1"/>
          </p:cNvSpPr>
          <p:nvPr/>
        </p:nvSpPr>
        <p:spPr bwMode="auto">
          <a:xfrm>
            <a:off x="6985255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 smtClean="0">
              <a:latin typeface="Cambria Math" panose="02040503050406030204" pitchFamily="18" charset="0"/>
            </a:endParaRPr>
          </a:p>
        </p:txBody>
      </p:sp>
      <p:cxnSp>
        <p:nvCxnSpPr>
          <p:cNvPr id="16" name="Straight Arrow Connector 15"/>
          <p:cNvCxnSpPr>
            <a:endCxn id="15" idx="0"/>
          </p:cNvCxnSpPr>
          <p:nvPr/>
        </p:nvCxnSpPr>
        <p:spPr bwMode="auto">
          <a:xfrm flipH="1">
            <a:off x="7076322" y="1683883"/>
            <a:ext cx="1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15" idx="4"/>
            <a:endCxn id="19" idx="0"/>
          </p:cNvCxnSpPr>
          <p:nvPr/>
        </p:nvCxnSpPr>
        <p:spPr bwMode="auto">
          <a:xfrm>
            <a:off x="7076322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20" idx="1"/>
            <a:endCxn id="15" idx="6"/>
          </p:cNvCxnSpPr>
          <p:nvPr/>
        </p:nvCxnSpPr>
        <p:spPr bwMode="auto">
          <a:xfrm flipH="1" flipV="1">
            <a:off x="7167390" y="1970364"/>
            <a:ext cx="201198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8260539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 smtClean="0">
              <a:latin typeface="Cambria Math" panose="02040503050406030204" pitchFamily="18" charset="0"/>
            </a:endParaRPr>
          </a:p>
        </p:txBody>
      </p:sp>
      <p:cxnSp>
        <p:nvCxnSpPr>
          <p:cNvPr id="23" name="Straight Arrow Connector 22"/>
          <p:cNvCxnSpPr>
            <a:endCxn id="22" idx="0"/>
          </p:cNvCxnSpPr>
          <p:nvPr/>
        </p:nvCxnSpPr>
        <p:spPr bwMode="auto">
          <a:xfrm>
            <a:off x="8351607" y="1683883"/>
            <a:ext cx="0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4"/>
            <a:endCxn id="26" idx="0"/>
          </p:cNvCxnSpPr>
          <p:nvPr/>
        </p:nvCxnSpPr>
        <p:spPr bwMode="auto">
          <a:xfrm>
            <a:off x="8351607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7" idx="1"/>
            <a:endCxn id="22" idx="6"/>
          </p:cNvCxnSpPr>
          <p:nvPr/>
        </p:nvCxnSpPr>
        <p:spPr bwMode="auto">
          <a:xfrm flipH="1" flipV="1">
            <a:off x="8442674" y="1970364"/>
            <a:ext cx="239891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9536653" y="190450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 smtClean="0">
              <a:latin typeface="Cambria Math" panose="02040503050406030204" pitchFamily="18" charset="0"/>
            </a:endParaRPr>
          </a:p>
        </p:txBody>
      </p:sp>
      <p:cxnSp>
        <p:nvCxnSpPr>
          <p:cNvPr id="30" name="Straight Arrow Connector 29"/>
          <p:cNvCxnSpPr>
            <a:endCxn id="29" idx="0"/>
          </p:cNvCxnSpPr>
          <p:nvPr/>
        </p:nvCxnSpPr>
        <p:spPr bwMode="auto">
          <a:xfrm flipH="1">
            <a:off x="9627720" y="1683883"/>
            <a:ext cx="1" cy="22062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29" idx="4"/>
            <a:endCxn id="33" idx="0"/>
          </p:cNvCxnSpPr>
          <p:nvPr/>
        </p:nvCxnSpPr>
        <p:spPr bwMode="auto">
          <a:xfrm>
            <a:off x="9627720" y="2086641"/>
            <a:ext cx="1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4" idx="1"/>
            <a:endCxn id="29" idx="6"/>
          </p:cNvCxnSpPr>
          <p:nvPr/>
        </p:nvCxnSpPr>
        <p:spPr bwMode="auto">
          <a:xfrm flipH="1">
            <a:off x="9718788" y="1995573"/>
            <a:ext cx="229461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Or 35"/>
          <p:cNvSpPr>
            <a:spLocks noChangeAspect="1"/>
          </p:cNvSpPr>
          <p:nvPr/>
        </p:nvSpPr>
        <p:spPr bwMode="auto">
          <a:xfrm>
            <a:off x="9055174" y="2835961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 smtClean="0">
              <a:latin typeface="Cambria Math" panose="02040503050406030204" pitchFamily="18" charset="0"/>
            </a:endParaRPr>
          </a:p>
        </p:txBody>
      </p:sp>
      <p:cxnSp>
        <p:nvCxnSpPr>
          <p:cNvPr id="37" name="Elbow Connector 36"/>
          <p:cNvCxnSpPr>
            <a:stCxn id="19" idx="2"/>
            <a:endCxn id="36" idx="2"/>
          </p:cNvCxnSpPr>
          <p:nvPr/>
        </p:nvCxnSpPr>
        <p:spPr bwMode="auto">
          <a:xfrm rot="16200000" flipH="1">
            <a:off x="7878230" y="1750083"/>
            <a:ext cx="375036" cy="1978851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>
            <a:stCxn id="26" idx="2"/>
            <a:endCxn id="36" idx="1"/>
          </p:cNvCxnSpPr>
          <p:nvPr/>
        </p:nvCxnSpPr>
        <p:spPr bwMode="auto">
          <a:xfrm>
            <a:off x="8351607" y="2551992"/>
            <a:ext cx="730240" cy="3106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33" idx="2"/>
            <a:endCxn id="36" idx="7"/>
          </p:cNvCxnSpPr>
          <p:nvPr/>
        </p:nvCxnSpPr>
        <p:spPr bwMode="auto">
          <a:xfrm flipH="1">
            <a:off x="9210635" y="2577201"/>
            <a:ext cx="417086" cy="2854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lbow Connector 39"/>
          <p:cNvCxnSpPr>
            <a:stCxn id="14" idx="2"/>
            <a:endCxn id="36" idx="6"/>
          </p:cNvCxnSpPr>
          <p:nvPr/>
        </p:nvCxnSpPr>
        <p:spPr bwMode="auto">
          <a:xfrm rot="5400000">
            <a:off x="9445467" y="1467469"/>
            <a:ext cx="1251401" cy="1667717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Flowchart: Or 40"/>
          <p:cNvSpPr>
            <a:spLocks noChangeAspect="1"/>
          </p:cNvSpPr>
          <p:nvPr/>
        </p:nvSpPr>
        <p:spPr bwMode="auto">
          <a:xfrm>
            <a:off x="9055174" y="3198111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 smtClean="0">
              <a:latin typeface="Cambria Math" panose="02040503050406030204" pitchFamily="18" charset="0"/>
            </a:endParaRPr>
          </a:p>
        </p:txBody>
      </p:sp>
      <p:cxnSp>
        <p:nvCxnSpPr>
          <p:cNvPr id="42" name="Straight Arrow Connector 41"/>
          <p:cNvCxnSpPr>
            <a:stCxn id="36" idx="4"/>
            <a:endCxn id="41" idx="0"/>
          </p:cNvCxnSpPr>
          <p:nvPr/>
        </p:nvCxnSpPr>
        <p:spPr bwMode="auto">
          <a:xfrm>
            <a:off x="9146241" y="3018095"/>
            <a:ext cx="0" cy="1800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988875" y="3560260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8875" y="3560260"/>
                <a:ext cx="324226" cy="2951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41" idx="4"/>
            <a:endCxn id="43" idx="0"/>
          </p:cNvCxnSpPr>
          <p:nvPr/>
        </p:nvCxnSpPr>
        <p:spPr bwMode="auto">
          <a:xfrm>
            <a:off x="9146241" y="3380245"/>
            <a:ext cx="4747" cy="1800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43" idx="2"/>
            <a:endCxn id="46" idx="0"/>
          </p:cNvCxnSpPr>
          <p:nvPr/>
        </p:nvCxnSpPr>
        <p:spPr bwMode="auto">
          <a:xfrm>
            <a:off x="9150988" y="3855445"/>
            <a:ext cx="0" cy="2104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049620" y="4065930"/>
                <a:ext cx="202735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200" dirty="0" smtClean="0"/>
                  <a:t> 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620" y="4065930"/>
                <a:ext cx="202735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3030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482770" y="3157819"/>
                <a:ext cx="2045457" cy="26161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1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nb-NO" sz="11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⋇</m:t>
                    </m:r>
                    <m:r>
                      <a:rPr lang="nb-NO" sz="11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100" dirty="0" smtClean="0">
                    <a:solidFill>
                      <a:schemeClr val="accent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(if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nb-NO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nb-NO" sz="11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pad</m:t>
                    </m:r>
                    <m:r>
                      <m:rPr>
                        <m:lit/>
                      </m:rPr>
                      <a:rPr lang="nb-NO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nb-NO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=0)</m:t>
                    </m:r>
                  </m:oMath>
                </a14:m>
                <a:endParaRPr lang="en-US" sz="11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2770" y="3157819"/>
                <a:ext cx="2045457" cy="261610"/>
              </a:xfrm>
              <a:prstGeom prst="rect">
                <a:avLst/>
              </a:prstGeom>
              <a:blipFill rotWithShape="0">
                <a:blip r:embed="rId21"/>
                <a:stretch>
                  <a:fillRect t="-2326" b="-13953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47" idx="1"/>
            <a:endCxn id="41" idx="6"/>
          </p:cNvCxnSpPr>
          <p:nvPr/>
        </p:nvCxnSpPr>
        <p:spPr bwMode="auto">
          <a:xfrm flipH="1">
            <a:off x="9237309" y="3288624"/>
            <a:ext cx="245461" cy="55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9" name="Group 48"/>
          <p:cNvGrpSpPr/>
          <p:nvPr/>
        </p:nvGrpSpPr>
        <p:grpSpPr>
          <a:xfrm>
            <a:off x="10594113" y="1450750"/>
            <a:ext cx="625380" cy="233132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ound Same Side Corner Rectangle 50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00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000" b="0" i="1" smtClean="0">
                            <a:latin typeface="Cambria Math" panose="02040503050406030204" pitchFamily="18" charset="0"/>
                          </a:rPr>
                          <m:t>𝑎𝑑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1" name="Round Same Side Corner 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16129" r="-322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blipFill rotWithShape="0">
                <a:blip r:embed="rId25"/>
                <a:stretch>
                  <a:fillRect l="-16129" r="-32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421653" y="5037810"/>
                <a:ext cx="739561" cy="249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653" y="5037810"/>
                <a:ext cx="739561" cy="249171"/>
              </a:xfrm>
              <a:prstGeom prst="rect">
                <a:avLst/>
              </a:prstGeom>
              <a:blipFill rotWithShape="0">
                <a:blip r:embed="rId26"/>
                <a:stretch>
                  <a:fillRect l="-5785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069364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364" y="5039286"/>
                <a:ext cx="501739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10976" r="-243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534133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Sup>
                        <m:sSub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4133" y="5039286"/>
                <a:ext cx="5017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10976" r="-243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8600119" y="3009120"/>
                <a:ext cx="506614" cy="171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100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19" y="3009120"/>
                <a:ext cx="506614" cy="171265"/>
              </a:xfrm>
              <a:prstGeom prst="rect">
                <a:avLst/>
              </a:prstGeom>
              <a:blipFill rotWithShape="0">
                <a:blip r:embed="rId29"/>
                <a:stretch>
                  <a:fillRect l="-4819"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1077716" y="4993118"/>
                <a:ext cx="5795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7716" y="4993118"/>
                <a:ext cx="57958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9139647" y="4133642"/>
                <a:ext cx="32271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647" y="4133642"/>
                <a:ext cx="322717" cy="276999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0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63" grpId="0"/>
      <p:bldP spid="64" grpId="0"/>
      <p:bldP spid="65" grpId="0"/>
      <p:bldP spid="66" grpId="0"/>
      <p:bldP spid="67" grpId="0"/>
      <p:bldP spid="53" grpId="0"/>
      <p:bldP spid="54" grpId="0"/>
      <p:bldP spid="5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UF-CMA the right security notion for message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Does not cover replay attacks</a:t>
            </a:r>
          </a:p>
          <a:p>
            <a:pPr marL="474663" lvl="1" indent="0"/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PRFs are good MACs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But usually of short (fixed) input length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CBC-MAC good MAC for messages of a </a:t>
            </a:r>
            <a:r>
              <a:rPr lang="en-US" sz="2000" b="1" i="1" dirty="0" smtClean="0"/>
              <a:t>single</a:t>
            </a:r>
            <a:r>
              <a:rPr lang="en-US" sz="2000" i="1" dirty="0" smtClean="0"/>
              <a:t> fixed </a:t>
            </a:r>
            <a:r>
              <a:rPr lang="en-US" sz="2000" dirty="0" smtClean="0"/>
              <a:t>length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CMAC upgrades CBC-MAC to variable-length messages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2.xml><?xml version="1.0" encoding="utf-8"?>
<a:theme xmlns:a="http://schemas.openxmlformats.org/drawingml/2006/main" name="1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5644</TotalTime>
  <Words>1501</Words>
  <Application>Microsoft Office PowerPoint</Application>
  <PresentationFormat>Widescreen</PresentationFormat>
  <Paragraphs>838</Paragraphs>
  <Slides>45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Cambria Math</vt:lpstr>
      <vt:lpstr>Consolas</vt:lpstr>
      <vt:lpstr>Times New Roman</vt:lpstr>
      <vt:lpstr>TEK4500-UIO</vt:lpstr>
      <vt:lpstr>1_TEK4500-UIO</vt:lpstr>
      <vt:lpstr>2_TEK4500-UIO</vt:lpstr>
      <vt:lpstr>Lecture 4 – Message authentication, UF-CMA, CBC-MAC, CMAC</vt:lpstr>
      <vt:lpstr>What is cryptography?</vt:lpstr>
      <vt:lpstr>What is cryptography?</vt:lpstr>
      <vt:lpstr>Basic goals of cryptography</vt:lpstr>
      <vt:lpstr>Motivation</vt:lpstr>
      <vt:lpstr>Encryption ≠ integrity</vt:lpstr>
      <vt:lpstr>Message authentication – idea </vt:lpstr>
      <vt:lpstr>Message authentication – idea </vt:lpstr>
      <vt:lpstr>Message authentication – idea </vt:lpstr>
      <vt:lpstr>Message authentication schemes – syntax </vt:lpstr>
      <vt:lpstr>UF-CMA – Unforgability against chosen-message attacks</vt:lpstr>
      <vt:lpstr>Properties of UF-CMA definition </vt:lpstr>
      <vt:lpstr>Message authentication codes (MACs)</vt:lpstr>
      <vt:lpstr>PRFs are good MACs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</vt:lpstr>
      <vt:lpstr>PowerPoint Presentation</vt:lpstr>
      <vt:lpstr>MACs from block ciphers – Attempt 1</vt:lpstr>
      <vt:lpstr>Attempt 1 – an attack</vt:lpstr>
      <vt:lpstr>Attempt 2</vt:lpstr>
      <vt:lpstr>Attempt 2 – an attack</vt:lpstr>
      <vt:lpstr>Attempt 3</vt:lpstr>
      <vt:lpstr>Attempt 3 – an attack</vt:lpstr>
      <vt:lpstr>CBC-MAC</vt:lpstr>
      <vt:lpstr>CBC-MAC</vt:lpstr>
      <vt:lpstr>CBC-MAC vs. CBC$-ENC</vt:lpstr>
      <vt:lpstr>Allowing variable-length messages</vt:lpstr>
      <vt:lpstr>Length-prepended CBC-MAC</vt:lpstr>
      <vt:lpstr>ECBC-MAC</vt:lpstr>
      <vt:lpstr>CBC-MAC vs ECBC-MAC</vt:lpstr>
      <vt:lpstr>ECBC-MAC</vt:lpstr>
      <vt:lpstr>FCBC-MAC</vt:lpstr>
      <vt:lpstr>XCBC-MAC</vt:lpstr>
      <vt:lpstr>CMAC a.k.a One-key MAC (CMAC)</vt:lpstr>
      <vt:lpstr>CMAC</vt:lpstr>
      <vt:lpstr>CMAC security</vt:lpstr>
      <vt:lpstr>CMAC security</vt:lpstr>
      <vt:lpstr>CMAC security</vt:lpstr>
      <vt:lpstr>PMAC</vt:lpstr>
      <vt:lpstr>PMAC properties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420</cp:revision>
  <dcterms:created xsi:type="dcterms:W3CDTF">2020-06-02T10:31:43Z</dcterms:created>
  <dcterms:modified xsi:type="dcterms:W3CDTF">2021-09-15T14:13:01Z</dcterms:modified>
</cp:coreProperties>
</file>