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6" r:id="rId1"/>
  </p:sldMasterIdLst>
  <p:notesMasterIdLst>
    <p:notesMasterId r:id="rId38"/>
  </p:notesMasterIdLst>
  <p:handoutMasterIdLst>
    <p:handoutMasterId r:id="rId39"/>
  </p:handoutMasterIdLst>
  <p:sldIdLst>
    <p:sldId id="327" r:id="rId2"/>
    <p:sldId id="342" r:id="rId3"/>
    <p:sldId id="387" r:id="rId4"/>
    <p:sldId id="370" r:id="rId5"/>
    <p:sldId id="399" r:id="rId6"/>
    <p:sldId id="404" r:id="rId7"/>
    <p:sldId id="403" r:id="rId8"/>
    <p:sldId id="339" r:id="rId9"/>
    <p:sldId id="349" r:id="rId10"/>
    <p:sldId id="396" r:id="rId11"/>
    <p:sldId id="395" r:id="rId12"/>
    <p:sldId id="335" r:id="rId13"/>
    <p:sldId id="331" r:id="rId14"/>
    <p:sldId id="390" r:id="rId15"/>
    <p:sldId id="391" r:id="rId16"/>
    <p:sldId id="394" r:id="rId17"/>
    <p:sldId id="392" r:id="rId18"/>
    <p:sldId id="393" r:id="rId19"/>
    <p:sldId id="377" r:id="rId20"/>
    <p:sldId id="357" r:id="rId21"/>
    <p:sldId id="378" r:id="rId22"/>
    <p:sldId id="359" r:id="rId23"/>
    <p:sldId id="376" r:id="rId24"/>
    <p:sldId id="374" r:id="rId25"/>
    <p:sldId id="379" r:id="rId26"/>
    <p:sldId id="371" r:id="rId27"/>
    <p:sldId id="386" r:id="rId28"/>
    <p:sldId id="365" r:id="rId29"/>
    <p:sldId id="366" r:id="rId30"/>
    <p:sldId id="367" r:id="rId31"/>
    <p:sldId id="382" r:id="rId32"/>
    <p:sldId id="383" r:id="rId33"/>
    <p:sldId id="405" r:id="rId34"/>
    <p:sldId id="384" r:id="rId35"/>
    <p:sldId id="388" r:id="rId36"/>
    <p:sldId id="385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koja" initials="h" lastIdx="4" clrIdx="0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3CD"/>
    <a:srgbClr val="FFE285"/>
    <a:srgbClr val="F2B800"/>
    <a:srgbClr val="FFD5D5"/>
    <a:srgbClr val="EFEFFB"/>
    <a:srgbClr val="CC00FF"/>
    <a:srgbClr val="00D09E"/>
    <a:srgbClr val="EC1C24"/>
    <a:srgbClr val="6FA58E"/>
    <a:srgbClr val="0B0B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55" autoAdjust="0"/>
    <p:restoredTop sz="84235" autoAdjust="0"/>
  </p:normalViewPr>
  <p:slideViewPr>
    <p:cSldViewPr snapToGrid="0" showGuides="1">
      <p:cViewPr varScale="1">
        <p:scale>
          <a:sx n="94" d="100"/>
          <a:sy n="94" d="100"/>
        </p:scale>
        <p:origin x="198" y="9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CD62D-4B77-4A2F-93D6-13F9CCFC96B4}" type="datetimeFigureOut">
              <a:rPr lang="en-US" smtClean="0"/>
              <a:t>10/20/2021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3420A-E794-4D2D-BB9A-E2B1E30EB8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277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10/20/2021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002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8117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2828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: </m:t>
                    </m:r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 –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US" dirty="0" smtClean="0"/>
                  <a:t>over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89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=−1</m:t>
                      </m:r>
                    </m:oMath>
                  </m:oMathPara>
                </a14:m>
                <a:endParaRPr lang="en-US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= 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dirty="0" smtClean="0">
                    <a:latin typeface="Cambria Math" panose="02040503050406030204" pitchFamily="18" charset="0"/>
                  </a:rPr>
                  <a:t>𝐸 : 𝑦^2=𝑥^3  – 𝑥 </a:t>
                </a:r>
                <a:r>
                  <a:rPr lang="nb-NO" b="0" i="0" dirty="0" smtClean="0">
                    <a:latin typeface="Cambria Math" panose="02040503050406030204" pitchFamily="18" charset="0"/>
                  </a:rPr>
                  <a:t> </a:t>
                </a:r>
                <a:r>
                  <a:rPr lang="en-US" dirty="0" smtClean="0"/>
                  <a:t>over </a:t>
                </a:r>
                <a:r>
                  <a:rPr lang="nb-NO" b="1" i="0" smtClean="0">
                    <a:latin typeface="Cambria Math" panose="02040503050406030204" pitchFamily="18" charset="0"/>
                  </a:rPr>
                  <a:t>𝒁</a:t>
                </a:r>
                <a:r>
                  <a:rPr lang="nb-NO" b="0" i="0" smtClean="0">
                    <a:latin typeface="Cambria Math" panose="02040503050406030204" pitchFamily="18" charset="0"/>
                  </a:rPr>
                  <a:t>_89</a:t>
                </a:r>
                <a:endParaRPr lang="en-US" dirty="0" smtClean="0"/>
              </a:p>
              <a:p>
                <a:endParaRPr lang="en-US" dirty="0" smtClean="0"/>
              </a:p>
              <a:p>
                <a:pPr/>
                <a:r>
                  <a:rPr lang="en-US" i="0" dirty="0" smtClean="0">
                    <a:latin typeface="Cambria Math" panose="02040503050406030204" pitchFamily="18" charset="0"/>
                  </a:rPr>
                  <a:t>𝑎 =−1</a:t>
                </a:r>
                <a:endParaRPr lang="en-US" dirty="0" smtClean="0"/>
              </a:p>
              <a:p>
                <a:pPr/>
                <a:r>
                  <a:rPr lang="en-US" i="0" dirty="0" smtClean="0">
                    <a:latin typeface="Cambria Math" panose="02040503050406030204" pitchFamily="18" charset="0"/>
                  </a:rPr>
                  <a:t>𝑏 = 0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50881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60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7871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4881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49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1747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0911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8876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2866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2312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599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5285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37619" y="6386992"/>
            <a:ext cx="488109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0170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0872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2" y="1080848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080848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07139" y="6386992"/>
            <a:ext cx="518589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8510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5037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6606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7602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995182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1737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TEK 4500</a:t>
            </a:r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637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TEK 4500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3856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TEK 4500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212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371600"/>
            <a:ext cx="508000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371600"/>
            <a:ext cx="50800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810000"/>
            <a:ext cx="50800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TEK 4500</a:t>
            </a: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11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371600"/>
            <a:ext cx="10363200" cy="4724400"/>
          </a:xfrm>
        </p:spPr>
        <p:txBody>
          <a:bodyPr/>
          <a:lstStyle/>
          <a:p>
            <a:pPr lvl="0"/>
            <a:r>
              <a:rPr lang="en-US" noProof="0" dirty="0" smtClean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TEK 4500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7247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1" y="278295"/>
            <a:ext cx="11137237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3392" y="1371600"/>
            <a:ext cx="6201478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0156" y="1371600"/>
            <a:ext cx="4710473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3477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 smtClean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45239" y="6386992"/>
            <a:ext cx="480489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720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microsoft.com/office/2007/relationships/hdphoto" Target="../media/hdphoto1.wdp"/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12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1.png"/><Relationship Id="rId11" Type="http://schemas.openxmlformats.org/officeDocument/2006/relationships/image" Target="../media/image2.png"/><Relationship Id="rId5" Type="http://schemas.openxmlformats.org/officeDocument/2006/relationships/image" Target="../media/image211.png"/><Relationship Id="rId10" Type="http://schemas.openxmlformats.org/officeDocument/2006/relationships/image" Target="../media/image7.png"/><Relationship Id="rId4" Type="http://schemas.openxmlformats.org/officeDocument/2006/relationships/image" Target="../media/image110.png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8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7.png"/><Relationship Id="rId5" Type="http://schemas.openxmlformats.org/officeDocument/2006/relationships/image" Target="../media/image9.png"/><Relationship Id="rId10" Type="http://schemas.openxmlformats.org/officeDocument/2006/relationships/image" Target="../media/image16.png"/><Relationship Id="rId4" Type="http://schemas.openxmlformats.org/officeDocument/2006/relationships/image" Target="../media/image12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2.png"/><Relationship Id="rId3" Type="http://schemas.openxmlformats.org/officeDocument/2006/relationships/image" Target="../media/image213.png"/><Relationship Id="rId12" Type="http://schemas.openxmlformats.org/officeDocument/2006/relationships/image" Target="../media/image231.png"/><Relationship Id="rId2" Type="http://schemas.openxmlformats.org/officeDocument/2006/relationships/image" Target="../media/image212.png"/><Relationship Id="rId1" Type="http://schemas.openxmlformats.org/officeDocument/2006/relationships/slideLayout" Target="../slideLayouts/slideLayout6.xml"/><Relationship Id="rId11" Type="http://schemas.openxmlformats.org/officeDocument/2006/relationships/image" Target="../media/image211.png"/><Relationship Id="rId10" Type="http://schemas.openxmlformats.org/officeDocument/2006/relationships/image" Target="../media/image209.png"/><Relationship Id="rId4" Type="http://schemas.openxmlformats.org/officeDocument/2006/relationships/image" Target="../media/image21.png"/><Relationship Id="rId9" Type="http://schemas.openxmlformats.org/officeDocument/2006/relationships/image" Target="../media/image208.png"/><Relationship Id="rId1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2.png"/><Relationship Id="rId3" Type="http://schemas.openxmlformats.org/officeDocument/2006/relationships/image" Target="../media/image21.png"/><Relationship Id="rId12" Type="http://schemas.openxmlformats.org/officeDocument/2006/relationships/image" Target="../media/image231.png"/><Relationship Id="rId2" Type="http://schemas.openxmlformats.org/officeDocument/2006/relationships/image" Target="../media/image212.png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11" Type="http://schemas.openxmlformats.org/officeDocument/2006/relationships/image" Target="../media/image211.png"/><Relationship Id="rId15" Type="http://schemas.openxmlformats.org/officeDocument/2006/relationships/image" Target="../media/image24.png"/><Relationship Id="rId10" Type="http://schemas.openxmlformats.org/officeDocument/2006/relationships/image" Target="../media/image209.png"/><Relationship Id="rId9" Type="http://schemas.openxmlformats.org/officeDocument/2006/relationships/image" Target="../media/image208.png"/><Relationship Id="rId1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30.png"/><Relationship Id="rId13" Type="http://schemas.openxmlformats.org/officeDocument/2006/relationships/image" Target="../media/image22.png"/><Relationship Id="rId18" Type="http://schemas.openxmlformats.org/officeDocument/2006/relationships/image" Target="../media/image32.png"/><Relationship Id="rId3" Type="http://schemas.openxmlformats.org/officeDocument/2006/relationships/image" Target="../media/image24.png"/><Relationship Id="rId12" Type="http://schemas.openxmlformats.org/officeDocument/2006/relationships/image" Target="../media/image25.png"/><Relationship Id="rId17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11" Type="http://schemas.openxmlformats.org/officeDocument/2006/relationships/image" Target="../media/image28.png"/><Relationship Id="rId15" Type="http://schemas.openxmlformats.org/officeDocument/2006/relationships/image" Target="../media/image29.png"/><Relationship Id="rId10" Type="http://schemas.openxmlformats.org/officeDocument/2006/relationships/image" Target="../media/image27.png"/><Relationship Id="rId19" Type="http://schemas.openxmlformats.org/officeDocument/2006/relationships/image" Target="../media/image33.png"/><Relationship Id="rId4" Type="http://schemas.openxmlformats.org/officeDocument/2006/relationships/image" Target="../media/image233.png"/><Relationship Id="rId9" Type="http://schemas.openxmlformats.org/officeDocument/2006/relationships/image" Target="../media/image26.png"/><Relationship Id="rId1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35.png"/><Relationship Id="rId3" Type="http://schemas.openxmlformats.org/officeDocument/2006/relationships/image" Target="../media/image34.png"/><Relationship Id="rId7" Type="http://schemas.openxmlformats.org/officeDocument/2006/relationships/image" Target="../media/image4.png"/><Relationship Id="rId12" Type="http://schemas.microsoft.com/office/2007/relationships/hdphoto" Target="../media/hdphoto1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1.png"/><Relationship Id="rId11" Type="http://schemas.openxmlformats.org/officeDocument/2006/relationships/image" Target="../media/image1.png"/><Relationship Id="rId5" Type="http://schemas.openxmlformats.org/officeDocument/2006/relationships/image" Target="../media/image211.png"/><Relationship Id="rId1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image" Target="../media/image110.png"/><Relationship Id="rId9" Type="http://schemas.openxmlformats.org/officeDocument/2006/relationships/image" Target="../media/image6.png"/><Relationship Id="rId1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0.png"/><Relationship Id="rId13" Type="http://schemas.openxmlformats.org/officeDocument/2006/relationships/image" Target="../media/image320.png"/><Relationship Id="rId3" Type="http://schemas.openxmlformats.org/officeDocument/2006/relationships/image" Target="../media/image36.png"/><Relationship Id="rId7" Type="http://schemas.openxmlformats.org/officeDocument/2006/relationships/image" Target="../media/image260.png"/><Relationship Id="rId12" Type="http://schemas.openxmlformats.org/officeDocument/2006/relationships/image" Target="../media/image3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png"/><Relationship Id="rId11" Type="http://schemas.openxmlformats.org/officeDocument/2006/relationships/image" Target="../media/image37.png"/><Relationship Id="rId5" Type="http://schemas.microsoft.com/office/2007/relationships/hdphoto" Target="../media/hdphoto1.wdp"/><Relationship Id="rId15" Type="http://schemas.openxmlformats.org/officeDocument/2006/relationships/image" Target="../media/image39.png"/><Relationship Id="rId10" Type="http://schemas.openxmlformats.org/officeDocument/2006/relationships/image" Target="../media/image290.png"/><Relationship Id="rId4" Type="http://schemas.openxmlformats.org/officeDocument/2006/relationships/image" Target="../media/image1.png"/><Relationship Id="rId9" Type="http://schemas.openxmlformats.org/officeDocument/2006/relationships/image" Target="../media/image280.png"/><Relationship Id="rId1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0.png"/><Relationship Id="rId13" Type="http://schemas.openxmlformats.org/officeDocument/2006/relationships/image" Target="../media/image410.png"/><Relationship Id="rId1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1.png"/><Relationship Id="rId12" Type="http://schemas.openxmlformats.org/officeDocument/2006/relationships/image" Target="../media/image390.png"/><Relationship Id="rId17" Type="http://schemas.openxmlformats.org/officeDocument/2006/relationships/image" Target="../media/image44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4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png"/><Relationship Id="rId11" Type="http://schemas.openxmlformats.org/officeDocument/2006/relationships/image" Target="../media/image380.png"/><Relationship Id="rId5" Type="http://schemas.microsoft.com/office/2007/relationships/hdphoto" Target="../media/hdphoto1.wdp"/><Relationship Id="rId15" Type="http://schemas.openxmlformats.org/officeDocument/2006/relationships/image" Target="../media/image420.png"/><Relationship Id="rId10" Type="http://schemas.openxmlformats.org/officeDocument/2006/relationships/image" Target="../media/image330.png"/><Relationship Id="rId4" Type="http://schemas.openxmlformats.org/officeDocument/2006/relationships/image" Target="../media/image1.png"/><Relationship Id="rId9" Type="http://schemas.openxmlformats.org/officeDocument/2006/relationships/image" Target="../media/image370.png"/><Relationship Id="rId14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10.png"/><Relationship Id="rId7" Type="http://schemas.openxmlformats.org/officeDocument/2006/relationships/image" Target="../media/image3110.png"/><Relationship Id="rId12" Type="http://schemas.openxmlformats.org/officeDocument/2006/relationships/image" Target="../media/image502.png"/><Relationship Id="rId2" Type="http://schemas.openxmlformats.org/officeDocument/2006/relationships/image" Target="../media/image49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11.png"/><Relationship Id="rId11" Type="http://schemas.openxmlformats.org/officeDocument/2006/relationships/image" Target="../media/image500.png"/><Relationship Id="rId5" Type="http://schemas.openxmlformats.org/officeDocument/2006/relationships/image" Target="../media/image2911.png"/><Relationship Id="rId10" Type="http://schemas.openxmlformats.org/officeDocument/2006/relationships/image" Target="../media/image496.png"/><Relationship Id="rId4" Type="http://schemas.openxmlformats.org/officeDocument/2006/relationships/image" Target="../media/image2810.png"/><Relationship Id="rId9" Type="http://schemas.openxmlformats.org/officeDocument/2006/relationships/image" Target="../media/image49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5.png"/><Relationship Id="rId3" Type="http://schemas.openxmlformats.org/officeDocument/2006/relationships/image" Target="../media/image1.png"/><Relationship Id="rId7" Type="http://schemas.openxmlformats.org/officeDocument/2006/relationships/image" Target="../media/image51.png"/><Relationship Id="rId12" Type="http://schemas.openxmlformats.org/officeDocument/2006/relationships/image" Target="../media/image5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11" Type="http://schemas.openxmlformats.org/officeDocument/2006/relationships/image" Target="../media/image49.png"/><Relationship Id="rId5" Type="http://schemas.openxmlformats.org/officeDocument/2006/relationships/image" Target="../media/image47.png"/><Relationship Id="rId15" Type="http://schemas.openxmlformats.org/officeDocument/2006/relationships/image" Target="../media/image57.png"/><Relationship Id="rId10" Type="http://schemas.openxmlformats.org/officeDocument/2006/relationships/image" Target="../media/image48.png"/><Relationship Id="rId4" Type="http://schemas.microsoft.com/office/2007/relationships/hdphoto" Target="../media/hdphoto1.wdp"/><Relationship Id="rId9" Type="http://schemas.openxmlformats.org/officeDocument/2006/relationships/image" Target="../media/image53.png"/><Relationship Id="rId14" Type="http://schemas.openxmlformats.org/officeDocument/2006/relationships/image" Target="../media/image5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48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80.png"/><Relationship Id="rId13" Type="http://schemas.openxmlformats.org/officeDocument/2006/relationships/image" Target="../media/image59.png"/><Relationship Id="rId18" Type="http://schemas.openxmlformats.org/officeDocument/2006/relationships/image" Target="../media/image3890.png"/><Relationship Id="rId26" Type="http://schemas.openxmlformats.org/officeDocument/2006/relationships/image" Target="../media/image66.png"/><Relationship Id="rId3" Type="http://schemas.openxmlformats.org/officeDocument/2006/relationships/image" Target="../media/image2201.png"/><Relationship Id="rId21" Type="http://schemas.openxmlformats.org/officeDocument/2006/relationships/image" Target="../media/image3940.png"/><Relationship Id="rId7" Type="http://schemas.openxmlformats.org/officeDocument/2006/relationships/image" Target="../media/image560.png"/><Relationship Id="rId12" Type="http://schemas.openxmlformats.org/officeDocument/2006/relationships/image" Target="../media/image2321.png"/><Relationship Id="rId17" Type="http://schemas.openxmlformats.org/officeDocument/2006/relationships/image" Target="../media/image61.png"/><Relationship Id="rId25" Type="http://schemas.openxmlformats.org/officeDocument/2006/relationships/image" Target="../media/image4051.png"/><Relationship Id="rId2" Type="http://schemas.openxmlformats.org/officeDocument/2006/relationships/image" Target="../media/image540.png"/><Relationship Id="rId16" Type="http://schemas.openxmlformats.org/officeDocument/2006/relationships/image" Target="../media/image3650.png"/><Relationship Id="rId20" Type="http://schemas.openxmlformats.org/officeDocument/2006/relationships/image" Target="../media/image63.png"/><Relationship Id="rId29" Type="http://schemas.openxmlformats.org/officeDocument/2006/relationships/image" Target="../media/image409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0.png"/><Relationship Id="rId11" Type="http://schemas.openxmlformats.org/officeDocument/2006/relationships/image" Target="../media/image580.png"/><Relationship Id="rId24" Type="http://schemas.openxmlformats.org/officeDocument/2006/relationships/image" Target="../media/image65.png"/><Relationship Id="rId32" Type="http://schemas.openxmlformats.org/officeDocument/2006/relationships/image" Target="../media/image523.png"/><Relationship Id="rId5" Type="http://schemas.openxmlformats.org/officeDocument/2006/relationships/image" Target="../media/image2221.png"/><Relationship Id="rId15" Type="http://schemas.openxmlformats.org/officeDocument/2006/relationships/image" Target="../media/image60.png"/><Relationship Id="rId23" Type="http://schemas.openxmlformats.org/officeDocument/2006/relationships/image" Target="../media/image3980.png"/><Relationship Id="rId28" Type="http://schemas.openxmlformats.org/officeDocument/2006/relationships/image" Target="../media/image67.png"/><Relationship Id="rId10" Type="http://schemas.openxmlformats.org/officeDocument/2006/relationships/image" Target="../media/image2301.png"/><Relationship Id="rId19" Type="http://schemas.openxmlformats.org/officeDocument/2006/relationships/image" Target="../media/image62.png"/><Relationship Id="rId31" Type="http://schemas.openxmlformats.org/officeDocument/2006/relationships/image" Target="../media/image4131.png"/><Relationship Id="rId4" Type="http://schemas.openxmlformats.org/officeDocument/2006/relationships/image" Target="../media/image2213.png"/><Relationship Id="rId9" Type="http://schemas.openxmlformats.org/officeDocument/2006/relationships/image" Target="../media/image570.png"/><Relationship Id="rId14" Type="http://schemas.openxmlformats.org/officeDocument/2006/relationships/image" Target="../media/image3250.png"/><Relationship Id="rId22" Type="http://schemas.openxmlformats.org/officeDocument/2006/relationships/image" Target="../media/image64.png"/><Relationship Id="rId27" Type="http://schemas.openxmlformats.org/officeDocument/2006/relationships/image" Target="../media/image4071.png"/><Relationship Id="rId30" Type="http://schemas.openxmlformats.org/officeDocument/2006/relationships/image" Target="../media/image6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80.png"/><Relationship Id="rId13" Type="http://schemas.openxmlformats.org/officeDocument/2006/relationships/image" Target="../media/image59.png"/><Relationship Id="rId18" Type="http://schemas.openxmlformats.org/officeDocument/2006/relationships/image" Target="../media/image3890.png"/><Relationship Id="rId3" Type="http://schemas.openxmlformats.org/officeDocument/2006/relationships/image" Target="../media/image2201.png"/><Relationship Id="rId7" Type="http://schemas.openxmlformats.org/officeDocument/2006/relationships/image" Target="../media/image560.png"/><Relationship Id="rId12" Type="http://schemas.openxmlformats.org/officeDocument/2006/relationships/image" Target="../media/image2321.png"/><Relationship Id="rId17" Type="http://schemas.openxmlformats.org/officeDocument/2006/relationships/image" Target="../media/image61.png"/><Relationship Id="rId2" Type="http://schemas.openxmlformats.org/officeDocument/2006/relationships/image" Target="../media/image540.png"/><Relationship Id="rId16" Type="http://schemas.openxmlformats.org/officeDocument/2006/relationships/image" Target="../media/image3650.png"/><Relationship Id="rId20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0.png"/><Relationship Id="rId11" Type="http://schemas.openxmlformats.org/officeDocument/2006/relationships/image" Target="../media/image580.png"/><Relationship Id="rId5" Type="http://schemas.openxmlformats.org/officeDocument/2006/relationships/image" Target="../media/image2221.png"/><Relationship Id="rId15" Type="http://schemas.openxmlformats.org/officeDocument/2006/relationships/image" Target="../media/image60.png"/><Relationship Id="rId10" Type="http://schemas.openxmlformats.org/officeDocument/2006/relationships/image" Target="../media/image2301.png"/><Relationship Id="rId19" Type="http://schemas.openxmlformats.org/officeDocument/2006/relationships/image" Target="../media/image523.png"/><Relationship Id="rId4" Type="http://schemas.openxmlformats.org/officeDocument/2006/relationships/image" Target="../media/image2213.png"/><Relationship Id="rId9" Type="http://schemas.openxmlformats.org/officeDocument/2006/relationships/image" Target="../media/image570.png"/><Relationship Id="rId14" Type="http://schemas.openxmlformats.org/officeDocument/2006/relationships/image" Target="../media/image325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4.png"/><Relationship Id="rId5" Type="http://schemas.openxmlformats.org/officeDocument/2006/relationships/image" Target="../media/image730.png"/><Relationship Id="rId4" Type="http://schemas.openxmlformats.org/officeDocument/2006/relationships/image" Target="../media/image87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5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6.png"/><Relationship Id="rId3" Type="http://schemas.openxmlformats.org/officeDocument/2006/relationships/image" Target="../media/image1.png"/><Relationship Id="rId7" Type="http://schemas.openxmlformats.org/officeDocument/2006/relationships/image" Target="../media/image51.png"/><Relationship Id="rId12" Type="http://schemas.openxmlformats.org/officeDocument/2006/relationships/image" Target="../media/image55.png"/><Relationship Id="rId2" Type="http://schemas.openxmlformats.org/officeDocument/2006/relationships/image" Target="../media/image29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11" Type="http://schemas.openxmlformats.org/officeDocument/2006/relationships/image" Target="../media/image54.png"/><Relationship Id="rId5" Type="http://schemas.openxmlformats.org/officeDocument/2006/relationships/image" Target="../media/image47.png"/><Relationship Id="rId10" Type="http://schemas.openxmlformats.org/officeDocument/2006/relationships/image" Target="../media/image49.png"/><Relationship Id="rId4" Type="http://schemas.microsoft.com/office/2007/relationships/hdphoto" Target="../media/hdphoto1.wdp"/><Relationship Id="rId9" Type="http://schemas.openxmlformats.org/officeDocument/2006/relationships/image" Target="../media/image53.png"/><Relationship Id="rId14" Type="http://schemas.openxmlformats.org/officeDocument/2006/relationships/image" Target="../media/image5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8" Type="http://schemas.openxmlformats.org/officeDocument/2006/relationships/image" Target="../media/image113.png"/><Relationship Id="rId3" Type="http://schemas.openxmlformats.org/officeDocument/2006/relationships/image" Target="../media/image820.png"/><Relationship Id="rId7" Type="http://schemas.openxmlformats.org/officeDocument/2006/relationships/image" Target="../media/image85.png"/><Relationship Id="rId12" Type="http://schemas.openxmlformats.org/officeDocument/2006/relationships/image" Target="../media/image90.png"/><Relationship Id="rId17" Type="http://schemas.openxmlformats.org/officeDocument/2006/relationships/image" Target="../media/image112.png"/><Relationship Id="rId2" Type="http://schemas.openxmlformats.org/officeDocument/2006/relationships/image" Target="../media/image83.png"/><Relationship Id="rId16" Type="http://schemas.openxmlformats.org/officeDocument/2006/relationships/image" Target="../media/image1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0.png"/><Relationship Id="rId11" Type="http://schemas.openxmlformats.org/officeDocument/2006/relationships/image" Target="../media/image89.png"/><Relationship Id="rId15" Type="http://schemas.openxmlformats.org/officeDocument/2006/relationships/image" Target="../media/image109.png"/><Relationship Id="rId10" Type="http://schemas.openxmlformats.org/officeDocument/2006/relationships/image" Target="../media/image88.png"/><Relationship Id="rId19" Type="http://schemas.openxmlformats.org/officeDocument/2006/relationships/image" Target="../media/image114.png"/><Relationship Id="rId4" Type="http://schemas.openxmlformats.org/officeDocument/2006/relationships/image" Target="../media/image830.png"/><Relationship Id="rId9" Type="http://schemas.openxmlformats.org/officeDocument/2006/relationships/image" Target="../media/image87.png"/><Relationship Id="rId14" Type="http://schemas.openxmlformats.org/officeDocument/2006/relationships/image" Target="../media/image10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8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13" Type="http://schemas.openxmlformats.org/officeDocument/2006/relationships/image" Target="../media/image104.png"/><Relationship Id="rId3" Type="http://schemas.openxmlformats.org/officeDocument/2006/relationships/image" Target="../media/image930.png"/><Relationship Id="rId7" Type="http://schemas.openxmlformats.org/officeDocument/2006/relationships/image" Target="../media/image97.png"/><Relationship Id="rId12" Type="http://schemas.openxmlformats.org/officeDocument/2006/relationships/image" Target="../media/image103.png"/><Relationship Id="rId2" Type="http://schemas.openxmlformats.org/officeDocument/2006/relationships/image" Target="../media/image92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6.png"/><Relationship Id="rId11" Type="http://schemas.openxmlformats.org/officeDocument/2006/relationships/image" Target="../media/image102.png"/><Relationship Id="rId5" Type="http://schemas.openxmlformats.org/officeDocument/2006/relationships/image" Target="../media/image95.png"/><Relationship Id="rId10" Type="http://schemas.openxmlformats.org/officeDocument/2006/relationships/image" Target="../media/image101.png"/><Relationship Id="rId4" Type="http://schemas.openxmlformats.org/officeDocument/2006/relationships/image" Target="../media/image94.png"/><Relationship Id="rId9" Type="http://schemas.openxmlformats.org/officeDocument/2006/relationships/image" Target="../media/image99.png"/><Relationship Id="rId14" Type="http://schemas.openxmlformats.org/officeDocument/2006/relationships/image" Target="../media/image10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0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0.png"/><Relationship Id="rId2" Type="http://schemas.openxmlformats.org/officeDocument/2006/relationships/image" Target="../media/image99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4.png"/><Relationship Id="rId3" Type="http://schemas.openxmlformats.org/officeDocument/2006/relationships/image" Target="../media/image1.png"/><Relationship Id="rId7" Type="http://schemas.openxmlformats.org/officeDocument/2006/relationships/image" Target="../media/image51.png"/><Relationship Id="rId12" Type="http://schemas.openxmlformats.org/officeDocument/2006/relationships/image" Target="../media/image49.png"/><Relationship Id="rId2" Type="http://schemas.openxmlformats.org/officeDocument/2006/relationships/image" Target="../media/image291.png"/><Relationship Id="rId16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11" Type="http://schemas.openxmlformats.org/officeDocument/2006/relationships/image" Target="../media/image107.png"/><Relationship Id="rId5" Type="http://schemas.openxmlformats.org/officeDocument/2006/relationships/image" Target="../media/image47.png"/><Relationship Id="rId15" Type="http://schemas.openxmlformats.org/officeDocument/2006/relationships/image" Target="../media/image56.png"/><Relationship Id="rId10" Type="http://schemas.openxmlformats.org/officeDocument/2006/relationships/image" Target="../media/image1061.png"/><Relationship Id="rId4" Type="http://schemas.microsoft.com/office/2007/relationships/hdphoto" Target="../media/hdphoto1.wdp"/><Relationship Id="rId9" Type="http://schemas.openxmlformats.org/officeDocument/2006/relationships/image" Target="../media/image53.png"/><Relationship Id="rId14" Type="http://schemas.openxmlformats.org/officeDocument/2006/relationships/image" Target="../media/image5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2.wdp"/><Relationship Id="rId3" Type="http://schemas.openxmlformats.org/officeDocument/2006/relationships/image" Target="../media/image110.png"/><Relationship Id="rId7" Type="http://schemas.openxmlformats.org/officeDocument/2006/relationships/image" Target="../media/image5.png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11" Type="http://schemas.microsoft.com/office/2007/relationships/hdphoto" Target="../media/hdphoto1.wdp"/><Relationship Id="rId5" Type="http://schemas.openxmlformats.org/officeDocument/2006/relationships/image" Target="../media/image311.png"/><Relationship Id="rId10" Type="http://schemas.openxmlformats.org/officeDocument/2006/relationships/image" Target="../media/image1.png"/><Relationship Id="rId4" Type="http://schemas.openxmlformats.org/officeDocument/2006/relationships/image" Target="../media/image211.png"/><Relationship Id="rId9" Type="http://schemas.openxmlformats.org/officeDocument/2006/relationships/image" Target="../media/image7.png"/><Relationship Id="rId1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8" Type="http://schemas.openxmlformats.org/officeDocument/2006/relationships/image" Target="../media/image1290.png"/><Relationship Id="rId3" Type="http://schemas.openxmlformats.org/officeDocument/2006/relationships/image" Target="../media/image110.png"/><Relationship Id="rId7" Type="http://schemas.openxmlformats.org/officeDocument/2006/relationships/image" Target="../media/image6.png"/><Relationship Id="rId12" Type="http://schemas.microsoft.com/office/2007/relationships/hdphoto" Target="../media/hdphoto2.wdp"/><Relationship Id="rId17" Type="http://schemas.openxmlformats.org/officeDocument/2006/relationships/image" Target="../media/image140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2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11" Type="http://schemas.openxmlformats.org/officeDocument/2006/relationships/image" Target="../media/image35.png"/><Relationship Id="rId5" Type="http://schemas.openxmlformats.org/officeDocument/2006/relationships/image" Target="../media/image4.png"/><Relationship Id="rId15" Type="http://schemas.openxmlformats.org/officeDocument/2006/relationships/image" Target="../media/image1300.png"/><Relationship Id="rId10" Type="http://schemas.openxmlformats.org/officeDocument/2006/relationships/image" Target="../media/image2.png"/><Relationship Id="rId4" Type="http://schemas.openxmlformats.org/officeDocument/2006/relationships/image" Target="../media/image311.png"/><Relationship Id="rId9" Type="http://schemas.microsoft.com/office/2007/relationships/hdphoto" Target="../media/hdphoto1.wdp"/><Relationship Id="rId14" Type="http://schemas.openxmlformats.org/officeDocument/2006/relationships/image" Target="../media/image1200.png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1200.png"/><Relationship Id="rId18" Type="http://schemas.openxmlformats.org/officeDocument/2006/relationships/image" Target="../media/image170.png"/><Relationship Id="rId26" Type="http://schemas.openxmlformats.org/officeDocument/2006/relationships/image" Target="../media/image1290.png"/><Relationship Id="rId3" Type="http://schemas.openxmlformats.org/officeDocument/2006/relationships/image" Target="../media/image311.png"/><Relationship Id="rId21" Type="http://schemas.openxmlformats.org/officeDocument/2006/relationships/image" Target="../media/image180.png"/><Relationship Id="rId7" Type="http://schemas.openxmlformats.org/officeDocument/2006/relationships/image" Target="../media/image1.png"/><Relationship Id="rId17" Type="http://schemas.openxmlformats.org/officeDocument/2006/relationships/image" Target="../media/image140.png"/><Relationship Id="rId25" Type="http://schemas.openxmlformats.org/officeDocument/2006/relationships/image" Target="../media/image220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160.png"/><Relationship Id="rId20" Type="http://schemas.openxmlformats.org/officeDocument/2006/relationships/image" Target="../media/image2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11" Type="http://schemas.microsoft.com/office/2007/relationships/hdphoto" Target="../media/hdphoto2.wdp"/><Relationship Id="rId24" Type="http://schemas.openxmlformats.org/officeDocument/2006/relationships/image" Target="../media/image210.png"/><Relationship Id="rId5" Type="http://schemas.openxmlformats.org/officeDocument/2006/relationships/image" Target="../media/image5.png"/><Relationship Id="rId15" Type="http://schemas.openxmlformats.org/officeDocument/2006/relationships/image" Target="../media/image150.png"/><Relationship Id="rId23" Type="http://schemas.openxmlformats.org/officeDocument/2006/relationships/image" Target="../media/image200.png"/><Relationship Id="rId10" Type="http://schemas.openxmlformats.org/officeDocument/2006/relationships/image" Target="../media/image35.png"/><Relationship Id="rId19" Type="http://schemas.openxmlformats.org/officeDocument/2006/relationships/image" Target="../media/image110.png"/><Relationship Id="rId4" Type="http://schemas.openxmlformats.org/officeDocument/2006/relationships/image" Target="../media/image4.png"/><Relationship Id="rId9" Type="http://schemas.openxmlformats.org/officeDocument/2006/relationships/image" Target="../media/image2.png"/><Relationship Id="rId14" Type="http://schemas.openxmlformats.org/officeDocument/2006/relationships/image" Target="../media/image1300.png"/><Relationship Id="rId22" Type="http://schemas.openxmlformats.org/officeDocument/2006/relationships/image" Target="../media/image190.png"/></Relationships>
</file>

<file path=ppt/slides/_rels/slide3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4.png"/><Relationship Id="rId18" Type="http://schemas.openxmlformats.org/officeDocument/2006/relationships/image" Target="../media/image1050.png"/><Relationship Id="rId3" Type="http://schemas.openxmlformats.org/officeDocument/2006/relationships/image" Target="../media/image131.png"/><Relationship Id="rId12" Type="http://schemas.openxmlformats.org/officeDocument/2006/relationships/image" Target="../media/image2.png"/><Relationship Id="rId17" Type="http://schemas.openxmlformats.org/officeDocument/2006/relationships/image" Target="../media/image138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137.png"/><Relationship Id="rId20" Type="http://schemas.openxmlformats.org/officeDocument/2006/relationships/image" Target="../media/image1070.png"/><Relationship Id="rId1" Type="http://schemas.openxmlformats.org/officeDocument/2006/relationships/slideLayout" Target="../slideLayouts/slideLayout6.xml"/><Relationship Id="rId11" Type="http://schemas.microsoft.com/office/2007/relationships/hdphoto" Target="../media/hdphoto1.wdp"/><Relationship Id="rId5" Type="http://schemas.openxmlformats.org/officeDocument/2006/relationships/image" Target="../media/image1040.png"/><Relationship Id="rId15" Type="http://schemas.openxmlformats.org/officeDocument/2006/relationships/image" Target="../media/image136.png"/><Relationship Id="rId10" Type="http://schemas.openxmlformats.org/officeDocument/2006/relationships/image" Target="../media/image1.png"/><Relationship Id="rId19" Type="http://schemas.openxmlformats.org/officeDocument/2006/relationships/image" Target="../media/image1060.png"/><Relationship Id="rId4" Type="http://schemas.openxmlformats.org/officeDocument/2006/relationships/image" Target="../media/image132.png"/><Relationship Id="rId9" Type="http://schemas.openxmlformats.org/officeDocument/2006/relationships/image" Target="../media/image7.png"/><Relationship Id="rId14" Type="http://schemas.openxmlformats.org/officeDocument/2006/relationships/image" Target="../media/image135.png"/></Relationships>
</file>

<file path=ppt/slides/_rels/slide3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4.png"/><Relationship Id="rId26" Type="http://schemas.openxmlformats.org/officeDocument/2006/relationships/image" Target="../media/image151.png"/><Relationship Id="rId3" Type="http://schemas.openxmlformats.org/officeDocument/2006/relationships/image" Target="../media/image116.png"/><Relationship Id="rId21" Type="http://schemas.openxmlformats.org/officeDocument/2006/relationships/image" Target="../media/image147.png"/><Relationship Id="rId12" Type="http://schemas.openxmlformats.org/officeDocument/2006/relationships/image" Target="../media/image2.png"/><Relationship Id="rId17" Type="http://schemas.openxmlformats.org/officeDocument/2006/relationships/image" Target="../media/image138.png"/><Relationship Id="rId25" Type="http://schemas.openxmlformats.org/officeDocument/2006/relationships/image" Target="../media/image149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13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9.png"/><Relationship Id="rId11" Type="http://schemas.microsoft.com/office/2007/relationships/hdphoto" Target="../media/hdphoto1.wdp"/><Relationship Id="rId24" Type="http://schemas.microsoft.com/office/2007/relationships/hdphoto" Target="../media/hdphoto2.wdp"/><Relationship Id="rId5" Type="http://schemas.openxmlformats.org/officeDocument/2006/relationships/image" Target="../media/image118.png"/><Relationship Id="rId15" Type="http://schemas.openxmlformats.org/officeDocument/2006/relationships/image" Target="../media/image136.png"/><Relationship Id="rId23" Type="http://schemas.openxmlformats.org/officeDocument/2006/relationships/image" Target="../media/image35.png"/><Relationship Id="rId28" Type="http://schemas.openxmlformats.org/officeDocument/2006/relationships/image" Target="../media/image153.png"/><Relationship Id="rId10" Type="http://schemas.openxmlformats.org/officeDocument/2006/relationships/image" Target="../media/image1.png"/><Relationship Id="rId31" Type="http://schemas.openxmlformats.org/officeDocument/2006/relationships/image" Target="../media/image156.png"/><Relationship Id="rId4" Type="http://schemas.openxmlformats.org/officeDocument/2006/relationships/image" Target="../media/image117.png"/><Relationship Id="rId9" Type="http://schemas.openxmlformats.org/officeDocument/2006/relationships/image" Target="../media/image7.png"/><Relationship Id="rId14" Type="http://schemas.openxmlformats.org/officeDocument/2006/relationships/image" Target="../media/image135.png"/><Relationship Id="rId22" Type="http://schemas.openxmlformats.org/officeDocument/2006/relationships/image" Target="../media/image148.png"/><Relationship Id="rId27" Type="http://schemas.openxmlformats.org/officeDocument/2006/relationships/image" Target="../media/image152.png"/></Relationships>
</file>

<file path=ppt/slides/_rels/slide3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4.png"/><Relationship Id="rId26" Type="http://schemas.openxmlformats.org/officeDocument/2006/relationships/image" Target="../media/image151.png"/><Relationship Id="rId3" Type="http://schemas.openxmlformats.org/officeDocument/2006/relationships/image" Target="../media/image116.png"/><Relationship Id="rId21" Type="http://schemas.openxmlformats.org/officeDocument/2006/relationships/image" Target="../media/image147.png"/><Relationship Id="rId12" Type="http://schemas.openxmlformats.org/officeDocument/2006/relationships/image" Target="../media/image2.png"/><Relationship Id="rId17" Type="http://schemas.openxmlformats.org/officeDocument/2006/relationships/image" Target="../media/image138.png"/><Relationship Id="rId25" Type="http://schemas.openxmlformats.org/officeDocument/2006/relationships/image" Target="../media/image149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137.png"/><Relationship Id="rId29" Type="http://schemas.openxmlformats.org/officeDocument/2006/relationships/image" Target="../media/image12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9.png"/><Relationship Id="rId11" Type="http://schemas.microsoft.com/office/2007/relationships/hdphoto" Target="../media/hdphoto1.wdp"/><Relationship Id="rId24" Type="http://schemas.microsoft.com/office/2007/relationships/hdphoto" Target="../media/hdphoto2.wdp"/><Relationship Id="rId5" Type="http://schemas.openxmlformats.org/officeDocument/2006/relationships/image" Target="../media/image118.png"/><Relationship Id="rId15" Type="http://schemas.openxmlformats.org/officeDocument/2006/relationships/image" Target="../media/image136.png"/><Relationship Id="rId23" Type="http://schemas.openxmlformats.org/officeDocument/2006/relationships/image" Target="../media/image35.png"/><Relationship Id="rId28" Type="http://schemas.openxmlformats.org/officeDocument/2006/relationships/image" Target="../media/image153.png"/><Relationship Id="rId10" Type="http://schemas.openxmlformats.org/officeDocument/2006/relationships/image" Target="../media/image1.png"/><Relationship Id="rId31" Type="http://schemas.openxmlformats.org/officeDocument/2006/relationships/image" Target="../media/image122.png"/><Relationship Id="rId4" Type="http://schemas.openxmlformats.org/officeDocument/2006/relationships/image" Target="../media/image117.png"/><Relationship Id="rId9" Type="http://schemas.openxmlformats.org/officeDocument/2006/relationships/image" Target="../media/image7.png"/><Relationship Id="rId14" Type="http://schemas.openxmlformats.org/officeDocument/2006/relationships/image" Target="../media/image135.png"/><Relationship Id="rId22" Type="http://schemas.openxmlformats.org/officeDocument/2006/relationships/image" Target="../media/image148.png"/><Relationship Id="rId27" Type="http://schemas.openxmlformats.org/officeDocument/2006/relationships/image" Target="../media/image152.png"/><Relationship Id="rId30" Type="http://schemas.openxmlformats.org/officeDocument/2006/relationships/image" Target="../media/image121.png"/></Relationships>
</file>

<file path=ppt/slides/_rels/slide3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4.png"/><Relationship Id="rId18" Type="http://schemas.openxmlformats.org/officeDocument/2006/relationships/image" Target="../media/image1210.png"/><Relationship Id="rId3" Type="http://schemas.openxmlformats.org/officeDocument/2006/relationships/image" Target="../media/image131.png"/><Relationship Id="rId21" Type="http://schemas.openxmlformats.org/officeDocument/2006/relationships/image" Target="../media/image1040.png"/><Relationship Id="rId12" Type="http://schemas.openxmlformats.org/officeDocument/2006/relationships/image" Target="../media/image2.png"/><Relationship Id="rId17" Type="http://schemas.openxmlformats.org/officeDocument/2006/relationships/image" Target="../media/image138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137.png"/><Relationship Id="rId20" Type="http://schemas.openxmlformats.org/officeDocument/2006/relationships/image" Target="../media/image126.png"/><Relationship Id="rId1" Type="http://schemas.openxmlformats.org/officeDocument/2006/relationships/slideLayout" Target="../slideLayouts/slideLayout6.xml"/><Relationship Id="rId11" Type="http://schemas.microsoft.com/office/2007/relationships/hdphoto" Target="../media/hdphoto1.wdp"/><Relationship Id="rId24" Type="http://schemas.openxmlformats.org/officeDocument/2006/relationships/image" Target="../media/image1070.png"/><Relationship Id="rId15" Type="http://schemas.openxmlformats.org/officeDocument/2006/relationships/image" Target="../media/image136.png"/><Relationship Id="rId23" Type="http://schemas.openxmlformats.org/officeDocument/2006/relationships/image" Target="../media/image1060.png"/><Relationship Id="rId10" Type="http://schemas.openxmlformats.org/officeDocument/2006/relationships/image" Target="../media/image1.png"/><Relationship Id="rId19" Type="http://schemas.openxmlformats.org/officeDocument/2006/relationships/image" Target="../media/image1220.png"/><Relationship Id="rId4" Type="http://schemas.openxmlformats.org/officeDocument/2006/relationships/image" Target="../media/image132.png"/><Relationship Id="rId9" Type="http://schemas.openxmlformats.org/officeDocument/2006/relationships/image" Target="../media/image7.png"/><Relationship Id="rId14" Type="http://schemas.openxmlformats.org/officeDocument/2006/relationships/image" Target="../media/image135.png"/><Relationship Id="rId22" Type="http://schemas.openxmlformats.org/officeDocument/2006/relationships/image" Target="../media/image105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60.png"/><Relationship Id="rId13" Type="http://schemas.openxmlformats.org/officeDocument/2006/relationships/image" Target="../media/image123.jpeg"/><Relationship Id="rId18" Type="http://schemas.openxmlformats.org/officeDocument/2006/relationships/image" Target="../media/image128.png"/><Relationship Id="rId3" Type="http://schemas.openxmlformats.org/officeDocument/2006/relationships/image" Target="../media/image240.png"/><Relationship Id="rId21" Type="http://schemas.openxmlformats.org/officeDocument/2006/relationships/image" Target="../media/image2130.png"/><Relationship Id="rId7" Type="http://schemas.openxmlformats.org/officeDocument/2006/relationships/image" Target="../media/image1850.png"/><Relationship Id="rId12" Type="http://schemas.openxmlformats.org/officeDocument/2006/relationships/image" Target="../media/image1910.png"/><Relationship Id="rId17" Type="http://schemas.openxmlformats.org/officeDocument/2006/relationships/image" Target="../media/image2080.png"/><Relationship Id="rId25" Type="http://schemas.openxmlformats.org/officeDocument/2006/relationships/image" Target="../media/image2170.png"/><Relationship Id="rId2" Type="http://schemas.openxmlformats.org/officeDocument/2006/relationships/image" Target="../media/image1820.png"/><Relationship Id="rId16" Type="http://schemas.openxmlformats.org/officeDocument/2006/relationships/image" Target="../media/image2070.png"/><Relationship Id="rId20" Type="http://schemas.openxmlformats.org/officeDocument/2006/relationships/image" Target="../media/image21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11" Type="http://schemas.openxmlformats.org/officeDocument/2006/relationships/image" Target="../media/image1890.png"/><Relationship Id="rId24" Type="http://schemas.openxmlformats.org/officeDocument/2006/relationships/image" Target="../media/image129.png"/><Relationship Id="rId5" Type="http://schemas.microsoft.com/office/2007/relationships/hdphoto" Target="../media/hdphoto1.wdp"/><Relationship Id="rId15" Type="http://schemas.openxmlformats.org/officeDocument/2006/relationships/image" Target="../media/image2060.png"/><Relationship Id="rId23" Type="http://schemas.openxmlformats.org/officeDocument/2006/relationships/image" Target="../media/image2150.png"/><Relationship Id="rId10" Type="http://schemas.openxmlformats.org/officeDocument/2006/relationships/image" Target="../media/image1880.png"/><Relationship Id="rId19" Type="http://schemas.openxmlformats.org/officeDocument/2006/relationships/image" Target="../media/image2110.png"/><Relationship Id="rId4" Type="http://schemas.openxmlformats.org/officeDocument/2006/relationships/image" Target="../media/image1.png"/><Relationship Id="rId9" Type="http://schemas.openxmlformats.org/officeDocument/2006/relationships/image" Target="../media/image1870.png"/><Relationship Id="rId14" Type="http://schemas.openxmlformats.org/officeDocument/2006/relationships/image" Target="../media/image2050.png"/><Relationship Id="rId22" Type="http://schemas.openxmlformats.org/officeDocument/2006/relationships/image" Target="../media/image2140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Lecture 9 – </a:t>
            </a:r>
            <a:r>
              <a:rPr lang="en-US" dirty="0" err="1" smtClean="0"/>
              <a:t>Diffie</a:t>
            </a:r>
            <a:r>
              <a:rPr lang="en-US" dirty="0" smtClean="0"/>
              <a:t>-Hellman key exchange II,</a:t>
            </a:r>
            <a:br>
              <a:rPr lang="en-US" dirty="0" smtClean="0"/>
            </a:br>
            <a:r>
              <a:rPr lang="en-US" dirty="0" smtClean="0"/>
              <a:t>computational aspects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 smtClean="0"/>
              <a:t>TEK4500</a:t>
            </a:r>
          </a:p>
          <a:p>
            <a:r>
              <a:rPr lang="nb-NO" smtClean="0"/>
              <a:t>20.10.2021 </a:t>
            </a:r>
            <a:endParaRPr lang="nb-NO" dirty="0" smtClean="0"/>
          </a:p>
          <a:p>
            <a:r>
              <a:rPr lang="nb-NO" dirty="0" smtClean="0"/>
              <a:t>Håkon Jacobsen</a:t>
            </a:r>
          </a:p>
          <a:p>
            <a:r>
              <a:rPr lang="nb-NO" dirty="0" smtClean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 smtClean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37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Diffie</a:t>
            </a:r>
            <a:r>
              <a:rPr lang="en-US" dirty="0" smtClean="0"/>
              <a:t>-Hellman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 marL="0" indent="0"/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p:cxnSp>
        <p:nvCxnSpPr>
          <p:cNvPr id="35" name="Straight Arrow Connector 34"/>
          <p:cNvCxnSpPr/>
          <p:nvPr/>
        </p:nvCxnSpPr>
        <p:spPr bwMode="auto">
          <a:xfrm flipH="1" flipV="1">
            <a:off x="4381501" y="2854326"/>
            <a:ext cx="3114674" cy="317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/>
          <p:nvPr/>
        </p:nvCxnSpPr>
        <p:spPr bwMode="auto">
          <a:xfrm flipV="1">
            <a:off x="4419600" y="235267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" name="Group 3"/>
          <p:cNvGrpSpPr/>
          <p:nvPr/>
        </p:nvGrpSpPr>
        <p:grpSpPr>
          <a:xfrm>
            <a:off x="3165379" y="4179417"/>
            <a:ext cx="5546917" cy="592931"/>
            <a:chOff x="3286023" y="4776264"/>
            <a:chExt cx="5546917" cy="592931"/>
          </a:xfrm>
        </p:grpSpPr>
        <p:cxnSp>
          <p:nvCxnSpPr>
            <p:cNvPr id="37" name="Straight Arrow Connector 36"/>
            <p:cNvCxnSpPr/>
            <p:nvPr/>
          </p:nvCxnSpPr>
          <p:spPr bwMode="auto">
            <a:xfrm>
              <a:off x="3286023" y="5072730"/>
              <a:ext cx="5546917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33" name="Group 32"/>
            <p:cNvGrpSpPr/>
            <p:nvPr/>
          </p:nvGrpSpPr>
          <p:grpSpPr>
            <a:xfrm>
              <a:off x="3704931" y="4776264"/>
              <a:ext cx="4635502" cy="592931"/>
              <a:chOff x="3874259" y="2935079"/>
              <a:chExt cx="4635502" cy="592931"/>
            </a:xfrm>
          </p:grpSpPr>
          <p:sp>
            <p:nvSpPr>
              <p:cNvPr id="34" name="Can 33"/>
              <p:cNvSpPr/>
              <p:nvPr/>
            </p:nvSpPr>
            <p:spPr bwMode="auto">
              <a:xfrm rot="16200000">
                <a:off x="5895544" y="913794"/>
                <a:ext cx="592931" cy="4635502"/>
              </a:xfrm>
              <a:prstGeom prst="can">
                <a:avLst>
                  <a:gd name="adj" fmla="val 49096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i="0" u="none" strike="noStrike" cap="none" normalizeH="0" baseline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</a:rPr>
                  <a:t>AES-GCM++</a:t>
                </a:r>
              </a:p>
            </p:txBody>
          </p:sp>
          <p:cxnSp>
            <p:nvCxnSpPr>
              <p:cNvPr id="36" name="Straight Arrow Connector 35"/>
              <p:cNvCxnSpPr/>
              <p:nvPr/>
            </p:nvCxnSpPr>
            <p:spPr bwMode="auto">
              <a:xfrm>
                <a:off x="3875845" y="3235202"/>
                <a:ext cx="188417" cy="0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sp>
        <p:nvSpPr>
          <p:cNvPr id="5" name="Cloud 4"/>
          <p:cNvSpPr/>
          <p:nvPr/>
        </p:nvSpPr>
        <p:spPr bwMode="auto">
          <a:xfrm>
            <a:off x="4863255" y="1659636"/>
            <a:ext cx="2250345" cy="1814376"/>
          </a:xfrm>
          <a:prstGeom prst="cloud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/>
              <a:t>Key exchange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38733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Diffie</a:t>
            </a:r>
            <a:r>
              <a:rPr lang="en-US" dirty="0" smtClean="0"/>
              <a:t>-Hellman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0" indent="0"/>
                <a:endParaRPr lang="en-US" b="1" dirty="0" smtClean="0"/>
              </a:p>
              <a:p>
                <a:pPr marL="0" indent="0"/>
                <a:endParaRPr lang="en-US" b="1" dirty="0"/>
              </a:p>
              <a:p>
                <a:pPr marL="0" indent="0"/>
                <a:r>
                  <a:rPr lang="en-US" b="1" dirty="0" smtClean="0"/>
                  <a:t>Examples:</a:t>
                </a:r>
                <a:br>
                  <a:rPr lang="en-US" b="1" dirty="0" smtClean="0"/>
                </a:br>
                <a:r>
                  <a:rPr lang="en-US" b="1" dirty="0" smtClean="0"/>
                  <a:t>    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b="1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1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  <m:r>
                      <m:rPr>
                        <m:nor/>
                      </m:rPr>
                      <a:rPr lang="en-US" dirty="0"/>
                      <m:t> </m:t>
                    </m:r>
                  </m:oMath>
                </a14:m>
                <a:r>
                  <a:rPr lang="nb-NO" b="0" i="1" dirty="0" smtClean="0">
                    <a:latin typeface="Cambria Math" panose="02040503050406030204" pitchFamily="18" charset="0"/>
                  </a:rPr>
                  <a:t>	</a:t>
                </a:r>
              </a:p>
              <a:p>
                <a:pPr marL="0" indent="0"/>
                <a:r>
                  <a:rPr lang="nb-NO" i="1" dirty="0">
                    <a:latin typeface="Cambria Math" panose="02040503050406030204" pitchFamily="18" charset="0"/>
                  </a:rPr>
                  <a:t> </a:t>
                </a:r>
                <a:r>
                  <a:rPr lang="nb-NO" i="1" dirty="0" smtClean="0">
                    <a:latin typeface="Cambria Math" panose="02040503050406030204" pitchFamily="18" charset="0"/>
                  </a:rPr>
                  <a:t>    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1" i="1">
                                    <a:latin typeface="Cambria Math" panose="02040503050406030204" pitchFamily="18" charset="0"/>
                                  </a:rPr>
                                  <m:t>𝒁</m:t>
                                </m:r>
                              </m:e>
                              <m:sub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i="1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4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463417" y="1982499"/>
                <a:ext cx="8634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982499"/>
                <a:ext cx="863441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5634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blipFill rotWithShape="0">
                <a:blip r:embed="rId5"/>
                <a:stretch>
                  <a:fillRect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170847" y="2603984"/>
                <a:ext cx="162326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 smtClean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0847" y="2603984"/>
                <a:ext cx="1623265" cy="43473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033533" y="2617162"/>
                <a:ext cx="161781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 smtClean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533" y="2617162"/>
                <a:ext cx="1617815" cy="43473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544756" y="3399579"/>
                <a:ext cx="1634935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4756" y="3399579"/>
                <a:ext cx="1634935" cy="313291"/>
              </a:xfrm>
              <a:prstGeom prst="rect">
                <a:avLst/>
              </a:prstGeom>
              <a:blipFill rotWithShape="0">
                <a:blip r:embed="rId8"/>
                <a:stretch>
                  <a:fillRect l="-5204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375902" y="3399579"/>
                <a:ext cx="1674241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5902" y="3399579"/>
                <a:ext cx="1674241" cy="313291"/>
              </a:xfrm>
              <a:prstGeom prst="rect">
                <a:avLst/>
              </a:prstGeom>
              <a:blipFill rotWithShape="0">
                <a:blip r:embed="rId9"/>
                <a:stretch>
                  <a:fillRect l="-5091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389181" y="1163207"/>
                <a:ext cx="110665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400" b="0" dirty="0" smtClean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9181" y="1163207"/>
                <a:ext cx="1106650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9341" r="-4396" b="-3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/>
          <p:cNvCxnSpPr/>
          <p:nvPr/>
        </p:nvCxnSpPr>
        <p:spPr bwMode="auto">
          <a:xfrm flipH="1">
            <a:off x="6495832" y="1163207"/>
            <a:ext cx="576460" cy="13160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" name="TextBox 19"/>
          <p:cNvSpPr txBox="1"/>
          <p:nvPr/>
        </p:nvSpPr>
        <p:spPr>
          <a:xfrm>
            <a:off x="7072292" y="943271"/>
            <a:ext cx="961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p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</a:rPr>
              <a:t>ublic</a:t>
            </a:r>
          </a:p>
        </p:txBody>
      </p:sp>
      <p:cxnSp>
        <p:nvCxnSpPr>
          <p:cNvPr id="35" name="Straight Arrow Connector 34"/>
          <p:cNvCxnSpPr/>
          <p:nvPr/>
        </p:nvCxnSpPr>
        <p:spPr bwMode="auto">
          <a:xfrm flipH="1" flipV="1">
            <a:off x="4381501" y="2854326"/>
            <a:ext cx="3114674" cy="317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/>
          <p:nvPr/>
        </p:nvCxnSpPr>
        <p:spPr bwMode="auto">
          <a:xfrm flipV="1">
            <a:off x="4419600" y="235267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" name="Group 3"/>
          <p:cNvGrpSpPr/>
          <p:nvPr/>
        </p:nvGrpSpPr>
        <p:grpSpPr>
          <a:xfrm>
            <a:off x="3165379" y="4179417"/>
            <a:ext cx="5546917" cy="592931"/>
            <a:chOff x="3286023" y="4776264"/>
            <a:chExt cx="5546917" cy="592931"/>
          </a:xfrm>
        </p:grpSpPr>
        <p:cxnSp>
          <p:nvCxnSpPr>
            <p:cNvPr id="37" name="Straight Arrow Connector 36"/>
            <p:cNvCxnSpPr/>
            <p:nvPr/>
          </p:nvCxnSpPr>
          <p:spPr bwMode="auto">
            <a:xfrm>
              <a:off x="3286023" y="5072730"/>
              <a:ext cx="5546917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33" name="Group 32"/>
            <p:cNvGrpSpPr/>
            <p:nvPr/>
          </p:nvGrpSpPr>
          <p:grpSpPr>
            <a:xfrm>
              <a:off x="3704931" y="4776264"/>
              <a:ext cx="4635502" cy="592931"/>
              <a:chOff x="3874259" y="2935079"/>
              <a:chExt cx="4635502" cy="592931"/>
            </a:xfrm>
          </p:grpSpPr>
          <p:sp>
            <p:nvSpPr>
              <p:cNvPr id="34" name="Can 33"/>
              <p:cNvSpPr/>
              <p:nvPr/>
            </p:nvSpPr>
            <p:spPr bwMode="auto">
              <a:xfrm rot="16200000">
                <a:off x="5895544" y="913794"/>
                <a:ext cx="592931" cy="4635502"/>
              </a:xfrm>
              <a:prstGeom prst="can">
                <a:avLst>
                  <a:gd name="adj" fmla="val 49096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i="0" u="none" strike="noStrike" cap="none" normalizeH="0" baseline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</a:rPr>
                  <a:t>AES-GCM++</a:t>
                </a:r>
              </a:p>
            </p:txBody>
          </p:sp>
          <p:cxnSp>
            <p:nvCxnSpPr>
              <p:cNvPr id="36" name="Straight Arrow Connector 35"/>
              <p:cNvCxnSpPr/>
              <p:nvPr/>
            </p:nvCxnSpPr>
            <p:spPr bwMode="auto">
              <a:xfrm>
                <a:off x="3875845" y="3235202"/>
                <a:ext cx="188417" cy="0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pic>
        <p:nvPicPr>
          <p:cNvPr id="26" name="Picture 2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876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smtClean="0"/>
                  <a:t>Why is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dirty="0" smtClean="0"/>
                  <a:t> a group? 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l="-1095" t="-24000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7"/>
                <a:ext cx="11137237" cy="2581375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nb-NO" sz="18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1, 2,  …, </m:t>
                        </m:r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</m:oMath>
                </a14:m>
                <a:endParaRPr lang="en-US" sz="1800" dirty="0" smtClean="0"/>
              </a:p>
              <a:p>
                <a:pPr marL="0" indent="0"/>
                <a:endParaRPr lang="en-US" sz="7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Associativity  	</a:t>
                </a:r>
                <a:r>
                  <a:rPr lang="en-US" sz="1800" dirty="0" smtClean="0">
                    <a:solidFill>
                      <a:srgbClr val="00B050"/>
                    </a:solidFill>
                    <a:sym typeface="Wingdings" panose="05000000000000000000" pitchFamily="2" charset="2"/>
                  </a:rPr>
                  <a:t></a:t>
                </a:r>
                <a:r>
                  <a:rPr lang="en-US" sz="1800" dirty="0" smtClean="0">
                    <a:sym typeface="Wingdings" panose="05000000000000000000" pitchFamily="2" charset="2"/>
                  </a:rPr>
                  <a:t> 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nb-NO" sz="1400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  <m:func>
                      <m:funcPr>
                        <m:ctrlPr>
                          <a:rPr lang="nb-NO" sz="1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uncPr>
                      <m:fName>
                        <m:r>
                          <a:rPr lang="nb-NO" sz="1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mod</m:t>
                        </m:r>
                      </m:fName>
                      <m:e>
                        <m:r>
                          <a:rPr lang="nb-NO" sz="1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𝑝</m:t>
                        </m:r>
                      </m:e>
                    </m:func>
                  </m:oMath>
                </a14:m>
                <a:endParaRPr lang="en-US" sz="1800" dirty="0" smtClean="0">
                  <a:sym typeface="Wingdings" panose="05000000000000000000" pitchFamily="2" charset="2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>
                    <a:sym typeface="Wingdings" panose="05000000000000000000" pitchFamily="2" charset="2"/>
                  </a:rPr>
                  <a:t>Identity 	</a:t>
                </a:r>
                <a:r>
                  <a:rPr lang="en-US" sz="1800" dirty="0" smtClean="0">
                    <a:solidFill>
                      <a:srgbClr val="00B050"/>
                    </a:solidFill>
                    <a:sym typeface="Wingdings" panose="05000000000000000000" pitchFamily="2" charset="2"/>
                  </a:rPr>
                  <a:t></a:t>
                </a:r>
                <a:r>
                  <a:rPr lang="en-US" sz="1800" dirty="0" smtClean="0">
                    <a:sym typeface="Wingdings" panose="05000000000000000000" pitchFamily="2" charset="2"/>
                  </a:rPr>
                  <a:t>  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1⋅</m:t>
                    </m:r>
                    <m:r>
                      <a:rPr lang="nb-NO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</m:t>
                    </m:r>
                    <m:r>
                      <a:rPr lang="nb-NO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nb-NO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</m:t>
                    </m:r>
                    <m:r>
                      <a:rPr lang="nb-NO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⋅1=</m:t>
                    </m:r>
                    <m:r>
                      <a:rPr lang="nb-NO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</m:t>
                    </m:r>
                    <m:func>
                      <m:funcPr>
                        <m:ctrlPr>
                          <a:rPr lang="nb-NO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uncPr>
                      <m:fName>
                        <m:r>
                          <a:rPr lang="nb-NO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mod</m:t>
                        </m:r>
                      </m:fName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𝑝</m:t>
                        </m:r>
                      </m:e>
                    </m:func>
                  </m:oMath>
                </a14:m>
                <a:endParaRPr lang="en-US" sz="1800" dirty="0" smtClean="0">
                  <a:sym typeface="Wingdings" panose="05000000000000000000" pitchFamily="2" charset="2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>
                    <a:sym typeface="Wingdings" panose="05000000000000000000" pitchFamily="2" charset="2"/>
                  </a:rPr>
                  <a:t>Inverses	</a:t>
                </a:r>
                <a:r>
                  <a:rPr lang="en-US" sz="1800" dirty="0" smtClean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?</a:t>
                </a:r>
                <a:r>
                  <a:rPr lang="en-US" sz="1800" dirty="0" smtClean="0">
                    <a:sym typeface="Wingdings" panose="05000000000000000000" pitchFamily="2" charset="2"/>
                  </a:rPr>
                  <a:t>  </a:t>
                </a:r>
              </a:p>
              <a:p>
                <a:pPr marL="0" indent="0"/>
                <a:endParaRPr lang="en-US" sz="1050" dirty="0">
                  <a:sym typeface="Wingdings" panose="05000000000000000000" pitchFamily="2" charset="2"/>
                </a:endParaRPr>
              </a:p>
              <a:p>
                <a:pPr marL="0" indent="0"/>
                <a:r>
                  <a:rPr lang="en-US" sz="1800" dirty="0" smtClean="0">
                    <a:sym typeface="Wingdings" panose="05000000000000000000" pitchFamily="2" charset="2"/>
                  </a:rPr>
                  <a:t>          Given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</m:t>
                    </m:r>
                    <m:r>
                      <a:rPr lang="nb-NO" sz="18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∈</m:t>
                    </m:r>
                    <m:sSubSup>
                      <m:sSub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1800" dirty="0" smtClean="0">
                    <a:sym typeface="Wingdings" panose="05000000000000000000" pitchFamily="2" charset="2"/>
                  </a:rPr>
                  <a:t> can we always find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𝑎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−1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∈</m:t>
                    </m:r>
                    <m:sSubSup>
                      <m:sSub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1800" dirty="0" smtClean="0">
                    <a:sym typeface="Wingdings" panose="05000000000000000000" pitchFamily="2" charset="2"/>
                  </a:rPr>
                  <a:t>? </a:t>
                </a:r>
                <a:endParaRPr lang="en-US" sz="1800" dirty="0" smtClean="0"/>
              </a:p>
              <a:p>
                <a:pPr marL="0" indent="0"/>
                <a:r>
                  <a:rPr lang="en-US" sz="1800" dirty="0" smtClean="0"/>
                  <a:t>          Need to solve:		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=1</m:t>
                    </m:r>
                    <m:func>
                      <m:func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800" b="0" i="0" smtClean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</m:oMath>
                </a14:m>
                <a:r>
                  <a:rPr lang="en-US" sz="1800" dirty="0" smtClean="0"/>
                  <a:t>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7"/>
                <a:ext cx="11137237" cy="2581375"/>
              </a:xfrm>
              <a:blipFill rotWithShape="0">
                <a:blip r:embed="rId3"/>
                <a:stretch>
                  <a:fillRect l="-328" t="-4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7725973" y="1064656"/>
                <a:ext cx="4034656" cy="1179185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b="1" dirty="0" smtClean="0"/>
                  <a:t>Definition: </a:t>
                </a:r>
                <a:r>
                  <a:rPr lang="en-US" sz="1200" dirty="0" smtClean="0"/>
                  <a:t>A </a:t>
                </a:r>
                <a:r>
                  <a:rPr lang="en-US" sz="1200" b="1" dirty="0" smtClean="0"/>
                  <a:t>group</a:t>
                </a:r>
                <a:r>
                  <a:rPr lang="en-US" sz="1200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, ∘</m:t>
                        </m:r>
                      </m:e>
                    </m:d>
                  </m:oMath>
                </a14:m>
                <a:r>
                  <a:rPr lang="en-US" sz="1200" dirty="0" smtClean="0"/>
                  <a:t> </a:t>
                </a:r>
                <a:r>
                  <a:rPr lang="nb-NO" sz="1200" dirty="0" smtClean="0"/>
                  <a:t>…</a:t>
                </a:r>
                <a:endParaRPr lang="en-US" sz="1200" dirty="0" smtClean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200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dirty="0"/>
                  <a:t> </a:t>
                </a:r>
                <a:r>
                  <a:rPr lang="en-US" sz="1200" dirty="0" smtClean="0"/>
                  <a:t>   </a:t>
                </a:r>
                <a:r>
                  <a:rPr lang="en-US" sz="1200" dirty="0" smtClean="0">
                    <a:latin typeface="Script MT Bold" panose="03040602040607080904" pitchFamily="66" charset="0"/>
                  </a:rPr>
                  <a:t>G1</a:t>
                </a:r>
                <a:r>
                  <a:rPr lang="en-US" sz="1200" dirty="0" smtClean="0"/>
                  <a:t>: </a:t>
                </a:r>
                <a:r>
                  <a:rPr lang="en-US" sz="12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∘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∘</m:t>
                    </m:r>
                    <m:d>
                      <m:d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∘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sz="1200" dirty="0" smtClean="0"/>
                  <a:t> 	 (associativity)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dirty="0"/>
                  <a:t> </a:t>
                </a:r>
                <a:r>
                  <a:rPr lang="en-US" sz="1200" dirty="0" smtClean="0"/>
                  <a:t>   </a:t>
                </a:r>
                <a:r>
                  <a:rPr lang="en-US" sz="1200" dirty="0" smtClean="0">
                    <a:latin typeface="Script MT Bold" panose="03040602040607080904" pitchFamily="66" charset="0"/>
                  </a:rPr>
                  <a:t>G2</a:t>
                </a:r>
                <a:r>
                  <a:rPr lang="en-US" sz="1200" dirty="0" smtClean="0"/>
                  <a:t>: 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∃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sz="1200" b="0" i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sz="1200" dirty="0" smtClean="0"/>
                  <a:t>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200" dirty="0" smtClean="0"/>
                  <a:t>	 (identity)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dirty="0"/>
                  <a:t> </a:t>
                </a:r>
                <a:r>
                  <a:rPr lang="en-US" sz="1200" dirty="0" smtClean="0"/>
                  <a:t>   </a:t>
                </a:r>
                <a:r>
                  <a:rPr lang="en-US" sz="1200" dirty="0" smtClean="0">
                    <a:latin typeface="Script MT Bold" panose="03040602040607080904" pitchFamily="66" charset="0"/>
                  </a:rPr>
                  <a:t>G3</a:t>
                </a:r>
                <a:r>
                  <a:rPr lang="en-US" sz="1200" dirty="0" smtClean="0"/>
                  <a:t>: 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∃</m:t>
                    </m:r>
                    <m:sSup>
                      <m:sSup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−1 </m:t>
                        </m:r>
                      </m:sup>
                    </m:sSup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sz="1200" b="0" i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sz="1200" dirty="0" smtClean="0"/>
                  <a:t> 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∘</m:t>
                    </m:r>
                    <m:sSup>
                      <m:sSup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sz="1200" dirty="0" smtClean="0"/>
                  <a:t>   (inverses)</a:t>
                </a:r>
                <a:endParaRPr lang="en-US" sz="12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25973" y="1064656"/>
                <a:ext cx="4034656" cy="1179185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303504" y="3718808"/>
                <a:ext cx="539885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/>
                  <a:t>Claim: 	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∃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𝒁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dirty="0"/>
                  <a:t> </a:t>
                </a:r>
                <a:r>
                  <a:rPr lang="en-US" dirty="0" smtClean="0"/>
                  <a:t>such that   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𝑚𝑎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𝑛𝑝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3504" y="3718808"/>
                <a:ext cx="5398851" cy="369332"/>
              </a:xfrm>
              <a:prstGeom prst="rect">
                <a:avLst/>
              </a:prstGeom>
              <a:blipFill rotWithShape="0">
                <a:blip r:embed="rId5"/>
                <a:stretch>
                  <a:fillRect l="-1017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303503" y="4256652"/>
                <a:ext cx="10457126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/>
                  <a:t>Proof: 		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nb-NO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m:rPr>
                            <m:lit/>
                          </m:rPr>
                          <a:rPr lang="nb-NO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</m:d>
                  </m:oMath>
                </a14:m>
                <a:endParaRPr lang="en-US" dirty="0" smtClean="0"/>
              </a:p>
              <a:p>
                <a:endParaRPr lang="en-US" sz="1000" dirty="0"/>
              </a:p>
              <a:p>
                <a:pPr marL="342900" indent="-342900">
                  <a:buClr>
                    <a:schemeClr val="bg1">
                      <a:lumMod val="50000"/>
                    </a:schemeClr>
                  </a:buClr>
                  <a:buSzPct val="75000"/>
                  <a:buFont typeface="+mj-lt"/>
                  <a:buAutoNum type="arabicParenR"/>
                </a:pPr>
                <a:r>
                  <a:rPr lang="nb-NO" sz="1600" dirty="0" smtClean="0"/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nb-NO" sz="1600" dirty="0" smtClean="0"/>
                  <a:t> contains a </a:t>
                </a:r>
                <a:r>
                  <a:rPr lang="nb-NO" sz="1600" i="1" dirty="0" smtClean="0"/>
                  <a:t>positive </a:t>
                </a:r>
                <a:r>
                  <a:rPr lang="nb-NO" sz="1600" dirty="0" smtClean="0"/>
                  <a:t>integer 			     	       </a:t>
                </a:r>
                <a:r>
                  <a:rPr lang="nb-NO" sz="1200" dirty="0" smtClean="0"/>
                  <a:t>(e.g.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nb-NO" sz="1200" dirty="0" smtClean="0"/>
                  <a:t> and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nb-NO" sz="1200" dirty="0" smtClean="0"/>
                  <a:t>)  </a:t>
                </a:r>
                <a:endParaRPr lang="nb-NO" sz="1600" dirty="0" smtClean="0"/>
              </a:p>
              <a:p>
                <a:pPr marL="342900" indent="-342900">
                  <a:buClr>
                    <a:schemeClr val="bg1">
                      <a:lumMod val="50000"/>
                    </a:schemeClr>
                  </a:buClr>
                  <a:buSzPct val="75000"/>
                  <a:buFont typeface="+mj-lt"/>
                  <a:buAutoNum type="arabicParenR"/>
                </a:pPr>
                <a:r>
                  <a:rPr lang="nb-NO" sz="1600" b="0" dirty="0" smtClean="0"/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nb-NO" sz="1600" dirty="0" smtClean="0"/>
                  <a:t> contains a </a:t>
                </a:r>
                <a:r>
                  <a:rPr lang="nb-NO" sz="1600" i="1" dirty="0" smtClean="0"/>
                  <a:t>smallest </a:t>
                </a:r>
                <a:r>
                  <a:rPr lang="nb-NO" sz="1600" dirty="0" smtClean="0"/>
                  <a:t>positive integer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6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nb-NO" sz="1600" dirty="0" smtClean="0"/>
              </a:p>
              <a:p>
                <a:pPr marL="342900" indent="-342900">
                  <a:buClr>
                    <a:schemeClr val="bg1">
                      <a:lumMod val="50000"/>
                    </a:schemeClr>
                  </a:buClr>
                  <a:buSzPct val="75000"/>
                  <a:buFont typeface="+mj-lt"/>
                  <a:buAutoNum type="arabicParenR"/>
                </a:pPr>
                <a:r>
                  <a:rPr lang="nb-NO" sz="1600" b="0" dirty="0" smtClean="0">
                    <a:solidFill>
                      <a:schemeClr val="accent6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nb-NO" sz="16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nb-NO" sz="16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  </a:t>
                </a:r>
                <a:r>
                  <a:rPr lang="nb-NO" sz="1600" dirty="0" smtClean="0"/>
                  <a:t>	 </a:t>
                </a:r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0≤</m:t>
                    </m:r>
                    <m:r>
                      <a:rPr lang="nb-NO" sz="1600" i="1" dirty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nb-NO" sz="1600" i="1" dirty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nb-NO" sz="1600" b="0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b-NO" sz="1600" dirty="0" smtClean="0"/>
              </a:p>
              <a:p>
                <a:pPr marL="342900" indent="-342900">
                  <a:buClr>
                    <a:schemeClr val="bg1">
                      <a:lumMod val="50000"/>
                    </a:schemeClr>
                  </a:buClr>
                  <a:buSzPct val="75000"/>
                  <a:buFont typeface="+mj-lt"/>
                  <a:buAutoNum type="arabicParenR"/>
                </a:pPr>
                <a:r>
                  <a:rPr lang="nb-NO" sz="1600" b="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nb-NO" sz="16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nb-NO" sz="1600" b="0" i="1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sz="1600" b="0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nb-NO" sz="1600" dirty="0" smtClean="0"/>
              </a:p>
              <a:p>
                <a:pPr marL="342900" indent="-342900">
                  <a:buClr>
                    <a:schemeClr val="bg1">
                      <a:lumMod val="50000"/>
                    </a:schemeClr>
                  </a:buClr>
                  <a:buSzPct val="75000"/>
                  <a:buFont typeface="+mj-lt"/>
                  <a:buAutoNum type="arabicParenR"/>
                </a:pPr>
                <a:r>
                  <a:rPr lang="nb-NO" sz="1600" b="0" dirty="0" smtClean="0"/>
                  <a:t>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nb-NO" sz="1600" dirty="0" smtClean="0"/>
                  <a:t> 				</a:t>
                </a:r>
                <a:r>
                  <a:rPr lang="nb-NO" sz="1600" dirty="0"/>
                  <a:t>	</a:t>
                </a:r>
                <a:r>
                  <a:rPr lang="nb-NO" sz="1600" dirty="0" smtClean="0"/>
                  <a:t>	       </a:t>
                </a:r>
                <a:r>
                  <a:rPr lang="nb-NO" sz="1200" dirty="0" smtClean="0"/>
                  <a:t>(since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nb-NO" sz="1200" dirty="0" smtClean="0"/>
                  <a:t> is the smallest positive integer in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nb-NO" sz="1200" dirty="0" smtClean="0"/>
                  <a:t>)</a:t>
                </a:r>
                <a:endParaRPr lang="nb-NO" sz="1600" dirty="0" smtClean="0"/>
              </a:p>
              <a:p>
                <a:pPr marL="342900" indent="-342900">
                  <a:buClr>
                    <a:schemeClr val="bg1">
                      <a:lumMod val="50000"/>
                    </a:schemeClr>
                  </a:buClr>
                  <a:buSzPct val="75000"/>
                  <a:buFont typeface="+mj-lt"/>
                  <a:buAutoNum type="arabicParenR"/>
                </a:pPr>
                <a:r>
                  <a:rPr lang="nb-NO" sz="1600" b="0" dirty="0" smtClean="0">
                    <a:solidFill>
                      <a:schemeClr val="accent6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nb-NO" sz="1600" dirty="0" smtClean="0"/>
                  <a:t>  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nb-NO" sz="1600" dirty="0" smtClean="0"/>
                  <a:t> 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nb-NO" sz="1600" dirty="0" smtClean="0"/>
                  <a:t> 				     	       </a:t>
                </a:r>
                <a:r>
                  <a:rPr lang="nb-NO" sz="1200" dirty="0" smtClean="0"/>
                  <a:t>(since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nb-NO" sz="1200" dirty="0" smtClean="0"/>
                  <a:t> is prime and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nb-NO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nb-NO" sz="12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nb-NO" sz="1200" dirty="0" smtClean="0"/>
                  <a:t>)</a:t>
                </a:r>
                <a:endParaRPr lang="nb-NO" sz="1600" dirty="0" smtClean="0"/>
              </a:p>
              <a:p>
                <a:pPr marL="342900" indent="-342900">
                  <a:buClr>
                    <a:schemeClr val="bg1">
                      <a:lumMod val="50000"/>
                    </a:schemeClr>
                  </a:buClr>
                  <a:buSzPct val="75000"/>
                  <a:buFont typeface="+mj-lt"/>
                  <a:buAutoNum type="arabicParenR"/>
                </a:pPr>
                <a:r>
                  <a:rPr lang="nb-NO" sz="1600" b="0" dirty="0" smtClean="0">
                    <a:solidFill>
                      <a:srgbClr val="00B05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6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nb-NO" sz="1600" dirty="0" smtClean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3503" y="4256652"/>
                <a:ext cx="10457126" cy="2308324"/>
              </a:xfrm>
              <a:prstGeom prst="rect">
                <a:avLst/>
              </a:prstGeom>
              <a:blipFill rotWithShape="0">
                <a:blip r:embed="rId6"/>
                <a:stretch>
                  <a:fillRect l="-525" t="-13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434789" y="3718808"/>
                <a:ext cx="232575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⟹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𝑚𝑎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=1−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𝑛𝑝</m:t>
                      </m:r>
                    </m:oMath>
                  </m:oMathPara>
                </a14:m>
                <a:endParaRPr lang="nb-NO" b="0" i="1" dirty="0" smtClean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4789" y="3718808"/>
                <a:ext cx="2325753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ounded Rectangle 11"/>
          <p:cNvSpPr/>
          <p:nvPr/>
        </p:nvSpPr>
        <p:spPr bwMode="auto">
          <a:xfrm rot="20383225">
            <a:off x="6247090" y="5011907"/>
            <a:ext cx="2905291" cy="950533"/>
          </a:xfrm>
          <a:prstGeom prst="roundRect">
            <a:avLst/>
          </a:prstGeom>
          <a:noFill/>
          <a:ln w="76200" cap="flat" cmpd="sng" algn="ctr">
            <a:solidFill>
              <a:schemeClr val="accent1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400" b="1" dirty="0" smtClean="0">
                <a:solidFill>
                  <a:schemeClr val="accent5">
                    <a:lumMod val="50000"/>
                  </a:schemeClr>
                </a:solidFill>
                <a:latin typeface="Stencil" panose="040409050D0802020404" pitchFamily="82" charset="0"/>
              </a:rPr>
              <a:t>Non-constructive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Stencil" panose="040409050D0802020404" pitchFamily="8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163423" y="2728848"/>
                <a:ext cx="3025134" cy="58477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/>
                  <a:t>How do we actually find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1600" dirty="0" smtClean="0"/>
                  <a:t>?</a:t>
                </a:r>
                <a:br>
                  <a:rPr lang="en-US" sz="1600" dirty="0" smtClean="0"/>
                </a:br>
                <a:r>
                  <a:rPr lang="en-US" sz="1600" dirty="0" smtClean="0"/>
                  <a:t>Extended Euclidian Algorithm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3423" y="2728848"/>
                <a:ext cx="3025134" cy="584775"/>
              </a:xfrm>
              <a:prstGeom prst="rect">
                <a:avLst/>
              </a:prstGeom>
              <a:blipFill>
                <a:blip r:embed="rId8"/>
                <a:stretch>
                  <a:fillRect l="-803" t="-2041" b="-11224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7779231" y="4117636"/>
                <a:ext cx="1447832" cy="3907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func>
                      <m:r>
                        <a:rPr lang="nb-NO" i="1">
                          <a:latin typeface="Cambria Math" panose="02040503050406030204" pitchFamily="18" charset="0"/>
                        </a:rPr>
                        <m:t>∈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9231" y="4117636"/>
                <a:ext cx="1447832" cy="390748"/>
              </a:xfrm>
              <a:prstGeom prst="rect">
                <a:avLst/>
              </a:prstGeom>
              <a:blipFill rotWithShape="0">
                <a:blip r:embed="rId9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2717625" y="5419588"/>
                <a:ext cx="187051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i="1" dirty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sz="1600" i="1" dirty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1600" i="1" dirty="0">
                          <a:latin typeface="Cambria Math" panose="02040503050406030204" pitchFamily="18" charset="0"/>
                        </a:rPr>
                        <m:t>𝑞</m:t>
                      </m:r>
                      <m:d>
                        <m:dPr>
                          <m:ctrlPr>
                            <a:rPr lang="nb-NO" sz="16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 dirty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nb-NO" sz="16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1600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1600" i="1" dirty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sz="1600" i="1" dirty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7625" y="5419588"/>
                <a:ext cx="1870512" cy="338554"/>
              </a:xfrm>
              <a:prstGeom prst="rect">
                <a:avLst/>
              </a:prstGeom>
              <a:blipFill rotWithShape="0">
                <a:blip r:embed="rId10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4445191" y="5419588"/>
                <a:ext cx="212981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dirty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nb-NO" sz="1600" i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𝑞𝑚</m:t>
                      </m:r>
                      <m:r>
                        <a:rPr lang="nb-NO" sz="16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sz="1600" i="1" dirty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nb-NO" sz="16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 dirty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nb-NO" sz="1600" i="1" dirty="0">
                              <a:latin typeface="Cambria Math" panose="02040503050406030204" pitchFamily="18" charset="0"/>
                            </a:rPr>
                            <m:t>𝑞𝑛</m:t>
                          </m:r>
                        </m:e>
                      </m:d>
                      <m:r>
                        <a:rPr lang="nb-NO" sz="1600" i="1" dirty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5191" y="5419588"/>
                <a:ext cx="2129814" cy="338554"/>
              </a:xfrm>
              <a:prstGeom prst="rect">
                <a:avLst/>
              </a:prstGeom>
              <a:blipFill rotWithShape="0">
                <a:blip r:embed="rId11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6407803" y="5427409"/>
                <a:ext cx="51270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dirty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sz="1600" i="1" dirty="0">
                          <a:latin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7803" y="5427409"/>
                <a:ext cx="512704" cy="338554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/>
          <p:cNvSpPr/>
          <p:nvPr/>
        </p:nvSpPr>
        <p:spPr>
          <a:xfrm>
            <a:off x="10537046" y="6195644"/>
            <a:ext cx="8130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Q.E.D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8259352" y="3718808"/>
                <a:ext cx="135447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1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func>
                      <m:r>
                        <a:rPr lang="nb-NO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9352" y="3718808"/>
                <a:ext cx="1354473" cy="369332"/>
              </a:xfrm>
              <a:prstGeom prst="rect">
                <a:avLst/>
              </a:prstGeom>
              <a:blipFill rotWithShape="0">
                <a:blip r:embed="rId1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6434789" y="4112220"/>
                <a:ext cx="155036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⟹  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4789" y="4112220"/>
                <a:ext cx="1550361" cy="369332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31301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 animBg="1"/>
      <p:bldP spid="14" grpId="0" animBg="1"/>
      <p:bldP spid="5" grpId="0"/>
      <p:bldP spid="6" grpId="0"/>
      <p:bldP spid="8" grpId="0"/>
      <p:bldP spid="13" grpId="0"/>
      <p:bldP spid="15" grpId="0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Elliptic curves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601726" y="2223575"/>
                <a:ext cx="30308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1726" y="2223575"/>
                <a:ext cx="3030877" cy="369332"/>
              </a:xfrm>
              <a:prstGeom prst="rect">
                <a:avLst/>
              </a:prstGeom>
              <a:blipFill rotWithShape="0">
                <a:blip r:embed="rId2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8601726" y="2810004"/>
                <a:ext cx="20856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1726" y="2810004"/>
                <a:ext cx="2085656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oup 31"/>
          <p:cNvGrpSpPr>
            <a:grpSpLocks noChangeAspect="1"/>
          </p:cNvGrpSpPr>
          <p:nvPr/>
        </p:nvGrpSpPr>
        <p:grpSpPr>
          <a:xfrm>
            <a:off x="4163984" y="2016185"/>
            <a:ext cx="3182078" cy="3757349"/>
            <a:chOff x="4832232" y="561256"/>
            <a:chExt cx="4052392" cy="4785002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648" t="344" r="-196" b="13191"/>
            <a:stretch/>
          </p:blipFill>
          <p:spPr>
            <a:xfrm>
              <a:off x="4832232" y="561256"/>
              <a:ext cx="4052392" cy="4785002"/>
            </a:xfrm>
            <a:prstGeom prst="rect">
              <a:avLst/>
            </a:prstGeom>
          </p:spPr>
        </p:pic>
        <p:sp>
          <p:nvSpPr>
            <p:cNvPr id="34" name="Rectangle 33"/>
            <p:cNvSpPr/>
            <p:nvPr/>
          </p:nvSpPr>
          <p:spPr bwMode="auto">
            <a:xfrm>
              <a:off x="6527035" y="5089084"/>
              <a:ext cx="238125" cy="257174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cxnSp>
        <p:nvCxnSpPr>
          <p:cNvPr id="35" name="Straight Connector 34"/>
          <p:cNvCxnSpPr/>
          <p:nvPr/>
        </p:nvCxnSpPr>
        <p:spPr bwMode="auto">
          <a:xfrm flipV="1">
            <a:off x="3270250" y="2202086"/>
            <a:ext cx="4476750" cy="276796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Flowchart: Connector 35"/>
          <p:cNvSpPr>
            <a:spLocks noChangeAspect="1"/>
          </p:cNvSpPr>
          <p:nvPr/>
        </p:nvSpPr>
        <p:spPr bwMode="auto">
          <a:xfrm>
            <a:off x="5906571" y="3264043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7" name="Flowchart: Connector 36"/>
          <p:cNvSpPr>
            <a:spLocks noChangeAspect="1"/>
          </p:cNvSpPr>
          <p:nvPr/>
        </p:nvSpPr>
        <p:spPr bwMode="auto">
          <a:xfrm>
            <a:off x="4406782" y="4186685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4217269" y="4371336"/>
                <a:ext cx="4743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7269" y="4371336"/>
                <a:ext cx="474325" cy="3693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5816558" y="3373278"/>
                <a:ext cx="4743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6558" y="3373278"/>
                <a:ext cx="474325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2564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Connector 39"/>
          <p:cNvCxnSpPr/>
          <p:nvPr/>
        </p:nvCxnSpPr>
        <p:spPr bwMode="auto">
          <a:xfrm flipV="1">
            <a:off x="6630002" y="2165367"/>
            <a:ext cx="0" cy="398247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" name="Flowchart: Connector 40"/>
          <p:cNvSpPr>
            <a:spLocks noChangeAspect="1"/>
          </p:cNvSpPr>
          <p:nvPr/>
        </p:nvSpPr>
        <p:spPr bwMode="auto">
          <a:xfrm>
            <a:off x="6579508" y="5048543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42" name="Flowchart: Connector 41"/>
          <p:cNvSpPr>
            <a:spLocks noChangeAspect="1"/>
          </p:cNvSpPr>
          <p:nvPr/>
        </p:nvSpPr>
        <p:spPr bwMode="auto">
          <a:xfrm>
            <a:off x="6576002" y="2836458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729660" y="4902007"/>
                <a:ext cx="11088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9660" y="4902007"/>
                <a:ext cx="1108836" cy="369332"/>
              </a:xfrm>
              <a:prstGeom prst="rect">
                <a:avLst/>
              </a:prstGeom>
              <a:blipFill rotWithShape="0">
                <a:blip r:embed="rId11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ounded Rectangle 27"/>
              <p:cNvSpPr/>
              <p:nvPr/>
            </p:nvSpPr>
            <p:spPr bwMode="auto">
              <a:xfrm>
                <a:off x="623392" y="1195923"/>
                <a:ext cx="6212837" cy="859043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dirty="0" smtClean="0"/>
                  <a:t>Theorem: </a:t>
                </a:r>
                <a:r>
                  <a:rPr lang="en-US" dirty="0"/>
                  <a:t>the points on an elliptic curve, together with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𝒪</m:t>
                    </m:r>
                  </m:oMath>
                </a14:m>
                <a:r>
                  <a:rPr lang="en-US" dirty="0"/>
                  <a:t>, is an abelian group under "geometric point addition</a:t>
                </a:r>
                <a:r>
                  <a:rPr lang="en-US" dirty="0" smtClean="0"/>
                  <a:t>"</a:t>
                </a:r>
                <a:endParaRPr lang="en-US" dirty="0"/>
              </a:p>
            </p:txBody>
          </p:sp>
        </mc:Choice>
        <mc:Fallback xmlns="">
          <p:sp>
            <p:nvSpPr>
              <p:cNvPr id="28" name="Rounded 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195923"/>
                <a:ext cx="6212837" cy="859043"/>
              </a:xfrm>
              <a:prstGeom prst="round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608552" y="3993358"/>
                <a:ext cx="4190184" cy="9814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en-US" sz="1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m:rPr>
                                    <m:brk m:alnAt="7"/>
                                  </m:rP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d>
                                      <m:d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−2</m:t>
                                        </m:r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</m:d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−4</m:t>
                                    </m:r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  <m:d>
                                      <m:d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p>
                                      <m:sSup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  <m:sup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d>
                                      <m:d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</m:d>
                                    <m:d>
                                      <m:d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+2</m:t>
                                    </m:r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+2</m:t>
                                    </m:r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den>
                                </m:f>
                                <m:r>
                                  <m:rPr>
                                    <m:brk m:alnAt="7"/>
                                  </m:rP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                                  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p>
                                          <m:sSupPr>
                                            <m:ctrlP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d>
                                              <m:dPr>
                                                <m:ctrlPr>
                                                  <a:rPr lang="nb-NO" sz="1200" b="0" i="1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nb-NO" sz="1200" b="0" i="1" smtClean="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nb-NO" sz="1200" b="0" i="1" smtClean="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𝑥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200" b="0" i="1" smtClean="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1</m:t>
                                                    </m:r>
                                                  </m:sub>
                                                </m:sSub>
                                                <m:r>
                                                  <a:rPr lang="nb-NO" sz="1200" b="0" i="1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+</m:t>
                                                </m:r>
                                                <m:sSub>
                                                  <m:sSubPr>
                                                    <m:ctrlPr>
                                                      <a:rPr lang="nb-NO" sz="1200" b="0" i="1" smtClean="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nb-NO" sz="1200" b="0" i="1" smtClean="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𝑥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200" b="0" i="1" smtClean="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2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d>
                                          </m:e>
                                          <m:sup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</m:d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2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8552" y="3993358"/>
                <a:ext cx="4190184" cy="981423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7608552" y="3610966"/>
                <a:ext cx="368292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4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8552" y="3610966"/>
                <a:ext cx="3682927" cy="307777"/>
              </a:xfrm>
              <a:prstGeom prst="rect">
                <a:avLst/>
              </a:prstGeom>
              <a:blipFill rotWithShape="0">
                <a:blip r:embed="rId14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74395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Elliptic curves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601726" y="2223575"/>
                <a:ext cx="30308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1726" y="2223575"/>
                <a:ext cx="3030877" cy="369332"/>
              </a:xfrm>
              <a:prstGeom prst="rect">
                <a:avLst/>
              </a:prstGeom>
              <a:blipFill rotWithShape="0">
                <a:blip r:embed="rId2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3270250" y="2016185"/>
            <a:ext cx="4568246" cy="4131659"/>
            <a:chOff x="3270250" y="2016185"/>
            <a:chExt cx="4568246" cy="4131659"/>
          </a:xfrm>
        </p:grpSpPr>
        <p:grpSp>
          <p:nvGrpSpPr>
            <p:cNvPr id="32" name="Group 31"/>
            <p:cNvGrpSpPr>
              <a:grpSpLocks noChangeAspect="1"/>
            </p:cNvGrpSpPr>
            <p:nvPr/>
          </p:nvGrpSpPr>
          <p:grpSpPr>
            <a:xfrm>
              <a:off x="4163984" y="2016185"/>
              <a:ext cx="3182078" cy="3757349"/>
              <a:chOff x="4832232" y="561256"/>
              <a:chExt cx="4052392" cy="4785002"/>
            </a:xfrm>
          </p:grpSpPr>
          <p:pic>
            <p:nvPicPr>
              <p:cNvPr id="33" name="Picture 32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8648" t="344" r="-196" b="13191"/>
              <a:stretch/>
            </p:blipFill>
            <p:spPr>
              <a:xfrm>
                <a:off x="4832232" y="561256"/>
                <a:ext cx="4052392" cy="4785002"/>
              </a:xfrm>
              <a:prstGeom prst="rect">
                <a:avLst/>
              </a:prstGeom>
            </p:spPr>
          </p:pic>
          <p:sp>
            <p:nvSpPr>
              <p:cNvPr id="34" name="Rectangle 33"/>
              <p:cNvSpPr/>
              <p:nvPr/>
            </p:nvSpPr>
            <p:spPr bwMode="auto">
              <a:xfrm>
                <a:off x="6527035" y="5089084"/>
                <a:ext cx="238125" cy="257174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2400" b="1" dirty="0"/>
              </a:p>
            </p:txBody>
          </p:sp>
        </p:grpSp>
        <p:cxnSp>
          <p:nvCxnSpPr>
            <p:cNvPr id="35" name="Straight Connector 34"/>
            <p:cNvCxnSpPr/>
            <p:nvPr/>
          </p:nvCxnSpPr>
          <p:spPr bwMode="auto">
            <a:xfrm flipV="1">
              <a:off x="3270250" y="2202086"/>
              <a:ext cx="4476750" cy="2767965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6" name="Flowchart: Connector 35"/>
            <p:cNvSpPr>
              <a:spLocks noChangeAspect="1"/>
            </p:cNvSpPr>
            <p:nvPr/>
          </p:nvSpPr>
          <p:spPr bwMode="auto">
            <a:xfrm>
              <a:off x="5906571" y="3264043"/>
              <a:ext cx="108000" cy="108000"/>
            </a:xfrm>
            <a:prstGeom prst="flowChartConnector">
              <a:avLst/>
            </a:prstGeom>
            <a:solidFill>
              <a:schemeClr val="tx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sp>
          <p:nvSpPr>
            <p:cNvPr id="37" name="Flowchart: Connector 36"/>
            <p:cNvSpPr>
              <a:spLocks noChangeAspect="1"/>
            </p:cNvSpPr>
            <p:nvPr/>
          </p:nvSpPr>
          <p:spPr bwMode="auto">
            <a:xfrm>
              <a:off x="4406782" y="4186685"/>
              <a:ext cx="108000" cy="108000"/>
            </a:xfrm>
            <a:prstGeom prst="flowChartConnector">
              <a:avLst/>
            </a:prstGeom>
            <a:solidFill>
              <a:schemeClr val="tx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/>
                <p:cNvSpPr txBox="1"/>
                <p:nvPr/>
              </p:nvSpPr>
              <p:spPr>
                <a:xfrm>
                  <a:off x="4217269" y="4371336"/>
                  <a:ext cx="4743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oMath>
                    </m:oMathPara>
                  </a14:m>
                  <a:endParaRPr lang="en-US" dirty="0" smtClean="0"/>
                </a:p>
              </p:txBody>
            </p:sp>
          </mc:Choice>
          <mc:Fallback xmlns="">
            <p:sp>
              <p:nvSpPr>
                <p:cNvPr id="38" name="TextBox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17269" y="4371336"/>
                  <a:ext cx="474325" cy="369332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/>
                <p:cNvSpPr txBox="1"/>
                <p:nvPr/>
              </p:nvSpPr>
              <p:spPr>
                <a:xfrm>
                  <a:off x="5816558" y="3373278"/>
                  <a:ext cx="4743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oMath>
                    </m:oMathPara>
                  </a14:m>
                  <a:endParaRPr lang="en-US" dirty="0" smtClean="0"/>
                </a:p>
              </p:txBody>
            </p:sp>
          </mc:Choice>
          <mc:Fallback xmlns="">
            <p:sp>
              <p:nvSpPr>
                <p:cNvPr id="39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16558" y="3373278"/>
                  <a:ext cx="474325" cy="369332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l="-2564" b="-114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0" name="Straight Connector 39"/>
            <p:cNvCxnSpPr/>
            <p:nvPr/>
          </p:nvCxnSpPr>
          <p:spPr bwMode="auto">
            <a:xfrm flipV="1">
              <a:off x="6630002" y="2165367"/>
              <a:ext cx="0" cy="3982477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2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1" name="Flowchart: Connector 40"/>
            <p:cNvSpPr>
              <a:spLocks noChangeAspect="1"/>
            </p:cNvSpPr>
            <p:nvPr/>
          </p:nvSpPr>
          <p:spPr bwMode="auto">
            <a:xfrm>
              <a:off x="6579508" y="5048543"/>
              <a:ext cx="108000" cy="108000"/>
            </a:xfrm>
            <a:prstGeom prst="flowChartConnector">
              <a:avLst/>
            </a:prstGeom>
            <a:solidFill>
              <a:schemeClr val="tx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sp>
          <p:nvSpPr>
            <p:cNvPr id="42" name="Flowchart: Connector 41"/>
            <p:cNvSpPr>
              <a:spLocks noChangeAspect="1"/>
            </p:cNvSpPr>
            <p:nvPr/>
          </p:nvSpPr>
          <p:spPr bwMode="auto">
            <a:xfrm>
              <a:off x="6576002" y="2836458"/>
              <a:ext cx="108000" cy="108000"/>
            </a:xfrm>
            <a:prstGeom prst="flowChartConnector">
              <a:avLst/>
            </a:prstGeom>
            <a:solidFill>
              <a:schemeClr val="tx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/>
                <p:cNvSpPr txBox="1"/>
                <p:nvPr/>
              </p:nvSpPr>
              <p:spPr>
                <a:xfrm>
                  <a:off x="6729660" y="4902007"/>
                  <a:ext cx="110883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oMath>
                    </m:oMathPara>
                  </a14:m>
                  <a:endParaRPr lang="en-US" dirty="0" smtClean="0"/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29660" y="4902007"/>
                  <a:ext cx="1108836" cy="369332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b="-114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ounded Rectangle 27"/>
              <p:cNvSpPr/>
              <p:nvPr/>
            </p:nvSpPr>
            <p:spPr bwMode="auto">
              <a:xfrm>
                <a:off x="623392" y="1195923"/>
                <a:ext cx="6212837" cy="859043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dirty="0" smtClean="0"/>
                  <a:t>Theorem: </a:t>
                </a:r>
                <a:r>
                  <a:rPr lang="en-US" dirty="0"/>
                  <a:t>the points on an elliptic curve, together with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𝒪</m:t>
                    </m:r>
                  </m:oMath>
                </a14:m>
                <a:r>
                  <a:rPr lang="en-US" dirty="0"/>
                  <a:t>, is an abelian group under "geometric point addition</a:t>
                </a:r>
                <a:r>
                  <a:rPr lang="en-US" dirty="0" smtClean="0"/>
                  <a:t>"</a:t>
                </a:r>
                <a:endParaRPr lang="en-US" dirty="0"/>
              </a:p>
            </p:txBody>
          </p:sp>
        </mc:Choice>
        <mc:Fallback xmlns="">
          <p:sp>
            <p:nvSpPr>
              <p:cNvPr id="28" name="Rounded 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195923"/>
                <a:ext cx="6212837" cy="859043"/>
              </a:xfrm>
              <a:prstGeom prst="round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608552" y="3993358"/>
                <a:ext cx="4190184" cy="9814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en-US" sz="1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m:rPr>
                                    <m:brk m:alnAt="7"/>
                                  </m:rP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d>
                                      <m:d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−2</m:t>
                                        </m:r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</m:d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−4</m:t>
                                    </m:r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  <m:d>
                                      <m:d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p>
                                      <m:sSup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  <m:sup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d>
                                      <m:d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</m:d>
                                    <m:d>
                                      <m:d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+2</m:t>
                                    </m:r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+2</m:t>
                                    </m:r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den>
                                </m:f>
                                <m:r>
                                  <m:rPr>
                                    <m:brk m:alnAt="7"/>
                                  </m:rP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                                  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p>
                                          <m:sSupPr>
                                            <m:ctrlP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d>
                                              <m:dPr>
                                                <m:ctrlPr>
                                                  <a:rPr lang="nb-NO" sz="1200" b="0" i="1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nb-NO" sz="1200" b="0" i="1" smtClean="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nb-NO" sz="1200" b="0" i="1" smtClean="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𝑥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200" b="0" i="1" smtClean="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1</m:t>
                                                    </m:r>
                                                  </m:sub>
                                                </m:sSub>
                                                <m:r>
                                                  <a:rPr lang="nb-NO" sz="1200" b="0" i="1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+</m:t>
                                                </m:r>
                                                <m:sSub>
                                                  <m:sSubPr>
                                                    <m:ctrlPr>
                                                      <a:rPr lang="nb-NO" sz="1200" b="0" i="1" smtClean="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nb-NO" sz="1200" b="0" i="1" smtClean="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𝑥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200" b="0" i="1" smtClean="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2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d>
                                          </m:e>
                                          <m:sup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</m:d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2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8552" y="3993358"/>
                <a:ext cx="4190184" cy="981423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7608552" y="3610966"/>
                <a:ext cx="368292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4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8552" y="3610966"/>
                <a:ext cx="3682927" cy="307777"/>
              </a:xfrm>
              <a:prstGeom prst="rect">
                <a:avLst/>
              </a:prstGeom>
              <a:blipFill rotWithShape="0">
                <a:blip r:embed="rId14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8601726" y="2810004"/>
                <a:ext cx="14210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1726" y="2810004"/>
                <a:ext cx="1421050" cy="369332"/>
              </a:xfrm>
              <a:prstGeom prst="rect">
                <a:avLst/>
              </a:prstGeom>
              <a:blipFill rotWithShape="0">
                <a:blip r:embed="rId15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 bwMode="auto">
              <a:xfrm>
                <a:off x="9533186" y="2771227"/>
                <a:ext cx="622845" cy="451106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sub>
                      </m:sSub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533186" y="2771227"/>
                <a:ext cx="622845" cy="451106"/>
              </a:xfrm>
              <a:prstGeom prst="rect">
                <a:avLst/>
              </a:prstGeom>
              <a:blipFill rotWithShape="0">
                <a:blip r:embed="rId16"/>
                <a:stretch>
                  <a:fillRect l="-10784"/>
                </a:stretch>
              </a:blip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09965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8601726" y="2810004"/>
                <a:ext cx="14210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1726" y="2810004"/>
                <a:ext cx="1421050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Elliptic curves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601726" y="2223575"/>
                <a:ext cx="30308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1726" y="2223575"/>
                <a:ext cx="3030877" cy="369332"/>
              </a:xfrm>
              <a:prstGeom prst="rect">
                <a:avLst/>
              </a:prstGeom>
              <a:blipFill rotWithShape="0">
                <a:blip r:embed="rId4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ounded Rectangle 27"/>
              <p:cNvSpPr/>
              <p:nvPr/>
            </p:nvSpPr>
            <p:spPr bwMode="auto">
              <a:xfrm>
                <a:off x="623392" y="1195923"/>
                <a:ext cx="6212837" cy="859043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dirty="0" smtClean="0"/>
                  <a:t>Theorem: </a:t>
                </a:r>
                <a:r>
                  <a:rPr lang="en-US" dirty="0"/>
                  <a:t>the points on an elliptic curve, together with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𝒪</m:t>
                    </m:r>
                  </m:oMath>
                </a14:m>
                <a:r>
                  <a:rPr lang="en-US" dirty="0"/>
                  <a:t>, is an abelian group under "geometric point addition</a:t>
                </a:r>
                <a:r>
                  <a:rPr lang="en-US" dirty="0" smtClean="0"/>
                  <a:t>"</a:t>
                </a:r>
                <a:endParaRPr lang="en-US" dirty="0"/>
              </a:p>
            </p:txBody>
          </p:sp>
        </mc:Choice>
        <mc:Fallback xmlns="">
          <p:sp>
            <p:nvSpPr>
              <p:cNvPr id="28" name="Rounded 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195923"/>
                <a:ext cx="6212837" cy="859043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7443984" y="1159330"/>
                <a:ext cx="4316645" cy="708912"/>
              </a:xfrm>
              <a:prstGeom prst="rect">
                <a:avLst/>
              </a:prstGeom>
              <a:ln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nb-NO" b="1" dirty="0" smtClean="0"/>
                  <a:t>Notation: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r>
                  <a:rPr lang="en-US" dirty="0" smtClean="0"/>
                  <a:t> = </a:t>
                </a:r>
                <a:r>
                  <a:rPr lang="nb-NO" dirty="0" smtClean="0"/>
                  <a:t>an </a:t>
                </a:r>
                <a:r>
                  <a:rPr lang="nb-NO" dirty="0"/>
                  <a:t>elliptic curve </a:t>
                </a:r>
                <a:r>
                  <a:rPr lang="nb-NO" dirty="0" smtClean="0"/>
                  <a:t>group defined over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𝑭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endParaRPr lang="en-US" b="1" dirty="0" smtClean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3984" y="1159330"/>
                <a:ext cx="4316645" cy="708912"/>
              </a:xfrm>
              <a:prstGeom prst="rect">
                <a:avLst/>
              </a:prstGeom>
              <a:blipFill rotWithShape="0">
                <a:blip r:embed="rId9"/>
                <a:stretch>
                  <a:fillRect l="-843" b="-8333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" name="Picture 2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88" y="2198175"/>
            <a:ext cx="6702287" cy="414311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861843" y="2298911"/>
                <a:ext cx="1392754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𝐸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𝑭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</m:sub>
                              </m:sSub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,+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843" y="2298911"/>
                <a:ext cx="1392754" cy="369332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Connector 29"/>
          <p:cNvCxnSpPr/>
          <p:nvPr/>
        </p:nvCxnSpPr>
        <p:spPr bwMode="auto">
          <a:xfrm>
            <a:off x="487727" y="4177298"/>
            <a:ext cx="6866802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9533186" y="2771227"/>
                <a:ext cx="622845" cy="451106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sub>
                      </m:sSub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533186" y="2771227"/>
                <a:ext cx="622845" cy="451106"/>
              </a:xfrm>
              <a:prstGeom prst="rect">
                <a:avLst/>
              </a:prstGeom>
              <a:blipFill rotWithShape="0">
                <a:blip r:embed="rId12"/>
                <a:stretch>
                  <a:fillRect l="-10784"/>
                </a:stretch>
              </a:blip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7608552" y="3993358"/>
                <a:ext cx="4190184" cy="9814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en-US" sz="1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m:rPr>
                                    <m:brk m:alnAt="7"/>
                                  </m:rP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d>
                                      <m:d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−2</m:t>
                                        </m:r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</m:d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−4</m:t>
                                    </m:r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  <m:d>
                                      <m:d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p>
                                      <m:sSup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  <m:sup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d>
                                      <m:d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</m:d>
                                    <m:d>
                                      <m:d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+2</m:t>
                                    </m:r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+2</m:t>
                                    </m:r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den>
                                </m:f>
                                <m:r>
                                  <m:rPr>
                                    <m:brk m:alnAt="7"/>
                                  </m:rP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                                  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p>
                                          <m:sSupPr>
                                            <m:ctrlP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d>
                                              <m:dPr>
                                                <m:ctrlPr>
                                                  <a:rPr lang="nb-NO" sz="1200" b="0" i="1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nb-NO" sz="1200" b="0" i="1" smtClean="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nb-NO" sz="1200" b="0" i="1" smtClean="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𝑥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200" b="0" i="1" smtClean="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1</m:t>
                                                    </m:r>
                                                  </m:sub>
                                                </m:sSub>
                                                <m:r>
                                                  <a:rPr lang="nb-NO" sz="1200" b="0" i="1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+</m:t>
                                                </m:r>
                                                <m:sSub>
                                                  <m:sSubPr>
                                                    <m:ctrlPr>
                                                      <a:rPr lang="nb-NO" sz="1200" b="0" i="1" smtClean="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nb-NO" sz="1200" b="0" i="1" smtClean="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𝑥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200" b="0" i="1" smtClean="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2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d>
                                          </m:e>
                                          <m:sup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</m:d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2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8552" y="3993358"/>
                <a:ext cx="4190184" cy="981423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7608552" y="3610966"/>
                <a:ext cx="368292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4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8552" y="3610966"/>
                <a:ext cx="3682927" cy="307777"/>
              </a:xfrm>
              <a:prstGeom prst="rect">
                <a:avLst/>
              </a:prstGeom>
              <a:blipFill rotWithShape="0">
                <a:blip r:embed="rId14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Connector 25"/>
          <p:cNvCxnSpPr/>
          <p:nvPr/>
        </p:nvCxnSpPr>
        <p:spPr bwMode="auto">
          <a:xfrm flipV="1">
            <a:off x="2342564" y="2319261"/>
            <a:ext cx="976997" cy="175262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Flowchart: Connector 23"/>
          <p:cNvSpPr>
            <a:spLocks noChangeAspect="1"/>
          </p:cNvSpPr>
          <p:nvPr/>
        </p:nvSpPr>
        <p:spPr bwMode="auto">
          <a:xfrm>
            <a:off x="2287636" y="4009567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5" name="Flowchart: Connector 24"/>
          <p:cNvSpPr>
            <a:spLocks noChangeAspect="1"/>
          </p:cNvSpPr>
          <p:nvPr/>
        </p:nvSpPr>
        <p:spPr bwMode="auto">
          <a:xfrm>
            <a:off x="2644474" y="3372300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50" name="Straight Connector 49"/>
          <p:cNvCxnSpPr/>
          <p:nvPr/>
        </p:nvCxnSpPr>
        <p:spPr bwMode="auto">
          <a:xfrm flipV="1">
            <a:off x="3320489" y="2319261"/>
            <a:ext cx="2094706" cy="375768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Connector 59"/>
          <p:cNvCxnSpPr/>
          <p:nvPr/>
        </p:nvCxnSpPr>
        <p:spPr bwMode="auto">
          <a:xfrm flipV="1">
            <a:off x="4457304" y="2134624"/>
            <a:ext cx="14127" cy="425660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2" name="Flowchart: Connector 51"/>
          <p:cNvSpPr>
            <a:spLocks noChangeAspect="1"/>
          </p:cNvSpPr>
          <p:nvPr/>
        </p:nvSpPr>
        <p:spPr bwMode="auto">
          <a:xfrm>
            <a:off x="4414138" y="3973805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65" name="Flowchart: Connector 64"/>
          <p:cNvSpPr>
            <a:spLocks noChangeAspect="1"/>
          </p:cNvSpPr>
          <p:nvPr/>
        </p:nvSpPr>
        <p:spPr bwMode="auto">
          <a:xfrm>
            <a:off x="4414138" y="4292232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1987188" y="3789139"/>
                <a:ext cx="26580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7188" y="3789139"/>
                <a:ext cx="265806" cy="369332"/>
              </a:xfrm>
              <a:prstGeom prst="rect">
                <a:avLst/>
              </a:prstGeom>
              <a:blipFill rotWithShape="0">
                <a:blip r:embed="rId15"/>
                <a:stretch>
                  <a:fillRect r="-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2750030" y="3241634"/>
                <a:ext cx="4743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0030" y="3241634"/>
                <a:ext cx="474325" cy="369332"/>
              </a:xfrm>
              <a:prstGeom prst="rect">
                <a:avLst/>
              </a:prstGeom>
              <a:blipFill rotWithShape="0">
                <a:blip r:embed="rId16"/>
                <a:stretch>
                  <a:fillRect l="-2564" b="-1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4531779" y="4177298"/>
                <a:ext cx="11088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1779" y="4177298"/>
                <a:ext cx="1108836" cy="369332"/>
              </a:xfrm>
              <a:prstGeom prst="rect">
                <a:avLst/>
              </a:prstGeom>
              <a:blipFill rotWithShape="0">
                <a:blip r:embed="rId17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013315" y="5471010"/>
                <a:ext cx="3044503" cy="90422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r>
                  <a:rPr lang="en-US" sz="1600" dirty="0" smtClean="0"/>
                  <a:t> </a:t>
                </a:r>
                <a:r>
                  <a:rPr lang="en-US" sz="1600" i="1" dirty="0" smtClean="0"/>
                  <a:t>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⋅</m:t>
                        </m:r>
                      </m:e>
                    </m:d>
                  </m:oMath>
                </a14:m>
                <a:endParaRPr lang="en-US" sz="1600" dirty="0" smtClean="0"/>
              </a:p>
              <a:p>
                <a:pPr algn="ctr"/>
                <a:endParaRPr lang="en-US" sz="1600" dirty="0" smtClean="0"/>
              </a:p>
              <a:p>
                <a:pPr algn="ctr"/>
                <a:r>
                  <a:rPr lang="nb-NO" sz="1600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  <m:t>𝑭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,+, </m:t>
                        </m:r>
                        <m:r>
                          <a:rPr lang="nb-NO" sz="16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⋅ </m:t>
                        </m:r>
                      </m:e>
                    </m:d>
                  </m:oMath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3315" y="5471010"/>
                <a:ext cx="3044503" cy="904222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 bwMode="auto">
              <a:xfrm>
                <a:off x="7443984" y="4988025"/>
                <a:ext cx="4624863" cy="548191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r>
                  <a:rPr lang="en-US" sz="1600" dirty="0"/>
                  <a:t>Both addition </a:t>
                </a:r>
                <a:r>
                  <a:rPr lang="en-US" sz="1600" i="1" dirty="0"/>
                  <a:t>and</a:t>
                </a:r>
                <a:r>
                  <a:rPr lang="en-US" sz="1600" dirty="0"/>
                  <a:t> multiplication needed </a:t>
                </a:r>
                <a:r>
                  <a:rPr lang="en-US" sz="1600" dirty="0" smtClean="0"/>
                  <a:t>mod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3984" y="4988025"/>
                <a:ext cx="4624863" cy="548191"/>
              </a:xfrm>
              <a:prstGeom prst="rect">
                <a:avLst/>
              </a:prstGeom>
              <a:blipFill rotWithShape="0">
                <a:blip r:embed="rId19"/>
                <a:stretch>
                  <a:fillRect l="-659"/>
                </a:stretch>
              </a:blip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Left Brace 32"/>
          <p:cNvSpPr/>
          <p:nvPr/>
        </p:nvSpPr>
        <p:spPr>
          <a:xfrm rot="16200000">
            <a:off x="9467812" y="5116014"/>
            <a:ext cx="135509" cy="1614212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712655" y="6218511"/>
            <a:ext cx="10158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C00000"/>
                </a:solidFill>
              </a:rPr>
              <a:t>Finite field</a:t>
            </a:r>
          </a:p>
        </p:txBody>
      </p:sp>
      <p:cxnSp>
        <p:nvCxnSpPr>
          <p:cNvPr id="34" name="Straight Arrow Connector 33"/>
          <p:cNvCxnSpPr/>
          <p:nvPr/>
        </p:nvCxnSpPr>
        <p:spPr bwMode="auto">
          <a:xfrm flipV="1">
            <a:off x="8666870" y="6206752"/>
            <a:ext cx="436490" cy="16564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Arrow Connector 34"/>
          <p:cNvCxnSpPr/>
          <p:nvPr/>
        </p:nvCxnSpPr>
        <p:spPr bwMode="auto">
          <a:xfrm flipV="1">
            <a:off x="8496434" y="4668876"/>
            <a:ext cx="261339" cy="48298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Straight Arrow Connector 36"/>
          <p:cNvCxnSpPr/>
          <p:nvPr/>
        </p:nvCxnSpPr>
        <p:spPr bwMode="auto">
          <a:xfrm flipV="1">
            <a:off x="10022776" y="4686591"/>
            <a:ext cx="381505" cy="46527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TextBox 35"/>
          <p:cNvSpPr txBox="1"/>
          <p:nvPr/>
        </p:nvSpPr>
        <p:spPr>
          <a:xfrm rot="2381532">
            <a:off x="10644986" y="3891363"/>
            <a:ext cx="11164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C00000"/>
                </a:solidFill>
              </a:rPr>
              <a:t>Still valid!</a:t>
            </a:r>
          </a:p>
        </p:txBody>
      </p:sp>
    </p:spTree>
    <p:extLst>
      <p:ext uri="{BB962C8B-B14F-4D97-AF65-F5344CB8AC3E}">
        <p14:creationId xmlns:p14="http://schemas.microsoft.com/office/powerpoint/2010/main" val="3490251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" grpId="0" animBg="1"/>
      <p:bldP spid="24" grpId="0" animBg="1"/>
      <p:bldP spid="25" grpId="0" animBg="1"/>
      <p:bldP spid="52" grpId="0" animBg="1"/>
      <p:bldP spid="65" grpId="0" animBg="1"/>
      <p:bldP spid="66" grpId="0"/>
      <p:bldP spid="67" grpId="0"/>
      <p:bldP spid="68" grpId="0"/>
      <p:bldP spid="31" grpId="0" animBg="1"/>
      <p:bldP spid="32" grpId="0" animBg="1"/>
      <p:bldP spid="33" grpId="0" animBg="1"/>
      <p:bldP spid="6" grpId="0"/>
      <p:bldP spid="3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Diffie</a:t>
            </a:r>
            <a:r>
              <a:rPr lang="en-US" dirty="0" smtClean="0"/>
              <a:t>-Hellman – security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ontent Placeholder 46"/>
              <p:cNvSpPr>
                <a:spLocks noGrp="1"/>
              </p:cNvSpPr>
              <p:nvPr>
                <p:ph idx="1"/>
              </p:nvPr>
            </p:nvSpPr>
            <p:spPr>
              <a:xfrm>
                <a:off x="623391" y="1065002"/>
                <a:ext cx="11137237" cy="5538584"/>
              </a:xfrm>
            </p:spPr>
            <p:txBody>
              <a:bodyPr/>
              <a:lstStyle/>
              <a:p>
                <a:pPr marL="0" indent="0"/>
                <a:endParaRPr lang="en-US" b="1" dirty="0" smtClean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 smtClean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 smtClean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 smtClean="0"/>
              </a:p>
              <a:p>
                <a:pPr marL="0" indent="0"/>
                <a:endParaRPr lang="en-US" b="1" dirty="0" smtClean="0"/>
              </a:p>
              <a:p>
                <a:pPr marL="0" indent="0"/>
                <a:endParaRPr lang="en-US" b="1" dirty="0" smtClean="0"/>
              </a:p>
              <a:p>
                <a:pPr marL="0" indent="0"/>
                <a:endParaRPr lang="en-US" b="1" dirty="0" smtClean="0"/>
              </a:p>
              <a:p>
                <a:pPr marL="0" indent="0"/>
                <a:r>
                  <a:rPr lang="en-US" sz="1600" b="1" dirty="0" smtClean="0"/>
                  <a:t>Security (given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sz="1600" b="1" i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i="1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600" b="1" dirty="0" smtClean="0"/>
                  <a:t>):</a:t>
                </a:r>
                <a:endParaRPr lang="en-US" sz="1600" b="1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dirty="0"/>
                  <a:t>Must be hard to compute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𝑍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←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sz="1600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</m:oMath>
                </a14:m>
                <a:r>
                  <a:rPr lang="en-US" sz="1600" dirty="0"/>
                  <a:t> 	</a:t>
                </a:r>
                <a:r>
                  <a:rPr lang="en-US" sz="1600" dirty="0" smtClean="0"/>
                  <a:t>		(</a:t>
                </a:r>
                <a:r>
                  <a:rPr lang="en-US" sz="1600" dirty="0"/>
                  <a:t>DH assumption)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dirty="0"/>
                  <a:t>Must be hard to find </a:t>
                </a:r>
                <a14:m>
                  <m:oMath xmlns:m="http://schemas.openxmlformats.org/officeDocument/2006/math">
                    <m:r>
                      <a:rPr lang="nb-NO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600" dirty="0"/>
                  <a:t> (or </a:t>
                </a:r>
                <a14:m>
                  <m:oMath xmlns:m="http://schemas.openxmlformats.org/officeDocument/2006/math">
                    <m:r>
                      <a:rPr lang="nb-NO" sz="1600" i="1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		</a:t>
                </a:r>
                <a:r>
                  <a:rPr lang="en-US" sz="1600" dirty="0" smtClean="0"/>
                  <a:t>	(</a:t>
                </a:r>
                <a:r>
                  <a:rPr lang="en-US" sz="1600" dirty="0"/>
                  <a:t>DLOG assumption</a:t>
                </a:r>
                <a:r>
                  <a:rPr lang="en-US" sz="1600" dirty="0" smtClean="0"/>
                  <a:t>)</a:t>
                </a:r>
                <a:endParaRPr lang="en-US" sz="100" dirty="0"/>
              </a:p>
              <a:p>
                <a:endParaRPr lang="en-US" sz="7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6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nb-NO" sz="1600" b="1" i="1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r>
                  <a:rPr lang="en-US" sz="1600" dirty="0"/>
                  <a:t> 	</a:t>
                </a:r>
                <a:r>
                  <a:rPr lang="en-US" sz="1600" dirty="0" smtClean="0"/>
                  <a:t>				</a:t>
                </a:r>
                <a:r>
                  <a:rPr lang="en-US" sz="1600" dirty="0" smtClean="0">
                    <a:solidFill>
                      <a:srgbClr val="FF0000"/>
                    </a:solidFill>
                  </a:rPr>
                  <a:t>not secure</a:t>
                </a:r>
                <a:endParaRPr lang="en-US" sz="1600" dirty="0">
                  <a:solidFill>
                    <a:srgbClr val="FF0000"/>
                  </a:solidFill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600" b="1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600" dirty="0" smtClean="0"/>
                  <a:t>			</a:t>
                </a:r>
                <a:r>
                  <a:rPr lang="en-US" sz="1600" dirty="0"/>
                  <a:t>	</a:t>
                </a:r>
                <a:r>
                  <a:rPr lang="en-US" sz="1600" dirty="0" smtClean="0"/>
                  <a:t>	</a:t>
                </a:r>
                <a:r>
                  <a:rPr lang="en-US" sz="1600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secure </a:t>
                </a:r>
                <a:r>
                  <a:rPr lang="en-US" sz="1600" dirty="0">
                    <a:solidFill>
                      <a:schemeClr val="accent1">
                        <a:lumMod val="50000"/>
                      </a:schemeClr>
                    </a:solidFill>
                  </a:rPr>
                  <a:t>for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</m:oMath>
                </a14:m>
                <a:r>
                  <a:rPr lang="en-US" sz="1600" b="1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 large enough		 </a:t>
                </a:r>
                <a:r>
                  <a:rPr lang="en-US" sz="1600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(conjectured)</a:t>
                </a: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r>
                  <a:rPr lang="en-US" sz="1600" dirty="0"/>
                  <a:t> 	</a:t>
                </a:r>
                <a:r>
                  <a:rPr lang="en-US" sz="1600" dirty="0" smtClean="0"/>
                  <a:t>				</a:t>
                </a:r>
                <a:r>
                  <a:rPr lang="en-US" sz="1600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secure </a:t>
                </a:r>
                <a:r>
                  <a:rPr lang="en-US" sz="1600" dirty="0">
                    <a:solidFill>
                      <a:schemeClr val="accent1">
                        <a:lumMod val="50000"/>
                      </a:schemeClr>
                    </a:solidFill>
                  </a:rPr>
                  <a:t>for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sz="160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i="1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1" i="1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sz="1600" i="1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en-US" sz="16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en-US" sz="1600" b="1" dirty="0">
                    <a:solidFill>
                      <a:schemeClr val="accent1">
                        <a:lumMod val="50000"/>
                      </a:schemeClr>
                    </a:solidFill>
                  </a:rPr>
                  <a:t>large </a:t>
                </a:r>
                <a:r>
                  <a:rPr lang="en-US" sz="1600" b="1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enough 	 </a:t>
                </a:r>
                <a:r>
                  <a:rPr lang="en-US" sz="1600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(conjectured)</a:t>
                </a:r>
                <a:endParaRPr lang="en-U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endParaRPr lang="en-US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7" name="Content Placeholder 4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1" y="1065002"/>
                <a:ext cx="11137237" cy="5538584"/>
              </a:xfrm>
              <a:blipFill rotWithShape="0">
                <a:blip r:embed="rId3"/>
                <a:stretch>
                  <a:fillRect l="-2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463417" y="1982499"/>
                <a:ext cx="8634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982499"/>
                <a:ext cx="863441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5634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blipFill rotWithShape="0">
                <a:blip r:embed="rId5"/>
                <a:stretch>
                  <a:fillRect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170847" y="2603984"/>
                <a:ext cx="162326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 smtClean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0847" y="2603984"/>
                <a:ext cx="1623265" cy="43473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033533" y="2617162"/>
                <a:ext cx="161781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 smtClean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533" y="2617162"/>
                <a:ext cx="1617815" cy="43473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544756" y="3399579"/>
                <a:ext cx="1634935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4756" y="3399579"/>
                <a:ext cx="1634935" cy="313291"/>
              </a:xfrm>
              <a:prstGeom prst="rect">
                <a:avLst/>
              </a:prstGeom>
              <a:blipFill rotWithShape="0">
                <a:blip r:embed="rId8"/>
                <a:stretch>
                  <a:fillRect l="-5204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375902" y="3399579"/>
                <a:ext cx="1674241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5902" y="3399579"/>
                <a:ext cx="1674241" cy="313291"/>
              </a:xfrm>
              <a:prstGeom prst="rect">
                <a:avLst/>
              </a:prstGeom>
              <a:blipFill rotWithShape="0">
                <a:blip r:embed="rId9"/>
                <a:stretch>
                  <a:fillRect l="-5091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389181" y="1163207"/>
                <a:ext cx="110665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400" b="0" dirty="0" smtClean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9181" y="1163207"/>
                <a:ext cx="1106650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9341" r="-4396" b="-3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cxnSp>
        <p:nvCxnSpPr>
          <p:cNvPr id="19" name="Straight Arrow Connector 18"/>
          <p:cNvCxnSpPr/>
          <p:nvPr/>
        </p:nvCxnSpPr>
        <p:spPr bwMode="auto">
          <a:xfrm flipH="1">
            <a:off x="6495832" y="1163207"/>
            <a:ext cx="576460" cy="13160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" name="TextBox 19"/>
          <p:cNvSpPr txBox="1"/>
          <p:nvPr/>
        </p:nvSpPr>
        <p:spPr>
          <a:xfrm>
            <a:off x="7072292" y="943271"/>
            <a:ext cx="961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p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</a:rPr>
              <a:t>ublic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18" t="10315" r="26200" b="10998"/>
          <a:stretch/>
        </p:blipFill>
        <p:spPr>
          <a:xfrm>
            <a:off x="5631324" y="3283652"/>
            <a:ext cx="782716" cy="993270"/>
          </a:xfrm>
          <a:prstGeom prst="rect">
            <a:avLst/>
          </a:prstGeom>
        </p:spPr>
      </p:pic>
      <p:cxnSp>
        <p:nvCxnSpPr>
          <p:cNvPr id="35" name="Straight Arrow Connector 34"/>
          <p:cNvCxnSpPr/>
          <p:nvPr/>
        </p:nvCxnSpPr>
        <p:spPr bwMode="auto">
          <a:xfrm flipH="1" flipV="1">
            <a:off x="4381501" y="2854326"/>
            <a:ext cx="3114674" cy="317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/>
          <p:nvPr/>
        </p:nvCxnSpPr>
        <p:spPr bwMode="auto">
          <a:xfrm flipV="1">
            <a:off x="4419600" y="235267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8" name="Group 47"/>
          <p:cNvGrpSpPr/>
          <p:nvPr/>
        </p:nvGrpSpPr>
        <p:grpSpPr>
          <a:xfrm>
            <a:off x="5283171" y="1776627"/>
            <a:ext cx="565972" cy="1507025"/>
            <a:chOff x="5612913" y="1794080"/>
            <a:chExt cx="565972" cy="1507025"/>
          </a:xfrm>
        </p:grpSpPr>
        <p:cxnSp>
          <p:nvCxnSpPr>
            <p:cNvPr id="49" name="Straight Arrow Connector 48"/>
            <p:cNvCxnSpPr/>
            <p:nvPr/>
          </p:nvCxnSpPr>
          <p:spPr bwMode="auto">
            <a:xfrm>
              <a:off x="6029011" y="2997570"/>
              <a:ext cx="149874" cy="30353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0" name="Oval 49"/>
            <p:cNvSpPr/>
            <p:nvPr/>
          </p:nvSpPr>
          <p:spPr bwMode="auto">
            <a:xfrm>
              <a:off x="5612913" y="1794080"/>
              <a:ext cx="565972" cy="1277675"/>
            </a:xfrm>
            <a:prstGeom prst="ellipse">
              <a:avLst/>
            </a:prstGeom>
            <a:noFill/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pic>
        <p:nvPicPr>
          <p:cNvPr id="25" name="Picture 24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421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itle 22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err="1" smtClean="0"/>
                  <a:t>Diffie</a:t>
                </a:r>
                <a:r>
                  <a:rPr lang="en-US" dirty="0" smtClean="0"/>
                  <a:t>-Hellman in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dirty="0" smtClean="0"/>
                  <a:t> – what is large enough?  </a:t>
                </a:r>
                <a:endParaRPr lang="en-US" dirty="0"/>
              </a:p>
            </p:txBody>
          </p:sp>
        </mc:Choice>
        <mc:Fallback xmlns="">
          <p:sp>
            <p:nvSpPr>
              <p:cNvPr id="23" name="Title 2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 l="-1095" t="-24000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0378" y="2222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74852" y="2098338"/>
            <a:ext cx="524436" cy="976486"/>
          </a:xfrm>
          <a:prstGeom prst="rect">
            <a:avLst/>
          </a:prstGeom>
        </p:spPr>
      </p:pic>
      <p:cxnSp>
        <p:nvCxnSpPr>
          <p:cNvPr id="45" name="Straight Arrow Connector 44"/>
          <p:cNvCxnSpPr/>
          <p:nvPr/>
        </p:nvCxnSpPr>
        <p:spPr bwMode="auto">
          <a:xfrm>
            <a:off x="3928133" y="2956824"/>
            <a:ext cx="390776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0" name="Group 9"/>
          <p:cNvGrpSpPr/>
          <p:nvPr/>
        </p:nvGrpSpPr>
        <p:grpSpPr>
          <a:xfrm>
            <a:off x="4351423" y="1492170"/>
            <a:ext cx="3245119" cy="1382990"/>
            <a:chOff x="4770623" y="1709573"/>
            <a:chExt cx="3245119" cy="138299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/>
                <p:cNvSpPr txBox="1"/>
                <p:nvPr/>
              </p:nvSpPr>
              <p:spPr>
                <a:xfrm>
                  <a:off x="4770623" y="2758433"/>
                  <a:ext cx="3245119" cy="33413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/>
                        </m:sSup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                           </m:t>
                        </m:r>
                        <m:func>
                          <m:funcPr>
                            <m:ctrlP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20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func>
                      </m:oMath>
                    </m:oMathPara>
                  </a14:m>
                  <a:endParaRPr lang="en-US" sz="2000" b="0" dirty="0" smtClean="0"/>
                </a:p>
              </p:txBody>
            </p:sp>
          </mc:Choice>
          <mc:Fallback xmlns="">
            <p:sp>
              <p:nvSpPr>
                <p:cNvPr id="6" name="Text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70623" y="2758433"/>
                  <a:ext cx="3245119" cy="334130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1316" r="-1128" b="-254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" name="Rectangle 24"/>
            <p:cNvSpPr/>
            <p:nvPr/>
          </p:nvSpPr>
          <p:spPr>
            <a:xfrm>
              <a:off x="5309638" y="1709573"/>
              <a:ext cx="2520733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dirty="0" smtClean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32317006071311007300338913926423828248817941241140239112842009751400741706634354222619689417363569347117901737909704191754605873209195028853758986185622153212175412514901774520270235796078236248884246189477587641105928646099411723245426622522193230540919037680524235519125679715870117001058055877651038861847280257976054903569732561526167081339361799541336476559160368317896729073178384589680639671900977202194168647225871031411336429319536193471636533209717077448227988588565369208645296636077250268955505928362751121174096972998068410554359584866583291642136218231078990999448652468262416972035911852507045361090559</a:t>
              </a:r>
              <a:endParaRPr lang="en-US" sz="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cxnSp>
        <p:nvCxnSpPr>
          <p:cNvPr id="33" name="Straight Arrow Connector 32"/>
          <p:cNvCxnSpPr/>
          <p:nvPr/>
        </p:nvCxnSpPr>
        <p:spPr bwMode="auto">
          <a:xfrm>
            <a:off x="3928132" y="4528708"/>
            <a:ext cx="390776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4" name="Group 13"/>
          <p:cNvGrpSpPr/>
          <p:nvPr/>
        </p:nvGrpSpPr>
        <p:grpSpPr>
          <a:xfrm>
            <a:off x="4251751" y="3123214"/>
            <a:ext cx="3255891" cy="1380094"/>
            <a:chOff x="4194446" y="3387981"/>
            <a:chExt cx="3255891" cy="138009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/>
                <p:cNvSpPr txBox="1"/>
                <p:nvPr/>
              </p:nvSpPr>
              <p:spPr>
                <a:xfrm>
                  <a:off x="4194446" y="4433945"/>
                  <a:ext cx="3255891" cy="33413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/>
                        </m:sSup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                           </m:t>
                        </m:r>
                        <m:func>
                          <m:funcPr>
                            <m:ctrlP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20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func>
                      </m:oMath>
                    </m:oMathPara>
                  </a14:m>
                  <a:endParaRPr lang="en-US" sz="2000" b="0" dirty="0" smtClean="0"/>
                </a:p>
              </p:txBody>
            </p:sp>
          </mc:Choice>
          <mc:Fallback xmlns="">
            <p:sp>
              <p:nvSpPr>
                <p:cNvPr id="36" name="TextBox 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94446" y="4433945"/>
                  <a:ext cx="3255891" cy="334130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1121" r="-935" b="-254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9" name="Rectangle 38"/>
            <p:cNvSpPr/>
            <p:nvPr/>
          </p:nvSpPr>
          <p:spPr>
            <a:xfrm>
              <a:off x="4827974" y="3387981"/>
              <a:ext cx="2525892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dirty="0">
                  <a:solidFill>
                    <a:schemeClr val="accent6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6656800778101007340704764168984174080206703524413789679972241019001939572118548275696769332739359829978356380673807628090243118427154966601139766131314780517844873224468096081960318036912634861709126936255232497423832644764339784094340047703951670116142172795521980299361080233986439997465392018349331682208647898808374845365630679977612708266422235394375417910584167316831769953658998677202835904209324173779271068847731990805174776156086754909822550989805452920329083580939135314337020494290474130715255563072995414455143897212222563808337436279913337627773071183170408853057899100942935484815501309561942770687524</a:t>
              </a:r>
            </a:p>
          </p:txBody>
        </p:sp>
      </p:grpSp>
      <p:sp>
        <p:nvSpPr>
          <p:cNvPr id="41" name="Rectangle 40"/>
          <p:cNvSpPr/>
          <p:nvPr/>
        </p:nvSpPr>
        <p:spPr>
          <a:xfrm>
            <a:off x="393393" y="3228456"/>
            <a:ext cx="25207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2317006071311007300338913926423828248817941241140239112842009751400741706634354222619689417363569347117901737909704191754605873209195028853758986185622153212175412514901774520270235796078236248884246189477587641105928646099411723245426622522193230540919037680524235519125679715870117001058055877651038861847280257976054903569732561526167081339361799541336476559160368317896729073178384589680639671900977202194168647225871031411336429319536193471636533209717077448227988588565369208645296636077250268955505928362751121174096972998068410554359584866583291642136218231078990999448652468262416972035911852507045361090559  </a:t>
            </a:r>
            <a:endParaRPr lang="en-US" sz="8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8304764" y="3246705"/>
            <a:ext cx="25258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chemeClr val="accent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656800778101007340704764168984174080206703524413789679972241019001939572118548275696769332739359829978356380673807628090243118427154966601139766131314780517844873224468096081960318036912634861709126936255232497423832644764339784094340047703951670116142172795521980299361080233986439997465392018349331682208647898808374845365630679977612708266422235394375417910584167316831769953658998677202835904209324173779271068847731990805174776156086754909822550989805452920329083580939135314337020494290474130715255563072995414455143897212222563808337436279913337627773071183170408853057899100942935484815501309561942770687524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3334130" y="5090096"/>
            <a:ext cx="6220677" cy="1457435"/>
            <a:chOff x="3334130" y="5090096"/>
            <a:chExt cx="6220677" cy="145743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3334130" y="6213401"/>
                  <a:ext cx="6220677" cy="33413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/>
                      </m:sSup>
                    </m:oMath>
                  </a14:m>
                  <a:r>
                    <a:rPr lang="en-US" sz="2000" b="0" dirty="0" smtClean="0"/>
                    <a:t>						</a:t>
                  </a:r>
                  <a14:m>
                    <m:oMath xmlns:m="http://schemas.openxmlformats.org/officeDocument/2006/math">
                      <m:func>
                        <m:func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func>
                    </m:oMath>
                  </a14:m>
                  <a:endParaRPr lang="en-US" sz="2000" b="0" dirty="0" smtClean="0"/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34130" y="6213401"/>
                  <a:ext cx="6220677" cy="334130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l="-1471" r="-490" b="-254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Rectangle 42"/>
            <p:cNvSpPr/>
            <p:nvPr/>
          </p:nvSpPr>
          <p:spPr>
            <a:xfrm>
              <a:off x="3928132" y="5130470"/>
              <a:ext cx="2520733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dirty="0" smtClean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32317006071311007300338913926423828248817941241140239112842009751400741706634354222619689417363569347117901737909704191754605873209195028853758986185622153212175412514901774520270235796078236248884246189477587641105928646099411723245426622522193230540919037680524235519125679715870117001058055877651038861847280257976054903569732561526167081339361799541336476559160368317896729073178384589680639671900977202194168647225871031411336429319536193471636533209717077448227988588565369208645296636077250268955505928362751121174096972998068410554359584866583291642136218231078990999448652468262416972035911852507045361090559</a:t>
              </a:r>
              <a:endParaRPr lang="en-US" sz="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6398065" y="5523196"/>
                  <a:ext cx="253274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×</m:t>
                        </m:r>
                      </m:oMath>
                    </m:oMathPara>
                  </a14:m>
                  <a:endParaRPr lang="en-US" sz="2000" dirty="0" smtClean="0"/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98065" y="5523196"/>
                  <a:ext cx="253274" cy="307777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l="-14634" r="-17073" b="-392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4" name="Rectangle 43"/>
            <p:cNvSpPr/>
            <p:nvPr/>
          </p:nvSpPr>
          <p:spPr>
            <a:xfrm>
              <a:off x="6608080" y="5090096"/>
              <a:ext cx="2525892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dirty="0">
                  <a:solidFill>
                    <a:schemeClr val="accent6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6656800778101007340704764168984174080206703524413789679972241019001939572118548275696769332739359829978356380673807628090243118427154966601139766131314780517844873224468096081960318036912634861709126936255232497423832644764339784094340047703951670116142172795521980299361080233986439997465392018349331682208647898808374845365630679977612708266422235394375417910584167316831769953658998677202835904209324173779271068847731990805174776156086754909822550989805452920329083580939135314337020494290474130715255563072995414455143897212222563808337436279913337627773071183170408853057899100942935484815501309561942770687524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98912" y="1019491"/>
                <a:ext cx="19518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b="0" dirty="0" smtClean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912" y="1019491"/>
                <a:ext cx="195182" cy="276999"/>
              </a:xfrm>
              <a:prstGeom prst="rect">
                <a:avLst/>
              </a:prstGeom>
              <a:blipFill rotWithShape="0">
                <a:blip r:embed="rId11"/>
                <a:stretch>
                  <a:fillRect l="-43750" r="-9375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Rectangle 1"/>
          <p:cNvSpPr>
            <a:spLocks noChangeArrowheads="1"/>
          </p:cNvSpPr>
          <p:nvPr/>
        </p:nvSpPr>
        <p:spPr bwMode="auto">
          <a:xfrm>
            <a:off x="1066600" y="1035410"/>
            <a:ext cx="928628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17125458317614137930196041979257577826408832324037508573393292981642667139747621778802438775238728592968344613589379932348475613503476932163166973813218698343816463289144185362912602522540494983090531497232965829536524507269848825658311420299335922295709743267508322525966773950394919257576842038771632742044142471053509850123605883815857162666917775193496157372656195558305727009891276006514000409365877218171388319923896309377791762590614311849642961380224851940460421710449368927252974870395873936387909672274883295377481008150475878590270591798350563488168080923804611822387520198054002990623911454389104774092183</a:t>
            </a:r>
            <a:r>
              <a:rPr kumimoji="0" lang="en-US" alt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10783321" y="3415491"/>
                <a:ext cx="1093248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1…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nb-NO" sz="2000" b="0" dirty="0" smtClean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83321" y="3415491"/>
                <a:ext cx="1093248" cy="434734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2859897" y="3372177"/>
                <a:ext cx="1093248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1…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nb-NO" sz="2000" b="0" dirty="0" smtClean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9897" y="3372177"/>
                <a:ext cx="1093248" cy="434734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894094" y="1610829"/>
                <a:ext cx="8598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2048</m:t>
                          </m:r>
                        </m:sup>
                      </m:sSup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094" y="1610829"/>
                <a:ext cx="859828" cy="307777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934684" y="1067002"/>
                <a:ext cx="23724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b="0" dirty="0" smtClean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684" y="1067002"/>
                <a:ext cx="237244" cy="276999"/>
              </a:xfrm>
              <a:prstGeom prst="rect">
                <a:avLst/>
              </a:prstGeom>
              <a:blipFill rotWithShape="0">
                <a:blip r:embed="rId15"/>
                <a:stretch>
                  <a:fillRect l="-205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/>
          <p:cNvCxnSpPr/>
          <p:nvPr/>
        </p:nvCxnSpPr>
        <p:spPr bwMode="auto">
          <a:xfrm>
            <a:off x="894094" y="1365544"/>
            <a:ext cx="205378" cy="243874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584603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32" grpId="0"/>
      <p:bldP spid="35" grpId="0"/>
      <p:bldP spid="47" grpId="0"/>
      <p:bldP spid="26" grpId="0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itle 22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err="1" smtClean="0"/>
                  <a:t>Diffie</a:t>
                </a:r>
                <a:r>
                  <a:rPr lang="en-US" dirty="0" smtClean="0"/>
                  <a:t>-Hellman in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𝑬</m:t>
                        </m:r>
                        <m:d>
                          <m:dPr>
                            <m:ctrlPr>
                              <a:rPr lang="nb-NO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1" i="1" smtClean="0">
                                    <a:latin typeface="Cambria Math" panose="02040503050406030204" pitchFamily="18" charset="0"/>
                                  </a:rPr>
                                  <m:t>𝒁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r>
                  <a:rPr lang="en-US" dirty="0" smtClean="0"/>
                  <a:t> </a:t>
                </a:r>
                <a:r>
                  <a:rPr lang="en-US" dirty="0"/>
                  <a:t>– what is large enough? </a:t>
                </a:r>
              </a:p>
            </p:txBody>
          </p:sp>
        </mc:Choice>
        <mc:Fallback xmlns="">
          <p:sp>
            <p:nvSpPr>
              <p:cNvPr id="23" name="Title 2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 l="-1095" t="-24000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0378" y="2222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74852" y="2098338"/>
            <a:ext cx="524436" cy="976486"/>
          </a:xfrm>
          <a:prstGeom prst="rect">
            <a:avLst/>
          </a:prstGeom>
        </p:spPr>
      </p:pic>
      <p:cxnSp>
        <p:nvCxnSpPr>
          <p:cNvPr id="45" name="Straight Arrow Connector 44"/>
          <p:cNvCxnSpPr/>
          <p:nvPr/>
        </p:nvCxnSpPr>
        <p:spPr bwMode="auto">
          <a:xfrm>
            <a:off x="3928133" y="2956824"/>
            <a:ext cx="390776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351423" y="2551304"/>
                <a:ext cx="49853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1423" y="2551304"/>
                <a:ext cx="498533" cy="307777"/>
              </a:xfrm>
              <a:prstGeom prst="rect">
                <a:avLst/>
              </a:prstGeom>
              <a:blipFill>
                <a:blip r:embed="rId7"/>
                <a:stretch>
                  <a:fillRect l="-10976" r="-2439" b="-1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/>
          <p:cNvCxnSpPr/>
          <p:nvPr/>
        </p:nvCxnSpPr>
        <p:spPr bwMode="auto">
          <a:xfrm>
            <a:off x="3928132" y="4528708"/>
            <a:ext cx="390776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4357349" y="4168016"/>
                <a:ext cx="50930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7349" y="4168016"/>
                <a:ext cx="509307" cy="307777"/>
              </a:xfrm>
              <a:prstGeom prst="rect">
                <a:avLst/>
              </a:prstGeom>
              <a:blipFill rotWithShape="0">
                <a:blip r:embed="rId8"/>
                <a:stretch>
                  <a:fillRect l="-10843" r="-3614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Rectangle 40"/>
          <p:cNvSpPr/>
          <p:nvPr/>
        </p:nvSpPr>
        <p:spPr>
          <a:xfrm>
            <a:off x="966261" y="3529912"/>
            <a:ext cx="18690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en-US" sz="600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89080287395774076886404465276262680764297347818898641719959470631357066012729</a:t>
            </a:r>
            <a:r>
              <a:rPr lang="en-US" sz="600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</a:t>
            </a:r>
            <a:endParaRPr lang="en-US" sz="6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8343305" y="3538712"/>
            <a:ext cx="186370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en-US" sz="600" dirty="0" smtClean="0">
                <a:solidFill>
                  <a:schemeClr val="accent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47777709944406917119610162988578419285974852857762532427086507801748071058272 </a:t>
            </a:r>
            <a:endParaRPr lang="en-US" altLang="en-US" sz="600" dirty="0">
              <a:solidFill>
                <a:schemeClr val="accent2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3517019" y="5665600"/>
                <a:ext cx="5151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7019" y="5665600"/>
                <a:ext cx="515141" cy="307777"/>
              </a:xfrm>
              <a:prstGeom prst="rect">
                <a:avLst/>
              </a:prstGeom>
              <a:blipFill rotWithShape="0">
                <a:blip r:embed="rId9"/>
                <a:stretch>
                  <a:fillRect l="-10714" r="-5952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98912" y="1019491"/>
                <a:ext cx="43242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b="0" dirty="0" smtClean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912" y="1019491"/>
                <a:ext cx="432426" cy="276999"/>
              </a:xfrm>
              <a:prstGeom prst="rect">
                <a:avLst/>
              </a:prstGeom>
              <a:blipFill rotWithShape="0">
                <a:blip r:embed="rId10"/>
                <a:stretch>
                  <a:fillRect l="-19718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Rectangle 1"/>
          <p:cNvSpPr>
            <a:spLocks noChangeArrowheads="1"/>
          </p:cNvSpPr>
          <p:nvPr/>
        </p:nvSpPr>
        <p:spPr bwMode="auto">
          <a:xfrm>
            <a:off x="1069889" y="1091702"/>
            <a:ext cx="3530800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600" dirty="0">
                <a:latin typeface="Arial" panose="020B0604020202020204" pitchFamily="34" charset="0"/>
              </a:rPr>
              <a:t>115792089210356248762697446949407573530086143415290314195533631308867097853951</a:t>
            </a:r>
            <a:endParaRPr kumimoji="0" lang="en-US" alt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10207008" y="3380977"/>
                <a:ext cx="1093248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1…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nb-NO" sz="2000" b="0" dirty="0" smtClean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07008" y="3380977"/>
                <a:ext cx="1093248" cy="434734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2859897" y="3372177"/>
                <a:ext cx="1093248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1…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nb-NO" sz="2000" b="0" dirty="0" smtClean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9897" y="3372177"/>
                <a:ext cx="1093248" cy="434734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98912" y="1376395"/>
                <a:ext cx="758977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                                                                 ,                                                                    </m:t>
                          </m:r>
                        </m:e>
                      </m:d>
                    </m:oMath>
                  </m:oMathPara>
                </a14:m>
                <a:endParaRPr lang="en-US" b="0" dirty="0" smtClean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912" y="1376395"/>
                <a:ext cx="7589770" cy="276999"/>
              </a:xfrm>
              <a:prstGeom prst="rect">
                <a:avLst/>
              </a:prstGeom>
              <a:blipFill rotWithShape="0">
                <a:blip r:embed="rId13"/>
                <a:stretch>
                  <a:fillRect l="-1365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1148726" y="1442586"/>
            <a:ext cx="3555249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chemeClr val="bg1"/>
                </a:solidFill>
              </a:rPr>
              <a:t>48439561293906451759052585252797914202762949526041747995844080717082404635286</a:t>
            </a:r>
          </a:p>
        </p:txBody>
      </p:sp>
      <p:sp>
        <p:nvSpPr>
          <p:cNvPr id="7" name="Rectangle 6"/>
          <p:cNvSpPr/>
          <p:nvPr/>
        </p:nvSpPr>
        <p:spPr>
          <a:xfrm>
            <a:off x="4546980" y="1437088"/>
            <a:ext cx="3579458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chemeClr val="bg1"/>
                </a:solidFill>
              </a:rPr>
              <a:t>36134250956749795798585127919587881956611106672985015071877198253568414405109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15471" y="2574762"/>
            <a:ext cx="189622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en-US" sz="6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89080287395774076886404465276262680764297347818898641719959470631357066012729</a:t>
            </a:r>
            <a:endParaRPr 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524702" y="2484822"/>
                <a:ext cx="51092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4702" y="2484822"/>
                <a:ext cx="510929" cy="400110"/>
              </a:xfrm>
              <a:prstGeom prst="rect">
                <a:avLst/>
              </a:prstGeom>
              <a:blipFill>
                <a:blip r:embed="rId14"/>
                <a:stretch>
                  <a:fillRect b="-1230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Rectangle 37"/>
          <p:cNvSpPr/>
          <p:nvPr/>
        </p:nvSpPr>
        <p:spPr>
          <a:xfrm>
            <a:off x="4815471" y="4189808"/>
            <a:ext cx="186370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en-US" sz="600" dirty="0" smtClean="0">
                <a:solidFill>
                  <a:schemeClr val="accent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47777709944406917119610162988578419285974852857762532427086507801748071058272 </a:t>
            </a:r>
            <a:endParaRPr lang="en-US" altLang="en-US" sz="600" dirty="0">
              <a:solidFill>
                <a:schemeClr val="accent2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6524533" y="4119758"/>
                <a:ext cx="51092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4533" y="4119758"/>
                <a:ext cx="510929" cy="400110"/>
              </a:xfrm>
              <a:prstGeom prst="rect">
                <a:avLst/>
              </a:prstGeom>
              <a:blipFill rotWithShape="0">
                <a:blip r:embed="rId15"/>
                <a:stretch>
                  <a:fillRect b="-123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Rectangle 45"/>
          <p:cNvSpPr/>
          <p:nvPr/>
        </p:nvSpPr>
        <p:spPr>
          <a:xfrm>
            <a:off x="4015263" y="5680988"/>
            <a:ext cx="189622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en-US" sz="6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89080287395774076886404465276262680764297347818898641719959470631357066012729</a:t>
            </a:r>
            <a:endParaRPr lang="en-US" sz="1400" dirty="0"/>
          </a:p>
        </p:txBody>
      </p:sp>
      <p:sp>
        <p:nvSpPr>
          <p:cNvPr id="48" name="Rectangle 47"/>
          <p:cNvSpPr/>
          <p:nvPr/>
        </p:nvSpPr>
        <p:spPr>
          <a:xfrm>
            <a:off x="5868537" y="5682801"/>
            <a:ext cx="186370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en-US" sz="600" dirty="0" smtClean="0">
                <a:solidFill>
                  <a:schemeClr val="accent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47777709944406917119610162988578419285974852857762532427086507801748071058272 </a:t>
            </a:r>
            <a:endParaRPr lang="en-US" altLang="en-US" sz="600" dirty="0">
              <a:solidFill>
                <a:schemeClr val="accent2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7589771" y="5601421"/>
                <a:ext cx="51092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9771" y="5601421"/>
                <a:ext cx="510929" cy="400110"/>
              </a:xfrm>
              <a:prstGeom prst="rect">
                <a:avLst/>
              </a:prstGeom>
              <a:blipFill rotWithShape="0">
                <a:blip r:embed="rId16"/>
                <a:stretch>
                  <a:fillRect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5610923" y="5679175"/>
                <a:ext cx="51092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050" b="0" i="1" smtClean="0">
                          <a:latin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1050" dirty="0" smtClean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0923" y="5679175"/>
                <a:ext cx="510929" cy="261610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496133" y="984854"/>
                <a:ext cx="129253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256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6133" y="984854"/>
                <a:ext cx="1292535" cy="369332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48722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Big-number arithmetic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1974272" y="3578206"/>
              <a:ext cx="7893656" cy="2122500"/>
            </p:xfrm>
            <a:graphic>
              <a:graphicData uri="http://schemas.openxmlformats.org/drawingml/2006/table">
                <a:tbl>
                  <a:tblPr firstRow="1" bandRow="1">
                    <a:tableStyleId>{912C8C85-51F0-491E-9774-3900AFEF0FD7}</a:tableStyleId>
                  </a:tblPr>
                  <a:tblGrid>
                    <a:gridCol w="165370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157591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3657600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1424763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</a:tblGrid>
                  <a:tr h="35375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 smtClean="0"/>
                            <a:t>Algorithm</a:t>
                          </a:r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/>
                            <a:t>Input</a:t>
                          </a:r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/>
                            <a:t>Output</a:t>
                          </a:r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 smtClean="0"/>
                            <a:t>Time</a:t>
                          </a:r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35375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 smtClean="0"/>
                            <a:t>ADD</a:t>
                          </a:r>
                          <a:endParaRPr lang="en-US" sz="16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𝒪</m:t>
                                </m:r>
                                <m:d>
                                  <m:dPr>
                                    <m:ctrlPr>
                                      <a:rPr lang="nb-NO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35375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 smtClean="0"/>
                            <a:t>MULT</a:t>
                          </a:r>
                          <a:endParaRPr lang="en-US" sz="16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𝑎𝑏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𝒪</m:t>
                                </m:r>
                                <m:d>
                                  <m:dPr>
                                    <m:ctrlPr>
                                      <a:rPr lang="nb-NO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nb-NO" sz="16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600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  <m:sup>
                                        <m:r>
                                          <a:rPr lang="nb-NO" sz="1600" b="0" i="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d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35375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 smtClean="0"/>
                            <a:t>INT-DIV</a:t>
                          </a:r>
                          <a:endParaRPr lang="en-US" sz="16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nb-NO" sz="1600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sz="1600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nb-NO" sz="1600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600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nb-NO" sz="1600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en-US" sz="1600" dirty="0" smtClean="0"/>
                            <a:t> </a:t>
                          </a:r>
                          <a:r>
                            <a:rPr lang="en-US" sz="1600" dirty="0" err="1" smtClean="0"/>
                            <a:t>s.t.</a:t>
                          </a:r>
                          <a:r>
                            <a:rPr lang="en-US" sz="1600" dirty="0" smtClean="0"/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sz="1600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smtClean="0">
                                  <a:latin typeface="Cambria Math" panose="02040503050406030204" pitchFamily="18" charset="0"/>
                                </a:rPr>
                                <m:t>𝑞𝑏</m:t>
                              </m:r>
                              <m:r>
                                <a:rPr lang="nb-NO" sz="1600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600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oMath>
                          </a14:m>
                          <a:r>
                            <a:rPr lang="en-US" sz="1600" dirty="0" smtClean="0"/>
                            <a:t> and</a:t>
                          </a:r>
                          <a:r>
                            <a:rPr lang="en-US" sz="1600" baseline="0" dirty="0" smtClean="0"/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aseline="0" smtClean="0">
                                  <a:latin typeface="Cambria Math" panose="02040503050406030204" pitchFamily="18" charset="0"/>
                                </a:rPr>
                                <m:t>0≤</m:t>
                              </m:r>
                              <m:r>
                                <a:rPr lang="nb-NO" sz="1600" baseline="0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nb-NO" sz="1600" baseline="0" smtClean="0">
                                  <a:latin typeface="Cambria Math" panose="02040503050406030204" pitchFamily="18" charset="0"/>
                                </a:rPr>
                                <m:t>&lt;</m:t>
                              </m:r>
                              <m:r>
                                <a:rPr lang="nb-NO" sz="1600" baseline="0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oMath>
                          </a14:m>
                          <a:endParaRPr lang="en-US" sz="1600" dirty="0"/>
                        </a:p>
                      </a:txBody>
                      <a:tcPr anchor="ctr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𝒪</m:t>
                                </m:r>
                                <m:d>
                                  <m:dPr>
                                    <m:ctrlPr>
                                      <a:rPr lang="nb-NO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nb-NO" sz="16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600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  <m:sup>
                                        <m:r>
                                          <a:rPr lang="nb-NO" sz="16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d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3"/>
                      </a:ext>
                    </a:extLst>
                  </a:tr>
                  <a:tr h="35375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 smtClean="0"/>
                            <a:t>MOD</a:t>
                          </a:r>
                          <a:endParaRPr lang="en-US" sz="16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en-US" sz="1600" i="1" dirty="0"/>
                        </a:p>
                      </a:txBody>
                      <a:tcPr anchor="ctr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mod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⁡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𝒪</m:t>
                                </m:r>
                                <m:d>
                                  <m:dPr>
                                    <m:ctrlPr>
                                      <a:rPr lang="nb-NO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nb-NO" sz="16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600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  <m:sup>
                                        <m:r>
                                          <a:rPr lang="nb-NO" sz="16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d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4"/>
                      </a:ext>
                    </a:extLst>
                  </a:tr>
                  <a:tr h="35375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 smtClean="0"/>
                            <a:t>MOD-INV</a:t>
                          </a:r>
                          <a:endParaRPr lang="en-US" sz="16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600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p>
                                    <m:r>
                                      <a:rPr lang="nb-NO" sz="1600" smtClean="0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p>
                                </m:sSup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mod</m:t>
                                </m:r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en-US" sz="1600" b="0" i="1" dirty="0"/>
                        </a:p>
                      </a:txBody>
                      <a:tcPr anchor="ctr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𝒪</m:t>
                                </m:r>
                                <m:d>
                                  <m:dPr>
                                    <m:ctrlPr>
                                      <a:rPr lang="nb-NO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nb-NO" sz="16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600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  <m:sup>
                                        <m:r>
                                          <a:rPr lang="nb-NO" sz="16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d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09894392"/>
                  </p:ext>
                </p:extLst>
              </p:nvPr>
            </p:nvGraphicFramePr>
            <p:xfrm>
              <a:off x="1974272" y="3578206"/>
              <a:ext cx="7893656" cy="2122500"/>
            </p:xfrm>
            <a:graphic>
              <a:graphicData uri="http://schemas.openxmlformats.org/drawingml/2006/table">
                <a:tbl>
                  <a:tblPr firstRow="1" bandRow="1">
                    <a:tableStyleId>{912C8C85-51F0-491E-9774-3900AFEF0FD7}</a:tableStyleId>
                  </a:tblPr>
                  <a:tblGrid>
                    <a:gridCol w="165370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15759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36576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42476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5375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 smtClean="0"/>
                            <a:t>Algorithm</a:t>
                          </a:r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/>
                            <a:t>Input</a:t>
                          </a:r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/>
                            <a:t>Output</a:t>
                          </a:r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 smtClean="0"/>
                            <a:t>Time</a:t>
                          </a:r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5375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 smtClean="0"/>
                            <a:t>ADD</a:t>
                          </a:r>
                          <a:endParaRPr lang="en-US" sz="16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43158" t="-100000" r="-439474" b="-4135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7000" t="-100000" r="-39167" b="-4135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53846" t="-100000" r="-427" b="-41355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5375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 smtClean="0"/>
                            <a:t>MULT</a:t>
                          </a:r>
                          <a:endParaRPr lang="en-US" sz="16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43158" t="-203448" r="-439474" b="-3206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7000" t="-203448" r="-39167" b="-3206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53846" t="-203448" r="-427" b="-3206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5375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 smtClean="0"/>
                            <a:t>INT-DIV</a:t>
                          </a:r>
                          <a:endParaRPr lang="en-US" sz="16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43158" t="-303448" r="-439474" b="-2206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7000" t="-303448" r="-39167" b="-2206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53846" t="-303448" r="-427" b="-2206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5375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 smtClean="0"/>
                            <a:t>MOD</a:t>
                          </a:r>
                          <a:endParaRPr lang="en-US" sz="16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43158" t="-396610" r="-439474" b="-1169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7000" t="-396610" r="-39167" b="-1169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53846" t="-396610" r="-427" b="-1169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5375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 smtClean="0"/>
                            <a:t>MOD-INV</a:t>
                          </a:r>
                          <a:endParaRPr lang="en-US" sz="16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43158" t="-505172" r="-439474" b="-189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7000" t="-505172" r="-39167" b="-189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53846" t="-505172" r="-427" b="-1896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9" name="Group 8"/>
          <p:cNvGrpSpPr/>
          <p:nvPr/>
        </p:nvGrpSpPr>
        <p:grpSpPr>
          <a:xfrm>
            <a:off x="7958449" y="6128951"/>
            <a:ext cx="3272069" cy="339943"/>
            <a:chOff x="7069390" y="5906044"/>
            <a:chExt cx="3272069" cy="33994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ectangle 1"/>
                <p:cNvSpPr>
                  <a:spLocks noChangeArrowheads="1"/>
                </p:cNvSpPr>
                <p:nvPr/>
              </p:nvSpPr>
              <p:spPr bwMode="auto">
                <a:xfrm>
                  <a:off x="7069390" y="5938210"/>
                  <a:ext cx="947956" cy="30777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kumimoji="0" lang="nb-NO" altLang="en-US" sz="1400" b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ea typeface="Cambria" panose="02040503050406030204" pitchFamily="18" charset="0"/>
                    </a:rPr>
                    <a:t>* </a:t>
                  </a:r>
                  <a14:m>
                    <m:oMath xmlns:m="http://schemas.openxmlformats.org/officeDocument/2006/math">
                      <m:r>
                        <a:rPr kumimoji="0" lang="nb-NO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𝑛</m:t>
                      </m:r>
                      <m:r>
                        <a:rPr kumimoji="0" lang="nb-NO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&gt;2</m:t>
                      </m:r>
                    </m:oMath>
                  </a14:m>
                  <a:endParaRPr kumimoji="0" lang="en-US" altLang="en-US" sz="1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7" name="Rectangle 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069390" y="5938210"/>
                  <a:ext cx="947956" cy="307777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1935" t="-4000" b="-20000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/>
                <p:cNvSpPr/>
                <p:nvPr/>
              </p:nvSpPr>
              <p:spPr>
                <a:xfrm>
                  <a:off x="7624048" y="5906044"/>
                  <a:ext cx="2717411" cy="2308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altLang="en-US" sz="900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713739807325663489766475852620783120641</m:t>
                        </m:r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8" name="Rectangle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4048" y="5906044"/>
                  <a:ext cx="2717411" cy="230832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867928" y="4308984"/>
                <a:ext cx="120600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𝑛</m:t>
                        </m:r>
                        <m:func>
                          <m:func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160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r>
                  <a:rPr lang="en-US" sz="1600" dirty="0" smtClean="0"/>
                  <a:t>*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7928" y="4308984"/>
                <a:ext cx="1206005" cy="338554"/>
              </a:xfrm>
              <a:prstGeom prst="rect">
                <a:avLst/>
              </a:prstGeom>
              <a:blipFill rotWithShape="0">
                <a:blip r:embed="rId6"/>
                <a:stretch>
                  <a:fillRect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 bwMode="auto">
          <a:xfrm>
            <a:off x="1364673" y="2156633"/>
            <a:ext cx="1585355" cy="356925"/>
          </a:xfrm>
          <a:prstGeom prst="rect">
            <a:avLst/>
          </a:prstGeom>
          <a:solidFill>
            <a:srgbClr val="FFF3CD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828924" y="1213393"/>
                <a:ext cx="512420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dirty="0" smtClean="0"/>
                  <a:t> 2048-bit integer,   64-bit CPU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8924" y="1213393"/>
                <a:ext cx="5124203" cy="400110"/>
              </a:xfrm>
              <a:prstGeom prst="rect">
                <a:avLst/>
              </a:prstGeom>
              <a:blipFill rotWithShape="0">
                <a:blip r:embed="rId7"/>
                <a:stretch>
                  <a:fillRect t="-6061" b="-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7222704" y="2036829"/>
                <a:ext cx="153983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2704" y="2036829"/>
                <a:ext cx="1539836" cy="400110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889639" y="2113448"/>
                <a:ext cx="42854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9639" y="2113448"/>
                <a:ext cx="428543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/>
          <p:cNvGrpSpPr/>
          <p:nvPr/>
        </p:nvGrpSpPr>
        <p:grpSpPr>
          <a:xfrm>
            <a:off x="1362693" y="1887529"/>
            <a:ext cx="1589313" cy="261610"/>
            <a:chOff x="829293" y="1583364"/>
            <a:chExt cx="1589313" cy="261610"/>
          </a:xfrm>
        </p:grpSpPr>
        <p:grpSp>
          <p:nvGrpSpPr>
            <p:cNvPr id="24" name="Group 23"/>
            <p:cNvGrpSpPr/>
            <p:nvPr/>
          </p:nvGrpSpPr>
          <p:grpSpPr>
            <a:xfrm>
              <a:off x="829293" y="1637969"/>
              <a:ext cx="1589313" cy="152400"/>
              <a:chOff x="829293" y="1637969"/>
              <a:chExt cx="1589313" cy="152400"/>
            </a:xfrm>
          </p:grpSpPr>
          <p:cxnSp>
            <p:nvCxnSpPr>
              <p:cNvPr id="18" name="Straight Connector 17"/>
              <p:cNvCxnSpPr/>
              <p:nvPr/>
            </p:nvCxnSpPr>
            <p:spPr bwMode="auto">
              <a:xfrm flipV="1">
                <a:off x="831272" y="1714169"/>
                <a:ext cx="1585355" cy="137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9" name="Straight Connector 18"/>
              <p:cNvCxnSpPr/>
              <p:nvPr/>
            </p:nvCxnSpPr>
            <p:spPr bwMode="auto">
              <a:xfrm flipV="1">
                <a:off x="2416627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" name="Straight Connector 20"/>
              <p:cNvCxnSpPr/>
              <p:nvPr/>
            </p:nvCxnSpPr>
            <p:spPr bwMode="auto">
              <a:xfrm flipV="1">
                <a:off x="829293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25" name="TextBox 24"/>
            <p:cNvSpPr txBox="1"/>
            <p:nvPr/>
          </p:nvSpPr>
          <p:spPr>
            <a:xfrm>
              <a:off x="1356239" y="1583364"/>
              <a:ext cx="566738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050" dirty="0" smtClean="0"/>
                <a:t>32-bit</a:t>
              </a:r>
            </a:p>
          </p:txBody>
        </p:sp>
      </p:grpSp>
      <p:sp>
        <p:nvSpPr>
          <p:cNvPr id="27" name="Rectangle 26"/>
          <p:cNvSpPr/>
          <p:nvPr/>
        </p:nvSpPr>
        <p:spPr bwMode="auto">
          <a:xfrm>
            <a:off x="3363297" y="2156633"/>
            <a:ext cx="1585355" cy="356925"/>
          </a:xfrm>
          <a:prstGeom prst="rect">
            <a:avLst/>
          </a:prstGeom>
          <a:solidFill>
            <a:srgbClr val="FFF3CD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3888263" y="2113448"/>
                <a:ext cx="42854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8263" y="2113448"/>
                <a:ext cx="428543" cy="369332"/>
              </a:xfrm>
              <a:prstGeom prst="rect">
                <a:avLst/>
              </a:prstGeom>
              <a:blipFill>
                <a:blip r:embed="rId10"/>
                <a:stretch>
                  <a:fillRect r="-41429"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 28"/>
          <p:cNvGrpSpPr/>
          <p:nvPr/>
        </p:nvGrpSpPr>
        <p:grpSpPr>
          <a:xfrm>
            <a:off x="3361317" y="1887529"/>
            <a:ext cx="1589313" cy="261610"/>
            <a:chOff x="829293" y="1583364"/>
            <a:chExt cx="1589313" cy="261610"/>
          </a:xfrm>
        </p:grpSpPr>
        <p:grpSp>
          <p:nvGrpSpPr>
            <p:cNvPr id="30" name="Group 29"/>
            <p:cNvGrpSpPr/>
            <p:nvPr/>
          </p:nvGrpSpPr>
          <p:grpSpPr>
            <a:xfrm>
              <a:off x="829293" y="1637969"/>
              <a:ext cx="1589313" cy="152400"/>
              <a:chOff x="829293" y="1637969"/>
              <a:chExt cx="1589313" cy="152400"/>
            </a:xfrm>
          </p:grpSpPr>
          <p:cxnSp>
            <p:nvCxnSpPr>
              <p:cNvPr id="32" name="Straight Connector 31"/>
              <p:cNvCxnSpPr/>
              <p:nvPr/>
            </p:nvCxnSpPr>
            <p:spPr bwMode="auto">
              <a:xfrm flipV="1">
                <a:off x="831272" y="1714169"/>
                <a:ext cx="1585355" cy="137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3" name="Straight Connector 32"/>
              <p:cNvCxnSpPr/>
              <p:nvPr/>
            </p:nvCxnSpPr>
            <p:spPr bwMode="auto">
              <a:xfrm flipV="1">
                <a:off x="2416627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4" name="Straight Connector 33"/>
              <p:cNvCxnSpPr/>
              <p:nvPr/>
            </p:nvCxnSpPr>
            <p:spPr bwMode="auto">
              <a:xfrm flipV="1">
                <a:off x="829293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31" name="TextBox 30"/>
            <p:cNvSpPr txBox="1"/>
            <p:nvPr/>
          </p:nvSpPr>
          <p:spPr>
            <a:xfrm>
              <a:off x="1356239" y="1583364"/>
              <a:ext cx="566738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050" dirty="0" smtClean="0"/>
                <a:t>32-bit</a:t>
              </a:r>
            </a:p>
          </p:txBody>
        </p:sp>
      </p:grpSp>
      <p:sp>
        <p:nvSpPr>
          <p:cNvPr id="35" name="Rectangle 34"/>
          <p:cNvSpPr/>
          <p:nvPr/>
        </p:nvSpPr>
        <p:spPr bwMode="auto">
          <a:xfrm>
            <a:off x="5361920" y="2156633"/>
            <a:ext cx="1585355" cy="356925"/>
          </a:xfrm>
          <a:prstGeom prst="rect">
            <a:avLst/>
          </a:prstGeom>
          <a:solidFill>
            <a:srgbClr val="FFF3CD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5886886" y="2113448"/>
                <a:ext cx="42854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sub>
                      </m:sSub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6886" y="2113448"/>
                <a:ext cx="428543" cy="369332"/>
              </a:xfrm>
              <a:prstGeom prst="rect">
                <a:avLst/>
              </a:prstGeom>
              <a:blipFill>
                <a:blip r:embed="rId11"/>
                <a:stretch>
                  <a:fillRect r="-41429"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7" name="Group 36"/>
          <p:cNvGrpSpPr/>
          <p:nvPr/>
        </p:nvGrpSpPr>
        <p:grpSpPr>
          <a:xfrm>
            <a:off x="5359940" y="1887529"/>
            <a:ext cx="1589313" cy="261610"/>
            <a:chOff x="829293" y="1583364"/>
            <a:chExt cx="1589313" cy="261610"/>
          </a:xfrm>
        </p:grpSpPr>
        <p:grpSp>
          <p:nvGrpSpPr>
            <p:cNvPr id="38" name="Group 37"/>
            <p:cNvGrpSpPr/>
            <p:nvPr/>
          </p:nvGrpSpPr>
          <p:grpSpPr>
            <a:xfrm>
              <a:off x="829293" y="1637969"/>
              <a:ext cx="1589313" cy="152400"/>
              <a:chOff x="829293" y="1637969"/>
              <a:chExt cx="1589313" cy="152400"/>
            </a:xfrm>
          </p:grpSpPr>
          <p:cxnSp>
            <p:nvCxnSpPr>
              <p:cNvPr id="40" name="Straight Connector 39"/>
              <p:cNvCxnSpPr/>
              <p:nvPr/>
            </p:nvCxnSpPr>
            <p:spPr bwMode="auto">
              <a:xfrm flipV="1">
                <a:off x="831272" y="1714169"/>
                <a:ext cx="1585355" cy="137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1" name="Straight Connector 40"/>
              <p:cNvCxnSpPr/>
              <p:nvPr/>
            </p:nvCxnSpPr>
            <p:spPr bwMode="auto">
              <a:xfrm flipV="1">
                <a:off x="2416627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2" name="Straight Connector 41"/>
              <p:cNvCxnSpPr/>
              <p:nvPr/>
            </p:nvCxnSpPr>
            <p:spPr bwMode="auto">
              <a:xfrm flipV="1">
                <a:off x="829293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39" name="TextBox 38"/>
            <p:cNvSpPr txBox="1"/>
            <p:nvPr/>
          </p:nvSpPr>
          <p:spPr>
            <a:xfrm>
              <a:off x="1356239" y="1583364"/>
              <a:ext cx="566738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050" dirty="0" smtClean="0"/>
                <a:t>32-bit</a:t>
              </a:r>
            </a:p>
          </p:txBody>
        </p:sp>
      </p:grpSp>
      <p:sp>
        <p:nvSpPr>
          <p:cNvPr id="43" name="Rectangle 42"/>
          <p:cNvSpPr/>
          <p:nvPr/>
        </p:nvSpPr>
        <p:spPr bwMode="auto">
          <a:xfrm>
            <a:off x="9113751" y="2156633"/>
            <a:ext cx="1585355" cy="356925"/>
          </a:xfrm>
          <a:prstGeom prst="rect">
            <a:avLst/>
          </a:prstGeom>
          <a:solidFill>
            <a:srgbClr val="FFF3CD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9692155" y="2113448"/>
                <a:ext cx="42854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2155" y="2113448"/>
                <a:ext cx="428543" cy="369332"/>
              </a:xfrm>
              <a:prstGeom prst="rect">
                <a:avLst/>
              </a:prstGeom>
              <a:blipFill>
                <a:blip r:embed="rId12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5" name="Group 44"/>
          <p:cNvGrpSpPr/>
          <p:nvPr/>
        </p:nvGrpSpPr>
        <p:grpSpPr>
          <a:xfrm>
            <a:off x="9111771" y="1887529"/>
            <a:ext cx="1589313" cy="261610"/>
            <a:chOff x="829293" y="1583364"/>
            <a:chExt cx="1589313" cy="261610"/>
          </a:xfrm>
        </p:grpSpPr>
        <p:grpSp>
          <p:nvGrpSpPr>
            <p:cNvPr id="46" name="Group 45"/>
            <p:cNvGrpSpPr/>
            <p:nvPr/>
          </p:nvGrpSpPr>
          <p:grpSpPr>
            <a:xfrm>
              <a:off x="829293" y="1637969"/>
              <a:ext cx="1589313" cy="152400"/>
              <a:chOff x="829293" y="1637969"/>
              <a:chExt cx="1589313" cy="152400"/>
            </a:xfrm>
          </p:grpSpPr>
          <p:cxnSp>
            <p:nvCxnSpPr>
              <p:cNvPr id="48" name="Straight Connector 47"/>
              <p:cNvCxnSpPr/>
              <p:nvPr/>
            </p:nvCxnSpPr>
            <p:spPr bwMode="auto">
              <a:xfrm flipV="1">
                <a:off x="831272" y="1714169"/>
                <a:ext cx="1585355" cy="137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9" name="Straight Connector 48"/>
              <p:cNvCxnSpPr/>
              <p:nvPr/>
            </p:nvCxnSpPr>
            <p:spPr bwMode="auto">
              <a:xfrm flipV="1">
                <a:off x="2416627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0" name="Straight Connector 49"/>
              <p:cNvCxnSpPr/>
              <p:nvPr/>
            </p:nvCxnSpPr>
            <p:spPr bwMode="auto">
              <a:xfrm flipV="1">
                <a:off x="829293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47" name="TextBox 46"/>
            <p:cNvSpPr txBox="1"/>
            <p:nvPr/>
          </p:nvSpPr>
          <p:spPr>
            <a:xfrm>
              <a:off x="1356239" y="1583364"/>
              <a:ext cx="566738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050" dirty="0" smtClean="0"/>
                <a:t>32-bit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06742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Diffie</a:t>
            </a:r>
            <a:r>
              <a:rPr lang="en-US" dirty="0" smtClean="0"/>
              <a:t>-Hellman – computations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endParaRPr lang="en-US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Find prime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 smtClean="0"/>
                  <a:t>	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Find generator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dirty="0" smtClean="0"/>
                  <a:t>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Compute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𝑔𝑔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⋯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  <m:func>
                      <m:func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</m:oMath>
                </a14:m>
                <a:endParaRPr lang="en-US" dirty="0" smtClean="0"/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Multiply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  <m:func>
                      <m:func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</m:oMath>
                </a14:m>
                <a:endParaRPr lang="en-US" dirty="0" smtClean="0"/>
              </a:p>
              <a:p>
                <a:pPr lvl="2"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endParaRPr lang="en-US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Find prime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 smtClean="0"/>
                  <a:t>	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Generate curve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  <m:func>
                      <m:func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smtClean="0"/>
                  <a:t>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Find curve group order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en-US" dirty="0" smtClean="0"/>
                  <a:t>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Find generator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dirty="0" smtClean="0"/>
                  <a:t>	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Compute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+⋯+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en-US" dirty="0" smtClean="0"/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Point addition</a:t>
                </a: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12</a:t>
            </a:fld>
            <a:endParaRPr lang="en-US" dirty="0"/>
          </a:p>
        </p:txBody>
      </p:sp>
      <p:grpSp>
        <p:nvGrpSpPr>
          <p:cNvPr id="18" name="Group 17"/>
          <p:cNvGrpSpPr/>
          <p:nvPr/>
        </p:nvGrpSpPr>
        <p:grpSpPr>
          <a:xfrm>
            <a:off x="8995071" y="1413243"/>
            <a:ext cx="2412938" cy="1590239"/>
            <a:chOff x="8995071" y="1413243"/>
            <a:chExt cx="2412938" cy="1590239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96" b="99493" l="1630" r="9837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20660" y="1652567"/>
              <a:ext cx="406514" cy="763319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995071" y="1595417"/>
              <a:ext cx="488080" cy="908792"/>
            </a:xfrm>
            <a:prstGeom prst="rect">
              <a:avLst/>
            </a:prstGeom>
          </p:spPr>
        </p:pic>
        <p:cxnSp>
          <p:nvCxnSpPr>
            <p:cNvPr id="8" name="Straight Arrow Connector 7"/>
            <p:cNvCxnSpPr/>
            <p:nvPr/>
          </p:nvCxnSpPr>
          <p:spPr bwMode="auto">
            <a:xfrm>
              <a:off x="9746351" y="1823744"/>
              <a:ext cx="930160" cy="0"/>
            </a:xfrm>
            <a:prstGeom prst="straightConnector1">
              <a:avLst/>
            </a:prstGeom>
            <a:ln w="12700">
              <a:headEnd type="none" w="med" len="med"/>
              <a:tailEnd type="triangle" w="med" len="med"/>
            </a:ln>
            <a:extLst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 bwMode="auto">
            <a:xfrm>
              <a:off x="9725569" y="2215136"/>
              <a:ext cx="930160" cy="0"/>
            </a:xfrm>
            <a:prstGeom prst="straightConnector1">
              <a:avLst/>
            </a:prstGeom>
            <a:ln w="12700">
              <a:headEnd type="triangle" w="med" len="med"/>
              <a:tailEnd type="none" w="med" len="med"/>
            </a:ln>
            <a:extLst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9967244" y="1413243"/>
                  <a:ext cx="48837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𝒂</m:t>
                            </m:r>
                          </m:sup>
                        </m:sSup>
                      </m:oMath>
                    </m:oMathPara>
                  </a14:m>
                  <a:endParaRPr lang="en-US" dirty="0" smtClean="0"/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67244" y="1413243"/>
                  <a:ext cx="488373" cy="36933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9970178" y="1846198"/>
                  <a:ext cx="488373" cy="3797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𝒃</m:t>
                            </m:r>
                          </m:sup>
                        </m:sSup>
                      </m:oMath>
                    </m:oMathPara>
                  </a14:m>
                  <a:endParaRPr lang="en-US" dirty="0" smtClean="0"/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70178" y="1846198"/>
                  <a:ext cx="488373" cy="379784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806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9043929" y="2623698"/>
                  <a:ext cx="488373" cy="3797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𝒂</m:t>
                            </m:r>
                            <m:r>
                              <a:rPr lang="nb-NO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𝒃</m:t>
                            </m:r>
                          </m:sup>
                        </m:sSup>
                      </m:oMath>
                    </m:oMathPara>
                  </a14:m>
                  <a:endParaRPr lang="en-US" dirty="0" smtClean="0"/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43929" y="2623698"/>
                  <a:ext cx="488373" cy="379784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r="-5000" b="-793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10919636" y="2623698"/>
                  <a:ext cx="488373" cy="3797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𝒂</m:t>
                            </m:r>
                            <m:r>
                              <a:rPr lang="nb-NO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𝒃</m:t>
                            </m:r>
                          </m:sup>
                        </m:sSup>
                      </m:oMath>
                    </m:oMathPara>
                  </a14:m>
                  <a:endParaRPr lang="en-US" dirty="0" smtClean="0"/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19636" y="2623698"/>
                  <a:ext cx="488373" cy="379784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r="-5000" b="-793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367166" y="3429108"/>
                <a:ext cx="3276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Group exponentiation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7166" y="3429108"/>
                <a:ext cx="3276600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1487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/>
          <p:nvPr/>
        </p:nvCxnSpPr>
        <p:spPr bwMode="auto">
          <a:xfrm flipH="1" flipV="1">
            <a:off x="2607733" y="2345267"/>
            <a:ext cx="2859618" cy="105838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Arrow Connector 24"/>
          <p:cNvCxnSpPr/>
          <p:nvPr/>
        </p:nvCxnSpPr>
        <p:spPr bwMode="auto">
          <a:xfrm flipH="1">
            <a:off x="2692400" y="3857625"/>
            <a:ext cx="2774952" cy="123930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2" name="Group 11"/>
          <p:cNvGrpSpPr/>
          <p:nvPr/>
        </p:nvGrpSpPr>
        <p:grpSpPr>
          <a:xfrm>
            <a:off x="3416010" y="5388565"/>
            <a:ext cx="1572086" cy="998428"/>
            <a:chOff x="3416010" y="5388565"/>
            <a:chExt cx="1572086" cy="998428"/>
          </a:xfrm>
        </p:grpSpPr>
        <p:grpSp>
          <p:nvGrpSpPr>
            <p:cNvPr id="37" name="Group 36"/>
            <p:cNvGrpSpPr>
              <a:grpSpLocks noChangeAspect="1"/>
            </p:cNvGrpSpPr>
            <p:nvPr/>
          </p:nvGrpSpPr>
          <p:grpSpPr>
            <a:xfrm>
              <a:off x="3416010" y="5388565"/>
              <a:ext cx="1572086" cy="998428"/>
              <a:chOff x="550888" y="2134624"/>
              <a:chExt cx="6702287" cy="4256607"/>
            </a:xfrm>
          </p:grpSpPr>
          <p:pic>
            <p:nvPicPr>
              <p:cNvPr id="38" name="Picture 37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0888" y="2198173"/>
                <a:ext cx="6702287" cy="4143113"/>
              </a:xfrm>
              <a:prstGeom prst="rect">
                <a:avLst/>
              </a:prstGeom>
            </p:spPr>
          </p:pic>
          <p:sp>
            <p:nvSpPr>
              <p:cNvPr id="39" name="Rectangle 38"/>
              <p:cNvSpPr/>
              <p:nvPr/>
            </p:nvSpPr>
            <p:spPr>
              <a:xfrm>
                <a:off x="861841" y="2298911"/>
                <a:ext cx="1587242" cy="677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endParaRPr lang="en-US" sz="500" dirty="0"/>
              </a:p>
            </p:txBody>
          </p:sp>
          <p:cxnSp>
            <p:nvCxnSpPr>
              <p:cNvPr id="40" name="Straight Connector 39"/>
              <p:cNvCxnSpPr/>
              <p:nvPr/>
            </p:nvCxnSpPr>
            <p:spPr bwMode="auto">
              <a:xfrm flipV="1">
                <a:off x="2342564" y="2319261"/>
                <a:ext cx="976997" cy="1752629"/>
              </a:xfrm>
              <a:prstGeom prst="line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1" name="Flowchart: Connector 40"/>
              <p:cNvSpPr>
                <a:spLocks noChangeAspect="1"/>
              </p:cNvSpPr>
              <p:nvPr/>
            </p:nvSpPr>
            <p:spPr bwMode="auto">
              <a:xfrm>
                <a:off x="2287636" y="4009567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p:sp>
            <p:nvSpPr>
              <p:cNvPr id="42" name="Flowchart: Connector 41"/>
              <p:cNvSpPr>
                <a:spLocks noChangeAspect="1"/>
              </p:cNvSpPr>
              <p:nvPr/>
            </p:nvSpPr>
            <p:spPr bwMode="auto">
              <a:xfrm>
                <a:off x="2644474" y="3372300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p:cxnSp>
            <p:nvCxnSpPr>
              <p:cNvPr id="43" name="Straight Connector 42"/>
              <p:cNvCxnSpPr/>
              <p:nvPr/>
            </p:nvCxnSpPr>
            <p:spPr bwMode="auto">
              <a:xfrm flipV="1">
                <a:off x="3320489" y="2319261"/>
                <a:ext cx="2094706" cy="3757682"/>
              </a:xfrm>
              <a:prstGeom prst="line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4" name="Straight Connector 43"/>
              <p:cNvCxnSpPr/>
              <p:nvPr/>
            </p:nvCxnSpPr>
            <p:spPr bwMode="auto">
              <a:xfrm flipV="1">
                <a:off x="4457304" y="2134624"/>
                <a:ext cx="14127" cy="4256607"/>
              </a:xfrm>
              <a:prstGeom prst="line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5" name="Flowchart: Connector 44"/>
              <p:cNvSpPr>
                <a:spLocks noChangeAspect="1"/>
              </p:cNvSpPr>
              <p:nvPr/>
            </p:nvSpPr>
            <p:spPr bwMode="auto">
              <a:xfrm>
                <a:off x="4414138" y="3973805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p:sp>
            <p:nvSpPr>
              <p:cNvPr id="46" name="Flowchart: Connector 45"/>
              <p:cNvSpPr>
                <a:spLocks noChangeAspect="1"/>
              </p:cNvSpPr>
              <p:nvPr/>
            </p:nvSpPr>
            <p:spPr bwMode="auto">
              <a:xfrm>
                <a:off x="4414138" y="4292232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7" name="TextBox 46"/>
                  <p:cNvSpPr txBox="1"/>
                  <p:nvPr/>
                </p:nvSpPr>
                <p:spPr>
                  <a:xfrm>
                    <a:off x="1915313" y="3729693"/>
                    <a:ext cx="265806" cy="613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oMath>
                      </m:oMathPara>
                    </a14:m>
                    <a:endParaRPr lang="en-US" sz="500" dirty="0" smtClean="0"/>
                  </a:p>
                </p:txBody>
              </p:sp>
            </mc:Choice>
            <mc:Fallback xmlns="">
              <p:sp>
                <p:nvSpPr>
                  <p:cNvPr id="47" name="TextBox 4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915313" y="3729693"/>
                    <a:ext cx="265806" cy="613134"/>
                  </a:xfrm>
                  <a:prstGeom prst="rect">
                    <a:avLst/>
                  </a:prstGeom>
                  <a:blipFill rotWithShape="0">
                    <a:blip r:embed="rId12"/>
                    <a:stretch>
                      <a:fillRect r="-500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TextBox 47"/>
                  <p:cNvSpPr txBox="1"/>
                  <p:nvPr/>
                </p:nvSpPr>
                <p:spPr>
                  <a:xfrm>
                    <a:off x="2637798" y="3133875"/>
                    <a:ext cx="474325" cy="613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oMath>
                      </m:oMathPara>
                    </a14:m>
                    <a:endParaRPr lang="en-US" sz="500" dirty="0" smtClean="0"/>
                  </a:p>
                </p:txBody>
              </p:sp>
            </mc:Choice>
            <mc:Fallback xmlns="">
              <p:sp>
                <p:nvSpPr>
                  <p:cNvPr id="48" name="TextBox 4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637798" y="3133875"/>
                    <a:ext cx="474325" cy="613134"/>
                  </a:xfrm>
                  <a:prstGeom prst="rect">
                    <a:avLst/>
                  </a:prstGeom>
                  <a:blipFill rotWithShape="0">
                    <a:blip r:embed="rId13"/>
                    <a:stretch>
                      <a:fillRect r="-16667" b="-41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9" name="TextBox 48"/>
                  <p:cNvSpPr txBox="1"/>
                  <p:nvPr/>
                </p:nvSpPr>
                <p:spPr>
                  <a:xfrm>
                    <a:off x="4367843" y="4009567"/>
                    <a:ext cx="1276898" cy="613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oMath>
                      </m:oMathPara>
                    </a14:m>
                    <a:endParaRPr lang="en-US" sz="500" dirty="0" smtClean="0"/>
                  </a:p>
                </p:txBody>
              </p:sp>
            </mc:Choice>
            <mc:Fallback xmlns="">
              <p:sp>
                <p:nvSpPr>
                  <p:cNvPr id="49" name="TextBox 4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367843" y="4009567"/>
                    <a:ext cx="1276898" cy="613134"/>
                  </a:xfrm>
                  <a:prstGeom prst="rect">
                    <a:avLst/>
                  </a:prstGeom>
                  <a:blipFill rotWithShape="0">
                    <a:blip r:embed="rId14"/>
                    <a:stretch>
                      <a:fillRect b="-541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Rectangle 1"/>
                <p:cNvSpPr/>
                <p:nvPr/>
              </p:nvSpPr>
              <p:spPr>
                <a:xfrm>
                  <a:off x="3431914" y="5427100"/>
                  <a:ext cx="391467" cy="16927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d>
                          <m:dPr>
                            <m:ctrlPr>
                              <a:rPr lang="nb-NO" sz="5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50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d>
                              <m:dPr>
                                <m:ctrlPr>
                                  <a:rPr lang="nb-NO" sz="5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sz="5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500" b="1" i="1">
                                        <a:latin typeface="Cambria Math" panose="02040503050406030204" pitchFamily="18" charset="0"/>
                                      </a:rPr>
                                      <m:t>𝑭</m:t>
                                    </m:r>
                                  </m:e>
                                  <m:sub>
                                    <m:r>
                                      <a:rPr lang="nb-NO" sz="500" i="1">
                                        <a:latin typeface="Cambria Math" panose="02040503050406030204" pitchFamily="18" charset="0"/>
                                      </a:rPr>
                                      <m:t>89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nb-NO" sz="500" i="1">
                                <a:latin typeface="Cambria Math" panose="02040503050406030204" pitchFamily="18" charset="0"/>
                              </a:rPr>
                              <m:t>,+</m:t>
                            </m:r>
                          </m:e>
                        </m:d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" name="Rectangle 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31914" y="5427100"/>
                  <a:ext cx="391467" cy="169277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r="-312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834528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2" dur="1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4" dur="1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6" dur="1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8" dur="1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0" dur="1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1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2" dur="1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4" dur="1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Computing in groups – exponentiation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1800" b="1" dirty="0" smtClean="0"/>
                  <a:t>Goal: </a:t>
                </a:r>
                <a:r>
                  <a:rPr lang="en-US" sz="1800" dirty="0"/>
                  <a:t>compute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endParaRPr lang="en-US" sz="1800" b="1" dirty="0" smtClean="0"/>
              </a:p>
              <a:p>
                <a:endParaRPr lang="en-US" sz="1800" b="1" dirty="0"/>
              </a:p>
              <a:p>
                <a:endParaRPr lang="en-US" sz="1800" b="1" dirty="0" smtClean="0"/>
              </a:p>
              <a:p>
                <a:r>
                  <a:rPr lang="en-US" sz="1800" b="1" dirty="0" smtClean="0"/>
                  <a:t>Naïve approach: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∘…∘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endParaRPr lang="en-US" sz="1800" dirty="0" smtClean="0"/>
              </a:p>
              <a:p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Running time: 	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 ⟹    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sz="1600" dirty="0" smtClean="0"/>
                  <a:t>  group operations!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Doesn't work for exponent sizes used in cryptography</a:t>
                </a:r>
                <a:endParaRPr lang="en-US" sz="1600" dirty="0"/>
              </a:p>
              <a:p>
                <a:r>
                  <a:rPr lang="en-US" sz="1800" dirty="0" smtClean="0"/>
                  <a:t>	</a:t>
                </a:r>
              </a:p>
              <a:p>
                <a:r>
                  <a:rPr lang="en-US" sz="1800" dirty="0"/>
                  <a:t>	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3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6" name="Left Brace 5"/>
          <p:cNvSpPr/>
          <p:nvPr/>
        </p:nvSpPr>
        <p:spPr>
          <a:xfrm rot="5400000">
            <a:off x="4030514" y="1277675"/>
            <a:ext cx="135509" cy="1614212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chemeClr val="accent6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971561" y="1697522"/>
                <a:ext cx="37793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600" dirty="0" smtClean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1561" y="1697522"/>
                <a:ext cx="377939" cy="33855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2564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Computing in groups – exponentiation; square-and-multiply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b="1" dirty="0" smtClean="0"/>
                  <a:t>Goal: </a:t>
                </a:r>
                <a:r>
                  <a:rPr lang="en-US" dirty="0"/>
                  <a:t>compute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3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343025" y="1734805"/>
                <a:ext cx="33337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3025" y="1734805"/>
                <a:ext cx="3333750" cy="369332"/>
              </a:xfrm>
              <a:prstGeom prst="rect">
                <a:avLst/>
              </a:prstGeom>
              <a:blipFill>
                <a:blip r:embed="rId3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562100" y="2134915"/>
                <a:ext cx="5019675" cy="3724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100" y="2134915"/>
                <a:ext cx="5019675" cy="372410"/>
              </a:xfrm>
              <a:prstGeom prst="rect">
                <a:avLst/>
              </a:prstGeom>
              <a:blipFill>
                <a:blip r:embed="rId4"/>
                <a:stretch>
                  <a:fillRect r="-3883"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124700" y="1734805"/>
                <a:ext cx="33337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43=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101011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4700" y="1734805"/>
                <a:ext cx="3333750" cy="369332"/>
              </a:xfrm>
              <a:prstGeom prst="rect">
                <a:avLst/>
              </a:prstGeom>
              <a:blipFill>
                <a:blip r:embed="rId5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590675" y="2759596"/>
                <a:ext cx="33337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2759596"/>
                <a:ext cx="3333750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590675" y="3246416"/>
                <a:ext cx="1847850" cy="3761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  <m:sup>
                          <m:r>
                            <a:rPr lang="nb-NO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3246416"/>
                <a:ext cx="1847850" cy="376193"/>
              </a:xfrm>
              <a:prstGeom prst="rect">
                <a:avLst/>
              </a:prstGeom>
              <a:blipFill rotWithShape="0">
                <a:blip r:embed="rId7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333750" y="3254730"/>
                <a:ext cx="1847850" cy="3742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50" y="3254730"/>
                <a:ext cx="1847850" cy="374270"/>
              </a:xfrm>
              <a:prstGeom prst="rect">
                <a:avLst/>
              </a:prstGeom>
              <a:blipFill>
                <a:blip r:embed="rId8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590675" y="3755378"/>
                <a:ext cx="1847850" cy="3786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  <m:sup>
                          <m:r>
                            <a:rPr lang="nb-NO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3755378"/>
                <a:ext cx="1847850" cy="378693"/>
              </a:xfrm>
              <a:prstGeom prst="rect">
                <a:avLst/>
              </a:prstGeom>
              <a:blipFill rotWithShape="0">
                <a:blip r:embed="rId9"/>
                <a:stretch>
                  <a:fillRect b="-96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333750" y="3761576"/>
                <a:ext cx="1847850" cy="3742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50" y="3761576"/>
                <a:ext cx="1847850" cy="374270"/>
              </a:xfrm>
              <a:prstGeom prst="rect">
                <a:avLst/>
              </a:prstGeom>
              <a:blipFill>
                <a:blip r:embed="rId10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590675" y="4268422"/>
                <a:ext cx="1847850" cy="3742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nb-NO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4268422"/>
                <a:ext cx="1847850" cy="374270"/>
              </a:xfrm>
              <a:prstGeom prst="rect">
                <a:avLst/>
              </a:prstGeom>
              <a:blipFill rotWithShape="0">
                <a:blip r:embed="rId11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333750" y="4268422"/>
                <a:ext cx="1847850" cy="4071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50" y="4268422"/>
                <a:ext cx="1847850" cy="407163"/>
              </a:xfrm>
              <a:prstGeom prst="rect">
                <a:avLst/>
              </a:prstGeom>
              <a:blipFill>
                <a:blip r:embed="rId12"/>
                <a:stretch>
                  <a:fillRect b="-8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590675" y="4775268"/>
                <a:ext cx="1847850" cy="3758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nb-NO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4775268"/>
                <a:ext cx="1847850" cy="375872"/>
              </a:xfrm>
              <a:prstGeom prst="rect">
                <a:avLst/>
              </a:prstGeom>
              <a:blipFill rotWithShape="0">
                <a:blip r:embed="rId13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333748" y="4776812"/>
                <a:ext cx="3952875" cy="4071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48" y="4776812"/>
                <a:ext cx="3952875" cy="407163"/>
              </a:xfrm>
              <a:prstGeom prst="rect">
                <a:avLst/>
              </a:prstGeom>
              <a:blipFill>
                <a:blip r:embed="rId14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590675" y="5283909"/>
                <a:ext cx="1847850" cy="3744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i="1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5283909"/>
                <a:ext cx="1847850" cy="374461"/>
              </a:xfrm>
              <a:prstGeom prst="rect">
                <a:avLst/>
              </a:prstGeom>
              <a:blipFill rotWithShape="0">
                <a:blip r:embed="rId15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333748" y="5291307"/>
                <a:ext cx="3952875" cy="4071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48" y="5291307"/>
                <a:ext cx="3952875" cy="407163"/>
              </a:xfrm>
              <a:prstGeom prst="rect">
                <a:avLst/>
              </a:prstGeom>
              <a:blipFill>
                <a:blip r:embed="rId16"/>
                <a:stretch>
                  <a:fillRect b="-74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590675" y="5754394"/>
                <a:ext cx="1847850" cy="3742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i="1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5754394"/>
                <a:ext cx="1847850" cy="374270"/>
              </a:xfrm>
              <a:prstGeom prst="rect">
                <a:avLst/>
              </a:prstGeom>
              <a:blipFill rotWithShape="0">
                <a:blip r:embed="rId17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333747" y="5805802"/>
                <a:ext cx="3952875" cy="410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p>
                              </m:sSup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47" y="5805802"/>
                <a:ext cx="3952875" cy="410177"/>
              </a:xfrm>
              <a:prstGeom prst="rect">
                <a:avLst/>
              </a:prstGeom>
              <a:blipFill>
                <a:blip r:embed="rId18"/>
                <a:stretch>
                  <a:fillRect b="-73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7500937" y="2756069"/>
                <a:ext cx="33337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0937" y="2756069"/>
                <a:ext cx="3333750" cy="369332"/>
              </a:xfrm>
              <a:prstGeom prst="rect">
                <a:avLst/>
              </a:prstGeom>
              <a:blipFill rotWithShape="0">
                <a:blip r:embed="rId19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500937" y="3251695"/>
                <a:ext cx="1847850" cy="3747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  <m:sup>
                          <m:r>
                            <a:rPr lang="nb-NO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i="1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0937" y="3251695"/>
                <a:ext cx="1847850" cy="374783"/>
              </a:xfrm>
              <a:prstGeom prst="rect">
                <a:avLst/>
              </a:prstGeom>
              <a:blipFill rotWithShape="0">
                <a:blip r:embed="rId20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9244012" y="3246416"/>
                <a:ext cx="18478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4012" y="3246416"/>
                <a:ext cx="1847850" cy="369332"/>
              </a:xfrm>
              <a:prstGeom prst="rect">
                <a:avLst/>
              </a:prstGeom>
              <a:blipFill>
                <a:blip r:embed="rId21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500937" y="3755378"/>
                <a:ext cx="1847850" cy="3786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  <m:sup>
                          <m:r>
                            <a:rPr lang="nb-NO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i="1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0937" y="3755378"/>
                <a:ext cx="1847850" cy="378693"/>
              </a:xfrm>
              <a:prstGeom prst="rect">
                <a:avLst/>
              </a:prstGeom>
              <a:blipFill rotWithShape="0">
                <a:blip r:embed="rId22"/>
                <a:stretch>
                  <a:fillRect b="-96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9244012" y="3761576"/>
                <a:ext cx="18478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4012" y="3761576"/>
                <a:ext cx="1847850" cy="369332"/>
              </a:xfrm>
              <a:prstGeom prst="rect">
                <a:avLst/>
              </a:prstGeom>
              <a:blipFill>
                <a:blip r:embed="rId2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7500937" y="4268422"/>
                <a:ext cx="1847850" cy="3722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nb-NO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i="1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0937" y="4268422"/>
                <a:ext cx="1847850" cy="372281"/>
              </a:xfrm>
              <a:prstGeom prst="rect">
                <a:avLst/>
              </a:prstGeom>
              <a:blipFill rotWithShape="0">
                <a:blip r:embed="rId24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9244012" y="4285985"/>
                <a:ext cx="1847850" cy="3724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4012" y="4285985"/>
                <a:ext cx="1847850" cy="372410"/>
              </a:xfrm>
              <a:prstGeom prst="rect">
                <a:avLst/>
              </a:prstGeom>
              <a:blipFill>
                <a:blip r:embed="rId25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7500937" y="4774284"/>
                <a:ext cx="1847850" cy="3744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nb-NO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i="1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0937" y="4774284"/>
                <a:ext cx="1847850" cy="374461"/>
              </a:xfrm>
              <a:prstGeom prst="rect">
                <a:avLst/>
              </a:prstGeom>
              <a:blipFill rotWithShape="0">
                <a:blip r:embed="rId26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9244012" y="4771039"/>
                <a:ext cx="18478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4012" y="4771039"/>
                <a:ext cx="1847850" cy="369332"/>
              </a:xfrm>
              <a:prstGeom prst="rect">
                <a:avLst/>
              </a:prstGeom>
              <a:blipFill>
                <a:blip r:embed="rId27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7500937" y="5283909"/>
                <a:ext cx="1847850" cy="3730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i="1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0937" y="5283909"/>
                <a:ext cx="1847850" cy="373051"/>
              </a:xfrm>
              <a:prstGeom prst="rect">
                <a:avLst/>
              </a:prstGeom>
              <a:blipFill rotWithShape="0">
                <a:blip r:embed="rId28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9244012" y="5294565"/>
                <a:ext cx="18478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21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4012" y="5294565"/>
                <a:ext cx="1847850" cy="369332"/>
              </a:xfrm>
              <a:prstGeom prst="rect">
                <a:avLst/>
              </a:prstGeom>
              <a:blipFill>
                <a:blip r:embed="rId29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7500937" y="5754392"/>
                <a:ext cx="1847850" cy="3725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i="1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0937" y="5754392"/>
                <a:ext cx="1847850" cy="372538"/>
              </a:xfrm>
              <a:prstGeom prst="rect">
                <a:avLst/>
              </a:prstGeom>
              <a:blipFill rotWithShape="0">
                <a:blip r:embed="rId30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9244012" y="5813142"/>
                <a:ext cx="18478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42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43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4012" y="5813142"/>
                <a:ext cx="1847850" cy="369332"/>
              </a:xfrm>
              <a:prstGeom prst="rect">
                <a:avLst/>
              </a:prstGeom>
              <a:blipFill>
                <a:blip r:embed="rId31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7472362" y="1046100"/>
                <a:ext cx="58722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43</m:t>
                          </m:r>
                        </m:sup>
                      </m:sSup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2362" y="1046100"/>
                <a:ext cx="587229" cy="400110"/>
              </a:xfrm>
              <a:prstGeom prst="rect">
                <a:avLst/>
              </a:prstGeom>
              <a:blipFill>
                <a:blip r:embed="rId32"/>
                <a:stretch>
                  <a:fillRect b="-1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/>
          <p:cNvCxnSpPr/>
          <p:nvPr/>
        </p:nvCxnSpPr>
        <p:spPr bwMode="auto">
          <a:xfrm>
            <a:off x="10373417" y="6234452"/>
            <a:ext cx="378514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Straight Connector 36"/>
          <p:cNvCxnSpPr/>
          <p:nvPr/>
        </p:nvCxnSpPr>
        <p:spPr bwMode="auto">
          <a:xfrm>
            <a:off x="3623975" y="6258082"/>
            <a:ext cx="2764299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481565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0" grpId="0"/>
      <p:bldP spid="11" grpId="0"/>
      <p:bldP spid="12" grpId="0"/>
      <p:bldP spid="13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3" grpId="0"/>
      <p:bldP spid="34" grpId="0"/>
      <p:bldP spid="35" grpId="0"/>
      <p:bldP spid="36" grpId="0"/>
      <p:bldP spid="3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Computing in groups – exponentiation; square-and-multiply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b="1" dirty="0" smtClean="0"/>
                  <a:t>Goal: </a:t>
                </a:r>
                <a:r>
                  <a:rPr lang="en-US" dirty="0"/>
                  <a:t>compute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3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9292673" y="6327407"/>
            <a:ext cx="2540000" cy="324680"/>
          </a:xfrm>
        </p:spPr>
        <p:txBody>
          <a:bodyPr/>
          <a:lstStyle/>
          <a:p>
            <a:fld id="{F6590AF8-4F64-4D1C-B3C4-F65976908F52}" type="slidenum">
              <a:rPr lang="en-US" smtClean="0"/>
              <a:pPr/>
              <a:t>15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343025" y="1734805"/>
                <a:ext cx="33337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3025" y="1734805"/>
                <a:ext cx="3333750" cy="369332"/>
              </a:xfrm>
              <a:prstGeom prst="rect">
                <a:avLst/>
              </a:prstGeom>
              <a:blipFill>
                <a:blip r:embed="rId3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562100" y="2134915"/>
                <a:ext cx="5019675" cy="3724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100" y="2134915"/>
                <a:ext cx="5019675" cy="372410"/>
              </a:xfrm>
              <a:prstGeom prst="rect">
                <a:avLst/>
              </a:prstGeom>
              <a:blipFill>
                <a:blip r:embed="rId4"/>
                <a:stretch>
                  <a:fillRect r="-3883"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124700" y="1734805"/>
                <a:ext cx="33337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43=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101011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4700" y="1734805"/>
                <a:ext cx="3333750" cy="369332"/>
              </a:xfrm>
              <a:prstGeom prst="rect">
                <a:avLst/>
              </a:prstGeom>
              <a:blipFill>
                <a:blip r:embed="rId5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590675" y="2759596"/>
                <a:ext cx="33337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2759596"/>
                <a:ext cx="3333750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590675" y="3246416"/>
                <a:ext cx="1847850" cy="3761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  <m:sup>
                          <m:r>
                            <a:rPr lang="nb-NO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i="1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3246416"/>
                <a:ext cx="1847850" cy="376193"/>
              </a:xfrm>
              <a:prstGeom prst="rect">
                <a:avLst/>
              </a:prstGeom>
              <a:blipFill rotWithShape="0">
                <a:blip r:embed="rId7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333750" y="3254730"/>
                <a:ext cx="1847850" cy="3742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50" y="3254730"/>
                <a:ext cx="1847850" cy="374270"/>
              </a:xfrm>
              <a:prstGeom prst="rect">
                <a:avLst/>
              </a:prstGeom>
              <a:blipFill>
                <a:blip r:embed="rId8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590675" y="3755378"/>
                <a:ext cx="1847850" cy="3786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  <m:sup>
                          <m:r>
                            <a:rPr lang="nb-NO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i="1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3755378"/>
                <a:ext cx="1847850" cy="378693"/>
              </a:xfrm>
              <a:prstGeom prst="rect">
                <a:avLst/>
              </a:prstGeom>
              <a:blipFill rotWithShape="0">
                <a:blip r:embed="rId9"/>
                <a:stretch>
                  <a:fillRect b="-96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333750" y="3761576"/>
                <a:ext cx="1847850" cy="3742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50" y="3761576"/>
                <a:ext cx="1847850" cy="374270"/>
              </a:xfrm>
              <a:prstGeom prst="rect">
                <a:avLst/>
              </a:prstGeom>
              <a:blipFill>
                <a:blip r:embed="rId10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590675" y="4268422"/>
                <a:ext cx="1847850" cy="3742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nb-NO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i="1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4268422"/>
                <a:ext cx="1847850" cy="374270"/>
              </a:xfrm>
              <a:prstGeom prst="rect">
                <a:avLst/>
              </a:prstGeom>
              <a:blipFill rotWithShape="0">
                <a:blip r:embed="rId11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333750" y="4268422"/>
                <a:ext cx="1847850" cy="4071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50" y="4268422"/>
                <a:ext cx="1847850" cy="407163"/>
              </a:xfrm>
              <a:prstGeom prst="rect">
                <a:avLst/>
              </a:prstGeom>
              <a:blipFill>
                <a:blip r:embed="rId12"/>
                <a:stretch>
                  <a:fillRect b="-8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590675" y="4775268"/>
                <a:ext cx="1847850" cy="3758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nb-NO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i="1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4775268"/>
                <a:ext cx="1847850" cy="375872"/>
              </a:xfrm>
              <a:prstGeom prst="rect">
                <a:avLst/>
              </a:prstGeom>
              <a:blipFill rotWithShape="0">
                <a:blip r:embed="rId13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333748" y="4776812"/>
                <a:ext cx="3952875" cy="4071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48" y="4776812"/>
                <a:ext cx="3952875" cy="407163"/>
              </a:xfrm>
              <a:prstGeom prst="rect">
                <a:avLst/>
              </a:prstGeom>
              <a:blipFill>
                <a:blip r:embed="rId14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590675" y="5283909"/>
                <a:ext cx="1847850" cy="3744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i="1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5283909"/>
                <a:ext cx="1847850" cy="374461"/>
              </a:xfrm>
              <a:prstGeom prst="rect">
                <a:avLst/>
              </a:prstGeom>
              <a:blipFill rotWithShape="0">
                <a:blip r:embed="rId15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333748" y="5291307"/>
                <a:ext cx="3952875" cy="4071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48" y="5291307"/>
                <a:ext cx="3952875" cy="407163"/>
              </a:xfrm>
              <a:prstGeom prst="rect">
                <a:avLst/>
              </a:prstGeom>
              <a:blipFill>
                <a:blip r:embed="rId16"/>
                <a:stretch>
                  <a:fillRect b="-74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590675" y="5754394"/>
                <a:ext cx="1847850" cy="3742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i="1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5754394"/>
                <a:ext cx="1847850" cy="374270"/>
              </a:xfrm>
              <a:prstGeom prst="rect">
                <a:avLst/>
              </a:prstGeom>
              <a:blipFill rotWithShape="0">
                <a:blip r:embed="rId17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333747" y="5805802"/>
                <a:ext cx="3952875" cy="410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p>
                              </m:sSup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47" y="5805802"/>
                <a:ext cx="3952875" cy="410177"/>
              </a:xfrm>
              <a:prstGeom prst="rect">
                <a:avLst/>
              </a:prstGeom>
              <a:blipFill>
                <a:blip r:embed="rId18"/>
                <a:stretch>
                  <a:fillRect b="-73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7472362" y="1046100"/>
                <a:ext cx="58722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43</m:t>
                          </m:r>
                        </m:sup>
                      </m:sSup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2362" y="1046100"/>
                <a:ext cx="587229" cy="400110"/>
              </a:xfrm>
              <a:prstGeom prst="rect">
                <a:avLst/>
              </a:prstGeom>
              <a:blipFill>
                <a:blip r:embed="rId19"/>
                <a:stretch>
                  <a:fillRect b="-1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9" name="Table 3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0998319"/>
                  </p:ext>
                </p:extLst>
              </p:nvPr>
            </p:nvGraphicFramePr>
            <p:xfrm>
              <a:off x="7572978" y="3198035"/>
              <a:ext cx="3149456" cy="237857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49456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8147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140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Square</m:t>
                                </m:r>
                                <m:r>
                                  <m:rPr>
                                    <m:nor/>
                                  </m:rPr>
                                  <a:rPr lang="nb-NO" sz="1400" b="1" i="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nor/>
                                  </m:rPr>
                                  <a:rPr lang="nb-NO" sz="1400" b="1" i="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and</m:t>
                                </m:r>
                                <m:r>
                                  <m:rPr>
                                    <m:nor/>
                                  </m:rPr>
                                  <a:rPr lang="nb-NO" sz="1400" b="1" i="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nor/>
                                  </m:rPr>
                                  <a:rPr lang="en-US" sz="140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Multiply</m:t>
                                </m:r>
                                <m:d>
                                  <m:dPr>
                                    <m:ctrlPr>
                                      <a:rPr lang="nb-NO" sz="14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𝑔</m:t>
                                    </m:r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∈</m:t>
                                    </m:r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𝐺</m:t>
                                    </m:r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 , </m:t>
                                    </m:r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∈</m:t>
                                    </m:r>
                                    <m:r>
                                      <a:rPr lang="nb-NO" sz="14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𝒁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997097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ctrlPr>
                                        <a:rPr lang="nb-NO" sz="1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  <m:r>
                                        <a:rPr lang="nb-NO" sz="14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…</m:t>
                                      </m:r>
                                      <m:sSub>
                                        <m:sSubPr>
                                          <m:ctrlP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endParaRPr lang="nb-NO" sz="1400" b="0" i="1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←1</m:t>
                              </m:r>
                            </m:oMath>
                          </a14:m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for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𝑘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downto</a:t>
                          </a: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0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do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  <m:r>
                                <a:rPr lang="nb-NO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1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1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nb-NO" sz="1100" b="0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∘</m:t>
                              </m:r>
                              <m:sSup>
                                <m:sSupPr>
                                  <m:ctrlPr>
                                    <a:rPr lang="nb-NO" sz="11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1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nb-NO" sz="11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1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nb-NO" sz="11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oMath>
                          </a14:m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1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</m:oMath>
                          </a14:m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9" name="Table 3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0998319"/>
                  </p:ext>
                </p:extLst>
              </p:nvPr>
            </p:nvGraphicFramePr>
            <p:xfrm>
              <a:off x="7572978" y="3198035"/>
              <a:ext cx="3149456" cy="237857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49456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38147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0"/>
                          <a:stretch>
                            <a:fillRect l="-193" t="-1587" r="-580" b="-5238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199709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0"/>
                          <a:stretch>
                            <a:fillRect l="-193" t="-19512" r="-580" b="-6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908326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Square-and-multiply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sz="1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800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8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800" b="1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800" b="1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endParaRPr lang="en-US" sz="18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Naïve exponentiation:		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600" dirty="0" smtClean="0"/>
                  <a:t>			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Square-and-multiply:		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</m:t>
                    </m:r>
                    <m:func>
                      <m:func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</m:oMath>
                </a14:m>
                <a:r>
                  <a:rPr lang="en-US" sz="1600" dirty="0" smtClean="0"/>
                  <a:t>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nb-NO" sz="1600" b="0" dirty="0" smtClean="0"/>
              </a:p>
              <a:p>
                <a:pPr marL="474663" lvl="1" indent="0"/>
                <a:endParaRPr lang="en-US" sz="1600" dirty="0" smtClean="0"/>
              </a:p>
              <a:p>
                <a:pPr marL="474663" lvl="1" indent="0"/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800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endParaRPr lang="en-US" sz="18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Naïve "exponentiation" (i.e., point multiplication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𝑛𝑄</m:t>
                    </m:r>
                  </m:oMath>
                </a14:m>
                <a:r>
                  <a:rPr lang="en-US" sz="1600" dirty="0" smtClean="0"/>
                  <a:t>):	    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</m:t>
                    </m:r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endParaRPr lang="en-US" sz="16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"Square-and-multiply" (i.e., double-and-add):</a:t>
                </a:r>
                <a:r>
                  <a:rPr lang="en-US" sz="1600" dirty="0"/>
                  <a:t>	</a:t>
                </a:r>
                <a:r>
                  <a:rPr lang="en-US" dirty="0"/>
                  <a:t> </a:t>
                </a:r>
                <a:r>
                  <a:rPr lang="en-US" dirty="0" smtClean="0"/>
                  <a:t>   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nb-NO" sz="160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nb-NO" sz="1600" i="0" smtClean="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  <m:r>
                      <a:rPr lang="nb-NO" sz="1600" i="1">
                        <a:latin typeface="Cambria Math" panose="02040503050406030204" pitchFamily="18" charset="0"/>
                      </a:rPr>
                      <m:t>≈</m:t>
                    </m:r>
                    <m:func>
                      <m:funcPr>
                        <m:ctrlPr>
                          <a:rPr lang="nb-NO" sz="16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60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d>
                          <m:dPr>
                            <m:begChr m:val="|"/>
                            <m:endChr m:val="|"/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d>
                              <m:dPr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600" b="1" i="1" smtClean="0">
                                        <a:latin typeface="Cambria Math" panose="02040503050406030204" pitchFamily="18" charset="0"/>
                                      </a:rPr>
                                      <m:t>𝑭</m:t>
                                    </m:r>
                                  </m:e>
                                  <m:sub>
                                    <m:r>
                                      <a:rPr lang="nb-NO" sz="1600" i="1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e>
                    </m:func>
                  </m:oMath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473483" y="1518403"/>
                <a:ext cx="332450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nb-NO" sz="14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2048</m:t>
                        </m:r>
                      </m:sup>
                    </m:sSup>
                  </m:oMath>
                </a14:m>
                <a:r>
                  <a:rPr lang="en-US" sz="1400" dirty="0" smtClean="0">
                    <a:solidFill>
                      <a:schemeClr val="accent6"/>
                    </a:solidFill>
                  </a:rPr>
                  <a:t> vs.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2048</m:t>
                    </m:r>
                  </m:oMath>
                </a14:m>
                <a:r>
                  <a:rPr lang="en-US" sz="1400" dirty="0" smtClean="0">
                    <a:solidFill>
                      <a:schemeClr val="accent6"/>
                    </a:solidFill>
                  </a:rPr>
                  <a:t> </a:t>
                </a:r>
                <a:r>
                  <a:rPr lang="en-US" sz="1400" dirty="0" err="1" smtClean="0">
                    <a:solidFill>
                      <a:schemeClr val="accent6"/>
                    </a:solidFill>
                  </a:rPr>
                  <a:t>mults</a:t>
                </a:r>
                <a:r>
                  <a:rPr lang="en-US" sz="1400" dirty="0" smtClean="0">
                    <a:solidFill>
                      <a:schemeClr val="accent6"/>
                    </a:solidFill>
                  </a:rPr>
                  <a:t>. for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sz="14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14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2048</m:t>
                        </m:r>
                      </m:sup>
                    </m:sSup>
                  </m:oMath>
                </a14:m>
                <a:endParaRPr lang="en-US" sz="1400" dirty="0" smtClean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3483" y="1518403"/>
                <a:ext cx="3324509" cy="307777"/>
              </a:xfrm>
              <a:prstGeom prst="rect">
                <a:avLst/>
              </a:prstGeom>
              <a:blipFill rotWithShape="0">
                <a:blip r:embed="rId3"/>
                <a:stretch>
                  <a:fillRect t="-3922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5774499" y="4212440"/>
                <a:ext cx="4534421" cy="31015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1"/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256</m:t>
                        </m:r>
                      </m:sup>
                    </m:sSup>
                  </m:oMath>
                </a14:m>
                <a:r>
                  <a:rPr lang="en-US" sz="1400" dirty="0">
                    <a:solidFill>
                      <a:schemeClr val="accent6"/>
                    </a:solidFill>
                  </a:rPr>
                  <a:t> vs. </a:t>
                </a:r>
                <a14:m>
                  <m:oMath xmlns:m="http://schemas.openxmlformats.org/officeDocument/2006/math">
                    <m:r>
                      <a:rPr lang="nb-NO" sz="1400" i="1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256</m:t>
                    </m:r>
                  </m:oMath>
                </a14:m>
                <a:r>
                  <a:rPr lang="en-US" sz="1400" dirty="0" smtClean="0">
                    <a:solidFill>
                      <a:schemeClr val="accent6"/>
                    </a:solidFill>
                  </a:rPr>
                  <a:t> EC adds. for </a:t>
                </a:r>
                <a:r>
                  <a:rPr lang="en-US" sz="1400" dirty="0">
                    <a:solidFill>
                      <a:schemeClr val="accent6"/>
                    </a:solidFill>
                  </a:rPr>
                  <a:t>NIST P-256 or Curve25519</a:t>
                </a: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4499" y="4212440"/>
                <a:ext cx="4534421" cy="310150"/>
              </a:xfrm>
              <a:prstGeom prst="rect">
                <a:avLst/>
              </a:prstGeom>
              <a:blipFill rotWithShape="0">
                <a:blip r:embed="rId4"/>
                <a:stretch>
                  <a:fillRect t="-1961" b="-215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49803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3" name="Table 6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251512"/>
                  </p:ext>
                </p:extLst>
              </p:nvPr>
            </p:nvGraphicFramePr>
            <p:xfrm>
              <a:off x="3361197" y="3172182"/>
              <a:ext cx="3149456" cy="237857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49456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8147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140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Square</m:t>
                                </m:r>
                                <m:r>
                                  <m:rPr>
                                    <m:nor/>
                                  </m:rPr>
                                  <a:rPr lang="nb-NO" sz="1400" b="1" i="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nor/>
                                  </m:rPr>
                                  <a:rPr lang="nb-NO" sz="1400" b="1" i="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and</m:t>
                                </m:r>
                                <m:r>
                                  <m:rPr>
                                    <m:nor/>
                                  </m:rPr>
                                  <a:rPr lang="nb-NO" sz="1400" b="1" i="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nor/>
                                  </m:rPr>
                                  <a:rPr lang="en-US" sz="140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Multiply</m:t>
                                </m:r>
                                <m:d>
                                  <m:dPr>
                                    <m:ctrlPr>
                                      <a:rPr lang="nb-NO" sz="14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𝑔</m:t>
                                    </m:r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∈</m:t>
                                    </m:r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𝐺</m:t>
                                    </m:r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 , </m:t>
                                    </m:r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∈</m:t>
                                    </m:r>
                                    <m:r>
                                      <a:rPr lang="nb-NO" sz="14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𝒁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997097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ctrlPr>
                                        <a:rPr lang="nb-NO" sz="1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  <m:r>
                                        <a:rPr lang="nb-NO" sz="14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…</m:t>
                                      </m:r>
                                      <m:sSub>
                                        <m:sSubPr>
                                          <m:ctrlP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endParaRPr lang="nb-NO" sz="1400" b="0" i="1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𝑒</m:t>
                              </m:r>
                            </m:oMath>
                          </a14:m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for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𝑘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downto</a:t>
                          </a: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0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do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  <m:r>
                                <a:rPr lang="nb-NO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1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1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nb-NO" sz="1100" b="0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∘</m:t>
                              </m:r>
                              <m:sSup>
                                <m:sSupPr>
                                  <m:ctrlPr>
                                    <a:rPr lang="nb-NO" sz="11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1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nb-NO" sz="11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1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nb-NO" sz="11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oMath>
                          </a14:m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1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</m:oMath>
                          </a14:m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3" name="Table 6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251512"/>
                  </p:ext>
                </p:extLst>
              </p:nvPr>
            </p:nvGraphicFramePr>
            <p:xfrm>
              <a:off x="3361197" y="3172182"/>
              <a:ext cx="3149456" cy="237857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49456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38147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193" t="-1587" r="-386" b="-5238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199709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193" t="-19512" r="-386" b="-6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476181" y="1253018"/>
            <a:ext cx="7476325" cy="5133974"/>
            <a:chOff x="252117" y="1253018"/>
            <a:chExt cx="7993959" cy="548943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53" b="2298"/>
            <a:stretch/>
          </p:blipFill>
          <p:spPr>
            <a:xfrm>
              <a:off x="963828" y="1253018"/>
              <a:ext cx="7282248" cy="5015978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766120" y="3896497"/>
              <a:ext cx="260927" cy="279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>
                  <a:solidFill>
                    <a:schemeClr val="accent3">
                      <a:lumMod val="50000"/>
                    </a:schemeClr>
                  </a:solidFill>
                </a:rPr>
                <a:t>0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66120" y="2805418"/>
              <a:ext cx="260927" cy="279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</a:rPr>
                <a:t>1</a:t>
              </a:r>
              <a:endParaRPr lang="en-US" sz="1100" dirty="0" smtClean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66120" y="1689625"/>
              <a:ext cx="260927" cy="279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>
                  <a:solidFill>
                    <a:schemeClr val="accent3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86674" y="5015110"/>
              <a:ext cx="356601" cy="279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100" dirty="0" smtClean="0">
                  <a:solidFill>
                    <a:schemeClr val="accent3">
                      <a:lumMod val="50000"/>
                    </a:schemeClr>
                  </a:solidFill>
                </a:rPr>
                <a:t>-1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272747" y="6239381"/>
              <a:ext cx="260927" cy="279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</a:rPr>
                <a:t>0</a:t>
              </a:r>
              <a:endParaRPr lang="en-US" sz="1100" dirty="0" smtClean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158313" y="6236044"/>
              <a:ext cx="420129" cy="279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>
                  <a:solidFill>
                    <a:schemeClr val="accent3">
                      <a:lumMod val="50000"/>
                    </a:schemeClr>
                  </a:solidFill>
                </a:rPr>
                <a:t>10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134498" y="6236045"/>
              <a:ext cx="420129" cy="279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>
                  <a:solidFill>
                    <a:schemeClr val="accent3">
                      <a:lumMod val="50000"/>
                    </a:schemeClr>
                  </a:solidFill>
                </a:rPr>
                <a:t>20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110683" y="6236044"/>
              <a:ext cx="420129" cy="279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>
                  <a:solidFill>
                    <a:schemeClr val="accent3">
                      <a:lumMod val="50000"/>
                    </a:schemeClr>
                  </a:solidFill>
                </a:rPr>
                <a:t>30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086868" y="6236044"/>
              <a:ext cx="420129" cy="279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>
                  <a:solidFill>
                    <a:schemeClr val="accent3">
                      <a:lumMod val="50000"/>
                    </a:schemeClr>
                  </a:solidFill>
                </a:rPr>
                <a:t>40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063053" y="6236044"/>
              <a:ext cx="420129" cy="279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</a:rPr>
                <a:t>5</a:t>
              </a:r>
              <a:r>
                <a:rPr lang="en-US" sz="1100" dirty="0" smtClean="0">
                  <a:solidFill>
                    <a:schemeClr val="accent3">
                      <a:lumMod val="50000"/>
                    </a:schemeClr>
                  </a:solidFill>
                </a:rPr>
                <a:t>0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039239" y="6236044"/>
              <a:ext cx="420129" cy="279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>
                  <a:solidFill>
                    <a:schemeClr val="accent3">
                      <a:lumMod val="50000"/>
                    </a:schemeClr>
                  </a:solidFill>
                </a:rPr>
                <a:t>60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402024" y="6434673"/>
              <a:ext cx="8136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accent3">
                      <a:lumMod val="50000"/>
                    </a:schemeClr>
                  </a:solidFill>
                </a:rPr>
                <a:t>[</a:t>
              </a:r>
              <a:r>
                <a:rPr lang="en-US" sz="1200" dirty="0" err="1" smtClean="0">
                  <a:solidFill>
                    <a:schemeClr val="accent3">
                      <a:lumMod val="50000"/>
                    </a:schemeClr>
                  </a:solidFill>
                </a:rPr>
                <a:t>ms</a:t>
              </a:r>
              <a:r>
                <a:rPr lang="en-US" sz="1200" dirty="0" smtClean="0">
                  <a:solidFill>
                    <a:schemeClr val="accent3">
                      <a:lumMod val="50000"/>
                    </a:schemeClr>
                  </a:solidFill>
                </a:rPr>
                <a:t>]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52117" y="3442342"/>
              <a:ext cx="813631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chemeClr val="accent3">
                      <a:lumMod val="50000"/>
                    </a:schemeClr>
                  </a:solidFill>
                </a:rPr>
                <a:t>[V]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6671475" y="4152073"/>
                <a:ext cx="120272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800" dirty="0" smtClean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1475" y="4152073"/>
                <a:ext cx="1202724" cy="52322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Side-channel attacks – power analysis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0" name="Table 1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40265971"/>
                  </p:ext>
                </p:extLst>
              </p:nvPr>
            </p:nvGraphicFramePr>
            <p:xfrm>
              <a:off x="7966774" y="3172181"/>
              <a:ext cx="3496218" cy="237857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496218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6689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140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Square</m:t>
                                </m:r>
                                <m:r>
                                  <m:rPr>
                                    <m:nor/>
                                  </m:rPr>
                                  <a:rPr lang="nb-NO" sz="1400" b="1" i="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nor/>
                                  </m:rPr>
                                  <a:rPr lang="nb-NO" sz="1400" b="1" i="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and</m:t>
                                </m:r>
                                <m:r>
                                  <m:rPr>
                                    <m:nor/>
                                  </m:rPr>
                                  <a:rPr lang="nb-NO" sz="1400" b="1" i="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nor/>
                                  </m:rPr>
                                  <a:rPr lang="en-US" sz="140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Multiply</m:t>
                                </m:r>
                                <m:d>
                                  <m:dPr>
                                    <m:ctrlPr>
                                      <a:rPr lang="nb-NO" sz="14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𝑔</m:t>
                                    </m:r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∈</m:t>
                                    </m:r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𝐺</m:t>
                                    </m:r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 , </m:t>
                                    </m:r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∈</m:t>
                                    </m:r>
                                    <m:r>
                                      <a:rPr lang="nb-NO" sz="14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𝒁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920752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ctrlPr>
                                        <a:rPr lang="nb-NO" sz="1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  <m:r>
                                        <a:rPr lang="nb-NO" sz="14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…</m:t>
                                      </m:r>
                                      <m:sSub>
                                        <m:sSubPr>
                                          <m:ctrlP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endParaRPr lang="nb-NO" sz="1400" b="0" i="1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𝑒</m:t>
                              </m:r>
                            </m:oMath>
                          </a14:m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for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𝑘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downto</a:t>
                          </a: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0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do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if</a:t>
                          </a: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=1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then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  <m:r>
                                <a:rPr lang="nb-NO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∘</m:t>
                              </m:r>
                              <m:r>
                                <a:rPr lang="nb-NO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𝑔</m:t>
                              </m:r>
                            </m:oMath>
                          </a14:m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1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</m:oMath>
                          </a14:m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0" name="Table 1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40265971"/>
                  </p:ext>
                </p:extLst>
              </p:nvPr>
            </p:nvGraphicFramePr>
            <p:xfrm>
              <a:off x="7966774" y="3172181"/>
              <a:ext cx="3496218" cy="237857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496218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36689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174" t="-1667" r="-348" b="-55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20116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174" t="-18429" r="-348" b="-60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Rectangle 6"/>
          <p:cNvSpPr/>
          <p:nvPr/>
        </p:nvSpPr>
        <p:spPr bwMode="auto">
          <a:xfrm>
            <a:off x="3784601" y="1498601"/>
            <a:ext cx="361950" cy="4166428"/>
          </a:xfrm>
          <a:prstGeom prst="rect">
            <a:avLst/>
          </a:prstGeom>
          <a:noFill/>
          <a:ln w="19050">
            <a:headEnd type="none" w="med" len="med"/>
            <a:tailEnd type="none" w="med" len="med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3" name="Rectangle 22"/>
          <p:cNvSpPr/>
          <p:nvPr/>
        </p:nvSpPr>
        <p:spPr bwMode="auto">
          <a:xfrm>
            <a:off x="4144131" y="1498601"/>
            <a:ext cx="361950" cy="4166428"/>
          </a:xfrm>
          <a:prstGeom prst="rect">
            <a:avLst/>
          </a:prstGeom>
          <a:noFill/>
          <a:ln w="19050">
            <a:headEnd type="none" w="med" len="med"/>
            <a:tailEnd type="none" w="med" len="med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4" name="Rectangle 23"/>
          <p:cNvSpPr/>
          <p:nvPr/>
        </p:nvSpPr>
        <p:spPr bwMode="auto">
          <a:xfrm>
            <a:off x="4506081" y="1498601"/>
            <a:ext cx="361950" cy="4166428"/>
          </a:xfrm>
          <a:prstGeom prst="rect">
            <a:avLst/>
          </a:prstGeom>
          <a:noFill/>
          <a:ln w="19050">
            <a:headEnd type="none" w="med" len="med"/>
            <a:tailEnd type="none" w="med" len="med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8" name="Rectangle 27"/>
          <p:cNvSpPr/>
          <p:nvPr/>
        </p:nvSpPr>
        <p:spPr bwMode="auto">
          <a:xfrm>
            <a:off x="5751703" y="1498601"/>
            <a:ext cx="361950" cy="4166428"/>
          </a:xfrm>
          <a:prstGeom prst="rect">
            <a:avLst/>
          </a:prstGeom>
          <a:noFill/>
          <a:ln w="19050">
            <a:headEnd type="none" w="med" len="med"/>
            <a:tailEnd type="none" w="med" len="med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7" name="Rectangle 26"/>
          <p:cNvSpPr/>
          <p:nvPr/>
        </p:nvSpPr>
        <p:spPr bwMode="auto">
          <a:xfrm>
            <a:off x="3420683" y="1498601"/>
            <a:ext cx="361950" cy="4166428"/>
          </a:xfrm>
          <a:prstGeom prst="rect">
            <a:avLst/>
          </a:prstGeom>
          <a:noFill/>
          <a:ln w="19050">
            <a:headEnd type="none" w="med" len="med"/>
            <a:tailEnd type="none" w="med" len="med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0" name="Rectangle 29"/>
          <p:cNvSpPr/>
          <p:nvPr/>
        </p:nvSpPr>
        <p:spPr bwMode="auto">
          <a:xfrm>
            <a:off x="2529810" y="1575881"/>
            <a:ext cx="872744" cy="3978613"/>
          </a:xfrm>
          <a:prstGeom prst="rect">
            <a:avLst/>
          </a:prstGeom>
          <a:noFill/>
          <a:ln w="19050">
            <a:solidFill>
              <a:srgbClr val="CC00FF"/>
            </a:solidFill>
            <a:headEnd type="none" w="med" len="med"/>
            <a:tailEnd type="none" w="med" len="med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885684" y="1575881"/>
            <a:ext cx="848366" cy="3978613"/>
          </a:xfrm>
          <a:prstGeom prst="rect">
            <a:avLst/>
          </a:prstGeom>
          <a:noFill/>
          <a:ln w="19050">
            <a:solidFill>
              <a:srgbClr val="CC00FF"/>
            </a:solidFill>
            <a:headEnd type="none" w="med" len="med"/>
            <a:tailEnd type="none" w="med" len="med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9" name="Rectangle 28"/>
          <p:cNvSpPr/>
          <p:nvPr/>
        </p:nvSpPr>
        <p:spPr bwMode="auto">
          <a:xfrm>
            <a:off x="6126226" y="1575881"/>
            <a:ext cx="850837" cy="3978613"/>
          </a:xfrm>
          <a:prstGeom prst="rect">
            <a:avLst/>
          </a:prstGeom>
          <a:noFill/>
          <a:ln w="19050">
            <a:solidFill>
              <a:srgbClr val="CC00FF"/>
            </a:solidFill>
            <a:headEnd type="none" w="med" len="med"/>
            <a:tailEnd type="none" w="med" len="med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2" name="TextBox 31"/>
          <p:cNvSpPr txBox="1"/>
          <p:nvPr/>
        </p:nvSpPr>
        <p:spPr>
          <a:xfrm rot="18131929">
            <a:off x="3357456" y="1042480"/>
            <a:ext cx="7295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Square</a:t>
            </a:r>
          </a:p>
        </p:txBody>
      </p:sp>
      <p:sp>
        <p:nvSpPr>
          <p:cNvPr id="33" name="TextBox 32"/>
          <p:cNvSpPr txBox="1"/>
          <p:nvPr/>
        </p:nvSpPr>
        <p:spPr>
          <a:xfrm rot="18131929">
            <a:off x="3722462" y="1037436"/>
            <a:ext cx="7295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Square</a:t>
            </a:r>
          </a:p>
        </p:txBody>
      </p:sp>
      <p:sp>
        <p:nvSpPr>
          <p:cNvPr id="34" name="TextBox 33"/>
          <p:cNvSpPr txBox="1"/>
          <p:nvPr/>
        </p:nvSpPr>
        <p:spPr>
          <a:xfrm rot="18131929">
            <a:off x="4087919" y="1021898"/>
            <a:ext cx="7295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Square</a:t>
            </a:r>
          </a:p>
        </p:txBody>
      </p:sp>
      <p:sp>
        <p:nvSpPr>
          <p:cNvPr id="35" name="TextBox 34"/>
          <p:cNvSpPr txBox="1"/>
          <p:nvPr/>
        </p:nvSpPr>
        <p:spPr>
          <a:xfrm rot="18131929">
            <a:off x="4432462" y="1016854"/>
            <a:ext cx="7295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Square</a:t>
            </a:r>
          </a:p>
        </p:txBody>
      </p:sp>
      <p:sp>
        <p:nvSpPr>
          <p:cNvPr id="36" name="TextBox 35"/>
          <p:cNvSpPr txBox="1"/>
          <p:nvPr/>
        </p:nvSpPr>
        <p:spPr>
          <a:xfrm rot="18131929">
            <a:off x="5655281" y="1037433"/>
            <a:ext cx="7295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Square</a:t>
            </a:r>
          </a:p>
        </p:txBody>
      </p:sp>
      <p:grpSp>
        <p:nvGrpSpPr>
          <p:cNvPr id="41" name="Group 40"/>
          <p:cNvGrpSpPr/>
          <p:nvPr/>
        </p:nvGrpSpPr>
        <p:grpSpPr>
          <a:xfrm>
            <a:off x="5041295" y="793948"/>
            <a:ext cx="715273" cy="734619"/>
            <a:chOff x="5050624" y="823188"/>
            <a:chExt cx="715273" cy="734619"/>
          </a:xfrm>
        </p:grpSpPr>
        <p:sp>
          <p:nvSpPr>
            <p:cNvPr id="38" name="TextBox 37"/>
            <p:cNvSpPr txBox="1"/>
            <p:nvPr/>
          </p:nvSpPr>
          <p:spPr>
            <a:xfrm rot="18131929">
              <a:off x="4816641" y="1057171"/>
              <a:ext cx="72957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/>
                <a:t>Square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 rot="18131929">
              <a:off x="5232066" y="1055374"/>
              <a:ext cx="32401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+</a:t>
              </a:r>
              <a:endParaRPr lang="en-US" sz="1100" dirty="0" smtClean="0"/>
            </a:p>
          </p:txBody>
        </p:sp>
        <p:sp>
          <p:nvSpPr>
            <p:cNvPr id="40" name="TextBox 39"/>
            <p:cNvSpPr txBox="1"/>
            <p:nvPr/>
          </p:nvSpPr>
          <p:spPr>
            <a:xfrm rot="18131929">
              <a:off x="5270304" y="1062215"/>
              <a:ext cx="72957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/>
                <a:t>Multiply</a:t>
              </a: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294687" y="800928"/>
            <a:ext cx="715273" cy="734619"/>
            <a:chOff x="5050624" y="823188"/>
            <a:chExt cx="715273" cy="734619"/>
          </a:xfrm>
        </p:grpSpPr>
        <p:sp>
          <p:nvSpPr>
            <p:cNvPr id="43" name="TextBox 42"/>
            <p:cNvSpPr txBox="1"/>
            <p:nvPr/>
          </p:nvSpPr>
          <p:spPr>
            <a:xfrm rot="18131929">
              <a:off x="4816641" y="1057171"/>
              <a:ext cx="72957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/>
                <a:t>Square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 rot="18131929">
              <a:off x="5232066" y="1055374"/>
              <a:ext cx="32401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+</a:t>
              </a:r>
              <a:endParaRPr lang="en-US" sz="1100" dirty="0" smtClean="0"/>
            </a:p>
          </p:txBody>
        </p:sp>
        <p:sp>
          <p:nvSpPr>
            <p:cNvPr id="45" name="TextBox 44"/>
            <p:cNvSpPr txBox="1"/>
            <p:nvPr/>
          </p:nvSpPr>
          <p:spPr>
            <a:xfrm rot="18131929">
              <a:off x="5270304" y="1062215"/>
              <a:ext cx="72957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/>
                <a:t>Multiply</a:t>
              </a: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2636054" y="791426"/>
            <a:ext cx="715273" cy="734619"/>
            <a:chOff x="5050624" y="823188"/>
            <a:chExt cx="715273" cy="734619"/>
          </a:xfrm>
        </p:grpSpPr>
        <p:sp>
          <p:nvSpPr>
            <p:cNvPr id="47" name="TextBox 46"/>
            <p:cNvSpPr txBox="1"/>
            <p:nvPr/>
          </p:nvSpPr>
          <p:spPr>
            <a:xfrm rot="18131929">
              <a:off x="4816641" y="1057171"/>
              <a:ext cx="72957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/>
                <a:t>Square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 rot="18131929">
              <a:off x="5232066" y="1055374"/>
              <a:ext cx="32401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+</a:t>
              </a:r>
              <a:endParaRPr lang="en-US" sz="1100" dirty="0" smtClean="0"/>
            </a:p>
          </p:txBody>
        </p:sp>
        <p:sp>
          <p:nvSpPr>
            <p:cNvPr id="49" name="TextBox 48"/>
            <p:cNvSpPr txBox="1"/>
            <p:nvPr/>
          </p:nvSpPr>
          <p:spPr>
            <a:xfrm rot="18131929">
              <a:off x="5270304" y="1062215"/>
              <a:ext cx="72957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/>
                <a:t>Multiply</a:t>
              </a:r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2760280" y="1611610"/>
            <a:ext cx="334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1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435885" y="1609679"/>
            <a:ext cx="334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0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802103" y="1617310"/>
            <a:ext cx="334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0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178580" y="1611705"/>
            <a:ext cx="334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0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537212" y="1599458"/>
            <a:ext cx="334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0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152293" y="1599458"/>
            <a:ext cx="334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1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425491" y="1608662"/>
            <a:ext cx="334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1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765576" y="1614724"/>
            <a:ext cx="334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0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4870" y="1039706"/>
            <a:ext cx="2476530" cy="1955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87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65" grpId="1"/>
      <p:bldP spid="7" grpId="0" animBg="1"/>
      <p:bldP spid="23" grpId="0" animBg="1"/>
      <p:bldP spid="24" grpId="0" animBg="1"/>
      <p:bldP spid="28" grpId="0" animBg="1"/>
      <p:bldP spid="27" grpId="0" animBg="1"/>
      <p:bldP spid="30" grpId="0" animBg="1"/>
      <p:bldP spid="26" grpId="0" animBg="1"/>
      <p:bldP spid="29" grpId="0" animBg="1"/>
      <p:bldP spid="32" grpId="0"/>
      <p:bldP spid="33" grpId="0"/>
      <p:bldP spid="34" grpId="0"/>
      <p:bldP spid="35" grpId="0"/>
      <p:bldP spid="36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Mitigations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Power (and time) difference between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800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Solution: Square-and-</a:t>
                </a:r>
                <a:r>
                  <a:rPr lang="en-US" sz="1800" i="1" dirty="0" smtClean="0"/>
                  <a:t>Always</a:t>
                </a:r>
                <a:r>
                  <a:rPr lang="en-US" sz="1800" dirty="0" smtClean="0"/>
                  <a:t>-Multiply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 smtClean="0"/>
              </a:p>
              <a:p>
                <a:pPr marL="0" indent="0"/>
                <a:endParaRPr lang="en-US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Wastes computations: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m:rPr>
                        <m:lit/>
                      </m:rPr>
                      <a:rPr lang="nb-NO" sz="18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1800" dirty="0" smtClean="0"/>
                  <a:t> of multiplications thrown away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Better solutions exist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28" t="-722" b="-66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680" y="1080847"/>
            <a:ext cx="3650193" cy="27607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8" name="Table 5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22232295"/>
                  </p:ext>
                </p:extLst>
              </p:nvPr>
            </p:nvGraphicFramePr>
            <p:xfrm>
              <a:off x="8276681" y="4247896"/>
              <a:ext cx="2955412" cy="208583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5541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3879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110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Square</m:t>
                                </m:r>
                                <m:r>
                                  <m:rPr>
                                    <m:nor/>
                                  </m:rPr>
                                  <a:rPr lang="nb-NO" sz="1100" b="1" i="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nor/>
                                  </m:rPr>
                                  <a:rPr lang="nb-NO" sz="1100" b="1" i="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and</m:t>
                                </m:r>
                                <m:r>
                                  <m:rPr>
                                    <m:nor/>
                                  </m:rPr>
                                  <a:rPr lang="nb-NO" sz="1100" b="1" i="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nor/>
                                  </m:rPr>
                                  <a:rPr lang="en-US" sz="110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Multiply</m:t>
                                </m:r>
                                <m:d>
                                  <m:dPr>
                                    <m:ctrlPr>
                                      <a:rPr lang="nb-NO" sz="11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1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𝑔</m:t>
                                    </m:r>
                                    <m:r>
                                      <a:rPr lang="nb-NO" sz="11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∈</m:t>
                                    </m:r>
                                    <m:r>
                                      <a:rPr lang="nb-NO" sz="11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𝐺</m:t>
                                    </m:r>
                                    <m:r>
                                      <a:rPr lang="nb-NO" sz="11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 , </m:t>
                                    </m:r>
                                    <m:r>
                                      <a:rPr lang="nb-NO" sz="11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nb-NO" sz="11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∈</m:t>
                                    </m:r>
                                    <m:r>
                                      <a:rPr lang="nb-NO" sz="11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𝒁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10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826755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1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sz="11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ctrlPr>
                                        <a:rPr lang="nb-NO" sz="11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nb-NO" sz="11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1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nb-NO" sz="11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  <m:r>
                                        <a:rPr lang="nb-NO" sz="11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…</m:t>
                                      </m:r>
                                      <m:sSub>
                                        <m:sSubPr>
                                          <m:ctrlPr>
                                            <a:rPr lang="nb-NO" sz="11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1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nb-NO" sz="11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nb-NO" sz="11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1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nb-NO" sz="11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b>
                                  <m:r>
                                    <a:rPr lang="nb-NO" sz="11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endParaRPr lang="nb-NO" sz="1100" b="0" i="1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1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  <m:r>
                                <a:rPr lang="nb-NO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←1</m:t>
                              </m:r>
                            </m:oMath>
                          </a14:m>
                          <a:endParaRPr lang="nb-NO" sz="1100" b="0" i="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1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1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for</a:t>
                          </a:r>
                          <a:r>
                            <a:rPr lang="nb-NO" sz="11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1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1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</m:t>
                              </m:r>
                              <m:r>
                                <a:rPr lang="nb-NO" sz="11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𝑘</m:t>
                              </m:r>
                              <m:r>
                                <a:rPr lang="nb-NO" sz="11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1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downto</a:t>
                          </a:r>
                          <a:r>
                            <a:rPr lang="nb-NO" sz="11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0</m:t>
                              </m:r>
                            </m:oMath>
                          </a14:m>
                          <a:r>
                            <a:rPr lang="nb-NO" sz="11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1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do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1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  <m:r>
                                <a:rPr lang="nb-NO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1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1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nb-NO" sz="1100" b="0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endParaRPr lang="nb-NO" sz="1100" b="0" i="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1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</a:t>
                          </a:r>
                          <a:r>
                            <a:rPr lang="nb-NO" sz="11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if</a:t>
                          </a:r>
                          <a:r>
                            <a:rPr lang="nb-NO" sz="11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1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1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1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=1</m:t>
                              </m:r>
                            </m:oMath>
                          </a14:m>
                          <a:r>
                            <a:rPr lang="nb-NO" sz="11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1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then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1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  <m:r>
                                <a:rPr lang="nb-NO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  <m:r>
                                <a:rPr lang="nb-NO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∘</m:t>
                              </m:r>
                              <m:r>
                                <a:rPr lang="nb-NO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𝑔</m:t>
                              </m:r>
                            </m:oMath>
                          </a14:m>
                          <a:endParaRPr lang="nb-NO" sz="1100" b="0" i="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1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1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100" b="1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1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</m:oMath>
                          </a14:m>
                          <a:endParaRPr lang="nb-NO" sz="1100" b="0" i="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8" name="Table 5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22232295"/>
                  </p:ext>
                </p:extLst>
              </p:nvPr>
            </p:nvGraphicFramePr>
            <p:xfrm>
              <a:off x="8276681" y="4247896"/>
              <a:ext cx="2955412" cy="208583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5541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259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206" t="-2326" r="-412" b="-70465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182675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206" t="-14667" r="-412" b="-1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9" name="Table 5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38406103"/>
                  </p:ext>
                </p:extLst>
              </p:nvPr>
            </p:nvGraphicFramePr>
            <p:xfrm>
              <a:off x="1558823" y="2314207"/>
              <a:ext cx="4682426" cy="25919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682426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6689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140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Square</m:t>
                                </m:r>
                                <m:r>
                                  <m:rPr>
                                    <m:nor/>
                                  </m:rPr>
                                  <a:rPr lang="nb-NO" sz="1400" b="1" i="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nor/>
                                  </m:rPr>
                                  <a:rPr lang="nb-NO" sz="1400" b="1" i="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and</m:t>
                                </m:r>
                                <m:r>
                                  <m:rPr>
                                    <m:nor/>
                                  </m:rPr>
                                  <a:rPr lang="nb-NO" sz="1400" b="1" i="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nor/>
                                  </m:rPr>
                                  <a:rPr lang="nb-NO" sz="1400" b="1" i="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always</m:t>
                                </m:r>
                                <m:r>
                                  <m:rPr>
                                    <m:nor/>
                                  </m:rPr>
                                  <a:rPr lang="nb-NO" sz="1400" b="1" i="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nor/>
                                  </m:rPr>
                                  <a:rPr lang="en-US" sz="140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Multiply</m:t>
                                </m:r>
                                <m:d>
                                  <m:dPr>
                                    <m:ctrlPr>
                                      <a:rPr lang="nb-NO" sz="14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𝑔</m:t>
                                    </m:r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∈</m:t>
                                    </m:r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𝐺</m:t>
                                    </m:r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 , </m:t>
                                    </m:r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∈</m:t>
                                    </m:r>
                                    <m:r>
                                      <a:rPr lang="nb-NO" sz="14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𝒁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920752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ctrlPr>
                                        <a:rPr lang="nb-NO" sz="1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  <m:r>
                                        <a:rPr lang="nb-NO" sz="14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…</m:t>
                                      </m:r>
                                      <m:sSub>
                                        <m:sSubPr>
                                          <m:ctrlP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endParaRPr lang="nb-NO" sz="1400" b="0" i="1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𝑒</m:t>
                              </m:r>
                            </m:oMath>
                          </a14:m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for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𝑘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downto</a:t>
                          </a: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0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do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𝑧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∘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𝑔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    </a:t>
                          </a:r>
                          <a:r>
                            <a:rPr lang="nb-NO" sz="1400" b="0" i="0" dirty="0" smtClean="0">
                              <a:solidFill>
                                <a:schemeClr val="accent6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//</a:t>
                          </a:r>
                          <a:r>
                            <a:rPr lang="nb-NO" sz="1400" b="0" i="0" baseline="0" dirty="0" smtClean="0">
                              <a:solidFill>
                                <a:schemeClr val="accent6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always perform multiplication</a:t>
                          </a:r>
                          <a:endParaRPr lang="nb-NO" sz="1400" b="0" i="0" dirty="0" smtClean="0">
                            <a:solidFill>
                              <a:schemeClr val="accent6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if</a:t>
                          </a: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=1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then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𝑧</m:t>
                              </m:r>
                            </m:oMath>
                          </a14:m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1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</m:oMath>
                          </a14:m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9" name="Table 5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38406103"/>
                  </p:ext>
                </p:extLst>
              </p:nvPr>
            </p:nvGraphicFramePr>
            <p:xfrm>
              <a:off x="1558823" y="2314207"/>
              <a:ext cx="4682426" cy="25919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682426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36689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130" t="-1667" r="-260" b="-61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22250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130" t="-16667" r="-260" b="-5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121056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Diffie</a:t>
            </a:r>
            <a:r>
              <a:rPr lang="en-US" dirty="0" smtClean="0"/>
              <a:t>-Hellman – computations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endParaRPr lang="en-US" sz="18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Find prime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600" dirty="0" smtClean="0"/>
                  <a:t>	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Find generator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600" dirty="0" smtClean="0"/>
                  <a:t>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Compute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𝑔𝑔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⋯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  <m:func>
                      <m:func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</m:oMath>
                </a14:m>
                <a:endParaRPr lang="en-US" sz="1600" dirty="0" smtClean="0"/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 smtClean="0"/>
                  <a:t>Multiply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𝑦</m:t>
                    </m:r>
                    <m:func>
                      <m:func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</m:oMath>
                </a14:m>
                <a:endParaRPr lang="en-US" sz="1400" dirty="0" smtClean="0"/>
              </a:p>
              <a:p>
                <a:pPr lvl="2">
                  <a:buFont typeface="Arial" panose="020B0604020202020204" pitchFamily="34" charset="0"/>
                  <a:buChar char="•"/>
                </a:pPr>
                <a:endParaRPr lang="en-US" sz="14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800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endParaRPr lang="en-US" sz="18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Find prime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600" dirty="0" smtClean="0"/>
                  <a:t>	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Generate curve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  <m:func>
                      <m:func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dirty="0" smtClean="0"/>
                  <a:t>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Find curve group order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en-US" sz="1600" dirty="0" smtClean="0"/>
                  <a:t>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Find generator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600" dirty="0" smtClean="0"/>
                  <a:t>	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Compute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+⋯+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endParaRPr lang="en-US" sz="1600" dirty="0" smtClean="0"/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 smtClean="0"/>
                  <a:t>Point addition</a:t>
                </a: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19</a:t>
            </a:fld>
            <a:endParaRPr lang="en-US" dirty="0"/>
          </a:p>
        </p:txBody>
      </p:sp>
      <p:grpSp>
        <p:nvGrpSpPr>
          <p:cNvPr id="18" name="Group 17"/>
          <p:cNvGrpSpPr/>
          <p:nvPr/>
        </p:nvGrpSpPr>
        <p:grpSpPr>
          <a:xfrm>
            <a:off x="8995071" y="1413243"/>
            <a:ext cx="2412938" cy="1590239"/>
            <a:chOff x="8995071" y="1413243"/>
            <a:chExt cx="2412938" cy="1590239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96" b="99493" l="1630" r="9837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20660" y="1652567"/>
              <a:ext cx="406514" cy="763319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995071" y="1595417"/>
              <a:ext cx="488080" cy="908792"/>
            </a:xfrm>
            <a:prstGeom prst="rect">
              <a:avLst/>
            </a:prstGeom>
          </p:spPr>
        </p:pic>
        <p:cxnSp>
          <p:nvCxnSpPr>
            <p:cNvPr id="8" name="Straight Arrow Connector 7"/>
            <p:cNvCxnSpPr/>
            <p:nvPr/>
          </p:nvCxnSpPr>
          <p:spPr bwMode="auto">
            <a:xfrm>
              <a:off x="9746351" y="1823744"/>
              <a:ext cx="930160" cy="0"/>
            </a:xfrm>
            <a:prstGeom prst="straightConnector1">
              <a:avLst/>
            </a:prstGeom>
            <a:ln w="12700">
              <a:headEnd type="none" w="med" len="med"/>
              <a:tailEnd type="triangle" w="med" len="med"/>
            </a:ln>
            <a:extLst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 bwMode="auto">
            <a:xfrm>
              <a:off x="9725569" y="2215136"/>
              <a:ext cx="930160" cy="0"/>
            </a:xfrm>
            <a:prstGeom prst="straightConnector1">
              <a:avLst/>
            </a:prstGeom>
            <a:ln w="12700">
              <a:headEnd type="triangle" w="med" len="med"/>
              <a:tailEnd type="none" w="med" len="med"/>
            </a:ln>
            <a:extLst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9967244" y="1413243"/>
                  <a:ext cx="48837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𝒂</m:t>
                            </m:r>
                          </m:sup>
                        </m:sSup>
                      </m:oMath>
                    </m:oMathPara>
                  </a14:m>
                  <a:endParaRPr lang="en-US" dirty="0" smtClean="0"/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67244" y="1413243"/>
                  <a:ext cx="488373" cy="36933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9970178" y="1846198"/>
                  <a:ext cx="488373" cy="3797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𝒃</m:t>
                            </m:r>
                          </m:sup>
                        </m:sSup>
                      </m:oMath>
                    </m:oMathPara>
                  </a14:m>
                  <a:endParaRPr lang="en-US" dirty="0" smtClean="0"/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70178" y="1846198"/>
                  <a:ext cx="488373" cy="379784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806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9043929" y="2623698"/>
                  <a:ext cx="488373" cy="3797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𝒂</m:t>
                            </m:r>
                            <m:r>
                              <a:rPr lang="nb-NO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𝒃</m:t>
                            </m:r>
                          </m:sup>
                        </m:sSup>
                      </m:oMath>
                    </m:oMathPara>
                  </a14:m>
                  <a:endParaRPr lang="en-US" dirty="0" smtClean="0"/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43929" y="2623698"/>
                  <a:ext cx="488373" cy="379784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r="-5000" b="-793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10919636" y="2623698"/>
                  <a:ext cx="488373" cy="3797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𝒂</m:t>
                            </m:r>
                            <m:r>
                              <a:rPr lang="nb-NO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𝒃</m:t>
                            </m:r>
                          </m:sup>
                        </m:sSup>
                      </m:oMath>
                    </m:oMathPara>
                  </a14:m>
                  <a:endParaRPr lang="en-US" dirty="0" smtClean="0"/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19636" y="2623698"/>
                  <a:ext cx="488373" cy="379784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r="-5000" b="-793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2" name="Group 31"/>
          <p:cNvGrpSpPr/>
          <p:nvPr/>
        </p:nvGrpSpPr>
        <p:grpSpPr>
          <a:xfrm>
            <a:off x="3416010" y="5388565"/>
            <a:ext cx="1572086" cy="998428"/>
            <a:chOff x="3416010" y="5388565"/>
            <a:chExt cx="1572086" cy="998428"/>
          </a:xfrm>
        </p:grpSpPr>
        <p:grpSp>
          <p:nvGrpSpPr>
            <p:cNvPr id="33" name="Group 32"/>
            <p:cNvGrpSpPr>
              <a:grpSpLocks noChangeAspect="1"/>
            </p:cNvGrpSpPr>
            <p:nvPr/>
          </p:nvGrpSpPr>
          <p:grpSpPr>
            <a:xfrm>
              <a:off x="3416010" y="5388565"/>
              <a:ext cx="1572086" cy="998428"/>
              <a:chOff x="550888" y="2134624"/>
              <a:chExt cx="6702287" cy="4256607"/>
            </a:xfrm>
          </p:grpSpPr>
          <p:pic>
            <p:nvPicPr>
              <p:cNvPr id="35" name="Picture 34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0888" y="2198173"/>
                <a:ext cx="6702287" cy="4143113"/>
              </a:xfrm>
              <a:prstGeom prst="rect">
                <a:avLst/>
              </a:prstGeom>
            </p:spPr>
          </p:pic>
          <p:sp>
            <p:nvSpPr>
              <p:cNvPr id="36" name="Rectangle 35"/>
              <p:cNvSpPr/>
              <p:nvPr/>
            </p:nvSpPr>
            <p:spPr>
              <a:xfrm>
                <a:off x="861841" y="2298911"/>
                <a:ext cx="1587242" cy="677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endParaRPr lang="en-US" sz="500" dirty="0"/>
              </a:p>
            </p:txBody>
          </p:sp>
          <p:cxnSp>
            <p:nvCxnSpPr>
              <p:cNvPr id="37" name="Straight Connector 36"/>
              <p:cNvCxnSpPr/>
              <p:nvPr/>
            </p:nvCxnSpPr>
            <p:spPr bwMode="auto">
              <a:xfrm flipV="1">
                <a:off x="2342564" y="2319261"/>
                <a:ext cx="976997" cy="1752629"/>
              </a:xfrm>
              <a:prstGeom prst="line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38" name="Flowchart: Connector 37"/>
              <p:cNvSpPr>
                <a:spLocks noChangeAspect="1"/>
              </p:cNvSpPr>
              <p:nvPr/>
            </p:nvSpPr>
            <p:spPr bwMode="auto">
              <a:xfrm>
                <a:off x="2287636" y="4009567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p:sp>
            <p:nvSpPr>
              <p:cNvPr id="39" name="Flowchart: Connector 38"/>
              <p:cNvSpPr>
                <a:spLocks noChangeAspect="1"/>
              </p:cNvSpPr>
              <p:nvPr/>
            </p:nvSpPr>
            <p:spPr bwMode="auto">
              <a:xfrm>
                <a:off x="2644474" y="3372300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p:cxnSp>
            <p:nvCxnSpPr>
              <p:cNvPr id="40" name="Straight Connector 39"/>
              <p:cNvCxnSpPr/>
              <p:nvPr/>
            </p:nvCxnSpPr>
            <p:spPr bwMode="auto">
              <a:xfrm flipV="1">
                <a:off x="3320489" y="2319261"/>
                <a:ext cx="2094706" cy="3757682"/>
              </a:xfrm>
              <a:prstGeom prst="line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1" name="Straight Connector 40"/>
              <p:cNvCxnSpPr/>
              <p:nvPr/>
            </p:nvCxnSpPr>
            <p:spPr bwMode="auto">
              <a:xfrm flipV="1">
                <a:off x="4457304" y="2134624"/>
                <a:ext cx="14127" cy="4256607"/>
              </a:xfrm>
              <a:prstGeom prst="line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2" name="Flowchart: Connector 41"/>
              <p:cNvSpPr>
                <a:spLocks noChangeAspect="1"/>
              </p:cNvSpPr>
              <p:nvPr/>
            </p:nvSpPr>
            <p:spPr bwMode="auto">
              <a:xfrm>
                <a:off x="4414138" y="3973805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p:sp>
            <p:nvSpPr>
              <p:cNvPr id="43" name="Flowchart: Connector 42"/>
              <p:cNvSpPr>
                <a:spLocks noChangeAspect="1"/>
              </p:cNvSpPr>
              <p:nvPr/>
            </p:nvSpPr>
            <p:spPr bwMode="auto">
              <a:xfrm>
                <a:off x="4414138" y="4292232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4" name="TextBox 43"/>
                  <p:cNvSpPr txBox="1"/>
                  <p:nvPr/>
                </p:nvSpPr>
                <p:spPr>
                  <a:xfrm>
                    <a:off x="1915313" y="3729693"/>
                    <a:ext cx="265806" cy="613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oMath>
                      </m:oMathPara>
                    </a14:m>
                    <a:endParaRPr lang="en-US" sz="500" dirty="0" smtClean="0"/>
                  </a:p>
                </p:txBody>
              </p:sp>
            </mc:Choice>
            <mc:Fallback xmlns="">
              <p:sp>
                <p:nvSpPr>
                  <p:cNvPr id="44" name="TextBox 4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915313" y="3729693"/>
                    <a:ext cx="265806" cy="613134"/>
                  </a:xfrm>
                  <a:prstGeom prst="rect">
                    <a:avLst/>
                  </a:prstGeom>
                  <a:blipFill rotWithShape="0">
                    <a:blip r:embed="rId11"/>
                    <a:stretch>
                      <a:fillRect r="-500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5" name="TextBox 44"/>
                  <p:cNvSpPr txBox="1"/>
                  <p:nvPr/>
                </p:nvSpPr>
                <p:spPr>
                  <a:xfrm>
                    <a:off x="2637798" y="3133875"/>
                    <a:ext cx="474325" cy="613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oMath>
                      </m:oMathPara>
                    </a14:m>
                    <a:endParaRPr lang="en-US" sz="500" dirty="0" smtClean="0"/>
                  </a:p>
                </p:txBody>
              </p:sp>
            </mc:Choice>
            <mc:Fallback xmlns="">
              <p:sp>
                <p:nvSpPr>
                  <p:cNvPr id="45" name="TextBox 4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637798" y="3133875"/>
                    <a:ext cx="474325" cy="613134"/>
                  </a:xfrm>
                  <a:prstGeom prst="rect">
                    <a:avLst/>
                  </a:prstGeom>
                  <a:blipFill rotWithShape="0">
                    <a:blip r:embed="rId12"/>
                    <a:stretch>
                      <a:fillRect r="-16667" b="-41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6" name="TextBox 45"/>
                  <p:cNvSpPr txBox="1"/>
                  <p:nvPr/>
                </p:nvSpPr>
                <p:spPr>
                  <a:xfrm>
                    <a:off x="4367843" y="4009567"/>
                    <a:ext cx="1276898" cy="613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oMath>
                      </m:oMathPara>
                    </a14:m>
                    <a:endParaRPr lang="en-US" sz="500" dirty="0" smtClean="0"/>
                  </a:p>
                </p:txBody>
              </p:sp>
            </mc:Choice>
            <mc:Fallback xmlns="">
              <p:sp>
                <p:nvSpPr>
                  <p:cNvPr id="46" name="TextBox 4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367843" y="4009567"/>
                    <a:ext cx="1276898" cy="613134"/>
                  </a:xfrm>
                  <a:prstGeom prst="rect">
                    <a:avLst/>
                  </a:prstGeom>
                  <a:blipFill rotWithShape="0">
                    <a:blip r:embed="rId13"/>
                    <a:stretch>
                      <a:fillRect b="-541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/>
                <p:cNvSpPr/>
                <p:nvPr/>
              </p:nvSpPr>
              <p:spPr>
                <a:xfrm>
                  <a:off x="3431914" y="5427100"/>
                  <a:ext cx="391467" cy="16927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d>
                          <m:dPr>
                            <m:ctrlPr>
                              <a:rPr lang="nb-NO" sz="5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50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d>
                              <m:dPr>
                                <m:ctrlPr>
                                  <a:rPr lang="nb-NO" sz="5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sz="5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500" b="1" i="1">
                                        <a:latin typeface="Cambria Math" panose="02040503050406030204" pitchFamily="18" charset="0"/>
                                      </a:rPr>
                                      <m:t>𝑭</m:t>
                                    </m:r>
                                  </m:e>
                                  <m:sub>
                                    <m:r>
                                      <a:rPr lang="nb-NO" sz="500" i="1">
                                        <a:latin typeface="Cambria Math" panose="02040503050406030204" pitchFamily="18" charset="0"/>
                                      </a:rPr>
                                      <m:t>89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nb-NO" sz="500" i="1">
                                <a:latin typeface="Cambria Math" panose="02040503050406030204" pitchFamily="18" charset="0"/>
                              </a:rPr>
                              <m:t>,+</m:t>
                            </m:r>
                          </m:e>
                        </m:d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34" name="Rectangle 3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31914" y="5427100"/>
                  <a:ext cx="391467" cy="169277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 r="-312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156455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1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1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1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1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1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1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1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1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1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25" dur="indefinite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prime numbers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We need </a:t>
                </a:r>
                <a:r>
                  <a:rPr lang="en-US" sz="1800" i="1" dirty="0" smtClean="0"/>
                  <a:t>large</a:t>
                </a:r>
                <a:r>
                  <a:rPr lang="en-US" sz="1800" dirty="0" smtClean="0"/>
                  <a:t> prime numbers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Both for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600" dirty="0" smtClean="0"/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 +</m:t>
                        </m:r>
                      </m:e>
                    </m:d>
                  </m:oMath>
                </a14:m>
                <a:endParaRPr lang="en-US" sz="16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No efficient "prime-generating" formula is known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Simple idea: pick random number and check if it's prime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Efficient?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800" dirty="0" smtClean="0"/>
                  <a:t> What is the success probability?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Depends on the ratio primes / non-primes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="#</m:t>
                    </m:r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prime</m:t>
                    </m:r>
                    <m:r>
                      <a:rPr lang="nb-NO" sz="16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numbers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"</m:t>
                    </m:r>
                  </m:oMath>
                </a14:m>
                <a:endParaRPr lang="en-US" sz="1600" i="1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b="1" dirty="0" smtClean="0"/>
                  <a:t>Prime Number Theorem: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num>
                      <m:den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func>
                          <m:func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ln</m:t>
                            </m:r>
                          </m:fName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den>
                    </m:f>
                  </m:oMath>
                </a14:m>
                <a:endParaRPr lang="en-US" sz="16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2048 bit number: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≈700 </m:t>
                    </m:r>
                  </m:oMath>
                </a14:m>
                <a:r>
                  <a:rPr lang="en-US" sz="1600" dirty="0" smtClean="0"/>
                  <a:t>trials needed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12140239"/>
                  </p:ext>
                </p:extLst>
              </p:nvPr>
            </p:nvGraphicFramePr>
            <p:xfrm>
              <a:off x="7989531" y="1751184"/>
              <a:ext cx="3155989" cy="196737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55989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1553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𝐆𝐞𝐧𝐏𝐫𝐢𝐦𝐞</m:t>
                                </m:r>
                                <m:d>
                                  <m:dPr>
                                    <m:ctrlPr>
                                      <a:rPr lang="nb-NO" sz="14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651846">
                    <a:tc>
                      <a:txBody>
                        <a:bodyPr/>
                        <a:lstStyle/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while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true</a:t>
                          </a: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do</a:t>
                          </a:r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𝑛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</m:oMath>
                          </a14:m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odd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𝑘</m:t>
                              </m:r>
                            </m:oMath>
                          </a14:m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-</a:t>
                          </a: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bit integer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if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IsPrime</m:t>
                              </m:r>
                              <m:d>
                                <m:dPr>
                                  <m:ctrlPr>
                                    <a:rPr lang="nb-NO" sz="1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PRIME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then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      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1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𝑛</m:t>
                              </m:r>
                            </m:oMath>
                          </a14:m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12140239"/>
                  </p:ext>
                </p:extLst>
              </p:nvPr>
            </p:nvGraphicFramePr>
            <p:xfrm>
              <a:off x="7989531" y="1751184"/>
              <a:ext cx="3155989" cy="196737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55989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155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193" t="-1923" r="-385" b="-52692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165184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193" t="-19557" r="-385" b="-110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37410831"/>
                  </p:ext>
                </p:extLst>
              </p:nvPr>
            </p:nvGraphicFramePr>
            <p:xfrm>
              <a:off x="1174413" y="5549902"/>
              <a:ext cx="9309482" cy="741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329926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329926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1329926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1329926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1329926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  <a:gridCol w="1329926">
                      <a:extLst>
                        <a:ext uri="{9D8B030D-6E8A-4147-A177-3AD203B41FA5}">
                          <a16:colId xmlns:a16="http://schemas.microsoft.com/office/drawing/2014/main" xmlns="" val="20005"/>
                        </a:ext>
                      </a:extLst>
                    </a:gridCol>
                    <a:gridCol w="1329926">
                      <a:extLst>
                        <a:ext uri="{9D8B030D-6E8A-4147-A177-3AD203B41FA5}">
                          <a16:colId xmlns:a16="http://schemas.microsoft.com/office/drawing/2014/main" xmlns="" val="2000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US" sz="16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100</m:t>
                                </m:r>
                              </m:oMath>
                            </m:oMathPara>
                          </a14:m>
                          <a:endParaRPr lang="en-US" sz="16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1000</m:t>
                                </m:r>
                              </m:oMath>
                            </m:oMathPara>
                          </a14:m>
                          <a:endParaRPr lang="en-US" sz="16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6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9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6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6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15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6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𝜋</m:t>
                                </m:r>
                                <m:d>
                                  <m:dPr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6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25</a:t>
                          </a:r>
                          <a:endParaRPr lang="en-US" sz="16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168</a:t>
                          </a:r>
                          <a:endParaRPr lang="en-US" sz="16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≈78⋅</m:t>
                                </m:r>
                                <m:sSup>
                                  <m:sSupPr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6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≈50⋅</m:t>
                                </m:r>
                                <m:sSup>
                                  <m:sSupPr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6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≈30⋅</m:t>
                                </m:r>
                                <m:sSup>
                                  <m:sSupPr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9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6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≈</m:t>
                                </m:r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29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⋅</m:t>
                                </m:r>
                                <m:sSup>
                                  <m:sSupPr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12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6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37410831"/>
                  </p:ext>
                </p:extLst>
              </p:nvPr>
            </p:nvGraphicFramePr>
            <p:xfrm>
              <a:off x="1174413" y="5549902"/>
              <a:ext cx="9309482" cy="741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329926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  <a:gridCol w="1329926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1"/>
                        </a:ext>
                      </a:extLst>
                    </a:gridCol>
                    <a:gridCol w="1329926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2"/>
                        </a:ext>
                      </a:extLst>
                    </a:gridCol>
                    <a:gridCol w="1329926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3"/>
                        </a:ext>
                      </a:extLst>
                    </a:gridCol>
                    <a:gridCol w="1329926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4"/>
                        </a:ext>
                      </a:extLst>
                    </a:gridCol>
                    <a:gridCol w="1329926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5"/>
                        </a:ext>
                      </a:extLst>
                    </a:gridCol>
                    <a:gridCol w="1329926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0">
                          <a:blip r:embed="rId4"/>
                          <a:stretch>
                            <a:fillRect r="-601376" b="-1064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0">
                          <a:blip r:embed="rId4"/>
                          <a:stretch>
                            <a:fillRect l="-99543" r="-498630" b="-1064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0">
                          <a:blip r:embed="rId4"/>
                          <a:stretch>
                            <a:fillRect l="-200459" r="-400917" b="-1064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0">
                          <a:blip r:embed="rId4"/>
                          <a:stretch>
                            <a:fillRect l="-300459" r="-300917" b="-1064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0">
                          <a:blip r:embed="rId4"/>
                          <a:stretch>
                            <a:fillRect l="-400459" r="-200917" b="-1064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0">
                          <a:blip r:embed="rId4"/>
                          <a:stretch>
                            <a:fillRect l="-498174" r="-100000" b="-1064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0">
                          <a:blip r:embed="rId4"/>
                          <a:stretch>
                            <a:fillRect l="-600917" r="-459" b="-1064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t="-101639" r="-601376" b="-81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25</a:t>
                          </a:r>
                          <a:endParaRPr lang="en-US" sz="16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168</a:t>
                          </a:r>
                          <a:endParaRPr lang="en-US" sz="16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300459" t="-101639" r="-300917" b="-81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400459" t="-101639" r="-200917" b="-81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498174" t="-101639" r="-100000" b="-81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600917" t="-101639" r="-459" b="-81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098877" y="4518244"/>
                <a:ext cx="4698570" cy="570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2048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⟹ 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func>
                            <m:func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2048</m:t>
                                  </m:r>
                                </m:sup>
                              </m:sSup>
                            </m:e>
                          </m:func>
                        </m:den>
                      </m:f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1400</m:t>
                          </m:r>
                        </m:den>
                      </m:f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8877" y="4518244"/>
                <a:ext cx="4698570" cy="570221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3570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prime numbers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We need </a:t>
                </a:r>
                <a:r>
                  <a:rPr lang="en-US" i="1" dirty="0" smtClean="0"/>
                  <a:t>large</a:t>
                </a:r>
                <a:r>
                  <a:rPr lang="en-US" dirty="0" smtClean="0"/>
                  <a:t> prime numbers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Both for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 +</m:t>
                        </m:r>
                      </m:e>
                    </m:d>
                  </m:oMath>
                </a14:m>
                <a:endParaRPr lang="en-US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Naïve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IsPrime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dirty="0" smtClean="0"/>
                  <a:t>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dirty="0" smtClean="0"/>
                  <a:t> divides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?</m:t>
                    </m:r>
                  </m:oMath>
                </a14:m>
                <a:r>
                  <a:rPr lang="en-US" dirty="0" smtClean="0"/>
                  <a:t> 	</a:t>
                </a:r>
                <a:r>
                  <a:rPr lang="en-US" sz="1400" dirty="0" smtClean="0">
                    <a:solidFill>
                      <a:srgbClr val="C00000"/>
                    </a:solidFill>
                  </a:rPr>
                  <a:t>Not prime</a:t>
                </a:r>
                <a:endParaRPr lang="en-US" dirty="0" smtClean="0">
                  <a:solidFill>
                    <a:srgbClr val="C00000"/>
                  </a:solidFill>
                </a:endParaRP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dirty="0" smtClean="0"/>
                  <a:t> divides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?</m:t>
                    </m:r>
                  </m:oMath>
                </a14:m>
                <a:r>
                  <a:rPr lang="en-US" dirty="0" smtClean="0"/>
                  <a:t> 	</a:t>
                </a:r>
                <a:r>
                  <a:rPr lang="en-US" sz="1400" dirty="0" smtClean="0">
                    <a:solidFill>
                      <a:srgbClr val="C00000"/>
                    </a:solidFill>
                  </a:rPr>
                  <a:t>Not prime</a:t>
                </a:r>
                <a:endParaRPr lang="en-US" dirty="0" smtClean="0">
                  <a:solidFill>
                    <a:srgbClr val="C00000"/>
                  </a:solidFill>
                </a:endParaRP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US" dirty="0" smtClean="0"/>
                  <a:t> divides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?</m:t>
                    </m:r>
                  </m:oMath>
                </a14:m>
                <a:r>
                  <a:rPr lang="en-US" dirty="0" smtClean="0"/>
                  <a:t> 	</a:t>
                </a:r>
                <a:r>
                  <a:rPr lang="en-US" sz="1400" dirty="0" smtClean="0">
                    <a:solidFill>
                      <a:srgbClr val="C00000"/>
                    </a:solidFill>
                  </a:rPr>
                  <a:t>Not prime</a:t>
                </a:r>
                <a:endParaRPr lang="en-US" dirty="0" smtClean="0">
                  <a:solidFill>
                    <a:srgbClr val="C00000"/>
                  </a:solidFill>
                </a:endParaRPr>
              </a:p>
              <a:p>
                <a:pPr marL="474663" lvl="1" indent="0"/>
                <a:r>
                  <a:rPr lang="nb-NO" dirty="0"/>
                  <a:t> </a:t>
                </a:r>
                <a:r>
                  <a:rPr lang="nb-NO" dirty="0" smtClean="0"/>
                  <a:t>             </a:t>
                </a:r>
                <a:r>
                  <a:rPr lang="nb-NO" b="0" dirty="0" smtClean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⋮ </m:t>
                    </m:r>
                  </m:oMath>
                </a14:m>
                <a:endParaRPr lang="en-US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e>
                    </m:d>
                  </m:oMath>
                </a14:m>
                <a:r>
                  <a:rPr lang="en-US" dirty="0" smtClean="0"/>
                  <a:t> divides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?</m:t>
                    </m:r>
                  </m:oMath>
                </a14:m>
                <a:r>
                  <a:rPr lang="en-US" dirty="0" smtClean="0"/>
                  <a:t> 	</a:t>
                </a:r>
                <a:r>
                  <a:rPr lang="en-US" sz="1400" dirty="0" smtClean="0">
                    <a:solidFill>
                      <a:srgbClr val="C00000"/>
                    </a:solidFill>
                  </a:rPr>
                  <a:t>Not prime</a:t>
                </a:r>
                <a:endParaRPr lang="en-US" dirty="0" smtClean="0">
                  <a:solidFill>
                    <a:srgbClr val="C00000"/>
                  </a:solidFill>
                </a:endParaRP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 smtClean="0">
                    <a:solidFill>
                      <a:schemeClr val="accent2"/>
                    </a:solidFill>
                  </a:rPr>
                  <a:t> is prime!</a:t>
                </a:r>
                <a:endParaRPr lang="en-US" dirty="0">
                  <a:solidFill>
                    <a:schemeClr val="accent2"/>
                  </a:solidFill>
                </a:endParaRP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i="1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i="1" dirty="0" smtClean="0"/>
                  <a:t>Very</a:t>
                </a:r>
                <a:r>
                  <a:rPr lang="en-US" dirty="0" smtClean="0"/>
                  <a:t> inefficient:   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 ⟹  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num>
                      <m:den>
                        <m:func>
                          <m:func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ln</m:t>
                            </m:r>
                          </m:fName>
                          <m:e>
                            <m:sSup>
                              <m:sSup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p>
                            </m:sSup>
                          </m:e>
                        </m:func>
                      </m:den>
                    </m:f>
                    <m:r>
                      <a:rPr lang="nb-NO" i="1">
                        <a:latin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num>
                      <m:den>
                        <m:r>
                          <a:rPr lang="nb-NO" i="1">
                            <a:latin typeface="Cambria Math" panose="02040503050406030204" pitchFamily="18" charset="0"/>
                          </a:rPr>
                          <m:t>𝑘</m:t>
                        </m:r>
                      </m:den>
                    </m:f>
                  </m:oMath>
                </a14:m>
                <a:r>
                  <a:rPr lang="en-US" dirty="0" smtClean="0"/>
                  <a:t> </a:t>
                </a:r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Want: a simple property which </a:t>
                </a:r>
                <a:r>
                  <a:rPr lang="en-US" i="1" dirty="0" smtClean="0"/>
                  <a:t>only</a:t>
                </a:r>
                <a:r>
                  <a:rPr lang="en-US" dirty="0" smtClean="0"/>
                  <a:t> holds for prime numbers 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72019573"/>
                  </p:ext>
                </p:extLst>
              </p:nvPr>
            </p:nvGraphicFramePr>
            <p:xfrm>
              <a:off x="7989531" y="1751184"/>
              <a:ext cx="3155989" cy="196737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55989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1553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𝐆𝐞𝐧𝐏𝐫𝐢𝐦𝐞</m:t>
                                </m:r>
                                <m:d>
                                  <m:dPr>
                                    <m:ctrlPr>
                                      <a:rPr lang="nb-NO" sz="14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651846">
                    <a:tc>
                      <a:txBody>
                        <a:bodyPr/>
                        <a:lstStyle/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while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true</a:t>
                          </a: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do</a:t>
                          </a:r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𝑛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</m:oMath>
                          </a14:m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odd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𝑘</m:t>
                              </m:r>
                            </m:oMath>
                          </a14:m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-</a:t>
                          </a: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bit integer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if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IsPrime</m:t>
                              </m:r>
                              <m:d>
                                <m:dPr>
                                  <m:ctrlPr>
                                    <a:rPr lang="nb-NO" sz="1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PRIME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then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      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1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𝑛</m:t>
                              </m:r>
                            </m:oMath>
                          </a14:m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72019573"/>
                  </p:ext>
                </p:extLst>
              </p:nvPr>
            </p:nvGraphicFramePr>
            <p:xfrm>
              <a:off x="7989531" y="1751184"/>
              <a:ext cx="3155989" cy="196737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55989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155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193" t="-1923" r="-385" b="-52692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165184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193" t="-19557" r="-385" b="-110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183405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Fermat’s theorem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623392" y="1117934"/>
                <a:ext cx="8823012" cy="112817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smtClean="0"/>
                  <a:t>Lagrange's </a:t>
                </a:r>
                <a:r>
                  <a:rPr lang="en-US" b="1" dirty="0" smtClean="0"/>
                  <a:t>theorem:</a:t>
                </a:r>
                <a:r>
                  <a:rPr lang="en-US" dirty="0" smtClean="0"/>
                  <a:t>  if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,∘</m:t>
                        </m:r>
                      </m:e>
                    </m:d>
                  </m:oMath>
                </a14:m>
                <a:r>
                  <a:rPr lang="en-US" dirty="0" smtClean="0"/>
                  <a:t> is a finite group, then for all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 smtClean="0"/>
                  <a:t>: </a:t>
                </a:r>
                <a:br>
                  <a:rPr lang="en-US" dirty="0" smtClean="0"/>
                </a:br>
                <a:endParaRPr lang="en-US" dirty="0" smtClean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117934"/>
                <a:ext cx="8823012" cy="1128174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056956" y="2545798"/>
                <a:ext cx="5541325" cy="4104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, ⋅</m:t>
                        </m:r>
                      </m:e>
                    </m:d>
                    <m:r>
                      <a:rPr lang="nb-NO" b="1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1,2,…,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</m:oMath>
                </a14:m>
                <a:r>
                  <a:rPr lang="en-US" dirty="0" smtClean="0"/>
                  <a:t> under multiplication modulo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6956" y="2545798"/>
                <a:ext cx="5541325" cy="410497"/>
              </a:xfrm>
              <a:prstGeom prst="rect">
                <a:avLst/>
              </a:prstGeom>
              <a:blipFill rotWithShape="0">
                <a:blip r:embed="rId3"/>
                <a:stretch>
                  <a:fillRect t="-4478" b="-179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702722" y="2591964"/>
                <a:ext cx="1309846" cy="3181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2722" y="2591964"/>
                <a:ext cx="1309846" cy="318164"/>
              </a:xfrm>
              <a:prstGeom prst="rect">
                <a:avLst/>
              </a:prstGeom>
              <a:blipFill rotWithShape="0">
                <a:blip r:embed="rId4"/>
                <a:stretch>
                  <a:fillRect r="-3738" b="-1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 bwMode="auto">
              <a:xfrm>
                <a:off x="623392" y="3291378"/>
                <a:ext cx="8823012" cy="112817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nb-NO" b="1" dirty="0"/>
                  <a:t>Fermat’s </a:t>
                </a:r>
                <a:r>
                  <a:rPr lang="nb-NO" b="1" dirty="0" err="1"/>
                  <a:t>theorem</a:t>
                </a:r>
                <a:r>
                  <a:rPr lang="nb-NO" b="1" dirty="0"/>
                  <a:t>: </a:t>
                </a:r>
                <a:r>
                  <a:rPr lang="nb-NO" dirty="0" err="1"/>
                  <a:t>if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nb-NO" dirty="0"/>
                  <a:t> is prime, </a:t>
                </a:r>
                <a:r>
                  <a:rPr lang="nb-NO" dirty="0" err="1"/>
                  <a:t>then</a:t>
                </a:r>
                <a:r>
                  <a:rPr lang="nb-NO" dirty="0"/>
                  <a:t> for all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≠0 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func>
                      </m:e>
                    </m:d>
                  </m:oMath>
                </a14:m>
                <a:r>
                  <a:rPr lang="nb-NO" dirty="0"/>
                  <a:t>:	</a:t>
                </a:r>
              </a:p>
              <a:p>
                <a:r>
                  <a:rPr lang="nb-NO" dirty="0"/>
                  <a:t> 	</a:t>
                </a:r>
                <a:br>
                  <a:rPr lang="nb-NO" dirty="0"/>
                </a:br>
                <a:r>
                  <a:rPr lang="nb-NO" dirty="0"/>
                  <a:t>				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≡1 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func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3291378"/>
                <a:ext cx="8823012" cy="1128174"/>
              </a:xfrm>
              <a:prstGeom prst="round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299063" y="5029389"/>
                <a:ext cx="783076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 smtClean="0"/>
                  <a:t> is prime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dirty="0" smtClean="0"/>
                  <a:t>  </a:t>
                </a:r>
                <a:r>
                  <a:rPr lang="en-US" i="1" dirty="0" smtClean="0"/>
                  <a:t>all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≠0</m:t>
                    </m:r>
                    <m:func>
                      <m:func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</m:oMath>
                </a14:m>
                <a:r>
                  <a:rPr lang="en-US" dirty="0" smtClean="0"/>
                  <a:t> satisfy Fermat's theorem 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9063" y="5029389"/>
                <a:ext cx="7830766" cy="369332"/>
              </a:xfrm>
              <a:prstGeom prst="rect">
                <a:avLst/>
              </a:prstGeom>
              <a:blipFill rotWithShape="0">
                <a:blip r:embed="rId7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737791" y="4655028"/>
                <a:ext cx="46705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dirty="0" smtClean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7791" y="4655028"/>
                <a:ext cx="467054" cy="36933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585056" y="4655028"/>
                <a:ext cx="46705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dirty="0" smtClean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5056" y="4655028"/>
                <a:ext cx="467054" cy="3693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807335" y="5504850"/>
                <a:ext cx="876934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 smtClean="0"/>
                  <a:t> is </a:t>
                </a:r>
                <a:r>
                  <a:rPr lang="en-US" b="1" dirty="0" smtClean="0"/>
                  <a:t>not </a:t>
                </a:r>
                <a:r>
                  <a:rPr lang="en-US" dirty="0" smtClean="0"/>
                  <a:t>prime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⟸</m:t>
                    </m:r>
                  </m:oMath>
                </a14:m>
                <a:r>
                  <a:rPr lang="en-US" dirty="0" smtClean="0"/>
                  <a:t>  </a:t>
                </a:r>
                <a:r>
                  <a:rPr lang="en-US" i="1" dirty="0" smtClean="0"/>
                  <a:t>some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≠0</m:t>
                    </m:r>
                    <m:func>
                      <m:func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</m:oMath>
                </a14:m>
                <a:r>
                  <a:rPr lang="en-US" dirty="0" smtClean="0"/>
                  <a:t> does </a:t>
                </a:r>
                <a:r>
                  <a:rPr lang="en-US" b="1" dirty="0" smtClean="0"/>
                  <a:t>not </a:t>
                </a:r>
                <a:r>
                  <a:rPr lang="en-US" dirty="0" smtClean="0"/>
                  <a:t>satisfy Fermat's theorem 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7335" y="5504850"/>
                <a:ext cx="8769349" cy="369332"/>
              </a:xfrm>
              <a:prstGeom prst="rect">
                <a:avLst/>
              </a:prstGeom>
              <a:blipFill rotWithShape="0">
                <a:blip r:embed="rId10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737791" y="5904960"/>
                <a:ext cx="47665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nb-NO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</m:oMath>
                  </m:oMathPara>
                </a14:m>
                <a:endParaRPr lang="en-US" dirty="0" smtClean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7791" y="5904960"/>
                <a:ext cx="476655" cy="369332"/>
              </a:xfrm>
              <a:prstGeom prst="rect">
                <a:avLst/>
              </a:prstGeom>
              <a:blipFill rotWithShape="0">
                <a:blip r:embed="rId11"/>
                <a:stretch>
                  <a:fillRect r="-89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2566508" y="5904608"/>
                <a:ext cx="467054" cy="3699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</m:oMath>
                  </m:oMathPara>
                </a14:m>
                <a:endParaRPr lang="en-US" dirty="0" smtClean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6508" y="5904608"/>
                <a:ext cx="467054" cy="369909"/>
              </a:xfrm>
              <a:prstGeom prst="rect">
                <a:avLst/>
              </a:prstGeom>
              <a:blipFill rotWithShape="0">
                <a:blip r:embed="rId12"/>
                <a:stretch>
                  <a:fillRect r="-324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24"/>
          <p:cNvGrpSpPr/>
          <p:nvPr/>
        </p:nvGrpSpPr>
        <p:grpSpPr>
          <a:xfrm>
            <a:off x="3292568" y="4665809"/>
            <a:ext cx="700391" cy="369332"/>
            <a:chOff x="10455743" y="3616684"/>
            <a:chExt cx="700391" cy="36933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10455743" y="3616684"/>
                  <a:ext cx="70039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⟸</m:t>
                        </m:r>
                      </m:oMath>
                    </m:oMathPara>
                  </a14:m>
                  <a:endParaRPr lang="en-US" dirty="0" smtClean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55743" y="3616684"/>
                  <a:ext cx="700391" cy="400110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3" name="Straight Connector 22"/>
            <p:cNvCxnSpPr/>
            <p:nvPr/>
          </p:nvCxnSpPr>
          <p:spPr bwMode="auto">
            <a:xfrm flipH="1">
              <a:off x="10749862" y="3715340"/>
              <a:ext cx="145171" cy="22691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1" name="Group 30"/>
          <p:cNvGrpSpPr/>
          <p:nvPr/>
        </p:nvGrpSpPr>
        <p:grpSpPr>
          <a:xfrm>
            <a:off x="9818942" y="3472654"/>
            <a:ext cx="1853201" cy="1728594"/>
            <a:chOff x="9677752" y="3749893"/>
            <a:chExt cx="1853201" cy="172859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/>
                <p:cNvSpPr txBox="1"/>
                <p:nvPr/>
              </p:nvSpPr>
              <p:spPr>
                <a:xfrm>
                  <a:off x="9905380" y="3749893"/>
                  <a:ext cx="1625573" cy="2490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560</m:t>
                            </m:r>
                          </m:sup>
                        </m:s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  <m:func>
                          <m:func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561</m:t>
                            </m:r>
                          </m:e>
                        </m:func>
                      </m:oMath>
                    </m:oMathPara>
                  </a14:m>
                  <a:endParaRPr lang="en-US" sz="1600" dirty="0" smtClean="0"/>
                </a:p>
              </p:txBody>
            </p:sp>
          </mc:Choice>
          <mc:Fallback xmlns=""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05380" y="3749893"/>
                  <a:ext cx="1625573" cy="249043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l="-1873" r="-1873" b="-97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/>
                <p:cNvSpPr txBox="1"/>
                <p:nvPr/>
              </p:nvSpPr>
              <p:spPr>
                <a:xfrm>
                  <a:off x="9905379" y="4124254"/>
                  <a:ext cx="1625573" cy="2490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560</m:t>
                            </m:r>
                          </m:sup>
                        </m:s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  <m:func>
                          <m:func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561</m:t>
                            </m:r>
                          </m:e>
                        </m:func>
                      </m:oMath>
                    </m:oMathPara>
                  </a14:m>
                  <a:endParaRPr lang="en-US" sz="1600" dirty="0" smtClean="0"/>
                </a:p>
              </p:txBody>
            </p:sp>
          </mc:Choice>
          <mc:Fallback xmlns="">
            <p:sp>
              <p:nvSpPr>
                <p:cNvPr id="27" name="TextBox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05379" y="4124254"/>
                  <a:ext cx="1625573" cy="249043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 l="-1873" r="-1873" b="-97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/>
                <p:cNvSpPr txBox="1"/>
                <p:nvPr/>
              </p:nvSpPr>
              <p:spPr>
                <a:xfrm>
                  <a:off x="9905379" y="4498615"/>
                  <a:ext cx="1625573" cy="2490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560</m:t>
                            </m:r>
                          </m:sup>
                        </m:s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  <m:func>
                          <m:func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561</m:t>
                            </m:r>
                          </m:e>
                        </m:func>
                      </m:oMath>
                    </m:oMathPara>
                  </a14:m>
                  <a:endParaRPr lang="en-US" sz="1600" dirty="0" smtClean="0"/>
                </a:p>
              </p:txBody>
            </p:sp>
          </mc:Choice>
          <mc:Fallback xmlns="">
            <p:sp>
              <p:nvSpPr>
                <p:cNvPr id="28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05379" y="4498615"/>
                  <a:ext cx="1625573" cy="249043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 l="-1873" r="-1873" b="-97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/>
                <p:cNvSpPr txBox="1"/>
                <p:nvPr/>
              </p:nvSpPr>
              <p:spPr>
                <a:xfrm>
                  <a:off x="10413788" y="4892932"/>
                  <a:ext cx="121828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⋮</m:t>
                        </m:r>
                      </m:oMath>
                    </m:oMathPara>
                  </a14:m>
                  <a:endParaRPr lang="en-US" sz="1600" dirty="0" smtClean="0"/>
                </a:p>
              </p:txBody>
            </p:sp>
          </mc:Choice>
          <mc:Fallback xmlns="">
            <p:sp>
              <p:nvSpPr>
                <p:cNvPr id="29" name="TextBox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13788" y="4892932"/>
                  <a:ext cx="121828" cy="246221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 l="-25000" r="-30000" b="-48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9677752" y="5229444"/>
                  <a:ext cx="1853200" cy="2490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560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560</m:t>
                            </m:r>
                          </m:sup>
                        </m:s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  <m:func>
                          <m:func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561</m:t>
                            </m:r>
                          </m:e>
                        </m:func>
                      </m:oMath>
                    </m:oMathPara>
                  </a14:m>
                  <a:endParaRPr lang="en-US" sz="1600" dirty="0" smtClean="0"/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77752" y="5229444"/>
                  <a:ext cx="1853200" cy="249043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 l="-1974" r="-1645" b="-97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2" name="TextBox 31"/>
          <p:cNvSpPr txBox="1"/>
          <p:nvPr/>
        </p:nvSpPr>
        <p:spPr>
          <a:xfrm>
            <a:off x="9158762" y="6047658"/>
            <a:ext cx="26363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C00000"/>
                </a:solidFill>
              </a:rPr>
              <a:t>Carmichael</a:t>
            </a:r>
            <a:r>
              <a:rPr lang="en-US" sz="1600" dirty="0" smtClean="0">
                <a:solidFill>
                  <a:srgbClr val="C00000"/>
                </a:solidFill>
              </a:rPr>
              <a:t> number</a:t>
            </a:r>
            <a:endParaRPr lang="en-US" sz="1600" b="1" dirty="0" smtClean="0">
              <a:solidFill>
                <a:srgbClr val="C00000"/>
              </a:solidFill>
            </a:endParaRPr>
          </a:p>
        </p:txBody>
      </p:sp>
      <p:cxnSp>
        <p:nvCxnSpPr>
          <p:cNvPr id="33" name="Straight Arrow Connector 32"/>
          <p:cNvCxnSpPr/>
          <p:nvPr/>
        </p:nvCxnSpPr>
        <p:spPr bwMode="auto">
          <a:xfrm flipV="1">
            <a:off x="10194554" y="5282120"/>
            <a:ext cx="1089531" cy="75721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168193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0" grpId="0" animBg="1"/>
      <p:bldP spid="6" grpId="0"/>
      <p:bldP spid="17" grpId="0"/>
      <p:bldP spid="18" grpId="0"/>
      <p:bldP spid="12" grpId="0"/>
      <p:bldP spid="15" grpId="0"/>
      <p:bldP spid="19" grpId="0"/>
      <p:bldP spid="3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 bwMode="auto">
          <a:xfrm>
            <a:off x="6192010" y="2466074"/>
            <a:ext cx="3925493" cy="314400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28575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smtClean="0"/>
              <a:t>Integers</a:t>
            </a:r>
            <a:endParaRPr lang="en-US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Fermat primality test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/>
              <p:cNvSpPr/>
              <p:nvPr/>
            </p:nvSpPr>
            <p:spPr bwMode="auto">
              <a:xfrm>
                <a:off x="623392" y="1112254"/>
                <a:ext cx="8823012" cy="112817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nb-NO" b="1" dirty="0"/>
                  <a:t>Fermat’s </a:t>
                </a:r>
                <a:r>
                  <a:rPr lang="nb-NO" b="1" dirty="0" err="1"/>
                  <a:t>theorem</a:t>
                </a:r>
                <a:r>
                  <a:rPr lang="nb-NO" b="1" dirty="0"/>
                  <a:t>: </a:t>
                </a:r>
                <a:r>
                  <a:rPr lang="nb-NO" dirty="0" err="1"/>
                  <a:t>if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nb-NO" dirty="0"/>
                  <a:t> is prime, </a:t>
                </a:r>
                <a:r>
                  <a:rPr lang="nb-NO" dirty="0" err="1"/>
                  <a:t>then</a:t>
                </a:r>
                <a:r>
                  <a:rPr lang="nb-NO" dirty="0"/>
                  <a:t> for all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≠0 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func>
                      </m:e>
                    </m:d>
                  </m:oMath>
                </a14:m>
                <a:r>
                  <a:rPr lang="nb-NO" dirty="0"/>
                  <a:t>:	</a:t>
                </a:r>
              </a:p>
              <a:p>
                <a:r>
                  <a:rPr lang="nb-NO" dirty="0"/>
                  <a:t> 	</a:t>
                </a:r>
                <a:br>
                  <a:rPr lang="nb-NO" dirty="0"/>
                </a:br>
                <a:r>
                  <a:rPr lang="nb-NO" dirty="0"/>
                  <a:t>				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≡1 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func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112254"/>
                <a:ext cx="8823012" cy="1128174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65915821"/>
                  </p:ext>
                </p:extLst>
              </p:nvPr>
            </p:nvGraphicFramePr>
            <p:xfrm>
              <a:off x="1383136" y="2639877"/>
              <a:ext cx="3180397" cy="185969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80397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9701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𝐈𝐬𝐏𝐫𝐢𝐦𝐞</m:t>
                                </m:r>
                                <m:d>
                                  <m:dPr>
                                    <m:ctrlPr>
                                      <a:rPr lang="nb-NO" sz="14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554894">
                    <a:tc>
                      <a:txBody>
                        <a:bodyPr/>
                        <a:lstStyle/>
                        <a:p>
                          <a:pPr marL="271463" marR="0" indent="-27146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for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𝑎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∈{2, 3, …, 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𝑡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}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do</a:t>
                          </a:r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if</a:t>
                          </a: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≠1  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mod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⁡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𝑛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then</a:t>
                          </a: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    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NOT-PRIME</a:t>
                          </a:r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1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PRIME</a:t>
                          </a:r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65915821"/>
                  </p:ext>
                </p:extLst>
              </p:nvPr>
            </p:nvGraphicFramePr>
            <p:xfrm>
              <a:off x="1383136" y="2639877"/>
              <a:ext cx="3180397" cy="185969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80397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191" t="-2000" r="-382" b="-516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5548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191" t="-19922" r="-382" b="-78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Oval 8"/>
          <p:cNvSpPr/>
          <p:nvPr/>
        </p:nvSpPr>
        <p:spPr bwMode="auto">
          <a:xfrm>
            <a:off x="6922420" y="3945111"/>
            <a:ext cx="1506978" cy="1359179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smtClean="0"/>
              <a:t>Primes</a:t>
            </a:r>
            <a:endParaRPr lang="en-US" b="1" dirty="0"/>
          </a:p>
        </p:txBody>
      </p:sp>
      <p:sp>
        <p:nvSpPr>
          <p:cNvPr id="13" name="Oval 12"/>
          <p:cNvSpPr/>
          <p:nvPr/>
        </p:nvSpPr>
        <p:spPr bwMode="auto">
          <a:xfrm>
            <a:off x="9185208" y="4468082"/>
            <a:ext cx="232585" cy="256044"/>
          </a:xfrm>
          <a:prstGeom prst="ellipse">
            <a:avLst/>
          </a:prstGeom>
          <a:solidFill>
            <a:srgbClr val="FFD5D5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548152" y="5904129"/>
                <a:ext cx="264070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IsPrime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PRIME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8152" y="5904129"/>
                <a:ext cx="2640705" cy="33855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 bwMode="auto">
          <a:xfrm flipH="1">
            <a:off x="7474898" y="4963200"/>
            <a:ext cx="375765" cy="99014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Oval 18"/>
          <p:cNvSpPr>
            <a:spLocks noChangeAspect="1"/>
          </p:cNvSpPr>
          <p:nvPr/>
        </p:nvSpPr>
        <p:spPr bwMode="auto">
          <a:xfrm>
            <a:off x="7850662" y="4851970"/>
            <a:ext cx="90000" cy="90000"/>
          </a:xfrm>
          <a:prstGeom prst="ellipse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sp>
        <p:nvSpPr>
          <p:cNvPr id="21" name="Oval 20"/>
          <p:cNvSpPr>
            <a:spLocks noChangeAspect="1"/>
          </p:cNvSpPr>
          <p:nvPr/>
        </p:nvSpPr>
        <p:spPr bwMode="auto">
          <a:xfrm>
            <a:off x="6734149" y="3874245"/>
            <a:ext cx="90000" cy="90000"/>
          </a:xfrm>
          <a:prstGeom prst="ellipse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142112" y="4828165"/>
                <a:ext cx="251854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IsPrime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nb-NO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NOT</m:t>
                      </m:r>
                      <m:r>
                        <m:rPr>
                          <m:nor/>
                        </m:rPr>
                        <a:rPr lang="nb-NO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nb-NO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PRIME</m:t>
                      </m:r>
                    </m:oMath>
                  </m:oMathPara>
                </a14:m>
                <a:endParaRPr lang="nb-NO" sz="16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2112" y="4828165"/>
                <a:ext cx="2518547" cy="46166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/>
          <p:nvPr/>
        </p:nvCxnSpPr>
        <p:spPr bwMode="auto">
          <a:xfrm flipH="1">
            <a:off x="5628274" y="3996590"/>
            <a:ext cx="1008051" cy="85538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9287817" y="5289830"/>
                <a:ext cx="21080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IsPrime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PRIME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7817" y="5289830"/>
                <a:ext cx="2108070" cy="33855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Arrow Connector 33"/>
          <p:cNvCxnSpPr/>
          <p:nvPr/>
        </p:nvCxnSpPr>
        <p:spPr bwMode="auto">
          <a:xfrm>
            <a:off x="9356870" y="4624701"/>
            <a:ext cx="810291" cy="7119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" name="TextBox 36"/>
          <p:cNvSpPr txBox="1"/>
          <p:nvPr/>
        </p:nvSpPr>
        <p:spPr>
          <a:xfrm>
            <a:off x="820597" y="5522455"/>
            <a:ext cx="631567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Better tests exist:</a:t>
            </a:r>
            <a:endParaRPr lang="en-US" sz="1600" dirty="0"/>
          </a:p>
          <a:p>
            <a:r>
              <a:rPr lang="en-US" sz="1600" dirty="0" smtClean="0"/>
              <a:t>    - Euler-test		  </a:t>
            </a:r>
            <a:r>
              <a:rPr lang="en-US" sz="1200" dirty="0" smtClean="0"/>
              <a:t>(</a:t>
            </a:r>
            <a:r>
              <a:rPr lang="en-US" sz="1200" dirty="0" err="1" smtClean="0"/>
              <a:t>Solovay</a:t>
            </a:r>
            <a:r>
              <a:rPr lang="en-US" sz="1200" dirty="0" smtClean="0"/>
              <a:t>-Strassen algorithm)</a:t>
            </a:r>
          </a:p>
          <a:p>
            <a:r>
              <a:rPr lang="en-US" sz="1600" dirty="0" smtClean="0"/>
              <a:t>    - Strong </a:t>
            </a:r>
            <a:r>
              <a:rPr lang="en-US" sz="1600" dirty="0" err="1" smtClean="0"/>
              <a:t>pseudoprime</a:t>
            </a:r>
            <a:r>
              <a:rPr lang="en-US" sz="1600" dirty="0" smtClean="0"/>
              <a:t>-test     </a:t>
            </a:r>
            <a:r>
              <a:rPr lang="en-US" sz="1200" dirty="0" smtClean="0"/>
              <a:t>(Miller-Rabin algorithm)</a:t>
            </a:r>
          </a:p>
        </p:txBody>
      </p:sp>
      <p:sp>
        <p:nvSpPr>
          <p:cNvPr id="4" name="Rectangle 3"/>
          <p:cNvSpPr/>
          <p:nvPr/>
        </p:nvSpPr>
        <p:spPr>
          <a:xfrm>
            <a:off x="8335770" y="3927760"/>
            <a:ext cx="19908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 smtClean="0">
                <a:solidFill>
                  <a:srgbClr val="C00000"/>
                </a:solidFill>
              </a:rPr>
              <a:t>Carmichael</a:t>
            </a:r>
            <a:br>
              <a:rPr lang="en-US" sz="1400" b="1" dirty="0" smtClean="0">
                <a:solidFill>
                  <a:srgbClr val="C00000"/>
                </a:solidFill>
              </a:rPr>
            </a:br>
            <a:r>
              <a:rPr lang="en-US" sz="1400" b="1" dirty="0" smtClean="0">
                <a:solidFill>
                  <a:srgbClr val="C00000"/>
                </a:solidFill>
              </a:rPr>
              <a:t> </a:t>
            </a:r>
            <a:r>
              <a:rPr lang="en-US" sz="1400" b="1" dirty="0">
                <a:solidFill>
                  <a:srgbClr val="C00000"/>
                </a:solidFill>
              </a:rPr>
              <a:t>numbers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2159421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3" grpId="0" animBg="1"/>
      <p:bldP spid="14" grpId="0"/>
      <p:bldP spid="19" grpId="0" animBg="1"/>
      <p:bldP spid="21" grpId="0" animBg="1"/>
      <p:bldP spid="22" grpId="0"/>
      <p:bldP spid="31" grpId="0"/>
      <p:bldP spid="37" grpId="0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auto">
          <a:xfrm>
            <a:off x="5058062" y="3016441"/>
            <a:ext cx="5798006" cy="309609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smtClean="0"/>
              <a:t>Composite-witnesses</a:t>
            </a:r>
            <a:endParaRPr lang="en-US" b="1" dirty="0"/>
          </a:p>
        </p:txBody>
      </p:sp>
      <p:sp>
        <p:nvSpPr>
          <p:cNvPr id="23" name="Oval 22"/>
          <p:cNvSpPr/>
          <p:nvPr/>
        </p:nvSpPr>
        <p:spPr bwMode="auto">
          <a:xfrm>
            <a:off x="5852874" y="4095346"/>
            <a:ext cx="4302803" cy="1964986"/>
          </a:xfrm>
          <a:prstGeom prst="ellipse">
            <a:avLst/>
          </a:prstGeom>
          <a:solidFill>
            <a:srgbClr val="FFD5D5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/>
          </a:p>
        </p:txBody>
      </p:sp>
      <p:sp>
        <p:nvSpPr>
          <p:cNvPr id="33" name="Oval 32"/>
          <p:cNvSpPr/>
          <p:nvPr/>
        </p:nvSpPr>
        <p:spPr bwMode="auto">
          <a:xfrm>
            <a:off x="6353189" y="4611291"/>
            <a:ext cx="3274565" cy="1315863"/>
          </a:xfrm>
          <a:prstGeom prst="ellipse">
            <a:avLst/>
          </a:prstGeom>
          <a:solidFill>
            <a:srgbClr val="FFE285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smtClean="0"/>
              <a:t> </a:t>
            </a:r>
            <a:endParaRPr lang="en-US" b="1" dirty="0"/>
          </a:p>
        </p:txBody>
      </p:sp>
      <p:sp>
        <p:nvSpPr>
          <p:cNvPr id="37" name="Oval 36"/>
          <p:cNvSpPr/>
          <p:nvPr/>
        </p:nvSpPr>
        <p:spPr bwMode="auto">
          <a:xfrm>
            <a:off x="6768684" y="5067054"/>
            <a:ext cx="2471182" cy="689438"/>
          </a:xfrm>
          <a:prstGeom prst="ellipse">
            <a:avLst/>
          </a:prstGeom>
          <a:solidFill>
            <a:srgbClr val="FFF3CD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smtClean="0"/>
              <a:t> </a:t>
            </a:r>
            <a:endParaRPr lang="en-US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primes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93781691"/>
                  </p:ext>
                </p:extLst>
              </p:nvPr>
            </p:nvGraphicFramePr>
            <p:xfrm>
              <a:off x="989152" y="1154465"/>
              <a:ext cx="2946659" cy="171811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46659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22357"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nb-NO" sz="1400" b="1" i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𝐈𝐬𝐏𝐫𝐢𝐦𝐞</m:t>
                              </m:r>
                              <m:d>
                                <m:dPr>
                                  <m:ctrlPr>
                                    <a:rPr lang="nb-NO" sz="14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</m:oMath>
                          </a14:m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</a:t>
                          </a:r>
                          <a:r>
                            <a:rPr lang="en-US" sz="1400" dirty="0" smtClean="0">
                              <a:solidFill>
                                <a:srgbClr val="0070C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// Fermat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395756">
                    <a:tc>
                      <a:txBody>
                        <a:bodyPr/>
                        <a:lstStyle/>
                        <a:p>
                          <a:pPr marL="271463" marR="0" indent="-27146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for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𝑎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∈{2, 3, …, 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𝑡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}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do</a:t>
                          </a:r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if</a:t>
                          </a: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¬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FermatTest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then</a:t>
                          </a: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    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NOT-PRIME</a:t>
                          </a:r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1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PRIME</a:t>
                          </a:r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93781691"/>
                  </p:ext>
                </p:extLst>
              </p:nvPr>
            </p:nvGraphicFramePr>
            <p:xfrm>
              <a:off x="989152" y="1154465"/>
              <a:ext cx="2946659" cy="171811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46659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223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207" t="-1887" r="-413" b="-4377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39575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207" t="-23478" r="-413" b="-87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54030308"/>
                  </p:ext>
                </p:extLst>
              </p:nvPr>
            </p:nvGraphicFramePr>
            <p:xfrm>
              <a:off x="4672692" y="1154465"/>
              <a:ext cx="2946659" cy="171811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46659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22357"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nb-NO" sz="1400" b="1" i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𝐈𝐬𝐏𝐫𝐢𝐦𝐞</m:t>
                              </m:r>
                              <m:d>
                                <m:dPr>
                                  <m:ctrlPr>
                                    <a:rPr lang="nb-NO" sz="14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</m:oMath>
                          </a14:m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</a:t>
                          </a:r>
                          <a:r>
                            <a:rPr lang="en-US" sz="1400" dirty="0" smtClean="0">
                              <a:solidFill>
                                <a:srgbClr val="0070C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// </a:t>
                          </a:r>
                          <a:r>
                            <a:rPr lang="en-US" sz="1400" dirty="0" err="1" smtClean="0">
                              <a:solidFill>
                                <a:srgbClr val="0070C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Solovay</a:t>
                          </a:r>
                          <a:r>
                            <a:rPr lang="en-US" sz="1400" dirty="0" smtClean="0">
                              <a:solidFill>
                                <a:srgbClr val="0070C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-Strassen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395756">
                    <a:tc>
                      <a:txBody>
                        <a:bodyPr/>
                        <a:lstStyle/>
                        <a:p>
                          <a:pPr marL="271463" marR="0" indent="-27146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for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𝑎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∈{2, 3, …, 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𝑡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}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do</a:t>
                          </a:r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if</a:t>
                          </a: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¬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EulerTest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then</a:t>
                          </a: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    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NOT-PRIME</a:t>
                          </a:r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1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PRIME</a:t>
                          </a:r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54030308"/>
                  </p:ext>
                </p:extLst>
              </p:nvPr>
            </p:nvGraphicFramePr>
            <p:xfrm>
              <a:off x="4672692" y="1154465"/>
              <a:ext cx="2946659" cy="171811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46659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223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207" t="-1887" r="-413" b="-4377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39575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207" t="-23478" r="-413" b="-87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88777745"/>
                  </p:ext>
                </p:extLst>
              </p:nvPr>
            </p:nvGraphicFramePr>
            <p:xfrm>
              <a:off x="8356232" y="1154465"/>
              <a:ext cx="2946659" cy="171811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46659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22357"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nb-NO" sz="1400" b="1" i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𝐈𝐬𝐏𝐫𝐢𝐦𝐞</m:t>
                              </m:r>
                              <m:d>
                                <m:dPr>
                                  <m:ctrlPr>
                                    <a:rPr lang="nb-NO" sz="14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</m:oMath>
                          </a14:m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  <a:r>
                            <a:rPr lang="en-US" sz="1400" dirty="0" smtClean="0">
                              <a:solidFill>
                                <a:srgbClr val="0070C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// Miller-Rabin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395756">
                    <a:tc>
                      <a:txBody>
                        <a:bodyPr/>
                        <a:lstStyle/>
                        <a:p>
                          <a:pPr marL="271463" marR="0" indent="-27146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for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𝑎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∈{2, 3, …, 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𝑡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}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do</a:t>
                          </a:r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if</a:t>
                          </a: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¬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StrongTest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then</a:t>
                          </a: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    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NOT-PRIME</a:t>
                          </a:r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1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PRIME</a:t>
                          </a:r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88777745"/>
                  </p:ext>
                </p:extLst>
              </p:nvPr>
            </p:nvGraphicFramePr>
            <p:xfrm>
              <a:off x="8356232" y="1154465"/>
              <a:ext cx="2946659" cy="171811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46659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223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206" t="-1887" r="-412" b="-4377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139575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206" t="-23478" r="-412" b="-87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4" name="TextBox 33"/>
          <p:cNvSpPr txBox="1"/>
          <p:nvPr/>
        </p:nvSpPr>
        <p:spPr>
          <a:xfrm>
            <a:off x="7200792" y="4212453"/>
            <a:ext cx="1667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Fermat liars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384744" y="4655122"/>
            <a:ext cx="1556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Euler liars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325214" y="5233576"/>
            <a:ext cx="1556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 Strong liars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211890" y="3433626"/>
                <a:ext cx="3521519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FermatTest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nb-NO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NOT</m:t>
                      </m:r>
                      <m:r>
                        <m:rPr>
                          <m:nor/>
                        </m:rPr>
                        <a:rPr lang="nb-NO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nb-NO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PRIME</m:t>
                      </m:r>
                    </m:oMath>
                  </m:oMathPara>
                </a14:m>
                <a:endParaRPr lang="nb-NO" sz="16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1890" y="3433626"/>
                <a:ext cx="3521519" cy="33855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528221" y="3751428"/>
                <a:ext cx="45902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8221" y="3751428"/>
                <a:ext cx="459026" cy="40011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1211890" y="3834710"/>
                <a:ext cx="3521519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smtClean="0">
                          <a:latin typeface="Cambria Math" panose="02040503050406030204" pitchFamily="18" charset="0"/>
                        </a:rPr>
                        <m:t>E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ulerTest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nb-NO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NOT</m:t>
                      </m:r>
                      <m:r>
                        <m:rPr>
                          <m:nor/>
                        </m:rPr>
                        <a:rPr lang="nb-NO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nb-NO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PRIME</m:t>
                      </m:r>
                    </m:oMath>
                  </m:oMathPara>
                </a14:m>
                <a:endParaRPr lang="nb-NO" sz="16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1890" y="3834710"/>
                <a:ext cx="3521519" cy="33855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211890" y="4246587"/>
                <a:ext cx="3521519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StrongTest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nb-NO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NOT</m:t>
                      </m:r>
                      <m:r>
                        <m:rPr>
                          <m:nor/>
                        </m:rPr>
                        <a:rPr lang="nb-NO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nb-NO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PRIME</m:t>
                      </m:r>
                    </m:oMath>
                  </m:oMathPara>
                </a14:m>
                <a:endParaRPr lang="nb-NO" sz="16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1890" y="4246587"/>
                <a:ext cx="3521519" cy="338554"/>
              </a:xfrm>
              <a:prstGeom prst="rect">
                <a:avLst/>
              </a:prstGeom>
              <a:blipFill rotWithShape="0">
                <a:blip r:embed="rId8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Arrow Connector 38"/>
          <p:cNvCxnSpPr/>
          <p:nvPr/>
        </p:nvCxnSpPr>
        <p:spPr bwMode="auto">
          <a:xfrm flipH="1">
            <a:off x="4271010" y="4095346"/>
            <a:ext cx="1257211" cy="32176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Straight Arrow Connector 39"/>
          <p:cNvCxnSpPr/>
          <p:nvPr/>
        </p:nvCxnSpPr>
        <p:spPr bwMode="auto">
          <a:xfrm flipH="1">
            <a:off x="4267130" y="3972129"/>
            <a:ext cx="1253331" cy="769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" name="Straight Arrow Connector 40"/>
          <p:cNvCxnSpPr/>
          <p:nvPr/>
        </p:nvCxnSpPr>
        <p:spPr bwMode="auto">
          <a:xfrm flipH="1" flipV="1">
            <a:off x="4267130" y="3666681"/>
            <a:ext cx="1261091" cy="16802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1211890" y="5073219"/>
                <a:ext cx="3521519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FermatTest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nb-NO" sz="16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PRIME</m:t>
                      </m:r>
                    </m:oMath>
                  </m:oMathPara>
                </a14:m>
                <a:endParaRPr lang="nb-NO" sz="16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1890" y="5073219"/>
                <a:ext cx="3521519" cy="338554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Arrow Connector 43"/>
          <p:cNvCxnSpPr/>
          <p:nvPr/>
        </p:nvCxnSpPr>
        <p:spPr bwMode="auto">
          <a:xfrm flipH="1">
            <a:off x="3935811" y="4722266"/>
            <a:ext cx="2354670" cy="46166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6225989" y="4455067"/>
                <a:ext cx="45902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5989" y="4455067"/>
                <a:ext cx="459026" cy="400110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1211890" y="5478957"/>
                <a:ext cx="3521519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EulerTest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nb-NO" sz="16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PRIME</m:t>
                      </m:r>
                    </m:oMath>
                  </m:oMathPara>
                </a14:m>
                <a:endParaRPr lang="nb-NO" sz="16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1890" y="5478957"/>
                <a:ext cx="3521519" cy="338554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>
              <a:xfrm>
                <a:off x="1211890" y="5927154"/>
                <a:ext cx="3521519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MRTest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nb-NO" sz="16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PRIME</m:t>
                      </m:r>
                    </m:oMath>
                  </m:oMathPara>
                </a14:m>
                <a:endParaRPr lang="nb-NO" sz="16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1890" y="5927154"/>
                <a:ext cx="3521519" cy="338554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Straight Arrow Connector 48"/>
          <p:cNvCxnSpPr/>
          <p:nvPr/>
        </p:nvCxnSpPr>
        <p:spPr bwMode="auto">
          <a:xfrm flipH="1">
            <a:off x="3683274" y="5155869"/>
            <a:ext cx="2829354" cy="49695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6454840" y="4884683"/>
                <a:ext cx="45902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4840" y="4884683"/>
                <a:ext cx="459026" cy="400110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6870742" y="5218187"/>
                <a:ext cx="45902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0742" y="5218187"/>
                <a:ext cx="459026" cy="400110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51"/>
          <p:cNvCxnSpPr/>
          <p:nvPr/>
        </p:nvCxnSpPr>
        <p:spPr bwMode="auto">
          <a:xfrm flipH="1">
            <a:off x="3512676" y="5473055"/>
            <a:ext cx="3454633" cy="65446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965949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33" grpId="0" animBg="1"/>
      <p:bldP spid="37" grpId="0" animBg="1"/>
      <p:bldP spid="34" grpId="0"/>
      <p:bldP spid="35" grpId="0"/>
      <p:bldP spid="36" grpId="0"/>
      <p:bldP spid="5" grpId="0"/>
      <p:bldP spid="31" grpId="0"/>
      <p:bldP spid="38" grpId="0"/>
      <p:bldP spid="43" grpId="0"/>
      <p:bldP spid="45" grpId="0"/>
      <p:bldP spid="46" grpId="0"/>
      <p:bldP spid="48" grpId="0"/>
      <p:bldP spid="50" grpId="0"/>
      <p:bldP spid="5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primes in practice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Miller-Rabin most used in practice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Failure probability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e>
                          <m:sup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p>
                        </m:sSup>
                      </m:den>
                    </m:f>
                  </m:oMath>
                </a14:m>
                <a:endParaRPr lang="en-US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i="1" dirty="0" smtClean="0"/>
                  <a:t>Deterministic</a:t>
                </a:r>
                <a:r>
                  <a:rPr lang="en-US" sz="1800" dirty="0" smtClean="0"/>
                  <a:t> primality tests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Many exist…but none running in polynomial time (P)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Open problem for a long time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i="1" dirty="0" smtClean="0"/>
                  <a:t>Agrawal, </a:t>
                </a:r>
                <a:r>
                  <a:rPr lang="en-US" sz="1600" i="1" dirty="0" err="1" smtClean="0"/>
                  <a:t>Kayal</a:t>
                </a:r>
                <a:r>
                  <a:rPr lang="en-US" sz="1600" i="1" dirty="0"/>
                  <a:t> </a:t>
                </a:r>
                <a:r>
                  <a:rPr lang="en-US" sz="1600" i="1" dirty="0" smtClean="0"/>
                  <a:t>&amp; </a:t>
                </a:r>
                <a:r>
                  <a:rPr lang="en-US" sz="1600" i="1" dirty="0" err="1" smtClean="0"/>
                  <a:t>Saxena</a:t>
                </a:r>
                <a:r>
                  <a:rPr lang="en-US" sz="1600" i="1" dirty="0" smtClean="0"/>
                  <a:t> '02</a:t>
                </a:r>
                <a:r>
                  <a:rPr lang="en-US" sz="1600" dirty="0" smtClean="0"/>
                  <a:t>: "PRIMES is in P"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Original running time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12</m:t>
                            </m:r>
                          </m:sup>
                        </m:sSup>
                      </m:e>
                    </m:d>
                  </m:oMath>
                </a14:m>
                <a:endParaRPr lang="en-US" sz="16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Quickly improved to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sup>
                        </m:sSup>
                      </m:e>
                    </m:d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33252647"/>
                  </p:ext>
                </p:extLst>
              </p:nvPr>
            </p:nvGraphicFramePr>
            <p:xfrm>
              <a:off x="7990472" y="1200185"/>
              <a:ext cx="2946659" cy="171811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46659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22357"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nb-NO" sz="1400" b="1" i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𝐈𝐬𝐏𝐫𝐢𝐦𝐞</m:t>
                              </m:r>
                              <m:d>
                                <m:dPr>
                                  <m:ctrlPr>
                                    <a:rPr lang="nb-NO" sz="14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</m:oMath>
                          </a14:m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  <a:r>
                            <a:rPr lang="en-US" sz="1400" dirty="0" smtClean="0">
                              <a:solidFill>
                                <a:srgbClr val="0070C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// Miller-Rabin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395756">
                    <a:tc>
                      <a:txBody>
                        <a:bodyPr/>
                        <a:lstStyle/>
                        <a:p>
                          <a:pPr marL="271463" marR="0" indent="-27146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for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𝑎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∈{2, 3, …, 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𝑡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}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do</a:t>
                          </a:r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if</a:t>
                          </a: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¬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StrongTest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then</a:t>
                          </a: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    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NOT-PRIME</a:t>
                          </a:r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1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PRIME</a:t>
                          </a:r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33252647"/>
                  </p:ext>
                </p:extLst>
              </p:nvPr>
            </p:nvGraphicFramePr>
            <p:xfrm>
              <a:off x="7990472" y="1200185"/>
              <a:ext cx="2946659" cy="171811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46659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223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206" t="-1887" r="-412" b="-4377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39575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206" t="-23478" r="-412" b="-87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322502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generators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Easy in prime-order groups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All non-identity elements are generators!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endParaRPr lang="en-US" sz="18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Not prime-order!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Common in practice: pick element at random; check if generator</a:t>
                </a:r>
                <a:endParaRPr lang="en-US" sz="16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/>
              <p:cNvSpPr/>
              <p:nvPr/>
            </p:nvSpPr>
            <p:spPr bwMode="auto">
              <a:xfrm>
                <a:off x="6595526" y="1155962"/>
                <a:ext cx="4842093" cy="109112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 smtClean="0"/>
                  <a:t>Lagrange's theorem: 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 smtClean="0"/>
                  <a:t>	</a:t>
                </a:r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 smtClean="0"/>
                  <a:t> then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d>
                  </m:oMath>
                </a14:m>
                <a:r>
                  <a:rPr lang="nb-NO" b="0" i="1" dirty="0" smtClean="0">
                    <a:latin typeface="Cambria Math" panose="02040503050406030204" pitchFamily="18" charset="0"/>
                  </a:rPr>
                  <a:t> </a:t>
                </a:r>
                <a:r>
                  <a:rPr lang="nb-NO" b="0" dirty="0" smtClean="0"/>
                  <a:t>divides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95526" y="1155962"/>
                <a:ext cx="4842093" cy="1091127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27232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Diffie</a:t>
            </a:r>
            <a:r>
              <a:rPr lang="en-US" dirty="0" smtClean="0"/>
              <a:t>-Hellman – computations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endParaRPr lang="en-US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Find prime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 smtClean="0"/>
                  <a:t>	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Find generator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dirty="0" smtClean="0"/>
                  <a:t>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Compute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𝑔𝑔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⋯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  <m:func>
                      <m:func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</m:oMath>
                </a14:m>
                <a:endParaRPr lang="en-US" dirty="0" smtClean="0"/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Multiply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  <m:func>
                      <m:func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</m:oMath>
                </a14:m>
                <a:endParaRPr lang="en-US" dirty="0" smtClean="0"/>
              </a:p>
              <a:p>
                <a:pPr lvl="2"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endParaRPr lang="en-US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Find prime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 smtClean="0"/>
                  <a:t>	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Generate curve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  <m:func>
                      <m:func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smtClean="0"/>
                  <a:t>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Find curve group order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en-US" dirty="0" smtClean="0"/>
                  <a:t>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Find generator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 smtClean="0"/>
                  <a:t>	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Compute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+⋯+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endParaRPr lang="en-US" dirty="0" smtClean="0"/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Point addition</a:t>
                </a: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27</a:t>
            </a:fld>
            <a:endParaRPr lang="en-US" dirty="0"/>
          </a:p>
        </p:txBody>
      </p:sp>
      <p:grpSp>
        <p:nvGrpSpPr>
          <p:cNvPr id="18" name="Group 17"/>
          <p:cNvGrpSpPr/>
          <p:nvPr/>
        </p:nvGrpSpPr>
        <p:grpSpPr>
          <a:xfrm>
            <a:off x="8995071" y="1413243"/>
            <a:ext cx="2412938" cy="1590239"/>
            <a:chOff x="8995071" y="1413243"/>
            <a:chExt cx="2412938" cy="1590239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96" b="99493" l="1630" r="9837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20660" y="1652567"/>
              <a:ext cx="406514" cy="763319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995071" y="1595417"/>
              <a:ext cx="488080" cy="908792"/>
            </a:xfrm>
            <a:prstGeom prst="rect">
              <a:avLst/>
            </a:prstGeom>
          </p:spPr>
        </p:pic>
        <p:cxnSp>
          <p:nvCxnSpPr>
            <p:cNvPr id="8" name="Straight Arrow Connector 7"/>
            <p:cNvCxnSpPr/>
            <p:nvPr/>
          </p:nvCxnSpPr>
          <p:spPr bwMode="auto">
            <a:xfrm>
              <a:off x="9746351" y="1823744"/>
              <a:ext cx="930160" cy="0"/>
            </a:xfrm>
            <a:prstGeom prst="straightConnector1">
              <a:avLst/>
            </a:prstGeom>
            <a:ln w="12700">
              <a:headEnd type="none" w="med" len="med"/>
              <a:tailEnd type="triangle" w="med" len="med"/>
            </a:ln>
            <a:extLst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 bwMode="auto">
            <a:xfrm>
              <a:off x="9725569" y="2215136"/>
              <a:ext cx="930160" cy="0"/>
            </a:xfrm>
            <a:prstGeom prst="straightConnector1">
              <a:avLst/>
            </a:prstGeom>
            <a:ln w="12700">
              <a:headEnd type="triangle" w="med" len="med"/>
              <a:tailEnd type="none" w="med" len="med"/>
            </a:ln>
            <a:extLst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9967244" y="1413243"/>
                  <a:ext cx="48837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𝒂</m:t>
                            </m:r>
                          </m:sup>
                        </m:sSup>
                      </m:oMath>
                    </m:oMathPara>
                  </a14:m>
                  <a:endParaRPr lang="en-US" dirty="0" smtClean="0"/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67244" y="1413243"/>
                  <a:ext cx="488373" cy="36933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9970178" y="1846198"/>
                  <a:ext cx="488373" cy="3797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𝒃</m:t>
                            </m:r>
                          </m:sup>
                        </m:sSup>
                      </m:oMath>
                    </m:oMathPara>
                  </a14:m>
                  <a:endParaRPr lang="en-US" dirty="0" smtClean="0"/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70178" y="1846198"/>
                  <a:ext cx="488373" cy="379784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806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9043929" y="2623698"/>
                  <a:ext cx="488373" cy="3797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𝒂</m:t>
                            </m:r>
                            <m:r>
                              <a:rPr lang="nb-NO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𝒃</m:t>
                            </m:r>
                          </m:sup>
                        </m:sSup>
                      </m:oMath>
                    </m:oMathPara>
                  </a14:m>
                  <a:endParaRPr lang="en-US" dirty="0" smtClean="0"/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43929" y="2623698"/>
                  <a:ext cx="488373" cy="379784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r="-5000" b="-793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10919636" y="2623698"/>
                  <a:ext cx="488373" cy="3797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𝒂</m:t>
                            </m:r>
                            <m:r>
                              <a:rPr lang="nb-NO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𝒃</m:t>
                            </m:r>
                          </m:sup>
                        </m:sSup>
                      </m:oMath>
                    </m:oMathPara>
                  </a14:m>
                  <a:endParaRPr lang="en-US" dirty="0" smtClean="0"/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19636" y="2623698"/>
                  <a:ext cx="488373" cy="379784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r="-5000" b="-793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TextBox 1"/>
          <p:cNvSpPr txBox="1"/>
          <p:nvPr/>
        </p:nvSpPr>
        <p:spPr>
          <a:xfrm>
            <a:off x="7496398" y="4438154"/>
            <a:ext cx="28715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Tricky! (</a:t>
            </a:r>
            <a:r>
              <a:rPr lang="en-US" sz="1400" dirty="0" err="1"/>
              <a:t>Schoof's</a:t>
            </a:r>
            <a:r>
              <a:rPr lang="en-US" sz="1400" dirty="0"/>
              <a:t> </a:t>
            </a:r>
            <a:r>
              <a:rPr lang="en-US" sz="1400" dirty="0" smtClean="0"/>
              <a:t>algorithm</a:t>
            </a:r>
            <a:r>
              <a:rPr lang="en-US" sz="1400" dirty="0"/>
              <a:t>)</a:t>
            </a:r>
            <a:endParaRPr lang="en-US" sz="140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9799715" y="4438373"/>
                <a:ext cx="2051000" cy="3068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sz="1200" b="1" i="1" smtClean="0">
                                    <a:latin typeface="Cambria Math" panose="02040503050406030204" pitchFamily="18" charset="0"/>
                                  </a:rPr>
                                  <m:t>𝒑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200" dirty="0" smtClean="0"/>
                  <a:t>  (typically)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9715" y="4438373"/>
                <a:ext cx="2051000" cy="306815"/>
              </a:xfrm>
              <a:prstGeom prst="rect">
                <a:avLst/>
              </a:prstGeom>
              <a:blipFill rotWithShape="0">
                <a:blip r:embed="rId10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7523047" y="4769994"/>
                <a:ext cx="3640775" cy="342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Easy! (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400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400" b="1" i="1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sz="1400" b="1" i="1">
                                    <a:latin typeface="Cambria Math" panose="02040503050406030204" pitchFamily="18" charset="0"/>
                                  </a:rPr>
                                  <m:t>𝒑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en-US" sz="1400" dirty="0" smtClean="0"/>
                  <a:t> usually prime)  </a:t>
                </a: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3047" y="4769994"/>
                <a:ext cx="3640775" cy="342466"/>
              </a:xfrm>
              <a:prstGeom prst="rect">
                <a:avLst/>
              </a:prstGeom>
              <a:blipFill rotWithShape="0">
                <a:blip r:embed="rId11"/>
                <a:stretch>
                  <a:fillRect l="-503"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/>
          <p:cNvGrpSpPr/>
          <p:nvPr/>
        </p:nvGrpSpPr>
        <p:grpSpPr>
          <a:xfrm>
            <a:off x="3416010" y="5388565"/>
            <a:ext cx="1572086" cy="998428"/>
            <a:chOff x="3416010" y="5388565"/>
            <a:chExt cx="1572086" cy="998428"/>
          </a:xfrm>
        </p:grpSpPr>
        <p:grpSp>
          <p:nvGrpSpPr>
            <p:cNvPr id="24" name="Group 23"/>
            <p:cNvGrpSpPr>
              <a:grpSpLocks noChangeAspect="1"/>
            </p:cNvGrpSpPr>
            <p:nvPr/>
          </p:nvGrpSpPr>
          <p:grpSpPr>
            <a:xfrm>
              <a:off x="3416010" y="5388565"/>
              <a:ext cx="1572086" cy="998428"/>
              <a:chOff x="550888" y="2134624"/>
              <a:chExt cx="6702287" cy="4256607"/>
            </a:xfrm>
          </p:grpSpPr>
          <p:pic>
            <p:nvPicPr>
              <p:cNvPr id="26" name="Picture 25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0888" y="2198173"/>
                <a:ext cx="6702287" cy="4143113"/>
              </a:xfrm>
              <a:prstGeom prst="rect">
                <a:avLst/>
              </a:prstGeom>
            </p:spPr>
          </p:pic>
          <p:sp>
            <p:nvSpPr>
              <p:cNvPr id="27" name="Rectangle 26"/>
              <p:cNvSpPr/>
              <p:nvPr/>
            </p:nvSpPr>
            <p:spPr>
              <a:xfrm>
                <a:off x="861841" y="2298911"/>
                <a:ext cx="1587242" cy="677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endParaRPr lang="en-US" sz="500" dirty="0"/>
              </a:p>
            </p:txBody>
          </p:sp>
          <p:cxnSp>
            <p:nvCxnSpPr>
              <p:cNvPr id="28" name="Straight Connector 27"/>
              <p:cNvCxnSpPr/>
              <p:nvPr/>
            </p:nvCxnSpPr>
            <p:spPr bwMode="auto">
              <a:xfrm flipV="1">
                <a:off x="2342564" y="2319261"/>
                <a:ext cx="976997" cy="1752629"/>
              </a:xfrm>
              <a:prstGeom prst="line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9" name="Flowchart: Connector 28"/>
              <p:cNvSpPr>
                <a:spLocks noChangeAspect="1"/>
              </p:cNvSpPr>
              <p:nvPr/>
            </p:nvSpPr>
            <p:spPr bwMode="auto">
              <a:xfrm>
                <a:off x="2287636" y="4009567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p:sp>
            <p:nvSpPr>
              <p:cNvPr id="30" name="Flowchart: Connector 29"/>
              <p:cNvSpPr>
                <a:spLocks noChangeAspect="1"/>
              </p:cNvSpPr>
              <p:nvPr/>
            </p:nvSpPr>
            <p:spPr bwMode="auto">
              <a:xfrm>
                <a:off x="2644474" y="3372300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p:cxnSp>
            <p:nvCxnSpPr>
              <p:cNvPr id="31" name="Straight Connector 30"/>
              <p:cNvCxnSpPr/>
              <p:nvPr/>
            </p:nvCxnSpPr>
            <p:spPr bwMode="auto">
              <a:xfrm flipV="1">
                <a:off x="3320489" y="2319261"/>
                <a:ext cx="2094706" cy="3757682"/>
              </a:xfrm>
              <a:prstGeom prst="line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2" name="Straight Connector 31"/>
              <p:cNvCxnSpPr/>
              <p:nvPr/>
            </p:nvCxnSpPr>
            <p:spPr bwMode="auto">
              <a:xfrm flipV="1">
                <a:off x="4457304" y="2134624"/>
                <a:ext cx="14127" cy="4256607"/>
              </a:xfrm>
              <a:prstGeom prst="line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33" name="Flowchart: Connector 32"/>
              <p:cNvSpPr>
                <a:spLocks noChangeAspect="1"/>
              </p:cNvSpPr>
              <p:nvPr/>
            </p:nvSpPr>
            <p:spPr bwMode="auto">
              <a:xfrm>
                <a:off x="4414138" y="3973805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p:sp>
            <p:nvSpPr>
              <p:cNvPr id="34" name="Flowchart: Connector 33"/>
              <p:cNvSpPr>
                <a:spLocks noChangeAspect="1"/>
              </p:cNvSpPr>
              <p:nvPr/>
            </p:nvSpPr>
            <p:spPr bwMode="auto">
              <a:xfrm>
                <a:off x="4414138" y="4292232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5" name="TextBox 34"/>
                  <p:cNvSpPr txBox="1"/>
                  <p:nvPr/>
                </p:nvSpPr>
                <p:spPr>
                  <a:xfrm>
                    <a:off x="1915313" y="3729693"/>
                    <a:ext cx="265806" cy="613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oMath>
                      </m:oMathPara>
                    </a14:m>
                    <a:endParaRPr lang="en-US" sz="500" dirty="0" smtClean="0"/>
                  </a:p>
                </p:txBody>
              </p:sp>
            </mc:Choice>
            <mc:Fallback xmlns="">
              <p:sp>
                <p:nvSpPr>
                  <p:cNvPr id="35" name="TextBox 3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915313" y="3729693"/>
                    <a:ext cx="265806" cy="613134"/>
                  </a:xfrm>
                  <a:prstGeom prst="rect">
                    <a:avLst/>
                  </a:prstGeom>
                  <a:blipFill rotWithShape="0">
                    <a:blip r:embed="rId13"/>
                    <a:stretch>
                      <a:fillRect r="-500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6" name="TextBox 35"/>
                  <p:cNvSpPr txBox="1"/>
                  <p:nvPr/>
                </p:nvSpPr>
                <p:spPr>
                  <a:xfrm>
                    <a:off x="2637798" y="3133875"/>
                    <a:ext cx="474325" cy="613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oMath>
                      </m:oMathPara>
                    </a14:m>
                    <a:endParaRPr lang="en-US" sz="500" dirty="0" smtClean="0"/>
                  </a:p>
                </p:txBody>
              </p:sp>
            </mc:Choice>
            <mc:Fallback xmlns="">
              <p:sp>
                <p:nvSpPr>
                  <p:cNvPr id="36" name="TextBox 3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637798" y="3133875"/>
                    <a:ext cx="474325" cy="613134"/>
                  </a:xfrm>
                  <a:prstGeom prst="rect">
                    <a:avLst/>
                  </a:prstGeom>
                  <a:blipFill rotWithShape="0">
                    <a:blip r:embed="rId14"/>
                    <a:stretch>
                      <a:fillRect r="-16667" b="-41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7" name="TextBox 36"/>
                  <p:cNvSpPr txBox="1"/>
                  <p:nvPr/>
                </p:nvSpPr>
                <p:spPr>
                  <a:xfrm>
                    <a:off x="4367843" y="4009567"/>
                    <a:ext cx="1276898" cy="613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oMath>
                      </m:oMathPara>
                    </a14:m>
                    <a:endParaRPr lang="en-US" sz="500" dirty="0" smtClean="0"/>
                  </a:p>
                </p:txBody>
              </p:sp>
            </mc:Choice>
            <mc:Fallback xmlns="">
              <p:sp>
                <p:nvSpPr>
                  <p:cNvPr id="37" name="TextBox 3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367843" y="4009567"/>
                    <a:ext cx="1276898" cy="613134"/>
                  </a:xfrm>
                  <a:prstGeom prst="rect">
                    <a:avLst/>
                  </a:prstGeom>
                  <a:blipFill rotWithShape="0">
                    <a:blip r:embed="rId15"/>
                    <a:stretch>
                      <a:fillRect b="-541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Rectangle 24"/>
                <p:cNvSpPr/>
                <p:nvPr/>
              </p:nvSpPr>
              <p:spPr>
                <a:xfrm>
                  <a:off x="3431914" y="5427100"/>
                  <a:ext cx="391467" cy="16927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d>
                          <m:dPr>
                            <m:ctrlPr>
                              <a:rPr lang="nb-NO" sz="5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50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d>
                              <m:dPr>
                                <m:ctrlPr>
                                  <a:rPr lang="nb-NO" sz="5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sz="5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500" b="1" i="1">
                                        <a:latin typeface="Cambria Math" panose="02040503050406030204" pitchFamily="18" charset="0"/>
                                      </a:rPr>
                                      <m:t>𝑭</m:t>
                                    </m:r>
                                  </m:e>
                                  <m:sub>
                                    <m:r>
                                      <a:rPr lang="nb-NO" sz="500" i="1">
                                        <a:latin typeface="Cambria Math" panose="02040503050406030204" pitchFamily="18" charset="0"/>
                                      </a:rPr>
                                      <m:t>89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nb-NO" sz="500" i="1">
                                <a:latin typeface="Cambria Math" panose="02040503050406030204" pitchFamily="18" charset="0"/>
                              </a:rPr>
                              <m:t>,+</m:t>
                            </m:r>
                          </m:e>
                        </m:d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5" name="Rectangle 2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31914" y="5427100"/>
                  <a:ext cx="391467" cy="169277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 r="-312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118789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1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1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1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1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1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1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1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2" dur="indefinit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23" dur="indefinite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0" grpId="0"/>
      <p:bldP spid="2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Diffie</a:t>
            </a:r>
            <a:r>
              <a:rPr lang="en-US" dirty="0" smtClean="0"/>
              <a:t>-Hellman – man-in-the-middle attack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463417" y="1982499"/>
                <a:ext cx="8634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982499"/>
                <a:ext cx="863441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5634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blipFill rotWithShape="0">
                <a:blip r:embed="rId4"/>
                <a:stretch>
                  <a:fillRect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170847" y="2603984"/>
                <a:ext cx="162326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 smtClean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0847" y="2603984"/>
                <a:ext cx="1623265" cy="43473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033533" y="2617162"/>
                <a:ext cx="161781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 smtClean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533" y="2617162"/>
                <a:ext cx="1617815" cy="43473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544756" y="3399579"/>
                <a:ext cx="1634935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4756" y="3399579"/>
                <a:ext cx="1634935" cy="313291"/>
              </a:xfrm>
              <a:prstGeom prst="rect">
                <a:avLst/>
              </a:prstGeom>
              <a:blipFill rotWithShape="0">
                <a:blip r:embed="rId7"/>
                <a:stretch>
                  <a:fillRect l="-5204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375902" y="3399579"/>
                <a:ext cx="1674241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5902" y="3399579"/>
                <a:ext cx="1674241" cy="313291"/>
              </a:xfrm>
              <a:prstGeom prst="rect">
                <a:avLst/>
              </a:prstGeom>
              <a:blipFill rotWithShape="0">
                <a:blip r:embed="rId8"/>
                <a:stretch>
                  <a:fillRect l="-5091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389181" y="1163207"/>
                <a:ext cx="110665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400" b="0" dirty="0" smtClean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9181" y="1163207"/>
                <a:ext cx="1106650" cy="369332"/>
              </a:xfrm>
              <a:prstGeom prst="rect">
                <a:avLst/>
              </a:prstGeom>
              <a:blipFill rotWithShape="0">
                <a:blip r:embed="rId9"/>
                <a:stretch>
                  <a:fillRect l="-9341" r="-4396" b="-3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18" t="10315" r="26200" b="10998"/>
          <a:stretch/>
        </p:blipFill>
        <p:spPr>
          <a:xfrm>
            <a:off x="5631324" y="3468480"/>
            <a:ext cx="782716" cy="993270"/>
          </a:xfrm>
          <a:prstGeom prst="rect">
            <a:avLst/>
          </a:prstGeom>
        </p:spPr>
      </p:pic>
      <p:cxnSp>
        <p:nvCxnSpPr>
          <p:cNvPr id="35" name="Straight Arrow Connector 34"/>
          <p:cNvCxnSpPr/>
          <p:nvPr/>
        </p:nvCxnSpPr>
        <p:spPr bwMode="auto">
          <a:xfrm flipH="1" flipV="1">
            <a:off x="4381501" y="2854326"/>
            <a:ext cx="3114674" cy="317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/>
          <p:nvPr/>
        </p:nvCxnSpPr>
        <p:spPr bwMode="auto">
          <a:xfrm flipV="1">
            <a:off x="4419600" y="235267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22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463417" y="1982499"/>
                <a:ext cx="8634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982499"/>
                <a:ext cx="863441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5634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Diffie</a:t>
            </a:r>
            <a:r>
              <a:rPr lang="en-US" dirty="0" smtClean="0"/>
              <a:t>-Hellman – man-in-the-middle attack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170847" y="2603984"/>
                <a:ext cx="162326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 smtClean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0847" y="2603984"/>
                <a:ext cx="1623265" cy="43473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033533" y="2617162"/>
                <a:ext cx="161781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 smtClean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533" y="2617162"/>
                <a:ext cx="1617815" cy="43473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544756" y="3399579"/>
                <a:ext cx="1634935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4756" y="3399579"/>
                <a:ext cx="1634935" cy="313291"/>
              </a:xfrm>
              <a:prstGeom prst="rect">
                <a:avLst/>
              </a:prstGeom>
              <a:blipFill rotWithShape="0">
                <a:blip r:embed="rId6"/>
                <a:stretch>
                  <a:fillRect l="-5204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375902" y="3399579"/>
                <a:ext cx="1674241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5902" y="3399579"/>
                <a:ext cx="1674241" cy="313291"/>
              </a:xfrm>
              <a:prstGeom prst="rect">
                <a:avLst/>
              </a:prstGeom>
              <a:blipFill rotWithShape="0">
                <a:blip r:embed="rId7"/>
                <a:stretch>
                  <a:fillRect l="-5091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18" t="10315" r="26200" b="10998"/>
          <a:stretch/>
        </p:blipFill>
        <p:spPr>
          <a:xfrm>
            <a:off x="5631324" y="3468480"/>
            <a:ext cx="782716" cy="993270"/>
          </a:xfrm>
          <a:prstGeom prst="rect">
            <a:avLst/>
          </a:prstGeom>
        </p:spPr>
      </p:pic>
      <p:sp>
        <p:nvSpPr>
          <p:cNvPr id="7" name="Multiply 6"/>
          <p:cNvSpPr/>
          <p:nvPr/>
        </p:nvSpPr>
        <p:spPr bwMode="auto">
          <a:xfrm>
            <a:off x="5458681" y="1772416"/>
            <a:ext cx="967650" cy="844746"/>
          </a:xfrm>
          <a:prstGeom prst="mathMultiply">
            <a:avLst>
              <a:gd name="adj1" fmla="val 3558"/>
            </a:avLst>
          </a:prstGeom>
          <a:solidFill>
            <a:srgbClr val="FF000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799179" y="3707355"/>
                <a:ext cx="21454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nb-NO" sz="2000" b="0" dirty="0" smtClean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9179" y="3707355"/>
                <a:ext cx="214546" cy="307777"/>
              </a:xfrm>
              <a:prstGeom prst="rect">
                <a:avLst/>
              </a:prstGeom>
              <a:blipFill rotWithShape="0">
                <a:blip r:embed="rId14"/>
                <a:stretch>
                  <a:fillRect l="-27778" b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 rot="20860872">
                <a:off x="7263495" y="2040900"/>
                <a:ext cx="87043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860872">
                <a:off x="7263495" y="2040900"/>
                <a:ext cx="870430" cy="307777"/>
              </a:xfrm>
              <a:prstGeom prst="rect">
                <a:avLst/>
              </a:prstGeom>
              <a:blipFill rotWithShape="0">
                <a:blip r:embed="rId15"/>
                <a:stretch>
                  <a:fillRect l="-3947" b="-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Freeform 33"/>
          <p:cNvSpPr/>
          <p:nvPr/>
        </p:nvSpPr>
        <p:spPr bwMode="auto">
          <a:xfrm flipH="1">
            <a:off x="6392982" y="2330938"/>
            <a:ext cx="1794743" cy="1259757"/>
          </a:xfrm>
          <a:custGeom>
            <a:avLst/>
            <a:gdLst>
              <a:gd name="connsiteX0" fmla="*/ 2529840 w 2529840"/>
              <a:gd name="connsiteY0" fmla="*/ 1211580 h 1211580"/>
              <a:gd name="connsiteX1" fmla="*/ 1181100 w 2529840"/>
              <a:gd name="connsiteY1" fmla="*/ 868680 h 1211580"/>
              <a:gd name="connsiteX2" fmla="*/ 571500 w 2529840"/>
              <a:gd name="connsiteY2" fmla="*/ 182880 h 1211580"/>
              <a:gd name="connsiteX3" fmla="*/ 0 w 2529840"/>
              <a:gd name="connsiteY3" fmla="*/ 0 h 1211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29840" h="1211580">
                <a:moveTo>
                  <a:pt x="2529840" y="1211580"/>
                </a:moveTo>
                <a:cubicBezTo>
                  <a:pt x="2018665" y="1125855"/>
                  <a:pt x="1507490" y="1040130"/>
                  <a:pt x="1181100" y="868680"/>
                </a:cubicBezTo>
                <a:cubicBezTo>
                  <a:pt x="854710" y="697230"/>
                  <a:pt x="768350" y="327660"/>
                  <a:pt x="571500" y="182880"/>
                </a:cubicBezTo>
                <a:cubicBezTo>
                  <a:pt x="374650" y="38100"/>
                  <a:pt x="187325" y="19050"/>
                  <a:pt x="0" y="0"/>
                </a:cubicBezTo>
              </a:path>
            </a:pathLst>
          </a:custGeom>
          <a:noFill/>
          <a:ln w="19050" cap="flat" cmpd="sng" algn="ctr">
            <a:solidFill>
              <a:srgbClr val="EC1C24"/>
            </a:solidFill>
            <a:prstDash val="solid"/>
            <a:round/>
            <a:headEnd type="none" w="med" len="med"/>
            <a:tailEnd type="triangle" w="lg" len="lg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Arrow Connector 42"/>
          <p:cNvCxnSpPr/>
          <p:nvPr/>
        </p:nvCxnSpPr>
        <p:spPr bwMode="auto">
          <a:xfrm flipV="1">
            <a:off x="8187725" y="3574910"/>
            <a:ext cx="1862418" cy="75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Arrow Connector 24"/>
          <p:cNvCxnSpPr/>
          <p:nvPr/>
        </p:nvCxnSpPr>
        <p:spPr bwMode="auto">
          <a:xfrm flipV="1">
            <a:off x="4419600" y="2352675"/>
            <a:ext cx="1907258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blipFill rotWithShape="0">
                <a:blip r:embed="rId16"/>
                <a:stretch>
                  <a:fillRect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Arrow Connector 38"/>
          <p:cNvCxnSpPr/>
          <p:nvPr/>
        </p:nvCxnSpPr>
        <p:spPr bwMode="auto">
          <a:xfrm flipH="1" flipV="1">
            <a:off x="4381501" y="2854326"/>
            <a:ext cx="3114674" cy="317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8328132" y="3967871"/>
                <a:ext cx="1769780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8132" y="3967871"/>
                <a:ext cx="1769780" cy="313291"/>
              </a:xfrm>
              <a:prstGeom prst="rect">
                <a:avLst/>
              </a:prstGeom>
              <a:blipFill rotWithShape="0">
                <a:blip r:embed="rId17"/>
                <a:stretch>
                  <a:fillRect l="-5517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5389181" y="1163207"/>
                <a:ext cx="110665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400" b="0" dirty="0" smtClean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9181" y="1163207"/>
                <a:ext cx="1106650" cy="369332"/>
              </a:xfrm>
              <a:prstGeom prst="rect">
                <a:avLst/>
              </a:prstGeom>
              <a:blipFill rotWithShape="0">
                <a:blip r:embed="rId18"/>
                <a:stretch>
                  <a:fillRect l="-9341" r="-4396" b="-3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1571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2" grpId="0"/>
      <p:bldP spid="34" grpId="0" animBg="1"/>
      <p:bldP spid="4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Diffie</a:t>
            </a:r>
            <a:r>
              <a:rPr lang="en-US" dirty="0" smtClean="0"/>
              <a:t>-Hellman – man-in-the-middle attack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170847" y="2603984"/>
                <a:ext cx="162326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 smtClean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0847" y="2603984"/>
                <a:ext cx="1623265" cy="43473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033533" y="2617162"/>
                <a:ext cx="161781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 smtClean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533" y="2617162"/>
                <a:ext cx="1617815" cy="43473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544756" y="3399579"/>
                <a:ext cx="1634935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4756" y="3399579"/>
                <a:ext cx="1634935" cy="313291"/>
              </a:xfrm>
              <a:prstGeom prst="rect">
                <a:avLst/>
              </a:prstGeom>
              <a:blipFill rotWithShape="0">
                <a:blip r:embed="rId5"/>
                <a:stretch>
                  <a:fillRect l="-5204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375902" y="3399579"/>
                <a:ext cx="1674241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5902" y="3399579"/>
                <a:ext cx="1674241" cy="313291"/>
              </a:xfrm>
              <a:prstGeom prst="rect">
                <a:avLst/>
              </a:prstGeom>
              <a:blipFill rotWithShape="0">
                <a:blip r:embed="rId6"/>
                <a:stretch>
                  <a:fillRect l="-5091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18" t="10315" r="26200" b="10998"/>
          <a:stretch/>
        </p:blipFill>
        <p:spPr>
          <a:xfrm>
            <a:off x="5631324" y="3468480"/>
            <a:ext cx="782716" cy="993270"/>
          </a:xfrm>
          <a:prstGeom prst="rect">
            <a:avLst/>
          </a:prstGeom>
        </p:spPr>
      </p:pic>
      <p:sp>
        <p:nvSpPr>
          <p:cNvPr id="7" name="Multiply 6"/>
          <p:cNvSpPr/>
          <p:nvPr/>
        </p:nvSpPr>
        <p:spPr bwMode="auto">
          <a:xfrm>
            <a:off x="5458681" y="1772416"/>
            <a:ext cx="967650" cy="844746"/>
          </a:xfrm>
          <a:prstGeom prst="mathMultiply">
            <a:avLst>
              <a:gd name="adj1" fmla="val 3558"/>
            </a:avLst>
          </a:prstGeom>
          <a:solidFill>
            <a:srgbClr val="FF000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799179" y="3707355"/>
                <a:ext cx="21454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nb-NO" sz="2000" b="0" dirty="0" smtClean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9179" y="3707355"/>
                <a:ext cx="214546" cy="307777"/>
              </a:xfrm>
              <a:prstGeom prst="rect">
                <a:avLst/>
              </a:prstGeom>
              <a:blipFill rotWithShape="0">
                <a:blip r:embed="rId13"/>
                <a:stretch>
                  <a:fillRect l="-27778" b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 rot="20860872">
                <a:off x="7263495" y="2040900"/>
                <a:ext cx="87043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860872">
                <a:off x="7263495" y="2040900"/>
                <a:ext cx="870430" cy="307777"/>
              </a:xfrm>
              <a:prstGeom prst="rect">
                <a:avLst/>
              </a:prstGeom>
              <a:blipFill rotWithShape="0">
                <a:blip r:embed="rId14"/>
                <a:stretch>
                  <a:fillRect l="-3947" b="-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Multiply 32"/>
          <p:cNvSpPr/>
          <p:nvPr/>
        </p:nvSpPr>
        <p:spPr bwMode="auto">
          <a:xfrm>
            <a:off x="5083230" y="2295899"/>
            <a:ext cx="967650" cy="844746"/>
          </a:xfrm>
          <a:prstGeom prst="mathMultiply">
            <a:avLst>
              <a:gd name="adj1" fmla="val 3558"/>
            </a:avLst>
          </a:prstGeom>
          <a:solidFill>
            <a:schemeClr val="accent6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1" name="Freeform 10"/>
          <p:cNvSpPr/>
          <p:nvPr/>
        </p:nvSpPr>
        <p:spPr bwMode="auto">
          <a:xfrm>
            <a:off x="3435400" y="2210948"/>
            <a:ext cx="2114468" cy="1305360"/>
          </a:xfrm>
          <a:custGeom>
            <a:avLst/>
            <a:gdLst>
              <a:gd name="connsiteX0" fmla="*/ 2529840 w 2529840"/>
              <a:gd name="connsiteY0" fmla="*/ 1211580 h 1211580"/>
              <a:gd name="connsiteX1" fmla="*/ 1181100 w 2529840"/>
              <a:gd name="connsiteY1" fmla="*/ 868680 h 1211580"/>
              <a:gd name="connsiteX2" fmla="*/ 571500 w 2529840"/>
              <a:gd name="connsiteY2" fmla="*/ 182880 h 1211580"/>
              <a:gd name="connsiteX3" fmla="*/ 0 w 2529840"/>
              <a:gd name="connsiteY3" fmla="*/ 0 h 1211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29840" h="1211580">
                <a:moveTo>
                  <a:pt x="2529840" y="1211580"/>
                </a:moveTo>
                <a:cubicBezTo>
                  <a:pt x="2018665" y="1125855"/>
                  <a:pt x="1507490" y="1040130"/>
                  <a:pt x="1181100" y="868680"/>
                </a:cubicBezTo>
                <a:cubicBezTo>
                  <a:pt x="854710" y="697230"/>
                  <a:pt x="768350" y="327660"/>
                  <a:pt x="571500" y="182880"/>
                </a:cubicBezTo>
                <a:cubicBezTo>
                  <a:pt x="374650" y="38100"/>
                  <a:pt x="187325" y="19050"/>
                  <a:pt x="0" y="0"/>
                </a:cubicBezTo>
              </a:path>
            </a:pathLst>
          </a:custGeom>
          <a:noFill/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triangle" w="lg" len="lg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5161363" y="3707356"/>
                <a:ext cx="21916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nb-NO" sz="2000" b="0" dirty="0" smtClean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1363" y="3707356"/>
                <a:ext cx="219163" cy="307777"/>
              </a:xfrm>
              <a:prstGeom prst="rect">
                <a:avLst/>
              </a:prstGeom>
              <a:blipFill rotWithShape="0">
                <a:blip r:embed="rId15"/>
                <a:stretch>
                  <a:fillRect l="-41667" r="-8333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 rot="1274082">
                <a:off x="3683513" y="1981244"/>
                <a:ext cx="86677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274082">
                <a:off x="3683513" y="1981244"/>
                <a:ext cx="866776" cy="307777"/>
              </a:xfrm>
              <a:prstGeom prst="rect">
                <a:avLst/>
              </a:prstGeom>
              <a:blipFill rotWithShape="0">
                <a:blip r:embed="rId16"/>
                <a:stretch>
                  <a:fillRect l="-5921"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Freeform 33"/>
          <p:cNvSpPr/>
          <p:nvPr/>
        </p:nvSpPr>
        <p:spPr bwMode="auto">
          <a:xfrm flipH="1">
            <a:off x="6392982" y="2330938"/>
            <a:ext cx="1794743" cy="1259757"/>
          </a:xfrm>
          <a:custGeom>
            <a:avLst/>
            <a:gdLst>
              <a:gd name="connsiteX0" fmla="*/ 2529840 w 2529840"/>
              <a:gd name="connsiteY0" fmla="*/ 1211580 h 1211580"/>
              <a:gd name="connsiteX1" fmla="*/ 1181100 w 2529840"/>
              <a:gd name="connsiteY1" fmla="*/ 868680 h 1211580"/>
              <a:gd name="connsiteX2" fmla="*/ 571500 w 2529840"/>
              <a:gd name="connsiteY2" fmla="*/ 182880 h 1211580"/>
              <a:gd name="connsiteX3" fmla="*/ 0 w 2529840"/>
              <a:gd name="connsiteY3" fmla="*/ 0 h 1211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29840" h="1211580">
                <a:moveTo>
                  <a:pt x="2529840" y="1211580"/>
                </a:moveTo>
                <a:cubicBezTo>
                  <a:pt x="2018665" y="1125855"/>
                  <a:pt x="1507490" y="1040130"/>
                  <a:pt x="1181100" y="868680"/>
                </a:cubicBezTo>
                <a:cubicBezTo>
                  <a:pt x="854710" y="697230"/>
                  <a:pt x="768350" y="327660"/>
                  <a:pt x="571500" y="182880"/>
                </a:cubicBezTo>
                <a:cubicBezTo>
                  <a:pt x="374650" y="38100"/>
                  <a:pt x="187325" y="19050"/>
                  <a:pt x="0" y="0"/>
                </a:cubicBezTo>
              </a:path>
            </a:pathLst>
          </a:custGeom>
          <a:noFill/>
          <a:ln w="19050" cap="flat" cmpd="sng" algn="ctr">
            <a:solidFill>
              <a:srgbClr val="EC1C24"/>
            </a:solidFill>
            <a:prstDash val="solid"/>
            <a:round/>
            <a:headEnd type="none" w="med" len="med"/>
            <a:tailEnd type="triangle" w="lg" len="lg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8328132" y="3967871"/>
                <a:ext cx="1769780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8132" y="3967871"/>
                <a:ext cx="1769780" cy="313291"/>
              </a:xfrm>
              <a:prstGeom prst="rect">
                <a:avLst/>
              </a:prstGeom>
              <a:blipFill rotWithShape="0">
                <a:blip r:embed="rId17"/>
                <a:stretch>
                  <a:fillRect l="-5517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2452190" y="3970629"/>
                <a:ext cx="175541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′←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2190" y="3970629"/>
                <a:ext cx="1755417" cy="307777"/>
              </a:xfrm>
              <a:prstGeom prst="rect">
                <a:avLst/>
              </a:prstGeom>
              <a:blipFill rotWithShape="0">
                <a:blip r:embed="rId18"/>
                <a:stretch>
                  <a:fillRect l="-5556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Straight Arrow Connector 42"/>
          <p:cNvCxnSpPr/>
          <p:nvPr/>
        </p:nvCxnSpPr>
        <p:spPr bwMode="auto">
          <a:xfrm flipV="1">
            <a:off x="8187725" y="3574910"/>
            <a:ext cx="1862418" cy="75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4" name="Straight Arrow Connector 43"/>
          <p:cNvCxnSpPr/>
          <p:nvPr/>
        </p:nvCxnSpPr>
        <p:spPr bwMode="auto">
          <a:xfrm flipV="1">
            <a:off x="2305283" y="3574910"/>
            <a:ext cx="1862418" cy="75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5463417" y="1982499"/>
                <a:ext cx="8634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982499"/>
                <a:ext cx="863441" cy="307777"/>
              </a:xfrm>
              <a:prstGeom prst="rect">
                <a:avLst/>
              </a:prstGeom>
              <a:blipFill rotWithShape="0">
                <a:blip r:embed="rId19"/>
                <a:stretch>
                  <a:fillRect l="-5634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Multiply 39"/>
          <p:cNvSpPr/>
          <p:nvPr/>
        </p:nvSpPr>
        <p:spPr bwMode="auto">
          <a:xfrm>
            <a:off x="5458681" y="1772416"/>
            <a:ext cx="967650" cy="844746"/>
          </a:xfrm>
          <a:prstGeom prst="mathMultiply">
            <a:avLst>
              <a:gd name="adj1" fmla="val 3558"/>
            </a:avLst>
          </a:prstGeom>
          <a:solidFill>
            <a:srgbClr val="FF000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42" name="Straight Arrow Connector 41"/>
          <p:cNvCxnSpPr/>
          <p:nvPr/>
        </p:nvCxnSpPr>
        <p:spPr bwMode="auto">
          <a:xfrm flipV="1">
            <a:off x="4419600" y="2352675"/>
            <a:ext cx="1907258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blipFill rotWithShape="0">
                <a:blip r:embed="rId20"/>
                <a:stretch>
                  <a:fillRect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Straight Arrow Connector 45"/>
          <p:cNvCxnSpPr/>
          <p:nvPr/>
        </p:nvCxnSpPr>
        <p:spPr bwMode="auto">
          <a:xfrm flipH="1">
            <a:off x="5305425" y="2857500"/>
            <a:ext cx="219075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4115714" y="4783511"/>
                <a:ext cx="172002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5714" y="4783511"/>
                <a:ext cx="1720023" cy="307777"/>
              </a:xfrm>
              <a:prstGeom prst="rect">
                <a:avLst/>
              </a:prstGeom>
              <a:blipFill rotWithShape="0">
                <a:blip r:embed="rId21"/>
                <a:stretch>
                  <a:fillRect l="-4965" b="-3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6528081" y="4783510"/>
                <a:ext cx="178414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8081" y="4783510"/>
                <a:ext cx="1784143" cy="313291"/>
              </a:xfrm>
              <a:prstGeom prst="rect">
                <a:avLst/>
              </a:prstGeom>
              <a:blipFill rotWithShape="0">
                <a:blip r:embed="rId22"/>
                <a:stretch>
                  <a:fillRect l="-5119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9" name="Group 48"/>
          <p:cNvGrpSpPr/>
          <p:nvPr/>
        </p:nvGrpSpPr>
        <p:grpSpPr>
          <a:xfrm>
            <a:off x="2981385" y="5588779"/>
            <a:ext cx="2720883" cy="592931"/>
            <a:chOff x="3286023" y="4768650"/>
            <a:chExt cx="5546917" cy="592931"/>
          </a:xfrm>
        </p:grpSpPr>
        <p:cxnSp>
          <p:nvCxnSpPr>
            <p:cNvPr id="50" name="Straight Arrow Connector 49"/>
            <p:cNvCxnSpPr/>
            <p:nvPr/>
          </p:nvCxnSpPr>
          <p:spPr bwMode="auto">
            <a:xfrm>
              <a:off x="3286023" y="5072730"/>
              <a:ext cx="5546917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51" name="Group 50"/>
            <p:cNvGrpSpPr/>
            <p:nvPr/>
          </p:nvGrpSpPr>
          <p:grpSpPr>
            <a:xfrm>
              <a:off x="3651279" y="4768650"/>
              <a:ext cx="4689156" cy="592931"/>
              <a:chOff x="3820607" y="2927465"/>
              <a:chExt cx="4689156" cy="592931"/>
            </a:xfrm>
          </p:grpSpPr>
          <p:sp>
            <p:nvSpPr>
              <p:cNvPr id="52" name="Can 51"/>
              <p:cNvSpPr/>
              <p:nvPr/>
            </p:nvSpPr>
            <p:spPr bwMode="auto">
              <a:xfrm rot="16200000">
                <a:off x="5895546" y="906179"/>
                <a:ext cx="592931" cy="4635503"/>
              </a:xfrm>
              <a:prstGeom prst="can">
                <a:avLst>
                  <a:gd name="adj" fmla="val 49096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i="0" u="none" strike="noStrike" cap="none" normalizeH="0" baseline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</a:rPr>
                  <a:t>AES-GCM++</a:t>
                </a:r>
              </a:p>
            </p:txBody>
          </p:sp>
          <p:cxnSp>
            <p:nvCxnSpPr>
              <p:cNvPr id="53" name="Straight Arrow Connector 52"/>
              <p:cNvCxnSpPr/>
              <p:nvPr/>
            </p:nvCxnSpPr>
            <p:spPr bwMode="auto">
              <a:xfrm>
                <a:off x="3820607" y="3229491"/>
                <a:ext cx="276788" cy="2054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grpSp>
        <p:nvGrpSpPr>
          <p:cNvPr id="62" name="Group 61"/>
          <p:cNvGrpSpPr/>
          <p:nvPr/>
        </p:nvGrpSpPr>
        <p:grpSpPr>
          <a:xfrm>
            <a:off x="6192011" y="5588779"/>
            <a:ext cx="2660808" cy="592931"/>
            <a:chOff x="3286023" y="4768650"/>
            <a:chExt cx="5546917" cy="592931"/>
          </a:xfrm>
        </p:grpSpPr>
        <p:cxnSp>
          <p:nvCxnSpPr>
            <p:cNvPr id="63" name="Straight Arrow Connector 62"/>
            <p:cNvCxnSpPr/>
            <p:nvPr/>
          </p:nvCxnSpPr>
          <p:spPr bwMode="auto">
            <a:xfrm>
              <a:off x="3286023" y="5072730"/>
              <a:ext cx="5546917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64" name="Group 63"/>
            <p:cNvGrpSpPr/>
            <p:nvPr/>
          </p:nvGrpSpPr>
          <p:grpSpPr>
            <a:xfrm>
              <a:off x="3651279" y="4768650"/>
              <a:ext cx="4689156" cy="592931"/>
              <a:chOff x="3820607" y="2927465"/>
              <a:chExt cx="4689156" cy="592931"/>
            </a:xfrm>
          </p:grpSpPr>
          <p:sp>
            <p:nvSpPr>
              <p:cNvPr id="65" name="Can 64"/>
              <p:cNvSpPr/>
              <p:nvPr/>
            </p:nvSpPr>
            <p:spPr bwMode="auto">
              <a:xfrm rot="16200000">
                <a:off x="5895546" y="906179"/>
                <a:ext cx="592931" cy="4635503"/>
              </a:xfrm>
              <a:prstGeom prst="can">
                <a:avLst>
                  <a:gd name="adj" fmla="val 49096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i="0" u="none" strike="noStrike" cap="none" normalizeH="0" baseline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</a:rPr>
                  <a:t>AES-GCM++</a:t>
                </a:r>
              </a:p>
            </p:txBody>
          </p:sp>
          <p:cxnSp>
            <p:nvCxnSpPr>
              <p:cNvPr id="66" name="Straight Arrow Connector 65"/>
              <p:cNvCxnSpPr/>
              <p:nvPr/>
            </p:nvCxnSpPr>
            <p:spPr bwMode="auto">
              <a:xfrm>
                <a:off x="3820607" y="3229491"/>
                <a:ext cx="276788" cy="2054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2583721" y="5700578"/>
                <a:ext cx="35375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400" b="0" dirty="0" smtClean="0"/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3721" y="5700578"/>
                <a:ext cx="353751" cy="369332"/>
              </a:xfrm>
              <a:prstGeom prst="rect">
                <a:avLst/>
              </a:prstGeom>
              <a:blipFill rotWithShape="0">
                <a:blip r:embed="rId23"/>
                <a:stretch>
                  <a:fillRect l="-31034" r="-3448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5823727" y="5700578"/>
                <a:ext cx="35375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400" b="0" dirty="0" smtClean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3727" y="5700578"/>
                <a:ext cx="353751" cy="369332"/>
              </a:xfrm>
              <a:prstGeom prst="rect">
                <a:avLst/>
              </a:prstGeom>
              <a:blipFill rotWithShape="0">
                <a:blip r:embed="rId24"/>
                <a:stretch>
                  <a:fillRect l="-29310" r="-5172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9028029" y="5700578"/>
                <a:ext cx="35375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400" b="0" dirty="0" smtClean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8029" y="5700578"/>
                <a:ext cx="353751" cy="369332"/>
              </a:xfrm>
              <a:prstGeom prst="rect">
                <a:avLst/>
              </a:prstGeom>
              <a:blipFill rotWithShape="0">
                <a:blip r:embed="rId25"/>
                <a:stretch>
                  <a:fillRect l="-31034" r="-3448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5389181" y="1163207"/>
                <a:ext cx="110665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400" b="0" dirty="0" smtClean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9181" y="1163207"/>
                <a:ext cx="1106650" cy="369332"/>
              </a:xfrm>
              <a:prstGeom prst="rect">
                <a:avLst/>
              </a:prstGeom>
              <a:blipFill rotWithShape="0">
                <a:blip r:embed="rId26"/>
                <a:stretch>
                  <a:fillRect l="-9341" r="-4396" b="-3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55064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6" grpId="0"/>
      <p:bldP spid="39" grpId="0"/>
      <p:bldP spid="41" grpId="0"/>
      <p:bldP spid="47" grpId="0"/>
      <p:bldP spid="48" grpId="0"/>
      <p:bldP spid="67" grpId="0"/>
      <p:bldP spid="68" grpId="0"/>
      <p:bldP spid="6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Noise-protocol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463417" y="1982499"/>
                <a:ext cx="87043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982499"/>
                <a:ext cx="870430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5594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blipFill rotWithShape="0">
                <a:blip r:embed="rId4"/>
                <a:stretch>
                  <a:fillRect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076077" y="3498174"/>
                <a:ext cx="345985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Alice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Bob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6077" y="3498174"/>
                <a:ext cx="3459858" cy="307777"/>
              </a:xfrm>
              <a:prstGeom prst="rect">
                <a:avLst/>
              </a:prstGeom>
              <a:blipFill rotWithShape="0">
                <a:blip r:embed="rId5"/>
                <a:stretch>
                  <a:fillRect l="-2646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389181" y="1163207"/>
                <a:ext cx="110665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400" b="0" dirty="0" smtClean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9181" y="1163207"/>
                <a:ext cx="1106650" cy="369332"/>
              </a:xfrm>
              <a:prstGeom prst="rect">
                <a:avLst/>
              </a:prstGeom>
              <a:blipFill rotWithShape="0">
                <a:blip r:embed="rId9"/>
                <a:stretch>
                  <a:fillRect l="-9341" r="-4396" b="-3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p:cxnSp>
        <p:nvCxnSpPr>
          <p:cNvPr id="35" name="Straight Arrow Connector 34"/>
          <p:cNvCxnSpPr/>
          <p:nvPr/>
        </p:nvCxnSpPr>
        <p:spPr bwMode="auto">
          <a:xfrm flipH="1" flipV="1">
            <a:off x="4381501" y="2854326"/>
            <a:ext cx="3114674" cy="317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/>
          <p:nvPr/>
        </p:nvCxnSpPr>
        <p:spPr bwMode="auto">
          <a:xfrm flipV="1">
            <a:off x="4419600" y="235267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507974" y="1163207"/>
                <a:ext cx="8634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7974" y="1163207"/>
                <a:ext cx="863441" cy="307777"/>
              </a:xfrm>
              <a:prstGeom prst="rect">
                <a:avLst/>
              </a:prstGeom>
              <a:blipFill rotWithShape="0">
                <a:blip r:embed="rId13"/>
                <a:stretch>
                  <a:fillRect l="-5634" b="-3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328537" y="1158374"/>
                <a:ext cx="869854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8537" y="1158374"/>
                <a:ext cx="869854" cy="313291"/>
              </a:xfrm>
              <a:prstGeom prst="rect">
                <a:avLst/>
              </a:prstGeom>
              <a:blipFill rotWithShape="0">
                <a:blip r:embed="rId14"/>
                <a:stretch>
                  <a:fillRect l="-5594" t="-1961" r="-2098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412011" y="1155587"/>
                <a:ext cx="74866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sz="2400" b="0" dirty="0" smtClean="0"/>
                  <a:t>,</a:t>
                </a:r>
                <a:r>
                  <a:rPr lang="nb-NO" sz="2400" b="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b="0" dirty="0" smtClean="0"/>
                  <a:t>, </a:t>
                </a:r>
                <a14:m>
                  <m:oMath xmlns:m="http://schemas.openxmlformats.org/officeDocument/2006/math">
                    <m:r>
                      <a:rPr lang="nb-NO" sz="24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sz="2400" b="0" dirty="0" smtClean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2011" y="1155587"/>
                <a:ext cx="748666" cy="369332"/>
              </a:xfrm>
              <a:prstGeom prst="rect">
                <a:avLst/>
              </a:prstGeom>
              <a:blipFill rotWithShape="0">
                <a:blip r:embed="rId15"/>
                <a:stretch>
                  <a:fillRect l="-25203" t="-25000" r="-11382" b="-5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173315" y="2603984"/>
                <a:ext cx="1618328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 smtClean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3315" y="2603984"/>
                <a:ext cx="1618328" cy="434734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033533" y="2617162"/>
                <a:ext cx="162294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 smtClean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533" y="2617162"/>
                <a:ext cx="1622945" cy="434734"/>
              </a:xfrm>
              <a:prstGeom prst="rect">
                <a:avLst/>
              </a:prstGeom>
              <a:blipFill rotWithShape="0">
                <a:blip r:embed="rId17"/>
                <a:stretch>
                  <a:fillRect l="-3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2313085" y="3967102"/>
                <a:ext cx="3410485" cy="3474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Alice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Bob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sz="20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sz="20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3085" y="3967102"/>
                <a:ext cx="3410485" cy="347403"/>
              </a:xfrm>
              <a:prstGeom prst="rect">
                <a:avLst/>
              </a:prstGeom>
              <a:blipFill rotWithShape="0">
                <a:blip r:embed="rId18"/>
                <a:stretch>
                  <a:fillRect l="-1607" b="-175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289817" y="3498174"/>
                <a:ext cx="3527889" cy="3474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Alice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Bob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9817" y="3498174"/>
                <a:ext cx="3527889" cy="347403"/>
              </a:xfrm>
              <a:prstGeom prst="rect">
                <a:avLst/>
              </a:prstGeom>
              <a:blipFill rotWithShape="0">
                <a:blip r:embed="rId19"/>
                <a:stretch>
                  <a:fillRect l="-2591" b="-1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555366" y="3987726"/>
                <a:ext cx="3410485" cy="3474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Alice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Bob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sz="20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sz="20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366" y="3987726"/>
                <a:ext cx="3410485" cy="347403"/>
              </a:xfrm>
              <a:prstGeom prst="rect">
                <a:avLst/>
              </a:prstGeom>
              <a:blipFill rotWithShape="0">
                <a:blip r:embed="rId20"/>
                <a:stretch>
                  <a:fillRect l="-1607" b="-175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/>
          <p:cNvCxnSpPr/>
          <p:nvPr/>
        </p:nvCxnSpPr>
        <p:spPr bwMode="auto">
          <a:xfrm flipH="1">
            <a:off x="9214867" y="1217904"/>
            <a:ext cx="338036" cy="1270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9536235" y="1009319"/>
            <a:ext cx="1660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Long-term key</a:t>
            </a:r>
          </a:p>
        </p:txBody>
      </p:sp>
      <p:cxnSp>
        <p:nvCxnSpPr>
          <p:cNvPr id="31" name="Straight Arrow Connector 30"/>
          <p:cNvCxnSpPr/>
          <p:nvPr/>
        </p:nvCxnSpPr>
        <p:spPr bwMode="auto">
          <a:xfrm>
            <a:off x="2158108" y="1217284"/>
            <a:ext cx="288415" cy="929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" name="TextBox 31"/>
          <p:cNvSpPr txBox="1"/>
          <p:nvPr/>
        </p:nvSpPr>
        <p:spPr>
          <a:xfrm>
            <a:off x="720587" y="1003021"/>
            <a:ext cx="15283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Long-term key</a:t>
            </a:r>
          </a:p>
        </p:txBody>
      </p:sp>
    </p:spTree>
    <p:extLst>
      <p:ext uri="{BB962C8B-B14F-4D97-AF65-F5344CB8AC3E}">
        <p14:creationId xmlns:p14="http://schemas.microsoft.com/office/powerpoint/2010/main" val="3024102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1" grpId="0"/>
      <p:bldP spid="30" grpId="0"/>
      <p:bldP spid="19" grpId="0"/>
      <p:bldP spid="20" grpId="0"/>
      <p:bldP spid="22" grpId="0"/>
      <p:bldP spid="25" grpId="0"/>
      <p:bldP spid="26" grpId="0"/>
      <p:bldP spid="2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2076077" y="3498174"/>
                <a:ext cx="340689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Alice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Bob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6077" y="3498174"/>
                <a:ext cx="3406895" cy="307777"/>
              </a:xfrm>
              <a:prstGeom prst="rect">
                <a:avLst/>
              </a:prstGeom>
              <a:blipFill>
                <a:blip r:embed="rId3"/>
                <a:stretch>
                  <a:fillRect l="-2688" b="-12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2313085" y="3967102"/>
                <a:ext cx="3458063" cy="3474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Alice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Bob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sz="20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sz="20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3085" y="3967102"/>
                <a:ext cx="3458063" cy="347403"/>
              </a:xfrm>
              <a:prstGeom prst="rect">
                <a:avLst/>
              </a:prstGeom>
              <a:blipFill>
                <a:blip r:embed="rId4"/>
                <a:stretch>
                  <a:fillRect l="-1585" b="-1754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7230548" y="3498174"/>
                <a:ext cx="3746154" cy="3474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′←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Alice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Bob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p>
                                <m:sSupPr>
                                  <m:ctrlPr>
                                    <a:rPr lang="nb-NO" sz="20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20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𝑍</m:t>
                                  </m:r>
                                </m:e>
                                <m:sup>
                                  <m:r>
                                    <a:rPr lang="nb-NO" sz="20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0548" y="3498174"/>
                <a:ext cx="3746154" cy="347403"/>
              </a:xfrm>
              <a:prstGeom prst="rect">
                <a:avLst/>
              </a:prstGeom>
              <a:blipFill>
                <a:blip r:embed="rId5"/>
                <a:stretch>
                  <a:fillRect l="-2602" b="-350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0" name="TextBox 59"/>
              <p:cNvSpPr txBox="1"/>
              <p:nvPr/>
            </p:nvSpPr>
            <p:spPr>
              <a:xfrm>
                <a:off x="7555366" y="3977566"/>
                <a:ext cx="3432799" cy="3744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Alice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Bob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sz="20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sSup>
                                <m:sSupPr>
                                  <m:ctrlPr>
                                    <a:rPr lang="nb-NO" sz="20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20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nb-NO" sz="20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20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000" b="0" dirty="0" smtClean="0"/>
              </a:p>
            </p:txBody>
          </p:sp>
        </mc:Choice>
        <mc:Fallback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366" y="3977566"/>
                <a:ext cx="3432799" cy="374461"/>
              </a:xfrm>
              <a:prstGeom prst="rect">
                <a:avLst/>
              </a:prstGeom>
              <a:blipFill rotWithShape="0">
                <a:blip r:embed="rId6"/>
                <a:stretch>
                  <a:fillRect l="-1596" b="-161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Noise-protocol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389181" y="1163207"/>
                <a:ext cx="110665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400" b="0" dirty="0" smtClean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9181" y="1163207"/>
                <a:ext cx="1106650" cy="369332"/>
              </a:xfrm>
              <a:prstGeom prst="rect">
                <a:avLst/>
              </a:prstGeom>
              <a:blipFill rotWithShape="0">
                <a:blip r:embed="rId9"/>
                <a:stretch>
                  <a:fillRect l="-9341" r="-4396" b="-3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507974" y="1163207"/>
                <a:ext cx="8634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7974" y="1163207"/>
                <a:ext cx="863441" cy="307777"/>
              </a:xfrm>
              <a:prstGeom prst="rect">
                <a:avLst/>
              </a:prstGeom>
              <a:blipFill rotWithShape="0">
                <a:blip r:embed="rId13"/>
                <a:stretch>
                  <a:fillRect l="-5634" b="-3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328537" y="1158374"/>
                <a:ext cx="869854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8537" y="1158374"/>
                <a:ext cx="869854" cy="313291"/>
              </a:xfrm>
              <a:prstGeom prst="rect">
                <a:avLst/>
              </a:prstGeom>
              <a:blipFill rotWithShape="0">
                <a:blip r:embed="rId14"/>
                <a:stretch>
                  <a:fillRect l="-5594" t="-1961" r="-2098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412011" y="1155587"/>
                <a:ext cx="74866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sz="2400" b="0" dirty="0" smtClean="0"/>
                  <a:t>,</a:t>
                </a:r>
                <a:r>
                  <a:rPr lang="nb-NO" sz="2400" b="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b="0" dirty="0" smtClean="0"/>
                  <a:t>, </a:t>
                </a:r>
                <a14:m>
                  <m:oMath xmlns:m="http://schemas.openxmlformats.org/officeDocument/2006/math">
                    <m:r>
                      <a:rPr lang="nb-NO" sz="24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sz="2400" b="0" dirty="0" smtClean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2011" y="1155587"/>
                <a:ext cx="748666" cy="369332"/>
              </a:xfrm>
              <a:prstGeom prst="rect">
                <a:avLst/>
              </a:prstGeom>
              <a:blipFill rotWithShape="0">
                <a:blip r:embed="rId15"/>
                <a:stretch>
                  <a:fillRect l="-25203" t="-25000" r="-11382" b="-5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173315" y="2603984"/>
                <a:ext cx="1618328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 smtClean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3315" y="2603984"/>
                <a:ext cx="1618328" cy="434734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033533" y="2617162"/>
                <a:ext cx="162294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 smtClean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533" y="2617162"/>
                <a:ext cx="1622945" cy="434734"/>
              </a:xfrm>
              <a:prstGeom prst="rect">
                <a:avLst/>
              </a:prstGeom>
              <a:blipFill rotWithShape="0">
                <a:blip r:embed="rId17"/>
                <a:stretch>
                  <a:fillRect l="-3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Multiply 25"/>
          <p:cNvSpPr/>
          <p:nvPr/>
        </p:nvSpPr>
        <p:spPr bwMode="auto">
          <a:xfrm>
            <a:off x="5083230" y="2295899"/>
            <a:ext cx="967650" cy="844746"/>
          </a:xfrm>
          <a:prstGeom prst="mathMultiply">
            <a:avLst>
              <a:gd name="adj1" fmla="val 3558"/>
            </a:avLst>
          </a:prstGeom>
          <a:solidFill>
            <a:schemeClr val="accent6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463417" y="1982499"/>
                <a:ext cx="87043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982499"/>
                <a:ext cx="870430" cy="307777"/>
              </a:xfrm>
              <a:prstGeom prst="rect">
                <a:avLst/>
              </a:prstGeom>
              <a:blipFill rotWithShape="0">
                <a:blip r:embed="rId21"/>
                <a:stretch>
                  <a:fillRect l="-5594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Multiply 27"/>
          <p:cNvSpPr/>
          <p:nvPr/>
        </p:nvSpPr>
        <p:spPr bwMode="auto">
          <a:xfrm>
            <a:off x="5458681" y="1772416"/>
            <a:ext cx="967650" cy="844746"/>
          </a:xfrm>
          <a:prstGeom prst="mathMultiply">
            <a:avLst>
              <a:gd name="adj1" fmla="val 3558"/>
            </a:avLst>
          </a:prstGeom>
          <a:solidFill>
            <a:srgbClr val="FF000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29" name="Straight Arrow Connector 28"/>
          <p:cNvCxnSpPr/>
          <p:nvPr/>
        </p:nvCxnSpPr>
        <p:spPr bwMode="auto">
          <a:xfrm flipV="1">
            <a:off x="4419600" y="2352675"/>
            <a:ext cx="1907258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blipFill rotWithShape="0">
                <a:blip r:embed="rId22"/>
                <a:stretch>
                  <a:fillRect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Arrow Connector 33"/>
          <p:cNvCxnSpPr/>
          <p:nvPr/>
        </p:nvCxnSpPr>
        <p:spPr bwMode="auto">
          <a:xfrm flipH="1">
            <a:off x="5305425" y="2857500"/>
            <a:ext cx="219075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23" cstate="print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18" t="10315" r="26200" b="10998"/>
          <a:stretch/>
        </p:blipFill>
        <p:spPr>
          <a:xfrm>
            <a:off x="5551148" y="3036674"/>
            <a:ext cx="782716" cy="99327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6364350" y="3105666"/>
                <a:ext cx="25968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nb-NO" sz="2000" b="0" dirty="0" smtClean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4350" y="3105666"/>
                <a:ext cx="259686" cy="307777"/>
              </a:xfrm>
              <a:prstGeom prst="rect">
                <a:avLst/>
              </a:prstGeom>
              <a:blipFill rotWithShape="0">
                <a:blip r:embed="rId25"/>
                <a:stretch>
                  <a:fillRect l="-37209" r="-11628" b="-137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 rot="20860872">
                <a:off x="7245573" y="2040900"/>
                <a:ext cx="90627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′=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860872">
                <a:off x="7245573" y="2040900"/>
                <a:ext cx="906274" cy="307777"/>
              </a:xfrm>
              <a:prstGeom prst="rect">
                <a:avLst/>
              </a:prstGeom>
              <a:blipFill rotWithShape="0">
                <a:blip r:embed="rId26"/>
                <a:stretch>
                  <a:fillRect l="-5732" b="-109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Freeform 39"/>
          <p:cNvSpPr/>
          <p:nvPr/>
        </p:nvSpPr>
        <p:spPr bwMode="auto">
          <a:xfrm>
            <a:off x="3435400" y="2210948"/>
            <a:ext cx="2114468" cy="1305360"/>
          </a:xfrm>
          <a:custGeom>
            <a:avLst/>
            <a:gdLst>
              <a:gd name="connsiteX0" fmla="*/ 2529840 w 2529840"/>
              <a:gd name="connsiteY0" fmla="*/ 1211580 h 1211580"/>
              <a:gd name="connsiteX1" fmla="*/ 1181100 w 2529840"/>
              <a:gd name="connsiteY1" fmla="*/ 868680 h 1211580"/>
              <a:gd name="connsiteX2" fmla="*/ 571500 w 2529840"/>
              <a:gd name="connsiteY2" fmla="*/ 182880 h 1211580"/>
              <a:gd name="connsiteX3" fmla="*/ 0 w 2529840"/>
              <a:gd name="connsiteY3" fmla="*/ 0 h 1211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29840" h="1211580">
                <a:moveTo>
                  <a:pt x="2529840" y="1211580"/>
                </a:moveTo>
                <a:cubicBezTo>
                  <a:pt x="2018665" y="1125855"/>
                  <a:pt x="1507490" y="1040130"/>
                  <a:pt x="1181100" y="868680"/>
                </a:cubicBezTo>
                <a:cubicBezTo>
                  <a:pt x="854710" y="697230"/>
                  <a:pt x="768350" y="327660"/>
                  <a:pt x="571500" y="182880"/>
                </a:cubicBezTo>
                <a:cubicBezTo>
                  <a:pt x="374650" y="38100"/>
                  <a:pt x="187325" y="19050"/>
                  <a:pt x="0" y="0"/>
                </a:cubicBezTo>
              </a:path>
            </a:pathLst>
          </a:custGeom>
          <a:noFill/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triangle" w="lg" len="lg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5419269" y="3102275"/>
                <a:ext cx="19832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nb-NO" sz="2000" b="0" dirty="0" smtClean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9269" y="3102275"/>
                <a:ext cx="198324" cy="307777"/>
              </a:xfrm>
              <a:prstGeom prst="rect">
                <a:avLst/>
              </a:prstGeom>
              <a:blipFill rotWithShape="0">
                <a:blip r:embed="rId27"/>
                <a:stretch>
                  <a:fillRect l="-33333" b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 rot="1274082">
                <a:off x="3693483" y="1981244"/>
                <a:ext cx="84683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274082">
                <a:off x="3693483" y="1981244"/>
                <a:ext cx="846835" cy="307777"/>
              </a:xfrm>
              <a:prstGeom prst="rect">
                <a:avLst/>
              </a:prstGeom>
              <a:blipFill rotWithShape="0">
                <a:blip r:embed="rId28"/>
                <a:stretch>
                  <a:fillRect l="-6040" b="-91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Freeform 42"/>
          <p:cNvSpPr/>
          <p:nvPr/>
        </p:nvSpPr>
        <p:spPr bwMode="auto">
          <a:xfrm flipH="1">
            <a:off x="6392982" y="2330938"/>
            <a:ext cx="1794743" cy="1259757"/>
          </a:xfrm>
          <a:custGeom>
            <a:avLst/>
            <a:gdLst>
              <a:gd name="connsiteX0" fmla="*/ 2529840 w 2529840"/>
              <a:gd name="connsiteY0" fmla="*/ 1211580 h 1211580"/>
              <a:gd name="connsiteX1" fmla="*/ 1181100 w 2529840"/>
              <a:gd name="connsiteY1" fmla="*/ 868680 h 1211580"/>
              <a:gd name="connsiteX2" fmla="*/ 571500 w 2529840"/>
              <a:gd name="connsiteY2" fmla="*/ 182880 h 1211580"/>
              <a:gd name="connsiteX3" fmla="*/ 0 w 2529840"/>
              <a:gd name="connsiteY3" fmla="*/ 0 h 1211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29840" h="1211580">
                <a:moveTo>
                  <a:pt x="2529840" y="1211580"/>
                </a:moveTo>
                <a:cubicBezTo>
                  <a:pt x="2018665" y="1125855"/>
                  <a:pt x="1507490" y="1040130"/>
                  <a:pt x="1181100" y="868680"/>
                </a:cubicBezTo>
                <a:cubicBezTo>
                  <a:pt x="854710" y="697230"/>
                  <a:pt x="768350" y="327660"/>
                  <a:pt x="571500" y="182880"/>
                </a:cubicBezTo>
                <a:cubicBezTo>
                  <a:pt x="374650" y="38100"/>
                  <a:pt x="187325" y="19050"/>
                  <a:pt x="0" y="0"/>
                </a:cubicBezTo>
              </a:path>
            </a:pathLst>
          </a:custGeom>
          <a:noFill/>
          <a:ln w="19050" cap="flat" cmpd="sng" algn="ctr">
            <a:solidFill>
              <a:srgbClr val="EC1C24"/>
            </a:solidFill>
            <a:prstDash val="solid"/>
            <a:round/>
            <a:headEnd type="none" w="med" len="med"/>
            <a:tailEnd type="triangle" w="lg" len="lg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 bwMode="auto">
          <a:xfrm>
            <a:off x="4515046" y="3891298"/>
            <a:ext cx="459806" cy="528978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48" name="Oval 47"/>
          <p:cNvSpPr/>
          <p:nvPr/>
        </p:nvSpPr>
        <p:spPr bwMode="auto">
          <a:xfrm>
            <a:off x="9753478" y="3923757"/>
            <a:ext cx="459806" cy="528978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4759038" y="5116294"/>
                <a:ext cx="286594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000" b="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Can't compute</a:t>
                </a:r>
                <a:r>
                  <a:rPr lang="nb-NO" sz="2000" b="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nb-NO" sz="2000" b="0" i="1" dirty="0" smtClean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nb-NO" sz="2000" b="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or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sz="20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20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!</a:t>
                </a: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9038" y="5116294"/>
                <a:ext cx="2865943" cy="400110"/>
              </a:xfrm>
              <a:prstGeom prst="rect">
                <a:avLst/>
              </a:prstGeom>
              <a:blipFill rotWithShape="0">
                <a:blip r:embed="rId31"/>
                <a:stretch>
                  <a:fillRect l="-2340" t="-6061" b="-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Arrow Connector 44"/>
          <p:cNvCxnSpPr/>
          <p:nvPr/>
        </p:nvCxnSpPr>
        <p:spPr bwMode="auto">
          <a:xfrm flipH="1">
            <a:off x="9214867" y="1217904"/>
            <a:ext cx="338036" cy="1270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0" name="TextBox 49"/>
          <p:cNvSpPr txBox="1"/>
          <p:nvPr/>
        </p:nvSpPr>
        <p:spPr>
          <a:xfrm>
            <a:off x="9536235" y="1009319"/>
            <a:ext cx="1660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Long-term key</a:t>
            </a:r>
          </a:p>
        </p:txBody>
      </p:sp>
      <p:cxnSp>
        <p:nvCxnSpPr>
          <p:cNvPr id="51" name="Straight Arrow Connector 50"/>
          <p:cNvCxnSpPr/>
          <p:nvPr/>
        </p:nvCxnSpPr>
        <p:spPr bwMode="auto">
          <a:xfrm>
            <a:off x="2158108" y="1217284"/>
            <a:ext cx="288415" cy="929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2" name="TextBox 51"/>
          <p:cNvSpPr txBox="1"/>
          <p:nvPr/>
        </p:nvSpPr>
        <p:spPr>
          <a:xfrm>
            <a:off x="720587" y="1003021"/>
            <a:ext cx="15283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Long-term key</a:t>
            </a:r>
          </a:p>
        </p:txBody>
      </p:sp>
    </p:spTree>
    <p:extLst>
      <p:ext uri="{BB962C8B-B14F-4D97-AF65-F5344CB8AC3E}">
        <p14:creationId xmlns:p14="http://schemas.microsoft.com/office/powerpoint/2010/main" val="2044710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59" grpId="0"/>
      <p:bldP spid="60" grpId="0"/>
      <p:bldP spid="47" grpId="0" animBg="1"/>
      <p:bldP spid="48" grpId="0" animBg="1"/>
      <p:bldP spid="4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2076077" y="3498174"/>
                <a:ext cx="340689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Alice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Bob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6077" y="3498174"/>
                <a:ext cx="3406895" cy="307777"/>
              </a:xfrm>
              <a:prstGeom prst="rect">
                <a:avLst/>
              </a:prstGeom>
              <a:blipFill>
                <a:blip r:embed="rId3"/>
                <a:stretch>
                  <a:fillRect l="-2688" b="-12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2313085" y="3967102"/>
                <a:ext cx="3458063" cy="3474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Alice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Bob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sz="20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sz="20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3085" y="3967102"/>
                <a:ext cx="3458063" cy="347403"/>
              </a:xfrm>
              <a:prstGeom prst="rect">
                <a:avLst/>
              </a:prstGeom>
              <a:blipFill>
                <a:blip r:embed="rId4"/>
                <a:stretch>
                  <a:fillRect l="-1585" b="-1754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7230548" y="3498174"/>
                <a:ext cx="3746154" cy="3474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′←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Alice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Bob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p>
                                <m:sSupPr>
                                  <m:ctrlPr>
                                    <a:rPr lang="nb-NO" sz="20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20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𝑍</m:t>
                                  </m:r>
                                </m:e>
                                <m:sup>
                                  <m:r>
                                    <a:rPr lang="nb-NO" sz="20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0548" y="3498174"/>
                <a:ext cx="3746154" cy="347403"/>
              </a:xfrm>
              <a:prstGeom prst="rect">
                <a:avLst/>
              </a:prstGeom>
              <a:blipFill>
                <a:blip r:embed="rId5"/>
                <a:stretch>
                  <a:fillRect l="-2602" b="-350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0" name="TextBox 59"/>
              <p:cNvSpPr txBox="1"/>
              <p:nvPr/>
            </p:nvSpPr>
            <p:spPr>
              <a:xfrm>
                <a:off x="7555366" y="3977566"/>
                <a:ext cx="3432799" cy="3744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Alice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Bob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sz="20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sSup>
                                <m:sSupPr>
                                  <m:ctrlPr>
                                    <a:rPr lang="nb-NO" sz="20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20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nb-NO" sz="20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20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000" b="0" dirty="0" smtClean="0"/>
              </a:p>
            </p:txBody>
          </p:sp>
        </mc:Choice>
        <mc:Fallback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366" y="3977566"/>
                <a:ext cx="3432799" cy="374461"/>
              </a:xfrm>
              <a:prstGeom prst="rect">
                <a:avLst/>
              </a:prstGeom>
              <a:blipFill rotWithShape="0">
                <a:blip r:embed="rId6"/>
                <a:stretch>
                  <a:fillRect l="-1596" b="-161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Noise-protocol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389181" y="1163207"/>
                <a:ext cx="110665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400" b="0" dirty="0" smtClean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9181" y="1163207"/>
                <a:ext cx="1106650" cy="369332"/>
              </a:xfrm>
              <a:prstGeom prst="rect">
                <a:avLst/>
              </a:prstGeom>
              <a:blipFill rotWithShape="0">
                <a:blip r:embed="rId9"/>
                <a:stretch>
                  <a:fillRect l="-9341" r="-4396" b="-3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507974" y="1163207"/>
                <a:ext cx="8634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7974" y="1163207"/>
                <a:ext cx="863441" cy="307777"/>
              </a:xfrm>
              <a:prstGeom prst="rect">
                <a:avLst/>
              </a:prstGeom>
              <a:blipFill rotWithShape="0">
                <a:blip r:embed="rId13"/>
                <a:stretch>
                  <a:fillRect l="-5634" b="-3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328537" y="1158374"/>
                <a:ext cx="869854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8537" y="1158374"/>
                <a:ext cx="869854" cy="313291"/>
              </a:xfrm>
              <a:prstGeom prst="rect">
                <a:avLst/>
              </a:prstGeom>
              <a:blipFill rotWithShape="0">
                <a:blip r:embed="rId14"/>
                <a:stretch>
                  <a:fillRect l="-5594" t="-1961" r="-2098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412011" y="1155587"/>
                <a:ext cx="74866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sz="2400" b="0" dirty="0" smtClean="0"/>
                  <a:t>,</a:t>
                </a:r>
                <a:r>
                  <a:rPr lang="nb-NO" sz="2400" b="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b="0" dirty="0" smtClean="0"/>
                  <a:t>, </a:t>
                </a:r>
                <a14:m>
                  <m:oMath xmlns:m="http://schemas.openxmlformats.org/officeDocument/2006/math">
                    <m:r>
                      <a:rPr lang="nb-NO" sz="24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sz="2400" b="0" dirty="0" smtClean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2011" y="1155587"/>
                <a:ext cx="748666" cy="369332"/>
              </a:xfrm>
              <a:prstGeom prst="rect">
                <a:avLst/>
              </a:prstGeom>
              <a:blipFill rotWithShape="0">
                <a:blip r:embed="rId15"/>
                <a:stretch>
                  <a:fillRect l="-25203" t="-25000" r="-11382" b="-5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173315" y="2603984"/>
                <a:ext cx="1618328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 smtClean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3315" y="2603984"/>
                <a:ext cx="1618328" cy="434734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033533" y="2617162"/>
                <a:ext cx="162294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 smtClean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533" y="2617162"/>
                <a:ext cx="1622945" cy="434734"/>
              </a:xfrm>
              <a:prstGeom prst="rect">
                <a:avLst/>
              </a:prstGeom>
              <a:blipFill rotWithShape="0">
                <a:blip r:embed="rId17"/>
                <a:stretch>
                  <a:fillRect l="-3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Multiply 25"/>
          <p:cNvSpPr/>
          <p:nvPr/>
        </p:nvSpPr>
        <p:spPr bwMode="auto">
          <a:xfrm>
            <a:off x="5083230" y="2295899"/>
            <a:ext cx="967650" cy="844746"/>
          </a:xfrm>
          <a:prstGeom prst="mathMultiply">
            <a:avLst>
              <a:gd name="adj1" fmla="val 3558"/>
            </a:avLst>
          </a:prstGeom>
          <a:solidFill>
            <a:schemeClr val="accent6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463417" y="1982499"/>
                <a:ext cx="87043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982499"/>
                <a:ext cx="870430" cy="307777"/>
              </a:xfrm>
              <a:prstGeom prst="rect">
                <a:avLst/>
              </a:prstGeom>
              <a:blipFill rotWithShape="0">
                <a:blip r:embed="rId21"/>
                <a:stretch>
                  <a:fillRect l="-5594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Multiply 27"/>
          <p:cNvSpPr/>
          <p:nvPr/>
        </p:nvSpPr>
        <p:spPr bwMode="auto">
          <a:xfrm>
            <a:off x="5458681" y="1772416"/>
            <a:ext cx="967650" cy="844746"/>
          </a:xfrm>
          <a:prstGeom prst="mathMultiply">
            <a:avLst>
              <a:gd name="adj1" fmla="val 3558"/>
            </a:avLst>
          </a:prstGeom>
          <a:solidFill>
            <a:srgbClr val="FF000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29" name="Straight Arrow Connector 28"/>
          <p:cNvCxnSpPr/>
          <p:nvPr/>
        </p:nvCxnSpPr>
        <p:spPr bwMode="auto">
          <a:xfrm flipV="1">
            <a:off x="4419600" y="2352675"/>
            <a:ext cx="1907258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blipFill rotWithShape="0">
                <a:blip r:embed="rId22"/>
                <a:stretch>
                  <a:fillRect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Arrow Connector 33"/>
          <p:cNvCxnSpPr/>
          <p:nvPr/>
        </p:nvCxnSpPr>
        <p:spPr bwMode="auto">
          <a:xfrm flipH="1">
            <a:off x="5305425" y="2857500"/>
            <a:ext cx="219075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23" cstate="print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18" t="10315" r="26200" b="10998"/>
          <a:stretch/>
        </p:blipFill>
        <p:spPr>
          <a:xfrm>
            <a:off x="5551148" y="3036674"/>
            <a:ext cx="782716" cy="99327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6364350" y="3105666"/>
                <a:ext cx="25968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nb-NO" sz="2000" b="0" dirty="0" smtClean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4350" y="3105666"/>
                <a:ext cx="259686" cy="307777"/>
              </a:xfrm>
              <a:prstGeom prst="rect">
                <a:avLst/>
              </a:prstGeom>
              <a:blipFill rotWithShape="0">
                <a:blip r:embed="rId25"/>
                <a:stretch>
                  <a:fillRect l="-37209" r="-11628" b="-137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 rot="20860872">
                <a:off x="7245573" y="2040900"/>
                <a:ext cx="90627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′=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860872">
                <a:off x="7245573" y="2040900"/>
                <a:ext cx="906274" cy="307777"/>
              </a:xfrm>
              <a:prstGeom prst="rect">
                <a:avLst/>
              </a:prstGeom>
              <a:blipFill rotWithShape="0">
                <a:blip r:embed="rId26"/>
                <a:stretch>
                  <a:fillRect l="-5732" b="-109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Freeform 39"/>
          <p:cNvSpPr/>
          <p:nvPr/>
        </p:nvSpPr>
        <p:spPr bwMode="auto">
          <a:xfrm>
            <a:off x="3435400" y="2210948"/>
            <a:ext cx="2114468" cy="1305360"/>
          </a:xfrm>
          <a:custGeom>
            <a:avLst/>
            <a:gdLst>
              <a:gd name="connsiteX0" fmla="*/ 2529840 w 2529840"/>
              <a:gd name="connsiteY0" fmla="*/ 1211580 h 1211580"/>
              <a:gd name="connsiteX1" fmla="*/ 1181100 w 2529840"/>
              <a:gd name="connsiteY1" fmla="*/ 868680 h 1211580"/>
              <a:gd name="connsiteX2" fmla="*/ 571500 w 2529840"/>
              <a:gd name="connsiteY2" fmla="*/ 182880 h 1211580"/>
              <a:gd name="connsiteX3" fmla="*/ 0 w 2529840"/>
              <a:gd name="connsiteY3" fmla="*/ 0 h 1211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29840" h="1211580">
                <a:moveTo>
                  <a:pt x="2529840" y="1211580"/>
                </a:moveTo>
                <a:cubicBezTo>
                  <a:pt x="2018665" y="1125855"/>
                  <a:pt x="1507490" y="1040130"/>
                  <a:pt x="1181100" y="868680"/>
                </a:cubicBezTo>
                <a:cubicBezTo>
                  <a:pt x="854710" y="697230"/>
                  <a:pt x="768350" y="327660"/>
                  <a:pt x="571500" y="182880"/>
                </a:cubicBezTo>
                <a:cubicBezTo>
                  <a:pt x="374650" y="38100"/>
                  <a:pt x="187325" y="19050"/>
                  <a:pt x="0" y="0"/>
                </a:cubicBezTo>
              </a:path>
            </a:pathLst>
          </a:custGeom>
          <a:noFill/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triangle" w="lg" len="lg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5419269" y="3102275"/>
                <a:ext cx="19832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nb-NO" sz="2000" b="0" dirty="0" smtClean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9269" y="3102275"/>
                <a:ext cx="198324" cy="307777"/>
              </a:xfrm>
              <a:prstGeom prst="rect">
                <a:avLst/>
              </a:prstGeom>
              <a:blipFill rotWithShape="0">
                <a:blip r:embed="rId27"/>
                <a:stretch>
                  <a:fillRect l="-33333" b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 rot="1274082">
                <a:off x="3693483" y="1981244"/>
                <a:ext cx="84683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274082">
                <a:off x="3693483" y="1981244"/>
                <a:ext cx="846835" cy="307777"/>
              </a:xfrm>
              <a:prstGeom prst="rect">
                <a:avLst/>
              </a:prstGeom>
              <a:blipFill rotWithShape="0">
                <a:blip r:embed="rId28"/>
                <a:stretch>
                  <a:fillRect l="-6040" b="-91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Freeform 42"/>
          <p:cNvSpPr/>
          <p:nvPr/>
        </p:nvSpPr>
        <p:spPr bwMode="auto">
          <a:xfrm flipH="1">
            <a:off x="6392982" y="2330938"/>
            <a:ext cx="1794743" cy="1259757"/>
          </a:xfrm>
          <a:custGeom>
            <a:avLst/>
            <a:gdLst>
              <a:gd name="connsiteX0" fmla="*/ 2529840 w 2529840"/>
              <a:gd name="connsiteY0" fmla="*/ 1211580 h 1211580"/>
              <a:gd name="connsiteX1" fmla="*/ 1181100 w 2529840"/>
              <a:gd name="connsiteY1" fmla="*/ 868680 h 1211580"/>
              <a:gd name="connsiteX2" fmla="*/ 571500 w 2529840"/>
              <a:gd name="connsiteY2" fmla="*/ 182880 h 1211580"/>
              <a:gd name="connsiteX3" fmla="*/ 0 w 2529840"/>
              <a:gd name="connsiteY3" fmla="*/ 0 h 1211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29840" h="1211580">
                <a:moveTo>
                  <a:pt x="2529840" y="1211580"/>
                </a:moveTo>
                <a:cubicBezTo>
                  <a:pt x="2018665" y="1125855"/>
                  <a:pt x="1507490" y="1040130"/>
                  <a:pt x="1181100" y="868680"/>
                </a:cubicBezTo>
                <a:cubicBezTo>
                  <a:pt x="854710" y="697230"/>
                  <a:pt x="768350" y="327660"/>
                  <a:pt x="571500" y="182880"/>
                </a:cubicBezTo>
                <a:cubicBezTo>
                  <a:pt x="374650" y="38100"/>
                  <a:pt x="187325" y="19050"/>
                  <a:pt x="0" y="0"/>
                </a:cubicBezTo>
              </a:path>
            </a:pathLst>
          </a:custGeom>
          <a:noFill/>
          <a:ln w="19050" cap="flat" cmpd="sng" algn="ctr">
            <a:solidFill>
              <a:srgbClr val="EC1C24"/>
            </a:solidFill>
            <a:prstDash val="solid"/>
            <a:round/>
            <a:headEnd type="none" w="med" len="med"/>
            <a:tailEnd type="triangle" w="lg" len="lg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5" name="Straight Arrow Connector 44"/>
          <p:cNvCxnSpPr/>
          <p:nvPr/>
        </p:nvCxnSpPr>
        <p:spPr bwMode="auto">
          <a:xfrm flipH="1">
            <a:off x="9214867" y="1217904"/>
            <a:ext cx="338036" cy="1270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0" name="TextBox 49"/>
          <p:cNvSpPr txBox="1"/>
          <p:nvPr/>
        </p:nvSpPr>
        <p:spPr>
          <a:xfrm>
            <a:off x="9536235" y="1009319"/>
            <a:ext cx="1660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Long-term key</a:t>
            </a:r>
          </a:p>
        </p:txBody>
      </p:sp>
      <p:cxnSp>
        <p:nvCxnSpPr>
          <p:cNvPr id="51" name="Straight Arrow Connector 50"/>
          <p:cNvCxnSpPr/>
          <p:nvPr/>
        </p:nvCxnSpPr>
        <p:spPr bwMode="auto">
          <a:xfrm>
            <a:off x="2158108" y="1217284"/>
            <a:ext cx="288415" cy="929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2" name="TextBox 51"/>
          <p:cNvSpPr txBox="1"/>
          <p:nvPr/>
        </p:nvSpPr>
        <p:spPr>
          <a:xfrm>
            <a:off x="720587" y="1003021"/>
            <a:ext cx="15283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Long-term key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4" name="TextBox 43"/>
              <p:cNvSpPr txBox="1"/>
              <p:nvPr/>
            </p:nvSpPr>
            <p:spPr>
              <a:xfrm>
                <a:off x="812185" y="5395984"/>
                <a:ext cx="3737946" cy="3126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Alice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Bob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b="0" dirty="0" smtClean="0"/>
              </a:p>
            </p:txBody>
          </p:sp>
        </mc:Choice>
        <mc:Fallback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185" y="5395984"/>
                <a:ext cx="3737946" cy="312650"/>
              </a:xfrm>
              <a:prstGeom prst="rect">
                <a:avLst/>
              </a:prstGeom>
              <a:blipFill rotWithShape="0">
                <a:blip r:embed="rId29"/>
                <a:stretch>
                  <a:fillRect l="-2121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TextBox 45"/>
              <p:cNvSpPr txBox="1"/>
              <p:nvPr/>
            </p:nvSpPr>
            <p:spPr>
              <a:xfrm>
                <a:off x="812185" y="4921970"/>
                <a:ext cx="3331874" cy="3126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Alice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Bob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b="0" dirty="0" smtClean="0"/>
              </a:p>
            </p:txBody>
          </p:sp>
        </mc:Choice>
        <mc:Fallback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185" y="4921970"/>
                <a:ext cx="3331874" cy="312650"/>
              </a:xfrm>
              <a:prstGeom prst="rect">
                <a:avLst/>
              </a:prstGeom>
              <a:blipFill rotWithShape="0">
                <a:blip r:embed="rId30"/>
                <a:stretch>
                  <a:fillRect l="-2377" b="-173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TextBox 52"/>
              <p:cNvSpPr txBox="1"/>
              <p:nvPr/>
            </p:nvSpPr>
            <p:spPr>
              <a:xfrm>
                <a:off x="812185" y="5895838"/>
                <a:ext cx="4190378" cy="3126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Alice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Bob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b="0" dirty="0" smtClean="0"/>
              </a:p>
            </p:txBody>
          </p:sp>
        </mc:Choice>
        <mc:Fallback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185" y="5895838"/>
                <a:ext cx="4190378" cy="312650"/>
              </a:xfrm>
              <a:prstGeom prst="rect">
                <a:avLst/>
              </a:prstGeom>
              <a:blipFill rotWithShape="0">
                <a:blip r:embed="rId31"/>
                <a:stretch>
                  <a:fillRect l="-1890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Box 53"/>
          <p:cNvSpPr txBox="1"/>
          <p:nvPr/>
        </p:nvSpPr>
        <p:spPr>
          <a:xfrm>
            <a:off x="5586993" y="4970472"/>
            <a:ext cx="57679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s</a:t>
            </a:r>
            <a:r>
              <a:rPr lang="en-US" sz="1400" dirty="0" smtClean="0">
                <a:solidFill>
                  <a:srgbClr val="FF0000"/>
                </a:solidFill>
              </a:rPr>
              <a:t>tatic</a:t>
            </a:r>
            <a:r>
              <a:rPr lang="en-US" sz="1400" dirty="0" smtClean="0"/>
              <a:t>-</a:t>
            </a:r>
            <a:r>
              <a:rPr lang="en-US" sz="1400" dirty="0" smtClean="0">
                <a:solidFill>
                  <a:schemeClr val="accent6"/>
                </a:solidFill>
              </a:rPr>
              <a:t>ephemeral</a:t>
            </a:r>
            <a:r>
              <a:rPr lang="en-US" sz="1400" dirty="0" smtClean="0"/>
              <a:t>, </a:t>
            </a:r>
            <a:r>
              <a:rPr lang="en-US" sz="1400" dirty="0" smtClean="0">
                <a:solidFill>
                  <a:srgbClr val="FF0000"/>
                </a:solidFill>
              </a:rPr>
              <a:t>ephemeral</a:t>
            </a:r>
            <a:r>
              <a:rPr lang="en-US" sz="1400" dirty="0" smtClean="0"/>
              <a:t>-</a:t>
            </a:r>
            <a:r>
              <a:rPr lang="en-US" sz="1400" dirty="0" smtClean="0">
                <a:solidFill>
                  <a:schemeClr val="accent6"/>
                </a:solidFill>
              </a:rPr>
              <a:t>static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586993" y="5439399"/>
            <a:ext cx="57679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s</a:t>
            </a:r>
            <a:r>
              <a:rPr lang="en-US" sz="1400" dirty="0" smtClean="0">
                <a:solidFill>
                  <a:srgbClr val="FF0000"/>
                </a:solidFill>
              </a:rPr>
              <a:t>tatic</a:t>
            </a:r>
            <a:r>
              <a:rPr lang="en-US" sz="1400" dirty="0" smtClean="0"/>
              <a:t>-</a:t>
            </a:r>
            <a:r>
              <a:rPr lang="en-US" sz="1400" dirty="0" smtClean="0">
                <a:solidFill>
                  <a:schemeClr val="accent6"/>
                </a:solidFill>
              </a:rPr>
              <a:t>ephemeral</a:t>
            </a:r>
            <a:r>
              <a:rPr lang="en-US" sz="1400" dirty="0" smtClean="0"/>
              <a:t>, </a:t>
            </a:r>
            <a:r>
              <a:rPr lang="en-US" sz="1400" dirty="0" smtClean="0">
                <a:solidFill>
                  <a:srgbClr val="FF0000"/>
                </a:solidFill>
              </a:rPr>
              <a:t>ephemeral</a:t>
            </a:r>
            <a:r>
              <a:rPr lang="en-US" sz="1400" dirty="0" smtClean="0"/>
              <a:t>-</a:t>
            </a:r>
            <a:r>
              <a:rPr lang="en-US" sz="1400" dirty="0" smtClean="0">
                <a:solidFill>
                  <a:schemeClr val="accent6"/>
                </a:solidFill>
              </a:rPr>
              <a:t>static</a:t>
            </a:r>
            <a:r>
              <a:rPr lang="en-US" sz="1400" dirty="0" smtClean="0"/>
              <a:t>, </a:t>
            </a:r>
            <a:r>
              <a:rPr lang="en-US" sz="1400" dirty="0" smtClean="0">
                <a:solidFill>
                  <a:srgbClr val="FF0000"/>
                </a:solidFill>
              </a:rPr>
              <a:t>ephemeral</a:t>
            </a:r>
            <a:r>
              <a:rPr lang="en-US" sz="1400" dirty="0" smtClean="0"/>
              <a:t>-</a:t>
            </a:r>
            <a:r>
              <a:rPr lang="en-US" sz="1400" dirty="0" smtClean="0">
                <a:solidFill>
                  <a:schemeClr val="accent6"/>
                </a:solidFill>
              </a:rPr>
              <a:t>ephemeral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586994" y="5935464"/>
            <a:ext cx="61627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static</a:t>
            </a:r>
            <a:r>
              <a:rPr lang="en-US" sz="1400" dirty="0" smtClean="0"/>
              <a:t>-</a:t>
            </a:r>
            <a:r>
              <a:rPr lang="en-US" sz="1400" dirty="0" smtClean="0">
                <a:solidFill>
                  <a:schemeClr val="accent6"/>
                </a:solidFill>
              </a:rPr>
              <a:t>static</a:t>
            </a:r>
            <a:r>
              <a:rPr lang="en-US" sz="1400" dirty="0" smtClean="0"/>
              <a:t>, </a:t>
            </a:r>
            <a:r>
              <a:rPr lang="en-US" sz="1400" dirty="0" smtClean="0">
                <a:solidFill>
                  <a:srgbClr val="FF0000"/>
                </a:solidFill>
              </a:rPr>
              <a:t>ephemeral</a:t>
            </a:r>
            <a:r>
              <a:rPr lang="en-US" sz="1400" dirty="0" smtClean="0"/>
              <a:t>-</a:t>
            </a:r>
            <a:r>
              <a:rPr lang="en-US" sz="1400" dirty="0" smtClean="0">
                <a:solidFill>
                  <a:schemeClr val="accent6"/>
                </a:solidFill>
              </a:rPr>
              <a:t>static</a:t>
            </a:r>
            <a:r>
              <a:rPr lang="en-US" sz="1400" dirty="0" smtClean="0"/>
              <a:t>, </a:t>
            </a:r>
            <a:r>
              <a:rPr lang="en-US" sz="1400" dirty="0" smtClean="0">
                <a:solidFill>
                  <a:srgbClr val="FF0000"/>
                </a:solidFill>
              </a:rPr>
              <a:t>ephemeral</a:t>
            </a:r>
            <a:r>
              <a:rPr lang="en-US" sz="1400" dirty="0" smtClean="0"/>
              <a:t>-</a:t>
            </a:r>
            <a:r>
              <a:rPr lang="en-US" sz="1400" dirty="0" smtClean="0">
                <a:solidFill>
                  <a:schemeClr val="accent6"/>
                </a:solidFill>
              </a:rPr>
              <a:t>static, </a:t>
            </a:r>
            <a:r>
              <a:rPr lang="en-US" sz="1400" dirty="0" smtClean="0">
                <a:solidFill>
                  <a:srgbClr val="FF0000"/>
                </a:solidFill>
              </a:rPr>
              <a:t>ephemeral</a:t>
            </a:r>
            <a:r>
              <a:rPr lang="en-US" sz="1400" dirty="0" smtClean="0">
                <a:solidFill>
                  <a:schemeClr val="accent6"/>
                </a:solidFill>
              </a:rPr>
              <a:t>-ephemeral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623392" y="4419996"/>
            <a:ext cx="3096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Many alternatives:</a:t>
            </a:r>
          </a:p>
        </p:txBody>
      </p:sp>
    </p:spTree>
    <p:extLst>
      <p:ext uri="{BB962C8B-B14F-4D97-AF65-F5344CB8AC3E}">
        <p14:creationId xmlns:p14="http://schemas.microsoft.com/office/powerpoint/2010/main" val="167893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6" grpId="0"/>
      <p:bldP spid="53" grpId="0"/>
      <p:bldP spid="54" grpId="0"/>
      <p:bldP spid="55" grpId="0"/>
      <p:bldP spid="5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Noise-protocol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463417" y="1982499"/>
                <a:ext cx="87043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982499"/>
                <a:ext cx="870430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5594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blipFill rotWithShape="0">
                <a:blip r:embed="rId4"/>
                <a:stretch>
                  <a:fillRect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389181" y="1163207"/>
                <a:ext cx="110665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400" b="0" dirty="0" smtClean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9181" y="1163207"/>
                <a:ext cx="1106650" cy="369332"/>
              </a:xfrm>
              <a:prstGeom prst="rect">
                <a:avLst/>
              </a:prstGeom>
              <a:blipFill rotWithShape="0">
                <a:blip r:embed="rId9"/>
                <a:stretch>
                  <a:fillRect l="-9341" r="-4396" b="-3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p:cxnSp>
        <p:nvCxnSpPr>
          <p:cNvPr id="35" name="Straight Arrow Connector 34"/>
          <p:cNvCxnSpPr/>
          <p:nvPr/>
        </p:nvCxnSpPr>
        <p:spPr bwMode="auto">
          <a:xfrm flipH="1" flipV="1">
            <a:off x="4381501" y="2854326"/>
            <a:ext cx="3114674" cy="317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/>
          <p:nvPr/>
        </p:nvCxnSpPr>
        <p:spPr bwMode="auto">
          <a:xfrm flipV="1">
            <a:off x="4419600" y="235267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507974" y="1163207"/>
                <a:ext cx="8634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7974" y="1163207"/>
                <a:ext cx="863441" cy="307777"/>
              </a:xfrm>
              <a:prstGeom prst="rect">
                <a:avLst/>
              </a:prstGeom>
              <a:blipFill rotWithShape="0">
                <a:blip r:embed="rId13"/>
                <a:stretch>
                  <a:fillRect l="-5634" b="-3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328537" y="1158374"/>
                <a:ext cx="869854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8537" y="1158374"/>
                <a:ext cx="869854" cy="313291"/>
              </a:xfrm>
              <a:prstGeom prst="rect">
                <a:avLst/>
              </a:prstGeom>
              <a:blipFill rotWithShape="0">
                <a:blip r:embed="rId14"/>
                <a:stretch>
                  <a:fillRect l="-5594" t="-1961" r="-2098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412011" y="1155587"/>
                <a:ext cx="74866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sz="2400" b="0" dirty="0" smtClean="0"/>
                  <a:t>,</a:t>
                </a:r>
                <a:r>
                  <a:rPr lang="nb-NO" sz="2400" b="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b="0" dirty="0" smtClean="0"/>
                  <a:t>, </a:t>
                </a:r>
                <a14:m>
                  <m:oMath xmlns:m="http://schemas.openxmlformats.org/officeDocument/2006/math">
                    <m:r>
                      <a:rPr lang="nb-NO" sz="24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sz="2400" b="0" dirty="0" smtClean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2011" y="1155587"/>
                <a:ext cx="748666" cy="369332"/>
              </a:xfrm>
              <a:prstGeom prst="rect">
                <a:avLst/>
              </a:prstGeom>
              <a:blipFill rotWithShape="0">
                <a:blip r:embed="rId15"/>
                <a:stretch>
                  <a:fillRect l="-25203" t="-25000" r="-11382" b="-5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173315" y="2603984"/>
                <a:ext cx="1618328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 smtClean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3315" y="2603984"/>
                <a:ext cx="1618328" cy="434734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033533" y="2617162"/>
                <a:ext cx="162294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 smtClean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533" y="2617162"/>
                <a:ext cx="1622945" cy="434734"/>
              </a:xfrm>
              <a:prstGeom prst="rect">
                <a:avLst/>
              </a:prstGeom>
              <a:blipFill rotWithShape="0">
                <a:blip r:embed="rId17"/>
                <a:stretch>
                  <a:fillRect l="-3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812185" y="5395984"/>
                <a:ext cx="3737946" cy="3126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Alice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Bob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b="0" dirty="0" smtClean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185" y="5395984"/>
                <a:ext cx="3737946" cy="312650"/>
              </a:xfrm>
              <a:prstGeom prst="rect">
                <a:avLst/>
              </a:prstGeom>
              <a:blipFill rotWithShape="0">
                <a:blip r:embed="rId18"/>
                <a:stretch>
                  <a:fillRect l="-2121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812185" y="4921970"/>
                <a:ext cx="3331874" cy="3126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Alice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Bob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b="0" dirty="0" smtClean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185" y="4921970"/>
                <a:ext cx="3331874" cy="312650"/>
              </a:xfrm>
              <a:prstGeom prst="rect">
                <a:avLst/>
              </a:prstGeom>
              <a:blipFill rotWithShape="0">
                <a:blip r:embed="rId19"/>
                <a:stretch>
                  <a:fillRect l="-2377" b="-173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812185" y="5895838"/>
                <a:ext cx="4190378" cy="3126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Alice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Bob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b="0" dirty="0" smtClean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185" y="5895838"/>
                <a:ext cx="4190378" cy="312650"/>
              </a:xfrm>
              <a:prstGeom prst="rect">
                <a:avLst/>
              </a:prstGeom>
              <a:blipFill rotWithShape="0">
                <a:blip r:embed="rId20"/>
                <a:stretch>
                  <a:fillRect l="-1890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5586993" y="4970472"/>
            <a:ext cx="57679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s</a:t>
            </a:r>
            <a:r>
              <a:rPr lang="en-US" sz="1400" dirty="0" smtClean="0">
                <a:solidFill>
                  <a:srgbClr val="FF0000"/>
                </a:solidFill>
              </a:rPr>
              <a:t>tatic</a:t>
            </a:r>
            <a:r>
              <a:rPr lang="en-US" sz="1400" dirty="0" smtClean="0"/>
              <a:t>-</a:t>
            </a:r>
            <a:r>
              <a:rPr lang="en-US" sz="1400" dirty="0" smtClean="0">
                <a:solidFill>
                  <a:schemeClr val="accent6"/>
                </a:solidFill>
              </a:rPr>
              <a:t>ephemeral</a:t>
            </a:r>
            <a:r>
              <a:rPr lang="en-US" sz="1400" dirty="0" smtClean="0"/>
              <a:t>, </a:t>
            </a:r>
            <a:r>
              <a:rPr lang="en-US" sz="1400" dirty="0" smtClean="0">
                <a:solidFill>
                  <a:srgbClr val="FF0000"/>
                </a:solidFill>
              </a:rPr>
              <a:t>ephemeral</a:t>
            </a:r>
            <a:r>
              <a:rPr lang="en-US" sz="1400" dirty="0" smtClean="0"/>
              <a:t>-</a:t>
            </a:r>
            <a:r>
              <a:rPr lang="en-US" sz="1400" dirty="0" smtClean="0">
                <a:solidFill>
                  <a:schemeClr val="accent6"/>
                </a:solidFill>
              </a:rPr>
              <a:t>static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586993" y="5439399"/>
            <a:ext cx="57679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s</a:t>
            </a:r>
            <a:r>
              <a:rPr lang="en-US" sz="1400" dirty="0" smtClean="0">
                <a:solidFill>
                  <a:srgbClr val="FF0000"/>
                </a:solidFill>
              </a:rPr>
              <a:t>tatic</a:t>
            </a:r>
            <a:r>
              <a:rPr lang="en-US" sz="1400" dirty="0" smtClean="0"/>
              <a:t>-</a:t>
            </a:r>
            <a:r>
              <a:rPr lang="en-US" sz="1400" dirty="0" smtClean="0">
                <a:solidFill>
                  <a:schemeClr val="accent6"/>
                </a:solidFill>
              </a:rPr>
              <a:t>ephemeral</a:t>
            </a:r>
            <a:r>
              <a:rPr lang="en-US" sz="1400" dirty="0" smtClean="0"/>
              <a:t>, </a:t>
            </a:r>
            <a:r>
              <a:rPr lang="en-US" sz="1400" dirty="0" smtClean="0">
                <a:solidFill>
                  <a:srgbClr val="FF0000"/>
                </a:solidFill>
              </a:rPr>
              <a:t>ephemeral</a:t>
            </a:r>
            <a:r>
              <a:rPr lang="en-US" sz="1400" dirty="0" smtClean="0"/>
              <a:t>-</a:t>
            </a:r>
            <a:r>
              <a:rPr lang="en-US" sz="1400" dirty="0" smtClean="0">
                <a:solidFill>
                  <a:schemeClr val="accent6"/>
                </a:solidFill>
              </a:rPr>
              <a:t>static</a:t>
            </a:r>
            <a:r>
              <a:rPr lang="en-US" sz="1400" dirty="0" smtClean="0"/>
              <a:t>, </a:t>
            </a:r>
            <a:r>
              <a:rPr lang="en-US" sz="1400" dirty="0" smtClean="0">
                <a:solidFill>
                  <a:srgbClr val="FF0000"/>
                </a:solidFill>
              </a:rPr>
              <a:t>ephemeral</a:t>
            </a:r>
            <a:r>
              <a:rPr lang="en-US" sz="1400" dirty="0" smtClean="0"/>
              <a:t>-</a:t>
            </a:r>
            <a:r>
              <a:rPr lang="en-US" sz="1400" dirty="0" smtClean="0">
                <a:solidFill>
                  <a:schemeClr val="accent6"/>
                </a:solidFill>
              </a:rPr>
              <a:t>ephemeral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586994" y="5935464"/>
            <a:ext cx="61627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static</a:t>
            </a:r>
            <a:r>
              <a:rPr lang="en-US" sz="1400" dirty="0" smtClean="0"/>
              <a:t>-</a:t>
            </a:r>
            <a:r>
              <a:rPr lang="en-US" sz="1400" dirty="0" smtClean="0">
                <a:solidFill>
                  <a:schemeClr val="accent6"/>
                </a:solidFill>
              </a:rPr>
              <a:t>static</a:t>
            </a:r>
            <a:r>
              <a:rPr lang="en-US" sz="1400" dirty="0" smtClean="0"/>
              <a:t>, </a:t>
            </a:r>
            <a:r>
              <a:rPr lang="en-US" sz="1400" dirty="0" smtClean="0">
                <a:solidFill>
                  <a:srgbClr val="FF0000"/>
                </a:solidFill>
              </a:rPr>
              <a:t>ephemeral</a:t>
            </a:r>
            <a:r>
              <a:rPr lang="en-US" sz="1400" dirty="0" smtClean="0"/>
              <a:t>-</a:t>
            </a:r>
            <a:r>
              <a:rPr lang="en-US" sz="1400" dirty="0" smtClean="0">
                <a:solidFill>
                  <a:schemeClr val="accent6"/>
                </a:solidFill>
              </a:rPr>
              <a:t>static</a:t>
            </a:r>
            <a:r>
              <a:rPr lang="en-US" sz="1400" dirty="0" smtClean="0"/>
              <a:t>, </a:t>
            </a:r>
            <a:r>
              <a:rPr lang="en-US" sz="1400" dirty="0" smtClean="0">
                <a:solidFill>
                  <a:srgbClr val="FF0000"/>
                </a:solidFill>
              </a:rPr>
              <a:t>ephemeral</a:t>
            </a:r>
            <a:r>
              <a:rPr lang="en-US" sz="1400" dirty="0" smtClean="0"/>
              <a:t>-</a:t>
            </a:r>
            <a:r>
              <a:rPr lang="en-US" sz="1400" dirty="0" smtClean="0">
                <a:solidFill>
                  <a:schemeClr val="accent6"/>
                </a:solidFill>
              </a:rPr>
              <a:t>static, </a:t>
            </a:r>
            <a:r>
              <a:rPr lang="en-US" sz="1400" dirty="0" smtClean="0">
                <a:solidFill>
                  <a:srgbClr val="FF0000"/>
                </a:solidFill>
              </a:rPr>
              <a:t>ephemeral</a:t>
            </a:r>
            <a:r>
              <a:rPr lang="en-US" sz="1400" dirty="0" smtClean="0">
                <a:solidFill>
                  <a:schemeClr val="accent6"/>
                </a:solidFill>
              </a:rPr>
              <a:t>-ephemeral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3392" y="4419996"/>
            <a:ext cx="3096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Many alternatives:</a:t>
            </a:r>
          </a:p>
        </p:txBody>
      </p:sp>
      <p:cxnSp>
        <p:nvCxnSpPr>
          <p:cNvPr id="32" name="Straight Arrow Connector 31"/>
          <p:cNvCxnSpPr/>
          <p:nvPr/>
        </p:nvCxnSpPr>
        <p:spPr bwMode="auto">
          <a:xfrm flipH="1">
            <a:off x="9214867" y="1217904"/>
            <a:ext cx="338036" cy="1270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" name="TextBox 32"/>
          <p:cNvSpPr txBox="1"/>
          <p:nvPr/>
        </p:nvSpPr>
        <p:spPr>
          <a:xfrm>
            <a:off x="9536235" y="1009319"/>
            <a:ext cx="1660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Long-term key</a:t>
            </a:r>
          </a:p>
        </p:txBody>
      </p:sp>
      <p:cxnSp>
        <p:nvCxnSpPr>
          <p:cNvPr id="37" name="Straight Arrow Connector 36"/>
          <p:cNvCxnSpPr/>
          <p:nvPr/>
        </p:nvCxnSpPr>
        <p:spPr bwMode="auto">
          <a:xfrm>
            <a:off x="2158108" y="1217284"/>
            <a:ext cx="288415" cy="929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9" name="TextBox 38"/>
          <p:cNvSpPr txBox="1"/>
          <p:nvPr/>
        </p:nvSpPr>
        <p:spPr>
          <a:xfrm>
            <a:off x="720587" y="1003021"/>
            <a:ext cx="15283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Long-term key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2076077" y="3498174"/>
                <a:ext cx="345985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Alice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Bob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6077" y="3498174"/>
                <a:ext cx="3459858" cy="307777"/>
              </a:xfrm>
              <a:prstGeom prst="rect">
                <a:avLst/>
              </a:prstGeom>
              <a:blipFill rotWithShape="0">
                <a:blip r:embed="rId21"/>
                <a:stretch>
                  <a:fillRect l="-2646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2313085" y="3967102"/>
                <a:ext cx="3410485" cy="3474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Alice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Bob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sz="20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sz="20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3085" y="3967102"/>
                <a:ext cx="3410485" cy="347403"/>
              </a:xfrm>
              <a:prstGeom prst="rect">
                <a:avLst/>
              </a:prstGeom>
              <a:blipFill rotWithShape="0">
                <a:blip r:embed="rId22"/>
                <a:stretch>
                  <a:fillRect l="-1607" b="-175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7289817" y="3498174"/>
                <a:ext cx="3527889" cy="3474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Alice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Bob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9817" y="3498174"/>
                <a:ext cx="3527889" cy="347403"/>
              </a:xfrm>
              <a:prstGeom prst="rect">
                <a:avLst/>
              </a:prstGeom>
              <a:blipFill rotWithShape="0">
                <a:blip r:embed="rId23"/>
                <a:stretch>
                  <a:fillRect l="-2591" b="-1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7555366" y="3987726"/>
                <a:ext cx="3410485" cy="3474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Alice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Bob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sz="20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sz="20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366" y="3987726"/>
                <a:ext cx="3410485" cy="347403"/>
              </a:xfrm>
              <a:prstGeom prst="rect">
                <a:avLst/>
              </a:prstGeom>
              <a:blipFill rotWithShape="0">
                <a:blip r:embed="rId24"/>
                <a:stretch>
                  <a:fillRect l="-1607" b="-175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88272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3" grpId="0"/>
      <p:bldP spid="29" grpId="0"/>
      <p:bldP spid="31" grpId="0"/>
      <p:bldP spid="4" grpId="0"/>
      <p:bldP spid="44" grpId="0"/>
      <p:bldP spid="46" grpId="0"/>
      <p:bldP spid="47" grpId="0"/>
      <p:bldP spid="4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itle 50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𝑵</m:t>
                    </m:r>
                  </m:oMath>
                </a14:m>
                <a:r>
                  <a:rPr lang="en-US" dirty="0" smtClean="0"/>
                  <a:t>-party </a:t>
                </a:r>
                <a:r>
                  <a:rPr lang="en-US" dirty="0" err="1" smtClean="0"/>
                  <a:t>Diffie</a:t>
                </a:r>
                <a:r>
                  <a:rPr lang="en-US" dirty="0" smtClean="0"/>
                  <a:t>-Hellman</a:t>
                </a:r>
                <a:endParaRPr lang="en-US" dirty="0"/>
              </a:p>
            </p:txBody>
          </p:sp>
        </mc:Choice>
        <mc:Fallback xmlns="">
          <p:sp>
            <p:nvSpPr>
              <p:cNvPr id="51" name="Title 50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1333" b="-4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Content Placeholder 53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8501419" cy="5068415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1800" i="1" dirty="0" smtClean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1800" dirty="0" smtClean="0"/>
                  <a:t>-party </a:t>
                </a:r>
                <a:r>
                  <a:rPr lang="en-US" sz="1800" dirty="0" err="1" smtClean="0"/>
                  <a:t>Diffie</a:t>
                </a:r>
                <a:r>
                  <a:rPr lang="en-US" sz="1800" dirty="0" smtClean="0"/>
                  <a:t>-Hellman possible in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sz="1800" dirty="0" smtClean="0"/>
                  <a:t> rounds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1-round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1800" dirty="0" smtClean="0"/>
                  <a:t>-party </a:t>
                </a:r>
                <a:r>
                  <a:rPr lang="en-US" sz="1800" dirty="0" err="1" smtClean="0"/>
                  <a:t>Diffie</a:t>
                </a:r>
                <a:r>
                  <a:rPr lang="en-US" sz="1800" dirty="0" smtClean="0"/>
                  <a:t>-Hellman: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sz="1600" dirty="0" smtClean="0"/>
                  <a:t>  –  normal </a:t>
                </a:r>
                <a:r>
                  <a:rPr lang="en-US" sz="1600" dirty="0" err="1" smtClean="0"/>
                  <a:t>Diffie</a:t>
                </a:r>
                <a:r>
                  <a:rPr lang="en-US" sz="1600" dirty="0" smtClean="0"/>
                  <a:t>-Hellman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US" sz="1600" dirty="0" smtClean="0"/>
                  <a:t>  – </a:t>
                </a:r>
                <a:r>
                  <a:rPr lang="en-US" sz="1600" dirty="0" err="1" smtClean="0"/>
                  <a:t>Diffie</a:t>
                </a:r>
                <a:r>
                  <a:rPr lang="en-US" sz="1600" dirty="0" smtClean="0"/>
                  <a:t>-Hellman with </a:t>
                </a:r>
                <a:r>
                  <a:rPr lang="en-US" sz="1600" i="1" dirty="0" smtClean="0"/>
                  <a:t>bilinear pairings </a:t>
                </a:r>
                <a:r>
                  <a:rPr lang="en-US" sz="1600" dirty="0" smtClean="0"/>
                  <a:t>(</a:t>
                </a:r>
                <a:r>
                  <a:rPr lang="en-US" sz="1600" b="1" dirty="0" err="1" smtClean="0"/>
                  <a:t>Joux</a:t>
                </a:r>
                <a:r>
                  <a:rPr lang="en-US" sz="1600" b="1" dirty="0" smtClean="0"/>
                  <a:t> ’00</a:t>
                </a:r>
                <a:r>
                  <a:rPr lang="en-US" sz="1600" dirty="0" smtClean="0"/>
                  <a:t>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≥4</m:t>
                    </m:r>
                  </m:oMath>
                </a14:m>
                <a:r>
                  <a:rPr lang="en-US" sz="1600" dirty="0" smtClean="0"/>
                  <a:t>  – open problem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 smtClean="0"/>
                  <a:t>Possible with </a:t>
                </a:r>
                <a:r>
                  <a:rPr lang="en-US" sz="1400" i="1" dirty="0" smtClean="0"/>
                  <a:t>multilinear maps</a:t>
                </a:r>
                <a:r>
                  <a:rPr lang="en-US" sz="1400" dirty="0"/>
                  <a:t> </a:t>
                </a:r>
                <a:r>
                  <a:rPr lang="en-US" sz="1400" dirty="0" smtClean="0"/>
                  <a:t>(very advanced)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 smtClean="0"/>
                  <a:t>…but we don’t know any secure multilinear maps 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</a:t>
                </a:r>
                <a:endParaRPr lang="en-US" sz="1400" dirty="0"/>
              </a:p>
            </p:txBody>
          </p:sp>
        </mc:Choice>
        <mc:Fallback xmlns="">
          <p:sp>
            <p:nvSpPr>
              <p:cNvPr id="54" name="Content Placeholder 5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8501419" cy="5068415"/>
              </a:xfrm>
              <a:blipFill rotWithShape="0">
                <a:blip r:embed="rId3"/>
                <a:stretch>
                  <a:fillRect l="-4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35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0660" y="1652567"/>
            <a:ext cx="406514" cy="7633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995071" y="1595417"/>
            <a:ext cx="488080" cy="908792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 bwMode="auto">
          <a:xfrm>
            <a:off x="9746351" y="1823744"/>
            <a:ext cx="930160" cy="0"/>
          </a:xfrm>
          <a:prstGeom prst="straightConnector1">
            <a:avLst/>
          </a:prstGeom>
          <a:ln w="12700">
            <a:headEnd type="none" w="med" len="med"/>
            <a:tailEnd type="triangl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 bwMode="auto">
          <a:xfrm>
            <a:off x="9725569" y="2215136"/>
            <a:ext cx="930160" cy="0"/>
          </a:xfrm>
          <a:prstGeom prst="straightConnector1">
            <a:avLst/>
          </a:prstGeom>
          <a:ln w="12700">
            <a:headEnd type="triangl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9967244" y="1413243"/>
                <a:ext cx="4883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7244" y="1413243"/>
                <a:ext cx="488373" cy="369332"/>
              </a:xfrm>
              <a:prstGeom prst="rect">
                <a:avLst/>
              </a:prstGeom>
              <a:blipFill>
                <a:blip r:embed="rId7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9970178" y="1846198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70178" y="1846198"/>
                <a:ext cx="488373" cy="379784"/>
              </a:xfrm>
              <a:prstGeom prst="rect">
                <a:avLst/>
              </a:prstGeom>
              <a:blipFill>
                <a:blip r:embed="rId8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 bwMode="auto">
          <a:xfrm>
            <a:off x="9746351" y="1836006"/>
            <a:ext cx="930160" cy="389976"/>
          </a:xfrm>
          <a:prstGeom prst="straightConnector1">
            <a:avLst/>
          </a:prstGeom>
          <a:ln w="12700">
            <a:headEnd type="none" w="med" len="med"/>
            <a:tailEnd type="triangl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9840192" y="1578966"/>
                <a:ext cx="4883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0192" y="1578966"/>
                <a:ext cx="488373" cy="369332"/>
              </a:xfrm>
              <a:prstGeom prst="rect">
                <a:avLst/>
              </a:prstGeom>
              <a:blipFill>
                <a:blip r:embed="rId9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/>
          <p:nvPr/>
        </p:nvCxnSpPr>
        <p:spPr bwMode="auto">
          <a:xfrm flipV="1">
            <a:off x="9725569" y="1846198"/>
            <a:ext cx="930160" cy="389976"/>
          </a:xfrm>
          <a:prstGeom prst="straightConnector1">
            <a:avLst/>
          </a:prstGeom>
          <a:ln w="12700">
            <a:headEnd type="triangl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0305460" y="1573740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05460" y="1573740"/>
                <a:ext cx="488373" cy="379784"/>
              </a:xfrm>
              <a:prstGeom prst="rect">
                <a:avLst/>
              </a:prstGeom>
              <a:blipFill>
                <a:blip r:embed="rId10"/>
                <a:stretch>
                  <a:fillRect b="-96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9043929" y="2623698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  <m:r>
                            <a:rPr lang="nb-NO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3929" y="2623698"/>
                <a:ext cx="488373" cy="379784"/>
              </a:xfrm>
              <a:prstGeom prst="rect">
                <a:avLst/>
              </a:prstGeom>
              <a:blipFill>
                <a:blip r:embed="rId11"/>
                <a:stretch>
                  <a:fillRect r="-3750" b="-79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0919636" y="2623698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  <m:r>
                            <a:rPr lang="nb-NO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19636" y="2623698"/>
                <a:ext cx="488373" cy="379784"/>
              </a:xfrm>
              <a:prstGeom prst="rect">
                <a:avLst/>
              </a:prstGeom>
              <a:blipFill>
                <a:blip r:embed="rId12"/>
                <a:stretch>
                  <a:fillRect r="-5000" b="-79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Picture 2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1088" y="3730736"/>
            <a:ext cx="406514" cy="76331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36731" y="4901885"/>
            <a:ext cx="488080" cy="908792"/>
          </a:xfrm>
          <a:prstGeom prst="rect">
            <a:avLst/>
          </a:prstGeom>
        </p:spPr>
      </p:pic>
      <p:pic>
        <p:nvPicPr>
          <p:cNvPr id="1026" name="Picture 2" descr="Dreadlocks Clip Art - Royalty Free - GoGraph"/>
          <p:cNvPicPr>
            <a:picLocks noChangeAspect="1" noChangeArrowheads="1"/>
          </p:cNvPicPr>
          <p:nvPr/>
        </p:nvPicPr>
        <p:blipFill rotWithShape="1">
          <a:blip r:embed="rId13">
            <a:clrChange>
              <a:clrFrom>
                <a:srgbClr val="FFFFF3"/>
              </a:clrFrom>
              <a:clrTo>
                <a:srgbClr val="FFFF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26" r="25741" b="9817"/>
          <a:stretch/>
        </p:blipFill>
        <p:spPr bwMode="auto">
          <a:xfrm>
            <a:off x="10665073" y="5045677"/>
            <a:ext cx="505920" cy="1022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8755765" y="3989809"/>
                <a:ext cx="4883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5765" y="3989809"/>
                <a:ext cx="488373" cy="369332"/>
              </a:xfrm>
              <a:prstGeom prst="rect">
                <a:avLst/>
              </a:prstGeom>
              <a:blipFill rotWithShape="0">
                <a:blip r:embed="rId1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10690240" y="4144049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90240" y="4144049"/>
                <a:ext cx="488373" cy="379784"/>
              </a:xfrm>
              <a:prstGeom prst="rect">
                <a:avLst/>
              </a:prstGeom>
              <a:blipFill rotWithShape="0">
                <a:blip r:embed="rId15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9723057" y="6254452"/>
                <a:ext cx="4883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3057" y="6254452"/>
                <a:ext cx="488373" cy="369332"/>
              </a:xfrm>
              <a:prstGeom prst="rect">
                <a:avLst/>
              </a:prstGeom>
              <a:blipFill rotWithShape="0">
                <a:blip r:embed="rId16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8033874" y="5417906"/>
                <a:ext cx="4883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  <m:r>
                            <a:rPr lang="nb-NO" b="1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874" y="5417906"/>
                <a:ext cx="488373" cy="369332"/>
              </a:xfrm>
              <a:prstGeom prst="rect">
                <a:avLst/>
              </a:prstGeom>
              <a:blipFill rotWithShape="0">
                <a:blip r:embed="rId17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10113923" y="3567984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  <m:r>
                            <a:rPr lang="nb-NO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13923" y="3567984"/>
                <a:ext cx="488373" cy="379784"/>
              </a:xfrm>
              <a:prstGeom prst="rect">
                <a:avLst/>
              </a:prstGeom>
              <a:blipFill rotWithShape="0">
                <a:blip r:embed="rId18"/>
                <a:stretch>
                  <a:fillRect r="-5000" b="-79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11246638" y="5524214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  <m:r>
                            <a:rPr lang="nb-NO" b="1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46638" y="5524214"/>
                <a:ext cx="488373" cy="379784"/>
              </a:xfrm>
              <a:prstGeom prst="rect">
                <a:avLst/>
              </a:prstGeom>
              <a:blipFill rotWithShape="0">
                <a:blip r:embed="rId19"/>
                <a:stretch>
                  <a:fillRect b="-79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8753904" y="3989808"/>
                <a:ext cx="4883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  <m:r>
                            <a:rPr lang="nb-NO" b="1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3904" y="3989808"/>
                <a:ext cx="488373" cy="369332"/>
              </a:xfrm>
              <a:prstGeom prst="rect">
                <a:avLst/>
              </a:prstGeom>
              <a:blipFill rotWithShape="0">
                <a:blip r:embed="rId20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10687281" y="4141526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  <m:r>
                            <a:rPr lang="nb-NO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87281" y="4141526"/>
                <a:ext cx="488373" cy="379784"/>
              </a:xfrm>
              <a:prstGeom prst="rect">
                <a:avLst/>
              </a:prstGeom>
              <a:blipFill rotWithShape="0">
                <a:blip r:embed="rId21"/>
                <a:stretch>
                  <a:fillRect r="-5000" b="-79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9723057" y="6238863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  <m:r>
                            <a:rPr lang="nb-NO" b="1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3057" y="6238863"/>
                <a:ext cx="488373" cy="379784"/>
              </a:xfrm>
              <a:prstGeom prst="rect">
                <a:avLst/>
              </a:prstGeom>
              <a:blipFill rotWithShape="0">
                <a:blip r:embed="rId22"/>
                <a:stretch>
                  <a:fillRect b="-79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8033217" y="5401293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  <m:r>
                            <a:rPr lang="nb-NO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  <m:r>
                            <a:rPr lang="nb-NO" b="1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217" y="5401293"/>
                <a:ext cx="488373" cy="379784"/>
              </a:xfrm>
              <a:prstGeom prst="rect">
                <a:avLst/>
              </a:prstGeom>
              <a:blipFill rotWithShape="0">
                <a:blip r:embed="rId23"/>
                <a:stretch>
                  <a:fillRect r="-17500" b="-96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10113923" y="3565240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  <m:r>
                            <a:rPr lang="nb-NO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  <m:r>
                            <a:rPr lang="nb-NO" b="1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13923" y="3565240"/>
                <a:ext cx="488373" cy="379784"/>
              </a:xfrm>
              <a:prstGeom prst="rect">
                <a:avLst/>
              </a:prstGeom>
              <a:blipFill rotWithShape="0">
                <a:blip r:embed="rId24"/>
                <a:stretch>
                  <a:fillRect r="-18750"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11246605" y="5524214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  <m:r>
                            <a:rPr lang="nb-NO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  <m:r>
                            <a:rPr lang="nb-NO" b="1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46605" y="5524214"/>
                <a:ext cx="488373" cy="379784"/>
              </a:xfrm>
              <a:prstGeom prst="rect">
                <a:avLst/>
              </a:prstGeom>
              <a:blipFill rotWithShape="0">
                <a:blip r:embed="rId25"/>
                <a:stretch>
                  <a:fillRect r="-17500" b="-79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Arc 31"/>
          <p:cNvSpPr/>
          <p:nvPr/>
        </p:nvSpPr>
        <p:spPr bwMode="auto">
          <a:xfrm>
            <a:off x="8789967" y="4195500"/>
            <a:ext cx="2049520" cy="1924938"/>
          </a:xfrm>
          <a:prstGeom prst="arc">
            <a:avLst>
              <a:gd name="adj1" fmla="val 12494522"/>
              <a:gd name="adj2" fmla="val 15202602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Arc 51"/>
          <p:cNvSpPr/>
          <p:nvPr/>
        </p:nvSpPr>
        <p:spPr bwMode="auto">
          <a:xfrm rot="5400000">
            <a:off x="8855596" y="4252466"/>
            <a:ext cx="2161657" cy="2025569"/>
          </a:xfrm>
          <a:prstGeom prst="arc">
            <a:avLst>
              <a:gd name="adj1" fmla="val 11907038"/>
              <a:gd name="adj2" fmla="val 15202602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Arc 52"/>
          <p:cNvSpPr/>
          <p:nvPr/>
        </p:nvSpPr>
        <p:spPr bwMode="auto">
          <a:xfrm rot="13549864">
            <a:off x="8552721" y="4016276"/>
            <a:ext cx="2409743" cy="2085792"/>
          </a:xfrm>
          <a:prstGeom prst="arc">
            <a:avLst>
              <a:gd name="adj1" fmla="val 11234282"/>
              <a:gd name="adj2" fmla="val 15202602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9315822" y="4995588"/>
            <a:ext cx="1158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Round 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315822" y="4998071"/>
            <a:ext cx="128122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Round 2</a:t>
            </a:r>
          </a:p>
        </p:txBody>
      </p:sp>
    </p:spTree>
    <p:extLst>
      <p:ext uri="{BB962C8B-B14F-4D97-AF65-F5344CB8AC3E}">
        <p14:creationId xmlns:p14="http://schemas.microsoft.com/office/powerpoint/2010/main" val="1579218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7" grpId="0"/>
      <p:bldP spid="22" grpId="0"/>
      <p:bldP spid="23" grpId="0"/>
      <p:bldP spid="24" grpId="0"/>
      <p:bldP spid="34" grpId="0"/>
      <p:bldP spid="34" grpId="1"/>
      <p:bldP spid="37" grpId="0"/>
      <p:bldP spid="37" grpId="1"/>
      <p:bldP spid="38" grpId="0"/>
      <p:bldP spid="38" grpId="1"/>
      <p:bldP spid="39" grpId="0"/>
      <p:bldP spid="39" grpId="1"/>
      <p:bldP spid="40" grpId="0"/>
      <p:bldP spid="40" grpId="1"/>
      <p:bldP spid="41" grpId="0"/>
      <p:bldP spid="41" grpId="1"/>
      <p:bldP spid="42" grpId="0"/>
      <p:bldP spid="43" grpId="0"/>
      <p:bldP spid="44" grpId="0"/>
      <p:bldP spid="45" grpId="0"/>
      <p:bldP spid="46" grpId="0"/>
      <p:bldP spid="47" grpId="0"/>
      <p:bldP spid="32" grpId="0" animBg="1"/>
      <p:bldP spid="52" grpId="0" animBg="1"/>
      <p:bldP spid="53" grpId="0" animBg="1"/>
      <p:bldP spid="2" grpId="0"/>
      <p:bldP spid="2" grpId="1"/>
      <p:bldP spid="3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Special algorithms needed to deal with the large numbers in asymmetric cryptography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Square-and-multiply for group exponentiation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 smtClean="0"/>
              <a:t>Not secure against side-channel attacks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Prime finding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 smtClean="0"/>
              <a:t>Common in practice: pick random number; check if prime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 smtClean="0"/>
              <a:t>Primality tests: Fermat's, Miller-Rabin (small one-sided error)</a:t>
            </a:r>
          </a:p>
          <a:p>
            <a:pPr lvl="2">
              <a:buFont typeface="Arial" panose="020B0604020202020204" pitchFamily="34" charset="0"/>
              <a:buChar char="•"/>
            </a:pPr>
            <a:endParaRPr lang="en-US" dirty="0"/>
          </a:p>
          <a:p>
            <a:pPr lvl="2"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Plain </a:t>
            </a:r>
            <a:r>
              <a:rPr lang="en-US" dirty="0" err="1" smtClean="0"/>
              <a:t>Diffie</a:t>
            </a:r>
            <a:r>
              <a:rPr lang="en-US" dirty="0" smtClean="0"/>
              <a:t>-Hellman is </a:t>
            </a:r>
            <a:r>
              <a:rPr lang="en-US" i="1" dirty="0" smtClean="0"/>
              <a:t>not</a:t>
            </a:r>
            <a:r>
              <a:rPr lang="en-US" dirty="0" smtClean="0"/>
              <a:t> secure against active adversaries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Man-in-the-middle attack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Problem: lack of authentication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Common solution: digital signatures (used in TLS, IPsec, SSH)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Modern solution: long-term </a:t>
            </a:r>
            <a:r>
              <a:rPr lang="en-US" dirty="0" err="1" smtClean="0"/>
              <a:t>Diffie</a:t>
            </a:r>
            <a:r>
              <a:rPr lang="en-US" dirty="0" smtClean="0"/>
              <a:t>-Hellman keys mixed with ephemeral </a:t>
            </a:r>
            <a:r>
              <a:rPr lang="en-US" dirty="0" err="1" smtClean="0"/>
              <a:t>Diffie</a:t>
            </a:r>
            <a:r>
              <a:rPr lang="en-US" dirty="0" smtClean="0"/>
              <a:t>-Hellman keys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 smtClean="0"/>
              <a:t>Noise protocol, Signal, </a:t>
            </a:r>
            <a:r>
              <a:rPr lang="en-US" dirty="0" err="1" smtClean="0"/>
              <a:t>What'sApp</a:t>
            </a:r>
            <a:r>
              <a:rPr lang="en-US" dirty="0" smtClean="0"/>
              <a:t>, Facebook Messenger Secret Conversations</a:t>
            </a: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827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K4500-UIO">
  <a:themeElements>
    <a:clrScheme name="UI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2400" b="1" dirty="0"/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triangle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200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F80CA8B8-D88A-4F90-A944-3A97B4A00331}" vid="{37435797-98CB-4FFC-AF13-1FC647D0602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TEK4500-UIO</Template>
  <TotalTime>14704</TotalTime>
  <Words>1518</Words>
  <Application>Microsoft Office PowerPoint</Application>
  <PresentationFormat>Widescreen</PresentationFormat>
  <Paragraphs>853</Paragraphs>
  <Slides>36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6" baseType="lpstr">
      <vt:lpstr>Arial Unicode MS</vt:lpstr>
      <vt:lpstr>Arial</vt:lpstr>
      <vt:lpstr>Calibri</vt:lpstr>
      <vt:lpstr>Cambria</vt:lpstr>
      <vt:lpstr>Cambria Math</vt:lpstr>
      <vt:lpstr>Script MT Bold</vt:lpstr>
      <vt:lpstr>Stencil</vt:lpstr>
      <vt:lpstr>Times New Roman</vt:lpstr>
      <vt:lpstr>Wingdings</vt:lpstr>
      <vt:lpstr>1_TEK4500-UIO</vt:lpstr>
      <vt:lpstr>Lecture 9 – Diffie-Hellman key exchange II, computational aspects</vt:lpstr>
      <vt:lpstr>Diffie-Hellman</vt:lpstr>
      <vt:lpstr>Diffie-Hellman</vt:lpstr>
      <vt:lpstr>Why is (Z_p^∗,⋅) a group? </vt:lpstr>
      <vt:lpstr>Elliptic curves</vt:lpstr>
      <vt:lpstr>Elliptic curves</vt:lpstr>
      <vt:lpstr>Elliptic curves</vt:lpstr>
      <vt:lpstr>Diffie-Hellman – security </vt:lpstr>
      <vt:lpstr>Diffie-Hellman in (Z_p^∗,⋅) – what is large enough?  </vt:lpstr>
      <vt:lpstr>Diffie-Hellman in (E(Z_p ),+) – what is large enough? </vt:lpstr>
      <vt:lpstr>Big-number arithmetic</vt:lpstr>
      <vt:lpstr>Diffie-Hellman – computations </vt:lpstr>
      <vt:lpstr>Computing in groups – exponentiation </vt:lpstr>
      <vt:lpstr>Computing in groups – exponentiation; square-and-multiply </vt:lpstr>
      <vt:lpstr>Computing in groups – exponentiation; square-and-multiply </vt:lpstr>
      <vt:lpstr>Square-and-multiply</vt:lpstr>
      <vt:lpstr>Side-channel attacks – power analysis</vt:lpstr>
      <vt:lpstr>Mitigations </vt:lpstr>
      <vt:lpstr>Diffie-Hellman – computations </vt:lpstr>
      <vt:lpstr>Finding prime numbers</vt:lpstr>
      <vt:lpstr>Finding prime numbers</vt:lpstr>
      <vt:lpstr>Fermat’s theorem</vt:lpstr>
      <vt:lpstr>Fermat primality test</vt:lpstr>
      <vt:lpstr>Finding primes</vt:lpstr>
      <vt:lpstr>Finding primes in practice </vt:lpstr>
      <vt:lpstr>Finding generators</vt:lpstr>
      <vt:lpstr>Diffie-Hellman – computations </vt:lpstr>
      <vt:lpstr>Diffie-Hellman – man-in-the-middle attack</vt:lpstr>
      <vt:lpstr>Diffie-Hellman – man-in-the-middle attack</vt:lpstr>
      <vt:lpstr>Diffie-Hellman – man-in-the-middle attack</vt:lpstr>
      <vt:lpstr>Noise-protocol</vt:lpstr>
      <vt:lpstr>Noise-protocol</vt:lpstr>
      <vt:lpstr>Noise-protocol</vt:lpstr>
      <vt:lpstr>Noise-protocol</vt:lpstr>
      <vt:lpstr>N-party Diffie-Hellman</vt:lpstr>
      <vt:lpstr>Summary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hakoja</cp:lastModifiedBy>
  <cp:revision>728</cp:revision>
  <dcterms:created xsi:type="dcterms:W3CDTF">2020-06-02T10:31:43Z</dcterms:created>
  <dcterms:modified xsi:type="dcterms:W3CDTF">2021-10-20T20:43:25Z</dcterms:modified>
</cp:coreProperties>
</file>