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2"/>
  </p:notesMasterIdLst>
  <p:sldIdLst>
    <p:sldId id="256" r:id="rId2"/>
    <p:sldId id="257" r:id="rId3"/>
    <p:sldId id="263" r:id="rId4"/>
    <p:sldId id="265" r:id="rId5"/>
    <p:sldId id="267" r:id="rId6"/>
    <p:sldId id="268" r:id="rId7"/>
    <p:sldId id="272" r:id="rId8"/>
    <p:sldId id="273" r:id="rId9"/>
    <p:sldId id="269" r:id="rId10"/>
    <p:sldId id="341" r:id="rId11"/>
    <p:sldId id="316" r:id="rId12"/>
    <p:sldId id="320" r:id="rId13"/>
    <p:sldId id="275" r:id="rId14"/>
    <p:sldId id="286" r:id="rId15"/>
    <p:sldId id="314" r:id="rId16"/>
    <p:sldId id="290" r:id="rId17"/>
    <p:sldId id="360" r:id="rId18"/>
    <p:sldId id="362" r:id="rId19"/>
    <p:sldId id="363" r:id="rId20"/>
    <p:sldId id="364" r:id="rId21"/>
    <p:sldId id="371" r:id="rId22"/>
    <p:sldId id="322" r:id="rId23"/>
    <p:sldId id="340" r:id="rId24"/>
    <p:sldId id="291" r:id="rId25"/>
    <p:sldId id="278" r:id="rId26"/>
    <p:sldId id="376" r:id="rId27"/>
    <p:sldId id="373" r:id="rId28"/>
    <p:sldId id="281" r:id="rId29"/>
    <p:sldId id="299" r:id="rId30"/>
    <p:sldId id="292" r:id="rId31"/>
    <p:sldId id="303" r:id="rId32"/>
    <p:sldId id="304" r:id="rId33"/>
    <p:sldId id="296" r:id="rId34"/>
    <p:sldId id="300" r:id="rId35"/>
    <p:sldId id="301" r:id="rId36"/>
    <p:sldId id="346" r:id="rId37"/>
    <p:sldId id="282" r:id="rId38"/>
    <p:sldId id="262" r:id="rId39"/>
    <p:sldId id="274" r:id="rId40"/>
    <p:sldId id="307" r:id="rId41"/>
    <p:sldId id="378" r:id="rId42"/>
    <p:sldId id="382" r:id="rId43"/>
    <p:sldId id="312" r:id="rId44"/>
    <p:sldId id="354" r:id="rId45"/>
    <p:sldId id="379" r:id="rId46"/>
    <p:sldId id="359" r:id="rId47"/>
    <p:sldId id="313" r:id="rId48"/>
    <p:sldId id="345" r:id="rId49"/>
    <p:sldId id="321" r:id="rId50"/>
    <p:sldId id="310" r:id="rId51"/>
    <p:sldId id="334" r:id="rId52"/>
    <p:sldId id="357" r:id="rId53"/>
    <p:sldId id="336" r:id="rId54"/>
    <p:sldId id="358" r:id="rId55"/>
    <p:sldId id="338" r:id="rId56"/>
    <p:sldId id="367" r:id="rId57"/>
    <p:sldId id="369" r:id="rId58"/>
    <p:sldId id="370" r:id="rId59"/>
    <p:sldId id="337" r:id="rId60"/>
    <p:sldId id="366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3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2F2F2"/>
    <a:srgbClr val="FF7C80"/>
    <a:srgbClr val="EDFDF1"/>
    <a:srgbClr val="FCB4AA"/>
    <a:srgbClr val="CFF9DA"/>
    <a:srgbClr val="AAF4BD"/>
    <a:srgbClr val="F2FFF8"/>
    <a:srgbClr val="FFFFFF"/>
    <a:srgbClr val="3D8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1" autoAdjust="0"/>
    <p:restoredTop sz="86535" autoAdjust="0"/>
  </p:normalViewPr>
  <p:slideViewPr>
    <p:cSldViewPr snapToGrid="0" showGuides="1">
      <p:cViewPr>
        <p:scale>
          <a:sx n="66" d="100"/>
          <a:sy n="66" d="100"/>
        </p:scale>
        <p:origin x="654" y="-4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918-4885-8F10-F38FD0F30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33669776"/>
        <c:axId val="-1133668688"/>
      </c:barChart>
      <c:catAx>
        <c:axId val="-113366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33668688"/>
        <c:crossesAt val="0"/>
        <c:auto val="1"/>
        <c:lblAlgn val="ctr"/>
        <c:lblOffset val="100"/>
        <c:noMultiLvlLbl val="0"/>
      </c:catAx>
      <c:valAx>
        <c:axId val="-11336686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33669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60-4A68-A81F-7FB6B8A83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33671952"/>
        <c:axId val="-1032261312"/>
      </c:barChart>
      <c:catAx>
        <c:axId val="-113367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32261312"/>
        <c:crossesAt val="0"/>
        <c:auto val="1"/>
        <c:lblAlgn val="ctr"/>
        <c:lblOffset val="100"/>
        <c:noMultiLvlLbl val="0"/>
      </c:catAx>
      <c:valAx>
        <c:axId val="-10322613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33671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0.125</c:v>
                </c:pt>
                <c:pt idx="2">
                  <c:v>0.5</c:v>
                </c:pt>
                <c:pt idx="3">
                  <c:v>0.125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04-46E6-8D58-33F6FB701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32263488"/>
        <c:axId val="-1032264576"/>
      </c:barChart>
      <c:catAx>
        <c:axId val="-103226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32264576"/>
        <c:crossesAt val="0"/>
        <c:auto val="1"/>
        <c:lblAlgn val="ctr"/>
        <c:lblOffset val="100"/>
        <c:noMultiLvlLbl val="0"/>
      </c:catAx>
      <c:valAx>
        <c:axId val="-103226457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32263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8/30/2023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5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89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8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5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115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705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43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799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6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70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51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94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293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76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83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69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03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</a:t>
            </a:r>
            <a:r>
              <a:rPr lang="en-US" baseline="0" dirty="0" smtClean="0"/>
              <a:t> or s?  notice single 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23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 = o vs. </a:t>
            </a:r>
            <a:r>
              <a:rPr lang="en-US" dirty="0" err="1" smtClean="0"/>
              <a:t>i</a:t>
            </a:r>
            <a:r>
              <a:rPr lang="en-US" dirty="0" smtClean="0"/>
              <a:t>? </a:t>
            </a:r>
            <a:r>
              <a:rPr lang="en-US" baseline="0" dirty="0" smtClean="0"/>
              <a:t> notice "</a:t>
            </a:r>
            <a:r>
              <a:rPr lang="en-US" baseline="0" dirty="0" err="1" smtClean="0"/>
              <a:t>jt</a:t>
            </a:r>
            <a:r>
              <a:rPr lang="en-US" baseline="0" dirty="0" smtClean="0"/>
              <a:t>" -&gt; "it"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999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08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562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83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140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https://planetcalc.com/8047/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403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846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Argumen</a:t>
            </a:r>
            <a:r>
              <a:rPr lang="en-US" baseline="0" dirty="0"/>
              <a:t>t used for C = 101 applies to all C's, hence the theorem follows (of course generalized to the case {0,1}^n).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0217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75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Cryptography is harder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Cryptography is easier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2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19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08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3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20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7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3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12848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1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4" r:id="rId3"/>
    <p:sldLayoutId id="2147483667" r:id="rId4"/>
    <p:sldLayoutId id="2147483661" r:id="rId5"/>
    <p:sldLayoutId id="2147483663" r:id="rId6"/>
    <p:sldLayoutId id="2147483675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image" Target="../media/image9.jpe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310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image" Target="../media/image87.png"/><Relationship Id="rId16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0.png"/><Relationship Id="rId18" Type="http://schemas.openxmlformats.org/officeDocument/2006/relationships/image" Target="../media/image1010.png"/><Relationship Id="rId26" Type="http://schemas.openxmlformats.org/officeDocument/2006/relationships/image" Target="../media/image109.png"/><Relationship Id="rId3" Type="http://schemas.openxmlformats.org/officeDocument/2006/relationships/image" Target="../media/image910.png"/><Relationship Id="rId21" Type="http://schemas.openxmlformats.org/officeDocument/2006/relationships/image" Target="../media/image104.png"/><Relationship Id="rId7" Type="http://schemas.openxmlformats.org/officeDocument/2006/relationships/image" Target="../media/image950.png"/><Relationship Id="rId17" Type="http://schemas.openxmlformats.org/officeDocument/2006/relationships/image" Target="../media/image1000.png"/><Relationship Id="rId25" Type="http://schemas.openxmlformats.org/officeDocument/2006/relationships/image" Target="../media/image1080.png"/><Relationship Id="rId16" Type="http://schemas.openxmlformats.org/officeDocument/2006/relationships/image" Target="../media/image990.png"/><Relationship Id="rId20" Type="http://schemas.openxmlformats.org/officeDocument/2006/relationships/image" Target="../media/image10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24" Type="http://schemas.openxmlformats.org/officeDocument/2006/relationships/image" Target="../media/image107.png"/><Relationship Id="rId5" Type="http://schemas.openxmlformats.org/officeDocument/2006/relationships/image" Target="../media/image930.png"/><Relationship Id="rId15" Type="http://schemas.openxmlformats.org/officeDocument/2006/relationships/image" Target="../media/image491.png"/><Relationship Id="rId23" Type="http://schemas.openxmlformats.org/officeDocument/2006/relationships/image" Target="../media/image1060.png"/><Relationship Id="rId28" Type="http://schemas.openxmlformats.org/officeDocument/2006/relationships/image" Target="../media/image99.png"/><Relationship Id="rId10" Type="http://schemas.openxmlformats.org/officeDocument/2006/relationships/image" Target="../media/image980.png"/><Relationship Id="rId19" Type="http://schemas.openxmlformats.org/officeDocument/2006/relationships/image" Target="../media/image1020.png"/><Relationship Id="rId4" Type="http://schemas.openxmlformats.org/officeDocument/2006/relationships/image" Target="../media/image920.png"/><Relationship Id="rId9" Type="http://schemas.openxmlformats.org/officeDocument/2006/relationships/image" Target="../media/image970.png"/><Relationship Id="rId22" Type="http://schemas.openxmlformats.org/officeDocument/2006/relationships/image" Target="../media/image105.png"/><Relationship Id="rId27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0.png"/><Relationship Id="rId13" Type="http://schemas.openxmlformats.org/officeDocument/2006/relationships/image" Target="../media/image1120.png"/><Relationship Id="rId18" Type="http://schemas.openxmlformats.org/officeDocument/2006/relationships/image" Target="../media/image1000.png"/><Relationship Id="rId26" Type="http://schemas.openxmlformats.org/officeDocument/2006/relationships/image" Target="../media/image1080.png"/><Relationship Id="rId3" Type="http://schemas.openxmlformats.org/officeDocument/2006/relationships/image" Target="../media/image770.png"/><Relationship Id="rId21" Type="http://schemas.openxmlformats.org/officeDocument/2006/relationships/image" Target="../media/image1030.png"/><Relationship Id="rId7" Type="http://schemas.openxmlformats.org/officeDocument/2006/relationships/image" Target="../media/image940.png"/><Relationship Id="rId12" Type="http://schemas.openxmlformats.org/officeDocument/2006/relationships/image" Target="../media/image1110.png"/><Relationship Id="rId17" Type="http://schemas.openxmlformats.org/officeDocument/2006/relationships/image" Target="../media/image990.png"/><Relationship Id="rId25" Type="http://schemas.openxmlformats.org/officeDocument/2006/relationships/image" Target="../media/image107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91.png"/><Relationship Id="rId20" Type="http://schemas.openxmlformats.org/officeDocument/2006/relationships/image" Target="../media/image10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0.png"/><Relationship Id="rId11" Type="http://schemas.openxmlformats.org/officeDocument/2006/relationships/image" Target="../media/image980.png"/><Relationship Id="rId24" Type="http://schemas.openxmlformats.org/officeDocument/2006/relationships/image" Target="../media/image1060.png"/><Relationship Id="rId5" Type="http://schemas.openxmlformats.org/officeDocument/2006/relationships/image" Target="../media/image920.png"/><Relationship Id="rId15" Type="http://schemas.openxmlformats.org/officeDocument/2006/relationships/image" Target="../media/image1140.png"/><Relationship Id="rId23" Type="http://schemas.openxmlformats.org/officeDocument/2006/relationships/image" Target="../media/image105.png"/><Relationship Id="rId10" Type="http://schemas.openxmlformats.org/officeDocument/2006/relationships/image" Target="../media/image970.png"/><Relationship Id="rId19" Type="http://schemas.openxmlformats.org/officeDocument/2006/relationships/image" Target="../media/image1010.png"/><Relationship Id="rId4" Type="http://schemas.openxmlformats.org/officeDocument/2006/relationships/image" Target="../media/image910.png"/><Relationship Id="rId9" Type="http://schemas.openxmlformats.org/officeDocument/2006/relationships/image" Target="../media/image960.png"/><Relationship Id="rId14" Type="http://schemas.openxmlformats.org/officeDocument/2006/relationships/image" Target="../media/image1130.png"/><Relationship Id="rId22" Type="http://schemas.openxmlformats.org/officeDocument/2006/relationships/image" Target="../media/image104.png"/><Relationship Id="rId27" Type="http://schemas.openxmlformats.org/officeDocument/2006/relationships/image" Target="../media/image109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121.png"/><Relationship Id="rId39" Type="http://schemas.openxmlformats.org/officeDocument/2006/relationships/image" Target="../media/image1000.png"/><Relationship Id="rId21" Type="http://schemas.openxmlformats.org/officeDocument/2006/relationships/image" Target="../media/image124.png"/><Relationship Id="rId42" Type="http://schemas.openxmlformats.org/officeDocument/2006/relationships/image" Target="../media/image1030.png"/><Relationship Id="rId47" Type="http://schemas.openxmlformats.org/officeDocument/2006/relationships/image" Target="../media/image1080.png"/><Relationship Id="rId50" Type="http://schemas.openxmlformats.org/officeDocument/2006/relationships/image" Target="../media/image1120.png"/><Relationship Id="rId7" Type="http://schemas.openxmlformats.org/officeDocument/2006/relationships/image" Target="../media/image950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38" Type="http://schemas.openxmlformats.org/officeDocument/2006/relationships/image" Target="../media/image990.png"/><Relationship Id="rId46" Type="http://schemas.openxmlformats.org/officeDocument/2006/relationships/image" Target="../media/image107.png"/><Relationship Id="rId2" Type="http://schemas.openxmlformats.org/officeDocument/2006/relationships/image" Target="../media/image770.png"/><Relationship Id="rId16" Type="http://schemas.openxmlformats.org/officeDocument/2006/relationships/image" Target="../media/image34.png"/><Relationship Id="rId20" Type="http://schemas.openxmlformats.org/officeDocument/2006/relationships/image" Target="../media/image37.png"/><Relationship Id="rId41" Type="http://schemas.openxmlformats.org/officeDocument/2006/relationships/image" Target="../media/image10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11" Type="http://schemas.openxmlformats.org/officeDocument/2006/relationships/image" Target="../media/image29.png"/><Relationship Id="rId40" Type="http://schemas.openxmlformats.org/officeDocument/2006/relationships/image" Target="../media/image1010.png"/><Relationship Id="rId45" Type="http://schemas.openxmlformats.org/officeDocument/2006/relationships/image" Target="../media/image1060.png"/><Relationship Id="rId53" Type="http://schemas.openxmlformats.org/officeDocument/2006/relationships/image" Target="../media/image85.png"/><Relationship Id="rId5" Type="http://schemas.openxmlformats.org/officeDocument/2006/relationships/image" Target="../media/image930.png"/><Relationship Id="rId15" Type="http://schemas.openxmlformats.org/officeDocument/2006/relationships/image" Target="../media/image33.png"/><Relationship Id="rId49" Type="http://schemas.openxmlformats.org/officeDocument/2006/relationships/image" Target="../media/image1110.png"/><Relationship Id="rId10" Type="http://schemas.openxmlformats.org/officeDocument/2006/relationships/image" Target="../media/image980.png"/><Relationship Id="rId19" Type="http://schemas.openxmlformats.org/officeDocument/2006/relationships/image" Target="../media/image36.png"/><Relationship Id="rId44" Type="http://schemas.openxmlformats.org/officeDocument/2006/relationships/image" Target="../media/image105.png"/><Relationship Id="rId52" Type="http://schemas.openxmlformats.org/officeDocument/2006/relationships/image" Target="../media/image1140.png"/><Relationship Id="rId4" Type="http://schemas.openxmlformats.org/officeDocument/2006/relationships/image" Target="../media/image920.png"/><Relationship Id="rId9" Type="http://schemas.openxmlformats.org/officeDocument/2006/relationships/image" Target="../media/image970.png"/><Relationship Id="rId14" Type="http://schemas.openxmlformats.org/officeDocument/2006/relationships/image" Target="../media/image32.png"/><Relationship Id="rId27" Type="http://schemas.openxmlformats.org/officeDocument/2006/relationships/image" Target="../media/image490.png"/><Relationship Id="rId43" Type="http://schemas.openxmlformats.org/officeDocument/2006/relationships/image" Target="../media/image104.png"/><Relationship Id="rId48" Type="http://schemas.openxmlformats.org/officeDocument/2006/relationships/image" Target="../media/image109.png"/><Relationship Id="rId8" Type="http://schemas.openxmlformats.org/officeDocument/2006/relationships/image" Target="../media/image960.png"/><Relationship Id="rId51" Type="http://schemas.openxmlformats.org/officeDocument/2006/relationships/image" Target="../media/image1130.png"/><Relationship Id="rId3" Type="http://schemas.openxmlformats.org/officeDocument/2006/relationships/image" Target="../media/image9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81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20.png"/><Relationship Id="rId10" Type="http://schemas.openxmlformats.org/officeDocument/2006/relationships/image" Target="../media/image310.png"/><Relationship Id="rId4" Type="http://schemas.openxmlformats.org/officeDocument/2006/relationships/image" Target="../media/image290.png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33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0.png"/><Relationship Id="rId5" Type="http://schemas.openxmlformats.org/officeDocument/2006/relationships/image" Target="../media/image370.png"/><Relationship Id="rId4" Type="http://schemas.openxmlformats.org/officeDocument/2006/relationships/image" Target="../media/image340.png"/><Relationship Id="rId9" Type="http://schemas.openxmlformats.org/officeDocument/2006/relationships/image" Target="../media/image28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gi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13" Type="http://schemas.openxmlformats.org/officeDocument/2006/relationships/image" Target="../media/image63.png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5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70.png"/><Relationship Id="rId15" Type="http://schemas.openxmlformats.org/officeDocument/2006/relationships/image" Target="../media/image65.png"/><Relationship Id="rId10" Type="http://schemas.openxmlformats.org/officeDocument/2006/relationships/image" Target="../media/image61.png"/><Relationship Id="rId9" Type="http://schemas.openxmlformats.org/officeDocument/2006/relationships/image" Target="../media/image60.png"/><Relationship Id="rId1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png"/><Relationship Id="rId3" Type="http://schemas.openxmlformats.org/officeDocument/2006/relationships/image" Target="../media/image54.png"/><Relationship Id="rId12" Type="http://schemas.openxmlformats.org/officeDocument/2006/relationships/image" Target="../media/image75.png"/><Relationship Id="rId17" Type="http://schemas.openxmlformats.org/officeDocument/2006/relationships/image" Target="../media/image71.png"/><Relationship Id="rId2" Type="http://schemas.openxmlformats.org/officeDocument/2006/relationships/image" Target="../media/image53.png"/><Relationship Id="rId16" Type="http://schemas.microsoft.com/office/2007/relationships/hdphoto" Target="../media/hdphoto3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74.png"/><Relationship Id="rId5" Type="http://schemas.openxmlformats.org/officeDocument/2006/relationships/image" Target="../media/image57.png"/><Relationship Id="rId1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microsoft.com/office/2007/relationships/hdphoto" Target="../media/hdphoto2.wdp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113.png"/><Relationship Id="rId18" Type="http://schemas.microsoft.com/office/2007/relationships/hdphoto" Target="../media/hdphoto4.wdp"/><Relationship Id="rId26" Type="http://schemas.openxmlformats.org/officeDocument/2006/relationships/image" Target="../media/image130.png"/><Relationship Id="rId3" Type="http://schemas.openxmlformats.org/officeDocument/2006/relationships/image" Target="../media/image78.png"/><Relationship Id="rId21" Type="http://schemas.openxmlformats.org/officeDocument/2006/relationships/image" Target="../media/image125.png"/><Relationship Id="rId7" Type="http://schemas.openxmlformats.org/officeDocument/2006/relationships/image" Target="../media/image82.png"/><Relationship Id="rId12" Type="http://schemas.openxmlformats.org/officeDocument/2006/relationships/image" Target="../media/image112.png"/><Relationship Id="rId17" Type="http://schemas.openxmlformats.org/officeDocument/2006/relationships/image" Target="../media/image83.png"/><Relationship Id="rId25" Type="http://schemas.openxmlformats.org/officeDocument/2006/relationships/image" Target="../media/image129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16.png"/><Relationship Id="rId20" Type="http://schemas.microsoft.com/office/2007/relationships/hdphoto" Target="../media/hdphoto5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111.png"/><Relationship Id="rId24" Type="http://schemas.openxmlformats.org/officeDocument/2006/relationships/image" Target="../media/image128.png"/><Relationship Id="rId5" Type="http://schemas.openxmlformats.org/officeDocument/2006/relationships/image" Target="../media/image70.png"/><Relationship Id="rId15" Type="http://schemas.openxmlformats.org/officeDocument/2006/relationships/image" Target="../media/image115.png"/><Relationship Id="rId23" Type="http://schemas.openxmlformats.org/officeDocument/2006/relationships/image" Target="../media/image127.png"/><Relationship Id="rId10" Type="http://schemas.openxmlformats.org/officeDocument/2006/relationships/image" Target="../media/image80.png"/><Relationship Id="rId19" Type="http://schemas.openxmlformats.org/officeDocument/2006/relationships/image" Target="../media/image86.png"/><Relationship Id="rId4" Type="http://schemas.openxmlformats.org/officeDocument/2006/relationships/image" Target="../media/image69.png"/><Relationship Id="rId9" Type="http://schemas.openxmlformats.org/officeDocument/2006/relationships/image" Target="../media/image84.png"/><Relationship Id="rId14" Type="http://schemas.openxmlformats.org/officeDocument/2006/relationships/image" Target="../media/image114.png"/><Relationship Id="rId22" Type="http://schemas.openxmlformats.org/officeDocument/2006/relationships/image" Target="../media/image1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7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High_School_Mathematics_Extensions/Discrete_Probability" TargetMode="External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1.png"/><Relationship Id="rId3" Type="http://schemas.openxmlformats.org/officeDocument/2006/relationships/image" Target="../media/image138.png"/><Relationship Id="rId7" Type="http://schemas.openxmlformats.org/officeDocument/2006/relationships/image" Target="../media/image1121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11" Type="http://schemas.openxmlformats.org/officeDocument/2006/relationships/image" Target="../media/image1161.png"/><Relationship Id="rId5" Type="http://schemas.openxmlformats.org/officeDocument/2006/relationships/chart" Target="../charts/chart2.xml"/><Relationship Id="rId10" Type="http://schemas.openxmlformats.org/officeDocument/2006/relationships/image" Target="../media/image1111.png"/><Relationship Id="rId4" Type="http://schemas.openxmlformats.org/officeDocument/2006/relationships/chart" Target="../charts/chart1.xml"/><Relationship Id="rId9" Type="http://schemas.openxmlformats.org/officeDocument/2006/relationships/image" Target="../media/image11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1.png"/><Relationship Id="rId2" Type="http://schemas.openxmlformats.org/officeDocument/2006/relationships/image" Target="../media/image11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1.png"/><Relationship Id="rId4" Type="http://schemas.openxmlformats.org/officeDocument/2006/relationships/image" Target="../media/image126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1.png"/><Relationship Id="rId5" Type="http://schemas.openxmlformats.org/officeDocument/2006/relationships/image" Target="../media/image1270.png"/><Relationship Id="rId4" Type="http://schemas.openxmlformats.org/officeDocument/2006/relationships/image" Target="../media/image126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3" Type="http://schemas.openxmlformats.org/officeDocument/2006/relationships/image" Target="../media/image137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2" Type="http://schemas.openxmlformats.org/officeDocument/2006/relationships/image" Target="../media/image136.png"/><Relationship Id="rId16" Type="http://schemas.openxmlformats.org/officeDocument/2006/relationships/image" Target="../media/image1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40.png"/><Relationship Id="rId15" Type="http://schemas.openxmlformats.org/officeDocument/2006/relationships/image" Target="../media/image150.png"/><Relationship Id="rId10" Type="http://schemas.openxmlformats.org/officeDocument/2006/relationships/image" Target="../media/image145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10.png"/><Relationship Id="rId8" Type="http://schemas.openxmlformats.org/officeDocument/2006/relationships/image" Target="../media/image1460.png"/><Relationship Id="rId3" Type="http://schemas.openxmlformats.org/officeDocument/2006/relationships/image" Target="../media/image1361.png"/><Relationship Id="rId7" Type="http://schemas.openxmlformats.org/officeDocument/2006/relationships/image" Target="../media/image152.png"/><Relationship Id="rId12" Type="http://schemas.openxmlformats.org/officeDocument/2006/relationships/image" Target="../media/image1500.png"/><Relationship Id="rId2" Type="http://schemas.openxmlformats.org/officeDocument/2006/relationships/image" Target="../media/image1362.png"/><Relationship Id="rId16" Type="http://schemas.openxmlformats.org/officeDocument/2006/relationships/image" Target="../media/image1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0.png"/><Relationship Id="rId11" Type="http://schemas.openxmlformats.org/officeDocument/2006/relationships/image" Target="../media/image1490.png"/><Relationship Id="rId5" Type="http://schemas.openxmlformats.org/officeDocument/2006/relationships/image" Target="../media/image1430.png"/><Relationship Id="rId15" Type="http://schemas.openxmlformats.org/officeDocument/2006/relationships/image" Target="../media/image1450.png"/><Relationship Id="rId4" Type="http://schemas.openxmlformats.org/officeDocument/2006/relationships/image" Target="../media/image1420.png"/><Relationship Id="rId14" Type="http://schemas.openxmlformats.org/officeDocument/2006/relationships/image" Target="../media/image1520.png"/><Relationship Id="rId9" Type="http://schemas.openxmlformats.org/officeDocument/2006/relationships/image" Target="../media/image147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59.png"/><Relationship Id="rId18" Type="http://schemas.openxmlformats.org/officeDocument/2006/relationships/image" Target="../media/image164.png"/><Relationship Id="rId3" Type="http://schemas.openxmlformats.org/officeDocument/2006/relationships/image" Target="../media/image1361.png"/><Relationship Id="rId21" Type="http://schemas.openxmlformats.org/officeDocument/2006/relationships/image" Target="../media/image167.png"/><Relationship Id="rId7" Type="http://schemas.openxmlformats.org/officeDocument/2006/relationships/image" Target="../media/image154.png"/><Relationship Id="rId12" Type="http://schemas.openxmlformats.org/officeDocument/2006/relationships/image" Target="../media/image158.png"/><Relationship Id="rId17" Type="http://schemas.openxmlformats.org/officeDocument/2006/relationships/image" Target="../media/image163.png"/><Relationship Id="rId2" Type="http://schemas.openxmlformats.org/officeDocument/2006/relationships/image" Target="../media/image1362.png"/><Relationship Id="rId16" Type="http://schemas.openxmlformats.org/officeDocument/2006/relationships/image" Target="../media/image162.png"/><Relationship Id="rId20" Type="http://schemas.openxmlformats.org/officeDocument/2006/relationships/image" Target="../media/image1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0.png"/><Relationship Id="rId11" Type="http://schemas.openxmlformats.org/officeDocument/2006/relationships/image" Target="../media/image157.png"/><Relationship Id="rId5" Type="http://schemas.openxmlformats.org/officeDocument/2006/relationships/image" Target="../media/image1450.png"/><Relationship Id="rId15" Type="http://schemas.openxmlformats.org/officeDocument/2006/relationships/image" Target="../media/image161.png"/><Relationship Id="rId10" Type="http://schemas.openxmlformats.org/officeDocument/2006/relationships/image" Target="../media/image1460.png"/><Relationship Id="rId19" Type="http://schemas.openxmlformats.org/officeDocument/2006/relationships/image" Target="../media/image165.png"/><Relationship Id="rId4" Type="http://schemas.openxmlformats.org/officeDocument/2006/relationships/image" Target="../media/image1420.png"/><Relationship Id="rId9" Type="http://schemas.openxmlformats.org/officeDocument/2006/relationships/image" Target="../media/image156.png"/><Relationship Id="rId14" Type="http://schemas.openxmlformats.org/officeDocument/2006/relationships/image" Target="../media/image160.png"/><Relationship Id="rId22" Type="http://schemas.openxmlformats.org/officeDocument/2006/relationships/image" Target="../media/image168.png"/></Relationships>
</file>

<file path=ppt/slides/_rels/slide5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4.png"/><Relationship Id="rId39" Type="http://schemas.openxmlformats.org/officeDocument/2006/relationships/image" Target="../media/image161.png"/><Relationship Id="rId3" Type="http://schemas.openxmlformats.org/officeDocument/2006/relationships/image" Target="../media/image169.png"/><Relationship Id="rId21" Type="http://schemas.openxmlformats.org/officeDocument/2006/relationships/image" Target="../media/image168.png"/><Relationship Id="rId34" Type="http://schemas.openxmlformats.org/officeDocument/2006/relationships/image" Target="../media/image155.png"/><Relationship Id="rId42" Type="http://schemas.openxmlformats.org/officeDocument/2006/relationships/image" Target="../media/image164.png"/><Relationship Id="rId7" Type="http://schemas.openxmlformats.org/officeDocument/2006/relationships/image" Target="../media/image156.png"/><Relationship Id="rId25" Type="http://schemas.openxmlformats.org/officeDocument/2006/relationships/image" Target="../media/image173.png"/><Relationship Id="rId33" Type="http://schemas.openxmlformats.org/officeDocument/2006/relationships/image" Target="../media/image181.png"/><Relationship Id="rId38" Type="http://schemas.openxmlformats.org/officeDocument/2006/relationships/image" Target="../media/image160.png"/><Relationship Id="rId2" Type="http://schemas.openxmlformats.org/officeDocument/2006/relationships/image" Target="../media/image1362.png"/><Relationship Id="rId20" Type="http://schemas.openxmlformats.org/officeDocument/2006/relationships/image" Target="../media/image167.png"/><Relationship Id="rId29" Type="http://schemas.openxmlformats.org/officeDocument/2006/relationships/image" Target="../media/image177.png"/><Relationship Id="rId41" Type="http://schemas.openxmlformats.org/officeDocument/2006/relationships/image" Target="../media/image163.png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172.png"/><Relationship Id="rId32" Type="http://schemas.openxmlformats.org/officeDocument/2006/relationships/image" Target="../media/image180.png"/><Relationship Id="rId37" Type="http://schemas.openxmlformats.org/officeDocument/2006/relationships/image" Target="../media/image159.png"/><Relationship Id="rId40" Type="http://schemas.openxmlformats.org/officeDocument/2006/relationships/image" Target="../media/image162.png"/><Relationship Id="rId5" Type="http://schemas.openxmlformats.org/officeDocument/2006/relationships/image" Target="../media/image154.png"/><Relationship Id="rId23" Type="http://schemas.openxmlformats.org/officeDocument/2006/relationships/image" Target="../media/image171.png"/><Relationship Id="rId28" Type="http://schemas.openxmlformats.org/officeDocument/2006/relationships/image" Target="../media/image176.png"/><Relationship Id="rId36" Type="http://schemas.openxmlformats.org/officeDocument/2006/relationships/image" Target="../media/image158.png"/><Relationship Id="rId19" Type="http://schemas.openxmlformats.org/officeDocument/2006/relationships/image" Target="../media/image1690.png"/><Relationship Id="rId31" Type="http://schemas.openxmlformats.org/officeDocument/2006/relationships/image" Target="../media/image179.png"/><Relationship Id="rId4" Type="http://schemas.openxmlformats.org/officeDocument/2006/relationships/image" Target="../media/image1420.png"/><Relationship Id="rId9" Type="http://schemas.openxmlformats.org/officeDocument/2006/relationships/image" Target="../media/image1470.png"/><Relationship Id="rId22" Type="http://schemas.openxmlformats.org/officeDocument/2006/relationships/image" Target="../media/image170.png"/><Relationship Id="rId27" Type="http://schemas.openxmlformats.org/officeDocument/2006/relationships/image" Target="../media/image175.png"/><Relationship Id="rId30" Type="http://schemas.openxmlformats.org/officeDocument/2006/relationships/image" Target="../media/image178.png"/><Relationship Id="rId35" Type="http://schemas.openxmlformats.org/officeDocument/2006/relationships/image" Target="../media/image157.png"/><Relationship Id="rId43" Type="http://schemas.openxmlformats.org/officeDocument/2006/relationships/image" Target="../media/image165.png"/><Relationship Id="rId8" Type="http://schemas.openxmlformats.org/officeDocument/2006/relationships/image" Target="../media/image146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0.png"/><Relationship Id="rId3" Type="http://schemas.openxmlformats.org/officeDocument/2006/relationships/image" Target="../media/image1350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780.png"/><Relationship Id="rId5" Type="http://schemas.openxmlformats.org/officeDocument/2006/relationships/image" Target="../media/image1370.png"/><Relationship Id="rId10" Type="http://schemas.openxmlformats.org/officeDocument/2006/relationships/image" Target="../media/image1770.png"/><Relationship Id="rId4" Type="http://schemas.openxmlformats.org/officeDocument/2006/relationships/image" Target="../media/image1360.png"/><Relationship Id="rId9" Type="http://schemas.openxmlformats.org/officeDocument/2006/relationships/image" Target="../media/image18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1 – Introduction to cryptography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30.08.2023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37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413" y="2326159"/>
            <a:ext cx="718483" cy="13491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42836" y="2241533"/>
            <a:ext cx="920160" cy="1713313"/>
          </a:xfrm>
          <a:prstGeom prst="rect">
            <a:avLst/>
          </a:prstGeom>
        </p:spPr>
      </p:pic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408" y="2351654"/>
            <a:ext cx="1207578" cy="14651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745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loud 21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70" y="1883079"/>
            <a:ext cx="1295116" cy="1269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760" y="2104584"/>
            <a:ext cx="1724640" cy="1109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692" y="3100660"/>
            <a:ext cx="674155" cy="11675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50" y="3092888"/>
            <a:ext cx="620108" cy="6201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4796069" y="3298086"/>
            <a:ext cx="809678" cy="829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5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2980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568131" y="1292387"/>
            <a:ext cx="3635195" cy="1494044"/>
            <a:chOff x="7568131" y="1292387"/>
            <a:chExt cx="3635195" cy="1494044"/>
          </a:xfrm>
        </p:grpSpPr>
        <p:sp>
          <p:nvSpPr>
            <p:cNvPr id="2" name="TextBox 1"/>
            <p:cNvSpPr txBox="1"/>
            <p:nvPr/>
          </p:nvSpPr>
          <p:spPr>
            <a:xfrm>
              <a:off x="7568131" y="1292387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But 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4" name="Rounded Rectangle 13"/>
          <p:cNvSpPr/>
          <p:nvPr/>
        </p:nvSpPr>
        <p:spPr bwMode="auto">
          <a:xfrm rot="20383225">
            <a:off x="9092894" y="4067380"/>
            <a:ext cx="1797802" cy="950533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Stencil" panose="040409050D0802020404" pitchFamily="82" charset="0"/>
              </a:rPr>
              <a:t>Course done!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46" idx="3"/>
          </p:cNvCxnSpPr>
          <p:nvPr/>
        </p:nvCxnSpPr>
        <p:spPr bwMode="auto">
          <a:xfrm>
            <a:off x="3163392" y="3231546"/>
            <a:ext cx="3755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2319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8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24105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163392" y="3231546"/>
            <a:ext cx="3755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0895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2246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6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23311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20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2" y="1046920"/>
                <a:ext cx="6738304" cy="5340072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∈−</m:t>
                    </m:r>
                  </m:oMath>
                </a14:m>
                <a:r>
                  <a:rPr lang="nb-NO" sz="1800" b="0" i="1" dirty="0">
                    <a:latin typeface="Cambria Math" panose="02040503050406030204" pitchFamily="18" charset="0"/>
                  </a:rPr>
                  <a:t> </a:t>
                </a:r>
                <a:r>
                  <a:rPr lang="nb-NO" sz="1800" b="0" dirty="0">
                    <a:latin typeface="Cambria Math" panose="02040503050406030204" pitchFamily="18" charset="0"/>
                  </a:rPr>
                  <a:t>"</a:t>
                </a:r>
                <a:r>
                  <a:rPr lang="nb-NO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element in"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3∈{1,2,3,4,5}</m:t>
                    </m:r>
                  </m:oMath>
                </a14:m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7∉{1,2,3,4,5}</m:t>
                    </m:r>
                  </m:oMath>
                </a14:m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US" sz="1800" dirty="0"/>
                  <a:t> set of all </a:t>
                </a:r>
                <a:r>
                  <a:rPr lang="en-US" sz="1800" dirty="0" err="1"/>
                  <a:t>bitstrings</a:t>
                </a:r>
                <a:r>
                  <a:rPr lang="en-US" sz="1800" dirty="0"/>
                  <a:t> of length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sz="1800" b="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011∈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nb-NO" sz="1600" b="0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011∉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set of all </a:t>
                </a:r>
                <a:r>
                  <a:rPr lang="en-US" sz="1800" dirty="0" err="1"/>
                  <a:t>bitstrings</a:t>
                </a:r>
                <a:r>
                  <a:rPr lang="en-US" sz="1800" dirty="0"/>
                  <a:t> of </a:t>
                </a:r>
                <a:r>
                  <a:rPr lang="en-US" sz="1800" i="1" dirty="0"/>
                  <a:t>finite </a:t>
                </a:r>
                <a:r>
                  <a:rPr lang="en-US" sz="1800" dirty="0"/>
                  <a:t>length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1, 1001, 10, 10001101000001∈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 smtClean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800" b="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nb-NO" sz="1800" b="0" i="0" dirty="0" smtClean="0"/>
                  <a:t>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i="1" dirty="0" smtClean="0"/>
                  <a:t> </a:t>
                </a:r>
                <a:r>
                  <a:rPr lang="en-US" sz="1800" dirty="0" smtClean="0"/>
                  <a:t>– string 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i="1" dirty="0" smtClean="0"/>
                  <a:t> </a:t>
                </a:r>
                <a:r>
                  <a:rPr lang="en-US" sz="1800" dirty="0" smtClean="0"/>
                  <a:t>"ones" (or "zeros")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=11111</m:t>
                    </m:r>
                  </m:oMath>
                </a14:m>
                <a:endParaRPr lang="nb-NO" sz="1600" b="0" i="1" dirty="0" smtClean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=000</m:t>
                    </m:r>
                  </m:oMath>
                </a14:m>
                <a:r>
                  <a:rPr lang="en-US" sz="1600" i="1" dirty="0" smtClean="0"/>
                  <a:t>  </a:t>
                </a:r>
                <a:endParaRPr lang="en-US" sz="1600" i="1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function from 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 to 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0,1,2,…</m:t>
                        </m:r>
                      </m:e>
                    </m:d>
                  </m:oMath>
                </a14:m>
                <a:endParaRPr lang="en-US" sz="1600" dirty="0"/>
              </a:p>
              <a:p>
                <a:pPr lvl="1"/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2" y="1046920"/>
                <a:ext cx="6738304" cy="5340072"/>
              </a:xfrm>
              <a:blipFill rotWithShape="0">
                <a:blip r:embed="rId2"/>
                <a:stretch>
                  <a:fillRect t="-799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∀−</m:t>
                    </m:r>
                  </m:oMath>
                </a14:m>
                <a:r>
                  <a:rPr lang="en-US" sz="1800" dirty="0"/>
                  <a:t> "for all"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"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…" = 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"for all </a:t>
                </a:r>
                <a:r>
                  <a:rPr lang="en-US" sz="1600" dirty="0" err="1">
                    <a:solidFill>
                      <a:schemeClr val="accent2"/>
                    </a:solidFill>
                  </a:rPr>
                  <a:t>bitstrings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 of length 4…"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∃−</m:t>
                    </m:r>
                  </m:oMath>
                </a14:m>
                <a:r>
                  <a:rPr lang="en-US" sz="1800" dirty="0"/>
                  <a:t> "there exists"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"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∈{0,1,2, …}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such</m:t>
                    </m:r>
                    <m: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that</m:t>
                    </m:r>
                    <m: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&gt; 13"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set of pairs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with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𝒵</m:t>
                    </m:r>
                  </m:oMath>
                </a14:m>
                <a:r>
                  <a:rPr lang="en-US" sz="1600" dirty="0" smtClean="0">
                    <a:solidFill>
                      <a:schemeClr val="accent2"/>
                    </a:solidFill>
                  </a:rPr>
                  <a:t> function taking two inputs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600" dirty="0" smtClean="0">
                    <a:solidFill>
                      <a:schemeClr val="accent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sz="1600" dirty="0" smtClean="0">
                    <a:solidFill>
                      <a:schemeClr val="accent2"/>
                    </a:solidFill>
                  </a:rPr>
                  <a:t> and producing single output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𝒵</m:t>
                    </m:r>
                  </m:oMath>
                </a14:m>
                <a:r>
                  <a:rPr lang="en-US" sz="1600" dirty="0" smtClean="0">
                    <a:solidFill>
                      <a:schemeClr val="accent2"/>
                    </a:solidFill>
                  </a:rPr>
                  <a:t> </a:t>
                </a:r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←5−</m:t>
                    </m:r>
                  </m:oMath>
                </a14:m>
                <a:r>
                  <a:rPr lang="en-US" sz="1800" dirty="0"/>
                  <a:t> "assign value 5 to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/>
                  <a:t>"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"assign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/>
                  <a:t> a </a:t>
                </a:r>
                <a:r>
                  <a:rPr lang="en-US" sz="1800" i="1" dirty="0"/>
                  <a:t>random</a:t>
                </a:r>
                <a:r>
                  <a:rPr lang="en-US" sz="1800" dirty="0"/>
                  <a:t> value from 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"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  <a:blipFill rotWithShape="0">
                <a:blip r:embed="rId3"/>
                <a:stretch>
                  <a:fillRect l="-767" t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Oval Callout 6"/>
          <p:cNvSpPr/>
          <p:nvPr/>
        </p:nvSpPr>
        <p:spPr bwMode="auto">
          <a:xfrm>
            <a:off x="6935771" y="5605442"/>
            <a:ext cx="3416729" cy="943890"/>
          </a:xfrm>
          <a:prstGeom prst="wedgeEllipseCallout">
            <a:avLst>
              <a:gd name="adj1" fmla="val 12163"/>
              <a:gd name="adj2" fmla="val -96357"/>
            </a:avLst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…</a:t>
            </a:r>
            <a:r>
              <a:rPr lang="en-US" sz="1600" b="1" dirty="0"/>
              <a:t>independent</a:t>
            </a:r>
            <a:r>
              <a:rPr lang="en-US" sz="1600" dirty="0"/>
              <a:t>, and </a:t>
            </a:r>
            <a:r>
              <a:rPr lang="en-US" sz="1600" b="1" dirty="0"/>
              <a:t>uniformly</a:t>
            </a:r>
            <a:r>
              <a:rPr lang="en-US" sz="1600" dirty="0"/>
              <a:t> distributed…</a:t>
            </a:r>
          </a:p>
        </p:txBody>
      </p:sp>
    </p:spTree>
    <p:extLst>
      <p:ext uri="{BB962C8B-B14F-4D97-AF65-F5344CB8AC3E}">
        <p14:creationId xmlns:p14="http://schemas.microsoft.com/office/powerpoint/2010/main" val="85697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encryption – syntax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Correctness requirement:</a:t>
                </a:r>
              </a:p>
              <a:p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ℰ</m:t>
                          </m:r>
                          <m:d>
                            <m:d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  <a:blipFill rotWithShape="0">
                <a:blip r:embed="rId3"/>
                <a:stretch>
                  <a:fillRect l="-1111" t="-1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185221"/>
                <a:ext cx="25251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185221"/>
                <a:ext cx="2525115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37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1939" y="1815889"/>
                <a:ext cx="17900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815889"/>
                <a:ext cx="1790042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476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1939" y="2790808"/>
                <a:ext cx="17176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790808"/>
                <a:ext cx="1717650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496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7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31939" y="3155147"/>
                <a:ext cx="25288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3155147"/>
                <a:ext cx="252883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37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YES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NO</m:t>
                          </m:r>
                        </m:e>
                      </m:d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28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42154" y="1097419"/>
                <a:ext cx="12373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54" y="1097419"/>
                <a:ext cx="1237326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689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3"/>
          <p:cNvSpPr txBox="1">
            <a:spLocks/>
          </p:cNvSpPr>
          <p:nvPr/>
        </p:nvSpPr>
        <p:spPr bwMode="auto">
          <a:xfrm>
            <a:off x="5855364" y="1143086"/>
            <a:ext cx="2901113" cy="571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0413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</a:defRPr>
            </a:lvl2pPr>
            <a:lvl3pPr marL="117951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1" kern="0" dirty="0"/>
              <a:t>Examples: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3"/>
              <p:cNvSpPr txBox="1">
                <a:spLocks/>
              </p:cNvSpPr>
              <p:nvPr/>
            </p:nvSpPr>
            <p:spPr>
              <a:xfrm>
                <a:off x="5855364" y="4146111"/>
                <a:ext cx="5512228" cy="2473331"/>
              </a:xfrm>
              <a:prstGeom prst="rect">
                <a:avLst/>
              </a:prstGeom>
              <a:ln/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b="1" dirty="0">
                    <a:solidFill>
                      <a:schemeClr val="tx1"/>
                    </a:solidFill>
                  </a:rPr>
                  <a:t>Possible privacy security goals:</a:t>
                </a:r>
              </a:p>
              <a:p>
                <a:endParaRPr lang="en-US" sz="2000" b="1" dirty="0">
                  <a:solidFill>
                    <a:schemeClr val="tx1"/>
                  </a:solidFill>
                </a:endParaRPr>
              </a:p>
              <a:p>
                <a:pPr lvl="1"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/>
              </a:p>
              <a:p>
                <a:pPr lvl="1"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/>
              </a:p>
              <a:p>
                <a:pPr lvl="1">
                  <a:buFontTx/>
                  <a:buChar char="-"/>
                </a:pPr>
                <a:r>
                  <a:rPr lang="en-US" dirty="0"/>
                  <a:t> Hard to learn one bit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  <a:p>
                <a:pPr lvl="1">
                  <a:buFontTx/>
                  <a:buChar char="-"/>
                </a:pPr>
                <a:r>
                  <a:rPr lang="en-US" dirty="0"/>
                  <a:t> Hard to learn parity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Tx/>
                  <a:buChar char="-"/>
                </a:pPr>
                <a:r>
                  <a:rPr lang="en-US" dirty="0"/>
                  <a:t> …</a:t>
                </a:r>
              </a:p>
            </p:txBody>
          </p:sp>
        </mc:Choice>
        <mc:Fallback xmlns="">
          <p:sp>
            <p:nvSpPr>
              <p:cNvPr id="18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364" y="4146111"/>
                <a:ext cx="5512228" cy="2473331"/>
              </a:xfrm>
              <a:prstGeom prst="rect">
                <a:avLst/>
              </a:prstGeom>
              <a:blipFill rotWithShape="0">
                <a:blip r:embed="rId13"/>
                <a:stretch>
                  <a:fillRect l="-1217" t="-98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364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pPr algn="ctr"/>
            <a:r>
              <a:rPr lang="nb-NO" sz="2800" dirty="0" err="1"/>
              <a:t>Historical</a:t>
            </a:r>
            <a:r>
              <a:rPr lang="nb-NO" sz="2800" dirty="0"/>
              <a:t> </a:t>
            </a:r>
            <a:r>
              <a:rPr lang="nb-NO" sz="2800" dirty="0" err="1"/>
              <a:t>encryption</a:t>
            </a:r>
            <a:r>
              <a:rPr lang="nb-NO" sz="2800" dirty="0"/>
              <a:t> </a:t>
            </a:r>
            <a:r>
              <a:rPr lang="nb-NO" sz="2800" dirty="0" err="1"/>
              <a:t>algorithms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733" y="2357242"/>
            <a:ext cx="1896611" cy="18966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498" y="2463114"/>
            <a:ext cx="1771662" cy="1771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46" y="2274712"/>
            <a:ext cx="1979141" cy="197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0863" y="333375"/>
            <a:ext cx="11136312" cy="457200"/>
          </a:xfrm>
        </p:spPr>
        <p:txBody>
          <a:bodyPr/>
          <a:lstStyle/>
          <a:p>
            <a:r>
              <a:rPr lang="nb-NO" dirty="0"/>
              <a:t>Ceasar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2287" y="1054340"/>
            <a:ext cx="11346292" cy="2050809"/>
          </a:xfrm>
        </p:spPr>
        <p:txBody>
          <a:bodyPr>
            <a:noAutofit/>
          </a:bodyPr>
          <a:lstStyle/>
          <a:p>
            <a:r>
              <a:rPr lang="pt-BR" sz="2700" b="1" spc="600" dirty="0">
                <a:solidFill>
                  <a:srgbClr val="3333CC"/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pt-BR" sz="2700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nb-NO" sz="2700" spc="600" dirty="0"/>
          </a:p>
        </p:txBody>
      </p:sp>
      <p:sp>
        <p:nvSpPr>
          <p:cNvPr id="8" name="TextBox 7"/>
          <p:cNvSpPr txBox="1"/>
          <p:nvPr/>
        </p:nvSpPr>
        <p:spPr>
          <a:xfrm>
            <a:off x="2607394" y="4922956"/>
            <a:ext cx="693927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idu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glvwdqfh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kholfrswhu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vnlpphg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grzq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ehwzhhq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urriv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kryhuhg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iru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lqvwdqw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olnh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eoxherwwoh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gduwhg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dzdb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djdlq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zlwk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fxuylqj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ioljkw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zdv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srolfh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sdwuro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vqrrslqj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lqwr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shrsoh'v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zlqgrzv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75565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1787443" y="2535983"/>
            <a:ext cx="4619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700" b="1" spc="600" dirty="0">
                <a:solidFill>
                  <a:schemeClr val="accent6">
                    <a:lumMod val="90000"/>
                  </a:schemeClr>
                </a:solidFill>
              </a:rPr>
              <a:t>a</a:t>
            </a:r>
            <a:endParaRPr lang="en-US" sz="2700" spc="600" dirty="0">
              <a:solidFill>
                <a:schemeClr val="accent6">
                  <a:lumMod val="90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119380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163195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 bwMode="auto">
          <a:xfrm>
            <a:off x="10709704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6276975" y="1520944"/>
            <a:ext cx="5154827" cy="1069856"/>
            <a:chOff x="6276975" y="1520944"/>
            <a:chExt cx="5154827" cy="1069856"/>
          </a:xfrm>
        </p:grpSpPr>
        <p:cxnSp>
          <p:nvCxnSpPr>
            <p:cNvPr id="34" name="Straight Arrow Connector 33"/>
            <p:cNvCxnSpPr/>
            <p:nvPr/>
          </p:nvCxnSpPr>
          <p:spPr bwMode="auto">
            <a:xfrm>
              <a:off x="10244352" y="1520944"/>
              <a:ext cx="1187450" cy="1069856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6276975" y="1851412"/>
              <a:ext cx="8191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…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607394" y="3518200"/>
            <a:ext cx="702316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</p:spTree>
    <p:extLst>
      <p:ext uri="{BB962C8B-B14F-4D97-AF65-F5344CB8AC3E}">
        <p14:creationId xmlns:p14="http://schemas.microsoft.com/office/powerpoint/2010/main" val="292314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0863" y="333375"/>
            <a:ext cx="11136312" cy="457200"/>
          </a:xfrm>
        </p:spPr>
        <p:txBody>
          <a:bodyPr/>
          <a:lstStyle/>
          <a:p>
            <a:r>
              <a:rPr lang="nb-NO" dirty="0" err="1"/>
              <a:t>Ceasar</a:t>
            </a:r>
            <a:r>
              <a:rPr lang="nb-NO" dirty="0"/>
              <a:t> </a:t>
            </a:r>
            <a:r>
              <a:rPr lang="nb-NO" dirty="0" err="1"/>
              <a:t>cipher</a:t>
            </a:r>
            <a:r>
              <a:rPr lang="nb-NO" dirty="0"/>
              <a:t> (ROT-13)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2287" y="1054340"/>
            <a:ext cx="11346292" cy="2050809"/>
          </a:xfrm>
        </p:spPr>
        <p:txBody>
          <a:bodyPr>
            <a:noAutofit/>
          </a:bodyPr>
          <a:lstStyle/>
          <a:p>
            <a:r>
              <a:rPr lang="pt-BR" sz="2700" b="1" spc="600" dirty="0">
                <a:solidFill>
                  <a:srgbClr val="3333CC"/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pt-BR" sz="2700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nb-NO" sz="2700" spc="600" dirty="0"/>
          </a:p>
        </p:txBody>
      </p:sp>
      <p:sp>
        <p:nvSpPr>
          <p:cNvPr id="8" name="TextBox 7"/>
          <p:cNvSpPr txBox="1"/>
          <p:nvPr/>
        </p:nvSpPr>
        <p:spPr>
          <a:xfrm>
            <a:off x="2607394" y="4917517"/>
            <a:ext cx="7224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sne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qvfgnapr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uryvpbcgre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fxvzzrq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qbja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orgjrra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ebbsf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ubirerq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sbe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vafgnag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yvxr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oyhrobggyr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</a:p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qnegrq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njnl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ntnva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jvgu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pheivat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syvtug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Vg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jnf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</a:p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cbyvpr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cngeby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fabbcvat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vagb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crbcyr'f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jvaqbjf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822325" y="15137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1270000" y="14756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1784350" y="14756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07394" y="3518200"/>
            <a:ext cx="702316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</p:spTree>
    <p:extLst>
      <p:ext uri="{BB962C8B-B14F-4D97-AF65-F5344CB8AC3E}">
        <p14:creationId xmlns:p14="http://schemas.microsoft.com/office/powerpoint/2010/main" val="132957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Ceasar</a:t>
            </a:r>
            <a:r>
              <a:rPr lang="nb-NO" dirty="0"/>
              <a:t> </a:t>
            </a:r>
            <a:r>
              <a:rPr lang="nb-NO" dirty="0" err="1"/>
              <a:t>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 ↔ 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b ↔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 ↔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d ↔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dirty="0"/>
              <a:t>        ⁞</a:t>
            </a:r>
          </a:p>
          <a:p>
            <a:pPr marL="0" indent="0"/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z ↔ 25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44" r="-324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637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58982" y="4673606"/>
            <a:ext cx="1013229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5356003" y="4578522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5868622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6380153" y="456927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6889508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7403215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7916922" y="4569275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2285729" y="458776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332941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4846648" y="457852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8426277" y="457852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8939984" y="457852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9453691" y="456927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>
            <a:off x="1770934" y="458869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>
            <a:off x="4335117" y="4673606"/>
            <a:ext cx="461923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>
            <a:off x="9961958" y="456927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19209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209" y="4888085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32916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916" y="488808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41183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183" y="488808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249450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450" y="4888085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762069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069" y="4888085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6190" r="-28571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275776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776" y="4888085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6829" r="-2682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770761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761" y="4888085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298838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838" y="4888085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532" r="-1265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266" r="-139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826915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915" y="4888085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277917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7917" y="4888085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770547" y="4888085"/>
                <a:ext cx="38282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547" y="4888085"/>
                <a:ext cx="382821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22222" r="-2222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83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 bwMode="auto">
          <a:xfrm>
            <a:off x="2771452" y="1780469"/>
            <a:ext cx="3051552" cy="289098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2285729" y="458776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578521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332941" y="458776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blipFill>
                <a:blip r:embed="rId3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blipFill>
                <a:blip r:embed="rId4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blipFill>
                <a:blip r:embed="rId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blipFill>
                <a:blip r:embed="rId6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blipFill>
                <a:blip r:embed="rId7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blipFill>
                <a:blip r:embed="rId8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blipFill>
                <a:blip r:embed="rId9"/>
                <a:stretch>
                  <a:fillRect l="-23810" r="-2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blipFill>
                <a:blip r:embed="rId10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 bwMode="auto">
          <a:xfrm>
            <a:off x="1770934" y="458869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2857" r="-7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43902" r="-7804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blipFill rotWithShape="0">
                <a:blip r:embed="rId26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 bwMode="auto">
          <a:xfrm rot="16200000" flipV="1">
            <a:off x="-842124" y="-559501"/>
            <a:ext cx="7598676" cy="7987075"/>
          </a:xfrm>
          <a:prstGeom prst="arc">
            <a:avLst>
              <a:gd name="adj1" fmla="val 16200000"/>
              <a:gd name="adj2" fmla="val 1789810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88085"/>
                <a:ext cx="254878" cy="369332"/>
              </a:xfrm>
              <a:prstGeom prst="rect">
                <a:avLst/>
              </a:prstGeom>
              <a:blipFill rotWithShape="0">
                <a:blip r:embed="rId27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888085"/>
                <a:ext cx="484107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532" r="-1265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888085"/>
                <a:ext cx="484107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888085"/>
                <a:ext cx="484107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250" r="-12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888085"/>
                <a:ext cx="484107" cy="369332"/>
              </a:xfrm>
              <a:prstGeom prst="rect">
                <a:avLst/>
              </a:prstGeom>
              <a:blipFill rotWithShape="0">
                <a:blip r:embed="rId28"/>
                <a:stretch>
                  <a:fillRect l="-1266" r="-1392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V="1">
            <a:off x="858982" y="4673606"/>
            <a:ext cx="3473959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9760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61" grpId="0"/>
      <p:bldP spid="62" grpId="0"/>
      <p:bldP spid="63" grpId="0"/>
      <p:bldP spid="64" grpId="0"/>
      <p:bldP spid="65" grpId="0"/>
      <p:bldP spid="66" grpId="0"/>
      <p:bldP spid="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 bwMode="auto">
          <a:xfrm>
            <a:off x="2771452" y="1780469"/>
            <a:ext cx="3051552" cy="289098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blipFill>
                <a:blip r:embed="rId3"/>
                <a:stretch>
                  <a:fillRect l="-26190" r="-2381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blipFill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blipFill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blipFill>
                <a:blip r:embed="rId6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blipFill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blipFill>
                <a:blip r:embed="rId8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blipFill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blipFill>
                <a:blip r:embed="rId10"/>
                <a:stretch>
                  <a:fillRect l="-23810" r="-2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blipFill>
                <a:blip r:embed="rId11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7"/>
          <p:cNvSpPr/>
          <p:nvPr/>
        </p:nvSpPr>
        <p:spPr bwMode="auto">
          <a:xfrm rot="16200000" flipV="1">
            <a:off x="-842124" y="-559501"/>
            <a:ext cx="7598676" cy="7987075"/>
          </a:xfrm>
          <a:prstGeom prst="arc">
            <a:avLst>
              <a:gd name="adj1" fmla="val 16200000"/>
              <a:gd name="adj2" fmla="val 17898103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 bwMode="auto">
          <a:xfrm>
            <a:off x="2928377" y="2047066"/>
            <a:ext cx="2592275" cy="2444704"/>
          </a:xfrm>
          <a:prstGeom prst="arc">
            <a:avLst>
              <a:gd name="adj1" fmla="val 16200000"/>
              <a:gd name="adj2" fmla="val 19101209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42857" r="-7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blipFill rotWithShape="0">
                <a:blip r:embed="rId26"/>
                <a:stretch>
                  <a:fillRect l="-43902" r="-7804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blipFill rotWithShape="0">
                <a:blip r:embed="rId27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018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 bwMode="auto">
          <a:xfrm>
            <a:off x="2771452" y="1780469"/>
            <a:ext cx="3051552" cy="289098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894747"/>
                <a:ext cx="254878" cy="369332"/>
              </a:xfrm>
              <a:prstGeom prst="rect">
                <a:avLst/>
              </a:prstGeom>
              <a:blipFill>
                <a:blip r:embed="rId2"/>
                <a:stretch>
                  <a:fillRect l="-26190" r="-2381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522" y="4336595"/>
                <a:ext cx="254878" cy="369332"/>
              </a:xfrm>
              <a:prstGeom prst="rect">
                <a:avLst/>
              </a:prstGeom>
              <a:blipFill>
                <a:blip r:embed="rId3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3226883"/>
                <a:ext cx="254878" cy="369332"/>
              </a:xfrm>
              <a:prstGeom prst="rect">
                <a:avLst/>
              </a:prstGeom>
              <a:blipFill>
                <a:blip r:embed="rId4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229" y="1979770"/>
                <a:ext cx="254878" cy="369332"/>
              </a:xfrm>
              <a:prstGeom prst="rect">
                <a:avLst/>
              </a:prstGeom>
              <a:blipFill>
                <a:blip r:embed="rId5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0" y="1353790"/>
                <a:ext cx="254878" cy="369332"/>
              </a:xfrm>
              <a:prstGeom prst="rect">
                <a:avLst/>
              </a:prstGeom>
              <a:blipFill>
                <a:blip r:embed="rId6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726" y="1353790"/>
                <a:ext cx="254878" cy="369332"/>
              </a:xfrm>
              <a:prstGeom prst="rect">
                <a:avLst/>
              </a:prstGeom>
              <a:blipFill>
                <a:blip r:embed="rId7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880" y="2250134"/>
                <a:ext cx="254878" cy="369332"/>
              </a:xfrm>
              <a:prstGeom prst="rect">
                <a:avLst/>
              </a:prstGeom>
              <a:blipFill>
                <a:blip r:embed="rId8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25" y="3261182"/>
                <a:ext cx="254878" cy="369332"/>
              </a:xfrm>
              <a:prstGeom prst="rect">
                <a:avLst/>
              </a:prstGeom>
              <a:blipFill>
                <a:blip r:embed="rId9"/>
                <a:stretch>
                  <a:fillRect l="-23810" r="-2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693" y="4079744"/>
                <a:ext cx="254878" cy="369332"/>
              </a:xfrm>
              <a:prstGeom prst="rect">
                <a:avLst/>
              </a:prstGeom>
              <a:blipFill>
                <a:blip r:embed="rId10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1+3=4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4278" r="-3743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+8=13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3810" r="-3333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782959" y="1973836"/>
                <a:ext cx="12104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≡4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959" y="1973836"/>
                <a:ext cx="1210460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2525" r="-404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485171" y="2554511"/>
                <a:ext cx="2373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⋅4=20≡2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2554511"/>
                <a:ext cx="2373342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799" r="-179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485171" y="3135186"/>
                <a:ext cx="25432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−5=−3≡6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3135186"/>
                <a:ext cx="2543260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679" r="-143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485171" y="3715860"/>
                <a:ext cx="25530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=1024≡7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3715860"/>
                <a:ext cx="2553007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671" r="-143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434186" y="4608812"/>
                <a:ext cx="12321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158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186" y="4608812"/>
                <a:ext cx="1232197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3960" r="-346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554983" y="5949147"/>
                <a:ext cx="432214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9→18→27→36→…→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𝟏𝟓𝟑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→162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983" y="5949147"/>
                <a:ext cx="4322145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705" r="-70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8671836" y="4611195"/>
                <a:ext cx="11959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=153+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1836" y="4611195"/>
                <a:ext cx="1195968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1531" r="-153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9846505" y="4608812"/>
                <a:ext cx="11819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505" y="4608812"/>
                <a:ext cx="1181926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2062" r="-412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3604" r="-720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257417"/>
                <a:ext cx="254878" cy="369332"/>
              </a:xfrm>
              <a:prstGeom prst="rect">
                <a:avLst/>
              </a:prstGeom>
              <a:blipFill rotWithShape="0">
                <a:blip r:embed="rId27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820" y="4505845"/>
                <a:ext cx="254878" cy="369332"/>
              </a:xfrm>
              <a:prstGeom prst="rect">
                <a:avLst/>
              </a:prstGeom>
              <a:blipFill rotWithShape="0">
                <a:blip r:embed="rId38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168" y="3332638"/>
                <a:ext cx="254878" cy="369332"/>
              </a:xfrm>
              <a:prstGeom prst="rect">
                <a:avLst/>
              </a:prstGeom>
              <a:blipFill rotWithShape="0">
                <a:blip r:embed="rId39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26" y="1823703"/>
                <a:ext cx="254878" cy="369332"/>
              </a:xfrm>
              <a:prstGeom prst="rect">
                <a:avLst/>
              </a:prstGeom>
              <a:blipFill rotWithShape="0">
                <a:blip r:embed="rId40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37" y="1062084"/>
                <a:ext cx="254878" cy="369332"/>
              </a:xfrm>
              <a:prstGeom prst="rect">
                <a:avLst/>
              </a:prstGeom>
              <a:blipFill rotWithShape="0">
                <a:blip r:embed="rId41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409" y="1068143"/>
                <a:ext cx="254878" cy="369332"/>
              </a:xfrm>
              <a:prstGeom prst="rect">
                <a:avLst/>
              </a:prstGeom>
              <a:blipFill rotWithShape="0">
                <a:blip r:embed="rId4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541" y="2042669"/>
                <a:ext cx="254878" cy="369332"/>
              </a:xfrm>
              <a:prstGeom prst="rect">
                <a:avLst/>
              </a:prstGeom>
              <a:blipFill rotWithShape="0">
                <a:blip r:embed="rId43"/>
                <a:stretch>
                  <a:fillRect l="-42857" r="-7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28" y="3272582"/>
                <a:ext cx="254878" cy="369332"/>
              </a:xfrm>
              <a:prstGeom prst="rect">
                <a:avLst/>
              </a:prstGeom>
              <a:blipFill rotWithShape="0">
                <a:blip r:embed="rId44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65" y="4307122"/>
                <a:ext cx="254878" cy="369332"/>
              </a:xfrm>
              <a:prstGeom prst="rect">
                <a:avLst/>
              </a:prstGeom>
              <a:blipFill rotWithShape="0">
                <a:blip r:embed="rId45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789" y="5623970"/>
                <a:ext cx="254878" cy="369332"/>
              </a:xfrm>
              <a:prstGeom prst="rect">
                <a:avLst/>
              </a:prstGeom>
              <a:blipFill rotWithShape="0">
                <a:blip r:embed="rId46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09" y="4750202"/>
                <a:ext cx="254878" cy="369332"/>
              </a:xfrm>
              <a:prstGeom prst="rect">
                <a:avLst/>
              </a:prstGeom>
              <a:blipFill rotWithShape="0">
                <a:blip r:embed="rId47"/>
                <a:stretch>
                  <a:fillRect l="-43902" r="-7804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529" y="3434036"/>
                <a:ext cx="254878" cy="369332"/>
              </a:xfrm>
              <a:prstGeom prst="rect">
                <a:avLst/>
              </a:prstGeom>
              <a:blipFill rotWithShape="0">
                <a:blip r:embed="rId48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776" y="1922025"/>
                <a:ext cx="484107" cy="369332"/>
              </a:xfrm>
              <a:prstGeom prst="rect">
                <a:avLst/>
              </a:prstGeom>
              <a:blipFill rotWithShape="0">
                <a:blip r:embed="rId49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372" y="2409038"/>
                <a:ext cx="484107" cy="369332"/>
              </a:xfrm>
              <a:prstGeom prst="rect">
                <a:avLst/>
              </a:prstGeom>
              <a:blipFill rotWithShape="0">
                <a:blip r:embed="rId50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367" y="3129806"/>
                <a:ext cx="484107" cy="369332"/>
              </a:xfrm>
              <a:prstGeom prst="rect">
                <a:avLst/>
              </a:prstGeom>
              <a:blipFill rotWithShape="0">
                <a:blip r:embed="rId51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013" y="3824983"/>
                <a:ext cx="484107" cy="369332"/>
              </a:xfrm>
              <a:prstGeom prst="rect">
                <a:avLst/>
              </a:prstGeom>
              <a:blipFill rotWithShape="0">
                <a:blip r:embed="rId52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824507" y="2980662"/>
                <a:ext cx="10456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507" y="2980662"/>
                <a:ext cx="1045671" cy="430887"/>
              </a:xfrm>
              <a:prstGeom prst="rect">
                <a:avLst/>
              </a:prstGeom>
              <a:blipFill rotWithShape="0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53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4" grpId="0"/>
      <p:bldP spid="45" grpId="0"/>
      <p:bldP spid="6" grpId="0"/>
      <p:bldP spid="50" grpId="0"/>
      <p:bldP spid="7" grpId="0"/>
      <p:bldP spid="51" grpId="0"/>
      <p:bldP spid="5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Ceasar</a:t>
            </a:r>
            <a:r>
              <a:rPr lang="nb-NO" dirty="0"/>
              <a:t> </a:t>
            </a:r>
            <a:r>
              <a:rPr lang="nb-NO" dirty="0" err="1"/>
              <a:t>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 ↔ 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b ↔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 ↔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d ↔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dirty="0"/>
              <a:t>        ⁞</a:t>
            </a:r>
          </a:p>
          <a:p>
            <a:pPr marL="0" indent="0"/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z ↔ 25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44" r="-324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5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ROT-13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 ↔ 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b ↔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 ↔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d ↔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dirty="0"/>
              <a:t>        ⁞</a:t>
            </a:r>
          </a:p>
          <a:p>
            <a:pPr marL="0" indent="0"/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z ↔ 25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833" r="-3055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32192" y="3165535"/>
                <a:ext cx="29929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165535"/>
                <a:ext cx="2992999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833" r="-3055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941915" y="4488122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850857" y="3934600"/>
                <a:ext cx="13419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3934600"/>
                <a:ext cx="1341969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4545" r="-727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143" r="-333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284" r="-380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5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ROT-K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 ↔ 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b ↔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 ↔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d ↔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dirty="0"/>
              <a:t>        ⁞</a:t>
            </a:r>
          </a:p>
          <a:p>
            <a:pPr marL="0" indent="0"/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z ↔ 25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07" r="-3178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32192" y="3165535"/>
                <a:ext cx="28772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165535"/>
                <a:ext cx="2877263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907" r="-3178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850857" y="3934600"/>
                <a:ext cx="24865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 …,25}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3934600"/>
                <a:ext cx="2486515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206" r="-3676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143" r="-333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284" r="-380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4941915" y="4488122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7918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8427725"/>
                  </p:ext>
                </p:extLst>
              </p:nvPr>
            </p:nvGraphicFramePr>
            <p:xfrm>
              <a:off x="6870174" y="1165968"/>
              <a:ext cx="4683126" cy="519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3937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414375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va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gur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sne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qvfgnapr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n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uryvpbcgre</a:t>
                          </a:r>
                          <a:r>
                            <a:rPr lang="en-US" sz="1600" baseline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uz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ftq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rmd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puefmzoq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m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tqxuoabfqd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ty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esp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qlc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otdelynp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l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spwtnzaepc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sx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dro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pkb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nscdkxmo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k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rovsmyzdob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uif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gbs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ejtubodf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b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ifmjdpqufs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1" dirty="0">
                              <a:solidFill>
                                <a:srgbClr val="FF0000"/>
                              </a:solidFill>
                            </a:rPr>
                            <a:t>13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in the far distance a helicopter 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14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hm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sgd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ezq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chrszmbd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z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gdkhbnosdq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wb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hvs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tof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rwghobqs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vszwqcdhsf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8427725"/>
                  </p:ext>
                </p:extLst>
              </p:nvPr>
            </p:nvGraphicFramePr>
            <p:xfrm>
              <a:off x="6870174" y="1165968"/>
              <a:ext cx="4683126" cy="519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3937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414375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r="-766292" b="-1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13069" r="-147" b="-13213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va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gur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sne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qvfgnapr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n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uryvpbcgre</a:t>
                          </a:r>
                          <a:r>
                            <a:rPr lang="en-US" sz="1600" baseline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uz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ftq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rmd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puefmzoq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m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tqxuoabfqd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ty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esp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qlc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otdelynp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l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spwtnzaepc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sx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dro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pkb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nscdkxmo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k </a:t>
                          </a:r>
                          <a:r>
                            <a:rPr lang="en-US" sz="160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rovsmyzdob</a:t>
                          </a:r>
                          <a:r>
                            <a:rPr lang="en-US" sz="160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598361" r="-766292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jo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uif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gbs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ejtubodf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b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ifmjdpqufs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1" dirty="0">
                              <a:solidFill>
                                <a:srgbClr val="FF0000"/>
                              </a:solidFill>
                            </a:rPr>
                            <a:t>13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1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in the far distance a helicopter … </a:t>
                          </a:r>
                          <a:endParaRPr lang="en-US" sz="1600" b="1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14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hm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sgd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ezq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chrszmbd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z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gdkhbnosdq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wb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hvs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tof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rwghobqs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o </a:t>
                          </a:r>
                          <a:r>
                            <a:rPr lang="en-US" sz="1600" b="0" dirty="0" err="1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vszwqcdhsf</a:t>
                          </a:r>
                          <a:r>
                            <a:rPr lang="en-US" sz="1600" b="0" dirty="0" smtClean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ROT-K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2000" dirty="0"/>
                  <a:t>=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va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gur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sne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qvfgnapr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n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uryvpbcgre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…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  <a:blipFill rotWithShape="0">
                <a:blip r:embed="rId3"/>
                <a:stretch>
                  <a:fillRect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12546" y="5153025"/>
            <a:ext cx="559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Conclusion: </a:t>
            </a:r>
            <a:r>
              <a:rPr lang="en-US" dirty="0"/>
              <a:t>key space must be large enough!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754287" y="1952625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6754287" y="2366244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6754287" y="2696390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6638400" y="3464599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6638400" y="4232808"/>
            <a:ext cx="4914900" cy="220741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			     …                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178435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>
            <a:off x="2191385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259842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969815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85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			     …                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pPr algn="ctr"/>
            <a:endParaRPr lang="pt-BR" b="1" spc="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pt-BR" b="1" spc="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1784350" y="1818124"/>
            <a:ext cx="6198507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2133600" y="1818124"/>
            <a:ext cx="7736114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2467428" y="1789096"/>
            <a:ext cx="275772" cy="10684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2819400" y="1818124"/>
            <a:ext cx="7362825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>
            <a:off x="3209925" y="1818124"/>
            <a:ext cx="6257925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>
            <a:off x="3486150" y="1818124"/>
            <a:ext cx="3838575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flipH="1">
            <a:off x="3486150" y="1818124"/>
            <a:ext cx="342901" cy="10393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 bwMode="auto">
          <a:xfrm>
            <a:off x="4229100" y="1789096"/>
            <a:ext cx="1590676" cy="11573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>
            <a:off x="4550569" y="1818124"/>
            <a:ext cx="245268" cy="10393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>
            <a:off x="4848227" y="1818124"/>
            <a:ext cx="245268" cy="10393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>
            <a:off x="5169695" y="1844968"/>
            <a:ext cx="1409700" cy="1101432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 bwMode="auto">
          <a:xfrm flipH="1">
            <a:off x="4587236" y="1844968"/>
            <a:ext cx="907500" cy="945857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 bwMode="auto">
          <a:xfrm flipH="1">
            <a:off x="5472587" y="1818124"/>
            <a:ext cx="342425" cy="10393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 bwMode="auto">
          <a:xfrm flipH="1">
            <a:off x="3904158" y="1813940"/>
            <a:ext cx="2349573" cy="104356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 bwMode="auto">
          <a:xfrm>
            <a:off x="6655595" y="1813940"/>
            <a:ext cx="3868886" cy="113246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 bwMode="auto">
          <a:xfrm flipH="1">
            <a:off x="2125173" y="1813940"/>
            <a:ext cx="4815742" cy="10684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 bwMode="auto">
          <a:xfrm flipH="1">
            <a:off x="3209925" y="1813940"/>
            <a:ext cx="4114800" cy="113246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 bwMode="auto">
          <a:xfrm flipH="1">
            <a:off x="6253731" y="1789096"/>
            <a:ext cx="1461520" cy="11573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 bwMode="auto">
          <a:xfrm>
            <a:off x="8083849" y="1813940"/>
            <a:ext cx="299057" cy="10684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 bwMode="auto">
          <a:xfrm>
            <a:off x="8459106" y="1813940"/>
            <a:ext cx="273050" cy="10684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 bwMode="auto">
          <a:xfrm flipH="1">
            <a:off x="2474231" y="1689100"/>
            <a:ext cx="6191704" cy="125730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 bwMode="auto">
          <a:xfrm flipH="1">
            <a:off x="7017115" y="1788096"/>
            <a:ext cx="2022612" cy="11583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 bwMode="auto">
          <a:xfrm flipH="1">
            <a:off x="1784350" y="1689100"/>
            <a:ext cx="7601379" cy="125730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 bwMode="auto">
          <a:xfrm flipH="1">
            <a:off x="7810501" y="1788096"/>
            <a:ext cx="2059213" cy="10942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 bwMode="auto">
          <a:xfrm flipH="1">
            <a:off x="9156700" y="1813940"/>
            <a:ext cx="1025526" cy="113246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 bwMode="auto">
          <a:xfrm flipH="1">
            <a:off x="4318000" y="1788096"/>
            <a:ext cx="6299200" cy="10942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30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↕   ↕   ↕   ↕                                           …                                                                 ↕</a:t>
            </a:r>
          </a:p>
          <a:p>
            <a:pPr algn="ctr"/>
            <a:endParaRPr lang="nb-NO" dirty="0"/>
          </a:p>
          <a:p>
            <a:pPr algn="ctr"/>
            <a:r>
              <a:rPr lang="nb-NO" b="1" spc="600" dirty="0">
                <a:solidFill>
                  <a:schemeClr val="accent1">
                    <a:lumMod val="50000"/>
                  </a:schemeClr>
                </a:solidFill>
              </a:rPr>
              <a:t>s x d y w q f m j k o i l g z b e n t u c p a r v h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7579" y="5086551"/>
            <a:ext cx="7832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579" y="3715167"/>
            <a:ext cx="7489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 bwMode="auto">
              <a:xfrm>
                <a:off x="8096509" y="332656"/>
                <a:ext cx="1002087" cy="4548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kern="0" dirty="0"/>
              </a:p>
              <a:p>
                <a:pPr marL="0" indent="0"/>
                <a:endParaRPr lang="nb-NO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kern="0" dirty="0"/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509" y="332656"/>
                <a:ext cx="1002087" cy="45484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59431" y="325838"/>
                <a:ext cx="6916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26!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9431" y="325838"/>
                <a:ext cx="691691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450201" y="325838"/>
                <a:ext cx="21907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88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0201" y="325838"/>
                <a:ext cx="2190750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845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 build="p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960973" y="3286898"/>
            <a:ext cx="906162" cy="18947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" name="Rectangle 4"/>
          <p:cNvSpPr/>
          <p:nvPr/>
        </p:nvSpPr>
        <p:spPr bwMode="auto">
          <a:xfrm>
            <a:off x="7613112" y="3196282"/>
            <a:ext cx="212833" cy="3048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921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ijdzbu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xzuui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499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992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654301" y="1134036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703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007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to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392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300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3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522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220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63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82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99657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down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etween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ered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awa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with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atro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windows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7447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282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7290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55852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 smtClean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4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496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Key space must be large enough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Ciphertext should not reveal letter frequency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message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Is this enough?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4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Historical approach to crypto development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1026" name="Picture 2" descr="Bilderesultat for bob the builde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069" y="2011648"/>
            <a:ext cx="1080000" cy="16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esultat for professor frin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" b="563"/>
          <a:stretch/>
        </p:blipFill>
        <p:spPr bwMode="auto">
          <a:xfrm>
            <a:off x="6717011" y="2131664"/>
            <a:ext cx="1719645" cy="13626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esultat for feal block ciph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441" y="2826309"/>
            <a:ext cx="1598097" cy="235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rt bil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26" y="2944230"/>
            <a:ext cx="1060994" cy="21113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4" name="Picture 10" descr="Bilderesultat for tea block ciph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785" y="3037851"/>
            <a:ext cx="1289407" cy="19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58" y="2148683"/>
            <a:ext cx="1188000" cy="13456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2135" y="5534408"/>
            <a:ext cx="797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build → break → fix → break → fix → break → fix ... 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84260" y="5534408"/>
            <a:ext cx="1560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secure?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497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Modern approach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Trying to make cryptography more a </a:t>
            </a:r>
            <a:r>
              <a:rPr lang="nb-NO" b="1" dirty="0"/>
              <a:t>science</a:t>
            </a:r>
            <a:r>
              <a:rPr lang="nb-NO" dirty="0"/>
              <a:t> than an </a:t>
            </a:r>
            <a:r>
              <a:rPr lang="nb-NO" b="1" dirty="0"/>
              <a:t>art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Focus on </a:t>
            </a:r>
            <a:r>
              <a:rPr lang="nb-NO" b="1" dirty="0"/>
              <a:t>formal definitions</a:t>
            </a:r>
            <a:r>
              <a:rPr lang="nb-NO" dirty="0"/>
              <a:t> of security (and insecurity)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Clearly stated </a:t>
            </a:r>
            <a:r>
              <a:rPr lang="nb-NO" b="1" dirty="0"/>
              <a:t>assumptions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Analysis supported by mathematical </a:t>
            </a:r>
            <a:r>
              <a:rPr lang="nb-NO" b="1" dirty="0"/>
              <a:t>proofs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... but old </a:t>
            </a:r>
            <a:r>
              <a:rPr lang="en-US" dirty="0"/>
              <a:t>fashioned</a:t>
            </a:r>
            <a:r>
              <a:rPr lang="nb-NO" dirty="0"/>
              <a:t> </a:t>
            </a:r>
            <a:r>
              <a:rPr lang="nb-NO" b="1" dirty="0"/>
              <a:t>cryptanalysis </a:t>
            </a:r>
            <a:r>
              <a:rPr lang="nb-NO" dirty="0"/>
              <a:t>continues to be very important!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7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one-time-pad (OTP)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18394" y="1947302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86722" y="2468373"/>
                <a:ext cx="20618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722" y="2468373"/>
                <a:ext cx="2061846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4142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144802" y="2439366"/>
                <a:ext cx="19789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02" y="2439366"/>
                <a:ext cx="197894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308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3066450" y="3329277"/>
            <a:ext cx="2569673" cy="1252798"/>
            <a:chOff x="3955773" y="3742884"/>
            <a:chExt cx="2569673" cy="12527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230622" y="3742884"/>
                  <a:ext cx="2948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0622" y="3742884"/>
                  <a:ext cx="294824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6327" r="-1632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9" name="Group 18"/>
            <p:cNvGrpSpPr/>
            <p:nvPr/>
          </p:nvGrpSpPr>
          <p:grpSpPr>
            <a:xfrm>
              <a:off x="3955773" y="3764576"/>
              <a:ext cx="2539945" cy="1231106"/>
              <a:chOff x="3955773" y="3764576"/>
              <a:chExt cx="2539945" cy="123110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955773" y="3764576"/>
                    <a:ext cx="1844351" cy="123110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0101100100</m:t>
                          </m:r>
                        </m:oMath>
                      </m:oMathPara>
                    </a14:m>
                    <a:endParaRPr lang="nb-NO" sz="2000" b="0" i="1" dirty="0">
                      <a:solidFill>
                        <a:schemeClr val="accent2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1110001101</m:t>
                          </m:r>
                        </m:oMath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−−−−−−−−−</m:t>
                          </m:r>
                        </m:oMath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1011101001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TextBox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5773" y="3764576"/>
                    <a:ext cx="2216441" cy="147732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571" r="-275" b="-165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6237891" y="4093731"/>
                    <a:ext cx="257827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7891" y="4093731"/>
                    <a:ext cx="257827" cy="30777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l="-18605" r="-16279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6230622" y="4661985"/>
                    <a:ext cx="23410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0622" y="4661985"/>
                    <a:ext cx="234102" cy="307777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l="-20513" r="-17949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1" name="Group 20"/>
          <p:cNvGrpSpPr/>
          <p:nvPr/>
        </p:nvGrpSpPr>
        <p:grpSpPr>
          <a:xfrm>
            <a:off x="6911953" y="3350969"/>
            <a:ext cx="2506613" cy="1231484"/>
            <a:chOff x="7931816" y="3764954"/>
            <a:chExt cx="2506613" cy="12314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931816" y="3765332"/>
                  <a:ext cx="1844351" cy="123110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1011101001</m:t>
                        </m:r>
                      </m:oMath>
                    </m:oMathPara>
                  </a14:m>
                  <a:endParaRPr lang="nb-NO" sz="2000" b="0" i="1" dirty="0">
                    <a:solidFill>
                      <a:schemeClr val="accent2"/>
                    </a:solidFill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1110001101</m:t>
                        </m:r>
                      </m:oMath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−−−−−−−−−</m:t>
                        </m:r>
                      </m:oMath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0101100100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1816" y="3765332"/>
                  <a:ext cx="2216441" cy="1477328"/>
                </a:xfrm>
                <a:prstGeom prst="rect">
                  <a:avLst/>
                </a:prstGeom>
                <a:blipFill>
                  <a:blip r:embed="rId11"/>
                  <a:stretch>
                    <a:fillRect l="-3297" r="-549" b="-16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0157204" y="3764954"/>
                  <a:ext cx="23410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57204" y="3764954"/>
                  <a:ext cx="234102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3684" r="-18421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157204" y="4094109"/>
                  <a:ext cx="25782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57204" y="4094109"/>
                  <a:ext cx="257827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1429" r="-16667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10143605" y="4663998"/>
                  <a:ext cx="2948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43605" y="4663998"/>
                  <a:ext cx="294824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18750" r="-1666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23392" y="1527004"/>
                <a:ext cx="15980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527004"/>
                <a:ext cx="1598002" cy="400110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23392" y="1905120"/>
                <a:ext cx="157850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905120"/>
                <a:ext cx="1578509" cy="4001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647845" y="5337263"/>
            <a:ext cx="382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Is the </a:t>
            </a:r>
            <a:r>
              <a:rPr lang="en-US" b="1" dirty="0" smtClean="0"/>
              <a:t>one-time pad </a:t>
            </a:r>
            <a:r>
              <a:rPr lang="en-US" b="1" dirty="0"/>
              <a:t>secure?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48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(One-time) perfect privacy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9992861"/>
                  </p:ext>
                </p:extLst>
              </p:nvPr>
            </p:nvGraphicFramePr>
            <p:xfrm>
              <a:off x="835721" y="1483028"/>
              <a:ext cx="3133565" cy="30175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335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918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8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p</m:t>
                                    </m:r>
                                    <m:r>
                                      <a:rPr lang="nb-NO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𝐫𝐢𝐯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564829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6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6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6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6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6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20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6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9992861"/>
                  </p:ext>
                </p:extLst>
              </p:nvPr>
            </p:nvGraphicFramePr>
            <p:xfrm>
              <a:off x="835721" y="1483028"/>
              <a:ext cx="3133565" cy="30175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335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4298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4" t="-1408" r="-388" b="-6140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5876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94" t="-16941" r="-388" b="-2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53930" y="3332666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7770576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7354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7770576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37956" r="-602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7611357"/>
                  </p:ext>
                </p:extLst>
              </p:nvPr>
            </p:nvGraphicFramePr>
            <p:xfrm>
              <a:off x="9322460" y="1565662"/>
              <a:ext cx="2014521" cy="11409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85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3619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7611357"/>
                  </p:ext>
                </p:extLst>
              </p:nvPr>
            </p:nvGraphicFramePr>
            <p:xfrm>
              <a:off x="9322460" y="1565662"/>
              <a:ext cx="2014521" cy="11409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8361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2" t="-37410" r="-604" b="-1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049808" y="2830597"/>
            <a:ext cx="986198" cy="7051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589033" y="2785415"/>
                <a:ext cx="404188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589033" y="2785415"/>
                <a:ext cx="404188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2176594">
                <a:off x="7644037" y="3167146"/>
                <a:ext cx="378798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644037" y="3167146"/>
                <a:ext cx="378798" cy="30784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20604" y="3348340"/>
                <a:ext cx="1727085" cy="856006"/>
              </a:xfrm>
              <a:prstGeom prst="wedgeEllipseCallout">
                <a:avLst>
                  <a:gd name="adj1" fmla="val 69532"/>
                  <a:gd name="adj2" fmla="val -10889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0604" y="3348340"/>
                <a:ext cx="1727085" cy="856006"/>
              </a:xfrm>
              <a:prstGeom prst="wedgeEllipseCallout">
                <a:avLst>
                  <a:gd name="adj1" fmla="val 69532"/>
                  <a:gd name="adj2" fmla="val -10889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534002">
                <a:off x="9431423" y="2788209"/>
                <a:ext cx="327560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9431423" y="2788209"/>
                <a:ext cx="327560" cy="30784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291403">
                <a:off x="9270506" y="3284223"/>
                <a:ext cx="351522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91403">
                <a:off x="9270506" y="3284223"/>
                <a:ext cx="351522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4497577" y="4737149"/>
                <a:ext cx="7257535" cy="140109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An encryption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has </a:t>
                </a:r>
                <a:r>
                  <a:rPr lang="en-US" b="1" dirty="0"/>
                  <a:t>(one-time) perfect privacy </a:t>
                </a:r>
                <a:r>
                  <a:rPr lang="en-US" dirty="0"/>
                  <a:t>if for any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7577" y="4737149"/>
                <a:ext cx="7257535" cy="1401096"/>
              </a:xfrm>
              <a:prstGeom prst="roundRect">
                <a:avLst/>
              </a:prstGeom>
              <a:blipFill rotWithShape="0">
                <a:blip r:embed="rId14"/>
                <a:stretch>
                  <a:fillRect r="-418"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8461240" y="1713023"/>
            <a:ext cx="445102" cy="714072"/>
            <a:chOff x="8481839" y="1483028"/>
            <a:chExt cx="445102" cy="714072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3062" y="1821582"/>
              <a:ext cx="256848" cy="3755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8481839" y="1483028"/>
                  <a:ext cx="4451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1839" y="1483028"/>
                  <a:ext cx="445102" cy="3385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9481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56" grpId="0" animBg="1"/>
      <p:bldP spid="19" grpId="0"/>
      <p:bldP spid="20" grpId="0"/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one-time-pad (OTP) – security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25" name="Rounded Rectangle 24"/>
          <p:cNvSpPr/>
          <p:nvPr/>
        </p:nvSpPr>
        <p:spPr bwMode="auto">
          <a:xfrm>
            <a:off x="623391" y="1360436"/>
            <a:ext cx="11137237" cy="890581"/>
          </a:xfrm>
          <a:prstGeom prst="roundRect">
            <a:avLst/>
          </a:prstGeom>
          <a:solidFill>
            <a:srgbClr val="CFF9DA"/>
          </a:solidFill>
          <a:ln w="285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Theorem (Shannon 1949): </a:t>
            </a:r>
            <a:r>
              <a:rPr lang="nb-NO" dirty="0"/>
              <a:t>The </a:t>
            </a:r>
            <a:r>
              <a:rPr lang="nb-NO" dirty="0" smtClean="0"/>
              <a:t>one-time pad</a:t>
            </a:r>
            <a:r>
              <a:rPr lang="nb-NO" dirty="0" smtClean="0"/>
              <a:t> </a:t>
            </a:r>
            <a:r>
              <a:rPr lang="nb-NO" dirty="0"/>
              <a:t>encryption scheme has </a:t>
            </a:r>
            <a:r>
              <a:rPr lang="nb-NO" b="1" dirty="0"/>
              <a:t>one-time perfect privacy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41105" y="2859978"/>
                <a:ext cx="29302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600" dirty="0"/>
                  <a:t>Need to show:</a:t>
                </a:r>
                <a:r>
                  <a:rPr lang="nb-NO" sz="1600" b="0" dirty="0"/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105" y="2859978"/>
                <a:ext cx="2930289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4375" t="-24390" r="-1458" b="-48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80413" y="2850902"/>
            <a:ext cx="60433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b-NO" sz="1600" b="1" dirty="0"/>
              <a:t>Proof:</a:t>
            </a:r>
            <a:endParaRPr 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6238256"/>
                  </p:ext>
                </p:extLst>
              </p:nvPr>
            </p:nvGraphicFramePr>
            <p:xfrm>
              <a:off x="8791335" y="2516477"/>
              <a:ext cx="1090036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003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899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8177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6238256"/>
                  </p:ext>
                </p:extLst>
              </p:nvPr>
            </p:nvGraphicFramePr>
            <p:xfrm>
              <a:off x="8791335" y="2516477"/>
              <a:ext cx="1090036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003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559" t="-46988" r="-1676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5498158"/>
                  </p:ext>
                </p:extLst>
              </p:nvPr>
            </p:nvGraphicFramePr>
            <p:xfrm>
              <a:off x="10565655" y="2516477"/>
              <a:ext cx="1118615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861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⊕$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5498158"/>
                  </p:ext>
                </p:extLst>
              </p:nvPr>
            </p:nvGraphicFramePr>
            <p:xfrm>
              <a:off x="10565655" y="2516477"/>
              <a:ext cx="1118615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861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543" t="-52564" r="-1087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6" name="Table 4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8075428"/>
                  </p:ext>
                </p:extLst>
              </p:nvPr>
            </p:nvGraphicFramePr>
            <p:xfrm>
              <a:off x="5918425" y="2535894"/>
              <a:ext cx="2416548" cy="32613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0551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805516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805516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32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latin typeface="Cambria Math" panose="02040503050406030204" pitchFamily="18" charset="0"/>
                                  </a:rPr>
                                  <m:t>𝐏𝐫𝐨𝐛</m:t>
                                </m:r>
                              </m:oMath>
                            </m:oMathPara>
                          </a14:m>
                          <a:endParaRPr lang="en-US" sz="1600" b="1" i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1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000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101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001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010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111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011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001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000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011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7"/>
                      </a:ext>
                    </a:extLst>
                  </a:tr>
                  <a:tr h="3228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  <a:p>
                          <a:endParaRPr lang="en-US" sz="16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010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6" name="Table 4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8075428"/>
                  </p:ext>
                </p:extLst>
              </p:nvPr>
            </p:nvGraphicFramePr>
            <p:xfrm>
              <a:off x="5918425" y="2535894"/>
              <a:ext cx="2416548" cy="32613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0551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80551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805516"/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r="-200000" b="-87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0758" r="-101515" b="-87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99248" r="-752" b="-87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100000" r="-200000" b="-77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0758" t="-100000" r="-101515" b="-77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99248" t="-100000" r="-752" b="-77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200000" r="-200000" b="-67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0758" t="-200000" r="-101515" b="-67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99248" t="-200000" r="-752" b="-67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300000" r="-200000" b="-57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0758" t="-300000" r="-101515" b="-57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99248" t="-300000" r="-752" b="-57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392857" r="-200000" b="-46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0758" t="-392857" r="-101515" b="-46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99248" t="-392857" r="-752" b="-46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501818" r="-200000" b="-3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0758" t="-501818" r="-101515" b="-3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99248" t="-501818" r="-752" b="-37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601818" r="-200000" b="-2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0758" t="-601818" r="-101515" b="-2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99248" t="-601818" r="-752" b="-27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701818" r="-200000" b="-1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0758" t="-701818" r="-101515" b="-1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99248" t="-701818" r="-752" b="-17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7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t="-464211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00758" t="-464211" r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6"/>
                          <a:stretch>
                            <a:fillRect l="-199248" t="-464211" r="-7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8" name="Rectangle 47"/>
          <p:cNvSpPr/>
          <p:nvPr/>
        </p:nvSpPr>
        <p:spPr bwMode="auto">
          <a:xfrm>
            <a:off x="7757723" y="2919478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49" name="Rectangle 48"/>
          <p:cNvSpPr/>
          <p:nvPr/>
        </p:nvSpPr>
        <p:spPr bwMode="auto">
          <a:xfrm>
            <a:off x="6861346" y="3228080"/>
            <a:ext cx="518314" cy="30425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0" name="Rectangle 49"/>
          <p:cNvSpPr/>
          <p:nvPr/>
        </p:nvSpPr>
        <p:spPr bwMode="auto">
          <a:xfrm>
            <a:off x="6821899" y="3576681"/>
            <a:ext cx="609600" cy="30425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1" name="Rectangle 50"/>
          <p:cNvSpPr/>
          <p:nvPr/>
        </p:nvSpPr>
        <p:spPr bwMode="auto">
          <a:xfrm>
            <a:off x="7668048" y="3576681"/>
            <a:ext cx="609600" cy="30425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6864537" y="2907609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6029776" y="2948426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5" name="Rectangle 54"/>
          <p:cNvSpPr/>
          <p:nvPr/>
        </p:nvSpPr>
        <p:spPr bwMode="auto">
          <a:xfrm>
            <a:off x="6027723" y="3614231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6" name="Rectangle 55"/>
          <p:cNvSpPr/>
          <p:nvPr/>
        </p:nvSpPr>
        <p:spPr bwMode="auto">
          <a:xfrm>
            <a:off x="7707986" y="3196492"/>
            <a:ext cx="609600" cy="2667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7" name="Rectangle 56"/>
          <p:cNvSpPr/>
          <p:nvPr/>
        </p:nvSpPr>
        <p:spPr bwMode="auto">
          <a:xfrm>
            <a:off x="5997319" y="3281307"/>
            <a:ext cx="609600" cy="25102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00263" y="3367797"/>
                <a:ext cx="49319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600" dirty="0"/>
                  <a:t> submits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sz="1600" b="1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𝟏𝟏𝟎</m:t>
                    </m:r>
                  </m:oMath>
                </a14:m>
                <a:r>
                  <a:rPr lang="nb-NO" sz="1600" b="1" dirty="0"/>
                  <a:t> </a:t>
                </a:r>
                <a:r>
                  <a:rPr lang="nb-NO" sz="1600" dirty="0"/>
                  <a:t>and receives </a:t>
                </a:r>
                <a14:m>
                  <m:oMath xmlns:m="http://schemas.openxmlformats.org/officeDocument/2006/math"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𝟏𝟎𝟏</m:t>
                    </m:r>
                  </m:oMath>
                </a14:m>
                <a:r>
                  <a:rPr lang="nb-NO" sz="1600" dirty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263" y="3367797"/>
                <a:ext cx="4931928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742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21230" y="3951744"/>
                <a:ext cx="24314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nb-NO" sz="16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𝟏𝟎𝟏</m:t>
                              </m:r>
                            </m: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30" y="3951744"/>
                <a:ext cx="2431466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839489" y="3951744"/>
                <a:ext cx="14901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𝟎𝟏𝟏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489" y="3951744"/>
                <a:ext cx="1490119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722622" y="4363792"/>
                <a:ext cx="2069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nb-NO" sz="16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𝟏𝟎𝟏</m:t>
                              </m:r>
                            </m: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22" y="4363792"/>
                <a:ext cx="2069127" cy="338554"/>
              </a:xfrm>
              <a:prstGeom prst="rect">
                <a:avLst/>
              </a:prstGeom>
              <a:blipFill rotWithShape="0">
                <a:blip r:embed="rId10"/>
                <a:stretch>
                  <a:fillRect r="-5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031802" y="3951744"/>
                <a:ext cx="7818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802" y="3951744"/>
                <a:ext cx="781881" cy="338554"/>
              </a:xfrm>
              <a:prstGeom prst="rect">
                <a:avLst/>
              </a:prstGeom>
              <a:blipFill rotWithShape="0">
                <a:blip r:embed="rId1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2830703" y="4363884"/>
                <a:ext cx="5709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703" y="4363884"/>
                <a:ext cx="570990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21230" y="4767738"/>
                <a:ext cx="21384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nb-NO" sz="16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𝟏𝟎𝟏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30" y="4767738"/>
                <a:ext cx="213842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/>
          <p:cNvSpPr/>
          <p:nvPr/>
        </p:nvSpPr>
        <p:spPr bwMode="auto">
          <a:xfrm>
            <a:off x="6815703" y="3925283"/>
            <a:ext cx="609600" cy="165344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7639856" y="3880931"/>
            <a:ext cx="609600" cy="168238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72" name="Rectangle 71"/>
          <p:cNvSpPr/>
          <p:nvPr/>
        </p:nvSpPr>
        <p:spPr bwMode="auto">
          <a:xfrm>
            <a:off x="6128989" y="3866005"/>
            <a:ext cx="609600" cy="1685207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1230" y="5735739"/>
                <a:ext cx="654435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600" dirty="0"/>
                  <a:t>Probability that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600" dirty="0"/>
                  <a:t> sees </a:t>
                </a:r>
                <a14:m>
                  <m:oMath xmlns:m="http://schemas.openxmlformats.org/officeDocument/2006/math"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𝟏𝟎𝟏</m:t>
                    </m:r>
                  </m:oMath>
                </a14:m>
                <a:r>
                  <a:rPr lang="nb-NO" sz="1600" dirty="0"/>
                  <a:t> is </a:t>
                </a:r>
                <a:r>
                  <a:rPr lang="nb-NO" sz="1600" i="1" dirty="0"/>
                  <a:t>independent </a:t>
                </a:r>
                <a:r>
                  <a:rPr lang="nb-NO" sz="1600" dirty="0"/>
                  <a:t>of which world it's in! </a:t>
                </a:r>
                <a:endParaRPr lang="en-US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30" y="5735739"/>
                <a:ext cx="6544356" cy="338554"/>
              </a:xfrm>
              <a:prstGeom prst="rect">
                <a:avLst/>
              </a:prstGeom>
              <a:blipFill rotWithShape="0">
                <a:blip r:embed="rId14"/>
                <a:stretch>
                  <a:fillRect l="-466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15988" y="5723153"/>
                <a:ext cx="50133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nb-NO" sz="1600" b="1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1600" dirty="0"/>
                  <a:t> contains no information about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988" y="5723153"/>
                <a:ext cx="5013352" cy="338554"/>
              </a:xfrm>
              <a:prstGeom prst="rect">
                <a:avLst/>
              </a:prstGeom>
              <a:blipFill rotWithShape="0">
                <a:blip r:embed="rId1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115988" y="6129328"/>
                <a:ext cx="50133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   </m:t>
                    </m:r>
                    <m:func>
                      <m:func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dirty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988" y="6129328"/>
                <a:ext cx="5013352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9025131" y="2711563"/>
            <a:ext cx="2027772" cy="1550429"/>
            <a:chOff x="9169221" y="2668627"/>
            <a:chExt cx="2027772" cy="1550429"/>
          </a:xfrm>
        </p:grpSpPr>
        <p:grpSp>
          <p:nvGrpSpPr>
            <p:cNvPr id="3" name="Group 2"/>
            <p:cNvGrpSpPr>
              <a:grpSpLocks noChangeAspect="1"/>
            </p:cNvGrpSpPr>
            <p:nvPr/>
          </p:nvGrpSpPr>
          <p:grpSpPr>
            <a:xfrm>
              <a:off x="9169221" y="2668627"/>
              <a:ext cx="2027772" cy="1550429"/>
              <a:chOff x="6644252" y="2596614"/>
              <a:chExt cx="3815402" cy="2917250"/>
            </a:xfrm>
          </p:grpSpPr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46" t="10399" r="23520" b="9309"/>
              <a:stretch/>
            </p:blipFill>
            <p:spPr>
              <a:xfrm>
                <a:off x="8677578" y="4324410"/>
                <a:ext cx="956734" cy="1189454"/>
              </a:xfrm>
              <a:prstGeom prst="rect">
                <a:avLst/>
              </a:prstGeom>
            </p:spPr>
          </p:pic>
          <p:cxnSp>
            <p:nvCxnSpPr>
              <p:cNvPr id="37" name="Straight Arrow Connector 36"/>
              <p:cNvCxnSpPr/>
              <p:nvPr/>
            </p:nvCxnSpPr>
            <p:spPr bwMode="auto">
              <a:xfrm>
                <a:off x="7772715" y="3802677"/>
                <a:ext cx="900311" cy="62721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sm" len="sm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37"/>
              <p:cNvCxnSpPr/>
              <p:nvPr/>
            </p:nvCxnSpPr>
            <p:spPr bwMode="auto">
              <a:xfrm flipH="1">
                <a:off x="9473456" y="3822341"/>
                <a:ext cx="986198" cy="70518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sm" len="sm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577" b="100000" l="0" r="100000">
                            <a14:foregroundMark x1="40928" y1="9235" x2="35443" y2="9668"/>
                            <a14:foregroundMark x1="34599" y1="6926" x2="31435" y2="8225"/>
                            <a14:foregroundMark x1="31646" y1="7359" x2="26371" y2="8514"/>
                            <a14:foregroundMark x1="27004" y1="3896" x2="39873" y2="2020"/>
                            <a14:foregroundMark x1="27426" y1="18759" x2="23629" y2="30880"/>
                            <a14:foregroundMark x1="35443" y1="43867" x2="35654" y2="41991"/>
                            <a14:foregroundMark x1="32911" y1="46032" x2="32911" y2="44733"/>
                            <a14:foregroundMark x1="31224" y1="1154" x2="36287" y2="433"/>
                            <a14:foregroundMark x1="87131" y1="79654" x2="86920" y2="76335"/>
                            <a14:foregroundMark x1="82489" y1="92496" x2="82489" y2="9249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73563" y="2596614"/>
                <a:ext cx="382565" cy="559317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 rot="2176594">
                    <a:off x="8012680" y="3708509"/>
                    <a:ext cx="404187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76594">
                    <a:off x="8012680" y="3708509"/>
                    <a:ext cx="404187" cy="445139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 rot="2176594">
                    <a:off x="8067687" y="4090240"/>
                    <a:ext cx="378798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76594">
                    <a:off x="8067687" y="4090240"/>
                    <a:ext cx="378798" cy="44513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Oval Callout 41"/>
                  <p:cNvSpPr/>
                  <p:nvPr/>
                </p:nvSpPr>
                <p:spPr bwMode="auto">
                  <a:xfrm>
                    <a:off x="6644252" y="4340084"/>
                    <a:ext cx="1727085" cy="856006"/>
                  </a:xfrm>
                  <a:prstGeom prst="wedgeEllipseCallout">
                    <a:avLst>
                      <a:gd name="adj1" fmla="val 69532"/>
                      <a:gd name="adj2" fmla="val -10889"/>
                    </a:avLst>
                  </a:prstGeom>
                  <a:solidFill>
                    <a:srgbClr val="FEE9E6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  <a:extLst/>
                </p:spPr>
                <p:txBody>
                  <a:bodyPr wrap="none" rtlCol="0" anchor="ctr"/>
                  <a:lstStyle/>
                  <a:p>
                    <a:pPr algn="ctr"/>
                    <a:r>
                      <a:rPr lang="en-US" sz="900" b="1" dirty="0"/>
                      <a:t>I’m in World </a:t>
                    </a:r>
                    <a14:m>
                      <m:oMath xmlns:m="http://schemas.openxmlformats.org/officeDocument/2006/math">
                        <m:r>
                          <a:rPr lang="nb-NO" sz="9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nb-NO" sz="9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a14:m>
                    <a:endParaRPr lang="en-US" sz="900" b="1" dirty="0"/>
                  </a:p>
                </p:txBody>
              </p:sp>
            </mc:Choice>
            <mc:Fallback xmlns="">
              <p:sp>
                <p:nvSpPr>
                  <p:cNvPr id="42" name="Oval Callout 4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644252" y="4340084"/>
                    <a:ext cx="1727085" cy="856006"/>
                  </a:xfrm>
                  <a:prstGeom prst="wedgeEllipseCallout">
                    <a:avLst>
                      <a:gd name="adj1" fmla="val 69532"/>
                      <a:gd name="adj2" fmla="val -10889"/>
                    </a:avLst>
                  </a:prstGeom>
                  <a:blipFill rotWithShape="0">
                    <a:blip r:embed="rId23"/>
                    <a:stretch>
                      <a:fillRect/>
                    </a:stretch>
                  </a:blipFill>
                  <a:ln w="1905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/>
                  <p:cNvSpPr txBox="1"/>
                  <p:nvPr/>
                </p:nvSpPr>
                <p:spPr>
                  <a:xfrm rot="19534002">
                    <a:off x="9855069" y="3711302"/>
                    <a:ext cx="327558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3" name="Text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534002">
                    <a:off x="9855069" y="3711302"/>
                    <a:ext cx="327558" cy="445139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 r="-638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/>
                  <p:cNvSpPr txBox="1"/>
                  <p:nvPr/>
                </p:nvSpPr>
                <p:spPr>
                  <a:xfrm rot="19291403">
                    <a:off x="9675913" y="4237567"/>
                    <a:ext cx="351519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1403">
                    <a:off x="9675913" y="4237567"/>
                    <a:ext cx="351519" cy="44513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189053" y="2977403"/>
                  <a:ext cx="445102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9053" y="2977403"/>
                  <a:ext cx="445102" cy="230832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9341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  <p:bldP spid="48" grpId="0" animBg="1"/>
      <p:bldP spid="49" grpId="0" animBg="1"/>
      <p:bldP spid="50" grpId="0" animBg="1"/>
      <p:bldP spid="51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" grpId="0"/>
      <p:bldP spid="6" grpId="0"/>
      <p:bldP spid="45" grpId="0"/>
      <p:bldP spid="47" grpId="0"/>
      <p:bldP spid="7" grpId="0"/>
      <p:bldP spid="58" grpId="0"/>
      <p:bldP spid="68" grpId="0"/>
      <p:bldP spid="70" grpId="0" animBg="1"/>
      <p:bldP spid="71" grpId="0" animBg="1"/>
      <p:bldP spid="72" grpId="0" animBg="1"/>
      <p:bldP spid="52" grpId="0"/>
      <p:bldP spid="11" grpId="0"/>
      <p:bldP spid="5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One-time pad – perfect?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One-time pad </a:t>
                </a:r>
                <a:r>
                  <a:rPr lang="en-US" dirty="0"/>
                  <a:t>has perfect privacy…for </a:t>
                </a:r>
                <a:r>
                  <a:rPr lang="en-US" i="1" dirty="0"/>
                  <a:t>one</a:t>
                </a:r>
                <a:r>
                  <a:rPr lang="en-US" dirty="0"/>
                  <a:t> 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What happens if you use the same key for two messages?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/>
                <a:endParaRPr lang="nb-NO" dirty="0"/>
              </a:p>
              <a:p>
                <a:pPr marL="0" indent="0"/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Key is as long as the 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Key management becomes very difficult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Sort of defeats the purpose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What happens if it is shorter?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 marL="474663" lvl="1" indent="0"/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Nothing special about XOR: ROT-</a:t>
                </a:r>
                <a:r>
                  <a:rPr lang="nb-NO" i="1" dirty="0"/>
                  <a:t>K</a:t>
                </a:r>
                <a:r>
                  <a:rPr lang="nb-NO" dirty="0"/>
                  <a:t> also has one-time perfect privacy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Why doesn't this contradict what we saw earlier about ROT-</a:t>
                </a:r>
                <a:r>
                  <a:rPr lang="nb-NO" i="1" dirty="0"/>
                  <a:t>K</a:t>
                </a:r>
                <a:r>
                  <a:rPr lang="nb-NO" dirty="0"/>
                  <a:t>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ular Callout 4"/>
              <p:cNvSpPr/>
              <p:nvPr/>
            </p:nvSpPr>
            <p:spPr bwMode="auto">
              <a:xfrm>
                <a:off x="6304305" y="3433297"/>
                <a:ext cx="4780541" cy="913268"/>
              </a:xfrm>
              <a:prstGeom prst="wedgeRoundRectCallout">
                <a:avLst>
                  <a:gd name="adj1" fmla="val -84321"/>
                  <a:gd name="adj2" fmla="val 44135"/>
                  <a:gd name="adj3" fmla="val 16667"/>
                </a:avLst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 </a:t>
                </a:r>
                <a:r>
                  <a:rPr lang="en-US" dirty="0"/>
                  <a:t>No encryption scheme can have perfect secrecy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ular Callou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4305" y="3433297"/>
                <a:ext cx="4780541" cy="913268"/>
              </a:xfrm>
              <a:prstGeom prst="wedgeRoundRectCallout">
                <a:avLst>
                  <a:gd name="adj1" fmla="val -84321"/>
                  <a:gd name="adj2" fmla="val 44135"/>
                  <a:gd name="adj3" fmla="val 16667"/>
                </a:avLst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925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Wanted: security definition for symmetric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/>
                  <a:t>One-time perfect privacy:</a:t>
                </a: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Security holds for </a:t>
                </a:r>
                <a:r>
                  <a:rPr lang="en-US" i="1" dirty="0"/>
                  <a:t>any </a:t>
                </a:r>
                <a:r>
                  <a:rPr lang="en-US" dirty="0"/>
                  <a:t>adversary (no limit on resource usage)</a:t>
                </a: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Keys need to be as long as message…want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can only be used for one message…want to encrypt many messages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5204012" y="4571999"/>
            <a:ext cx="3092824" cy="25549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 bwMode="auto">
          <a:xfrm>
            <a:off x="5423646" y="4937476"/>
            <a:ext cx="3726703" cy="25549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4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cryptography – idea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/>
                  <a:t>One-time perfect privacy:</a:t>
                </a: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Security holds for </a:t>
                </a:r>
                <a:r>
                  <a:rPr lang="en-US" i="1" dirty="0"/>
                  <a:t>any </a:t>
                </a:r>
                <a:r>
                  <a:rPr lang="en-US" dirty="0"/>
                  <a:t>adversary (no limit on resource usage)</a:t>
                </a: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Keys need to be as long as message…want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can only be used for one message…want to encrypt many messages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2185988" y="1612359"/>
            <a:ext cx="92263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1963905" y="1186747"/>
            <a:ext cx="196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computational 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4770404" y="3292048"/>
            <a:ext cx="313153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2694205" y="2655139"/>
            <a:ext cx="3020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resource bounded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547336" y="3000474"/>
            <a:ext cx="1996440" cy="411480"/>
            <a:chOff x="2537460" y="2806887"/>
            <a:chExt cx="1996440" cy="411480"/>
          </a:xfrm>
        </p:grpSpPr>
        <p:sp>
          <p:nvSpPr>
            <p:cNvPr id="19" name="Arc 18"/>
            <p:cNvSpPr/>
            <p:nvPr/>
          </p:nvSpPr>
          <p:spPr bwMode="auto">
            <a:xfrm>
              <a:off x="253746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/>
            <p:cNvSpPr/>
            <p:nvPr/>
          </p:nvSpPr>
          <p:spPr bwMode="auto">
            <a:xfrm flipH="1">
              <a:off x="353568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439213" y="4716202"/>
            <a:ext cx="378915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1448738" y="5049577"/>
            <a:ext cx="39741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201150" y="4497427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01149" y="4842978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910804" y="2209526"/>
                <a:ext cx="8001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  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804" y="2209526"/>
                <a:ext cx="800100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 bwMode="auto">
          <a:xfrm>
            <a:off x="1042759" y="1599118"/>
            <a:ext cx="1110025" cy="132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3389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9" grpId="0"/>
      <p:bldP spid="22" grpId="0"/>
      <p:bldP spid="2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4092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010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82864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3086840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 I</a:t>
            </a:r>
          </a:p>
        </p:txBody>
      </p:sp>
    </p:spTree>
    <p:extLst>
      <p:ext uri="{BB962C8B-B14F-4D97-AF65-F5344CB8AC3E}">
        <p14:creationId xmlns:p14="http://schemas.microsoft.com/office/powerpoint/2010/main" val="28892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43092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4034191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 II</a:t>
            </a:r>
          </a:p>
        </p:txBody>
      </p:sp>
    </p:spTree>
    <p:extLst>
      <p:ext uri="{BB962C8B-B14F-4D97-AF65-F5344CB8AC3E}">
        <p14:creationId xmlns:p14="http://schemas.microsoft.com/office/powerpoint/2010/main" val="42339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Much more to cryptography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Zero-knowledge proofs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Fully-homomorphic encryption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Multi-party computation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Blockchain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40404" y="2848493"/>
                <a:ext cx="61245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𝐸𝑛𝑐</m:t>
                      </m:r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𝐸𝑛𝑐</m:t>
                      </m:r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𝐸𝑛𝑐</m:t>
                      </m:r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404" y="2848493"/>
                <a:ext cx="6124562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99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5417820" y="1207520"/>
            <a:ext cx="1295400" cy="1331976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 bwMode="auto">
          <a:xfrm>
            <a:off x="6065520" y="1143000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Password?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7695573" y="1206913"/>
            <a:ext cx="1295400" cy="1331976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 bwMode="auto">
          <a:xfrm>
            <a:off x="7757160" y="1080240"/>
            <a:ext cx="1043940" cy="297180"/>
          </a:xfrm>
          <a:prstGeom prst="wedgeEllipseCallout">
            <a:avLst>
              <a:gd name="adj1" fmla="val 47546"/>
              <a:gd name="adj2" fmla="val 172758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I know it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9973326" y="1206913"/>
            <a:ext cx="1295400" cy="1331976"/>
          </a:xfrm>
          <a:prstGeom prst="rect">
            <a:avLst/>
          </a:prstGeom>
        </p:spPr>
      </p:pic>
      <p:sp>
        <p:nvSpPr>
          <p:cNvPr id="12" name="Oval Callout 11"/>
          <p:cNvSpPr/>
          <p:nvPr/>
        </p:nvSpPr>
        <p:spPr bwMode="auto">
          <a:xfrm>
            <a:off x="10621026" y="1142393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Welcome!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0" t="4573" r="10208" b="4314"/>
          <a:stretch/>
        </p:blipFill>
        <p:spPr>
          <a:xfrm>
            <a:off x="7017360" y="3749770"/>
            <a:ext cx="2743200" cy="1814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950" y="4804229"/>
            <a:ext cx="2710512" cy="180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security pyramid</a:t>
            </a:r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2296464" y="2582378"/>
            <a:ext cx="3029447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5DBFD4">
                  <a:shade val="30000"/>
                  <a:satMod val="115000"/>
                </a:srgbClr>
              </a:gs>
              <a:gs pos="50000">
                <a:srgbClr val="5DBFD4">
                  <a:shade val="67500"/>
                  <a:satMod val="115000"/>
                </a:srgbClr>
              </a:gs>
              <a:gs pos="100000">
                <a:srgbClr val="5DBFD4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Trapezoid 5"/>
          <p:cNvSpPr/>
          <p:nvPr/>
        </p:nvSpPr>
        <p:spPr>
          <a:xfrm>
            <a:off x="3079668" y="1516900"/>
            <a:ext cx="1463039" cy="1065478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Trapezoid 6"/>
          <p:cNvSpPr/>
          <p:nvPr/>
        </p:nvSpPr>
        <p:spPr>
          <a:xfrm>
            <a:off x="1510900" y="3639902"/>
            <a:ext cx="4600575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DC006B">
                  <a:lumMod val="20000"/>
                  <a:lumOff val="80000"/>
                  <a:shade val="30000"/>
                  <a:satMod val="115000"/>
                </a:srgbClr>
              </a:gs>
              <a:gs pos="50000">
                <a:srgbClr val="DC006B">
                  <a:lumMod val="20000"/>
                  <a:lumOff val="80000"/>
                  <a:shade val="67500"/>
                  <a:satMod val="115000"/>
                </a:srgbClr>
              </a:gs>
              <a:gs pos="100000">
                <a:srgbClr val="DC006B">
                  <a:lumMod val="20000"/>
                  <a:lumOff val="80000"/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" name="Trapezoid 7"/>
          <p:cNvSpPr/>
          <p:nvPr/>
        </p:nvSpPr>
        <p:spPr>
          <a:xfrm>
            <a:off x="806050" y="4696433"/>
            <a:ext cx="6010275" cy="963515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F3FD91">
                  <a:shade val="30000"/>
                  <a:satMod val="115000"/>
                </a:srgbClr>
              </a:gs>
              <a:gs pos="50000">
                <a:srgbClr val="F3FD91">
                  <a:shade val="67500"/>
                  <a:satMod val="115000"/>
                </a:srgbClr>
              </a:gs>
              <a:gs pos="100000">
                <a:srgbClr val="F3FD91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5280" y="4978134"/>
            <a:ext cx="3639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Cryptographic mechanisms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5205" y="2097627"/>
            <a:ext cx="705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User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1654" y="2757197"/>
            <a:ext cx="1151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Secure</a:t>
            </a:r>
          </a:p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systems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17781" y="3814721"/>
            <a:ext cx="2186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Communication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protocols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8121" y="3332962"/>
            <a:ext cx="6250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 5510 – Security in operating systems and software</a:t>
            </a:r>
          </a:p>
          <a:p>
            <a:r>
              <a:rPr lang="nb-NO" b="1" dirty="0"/>
              <a:t> 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2770" y="3937832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 5520 – Cyber security of industrial systems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5599" y="4759451"/>
            <a:ext cx="4985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 4500 – Introduction to cryptography</a:t>
            </a:r>
          </a:p>
          <a:p>
            <a:r>
              <a:rPr lang="nb-NO" b="1" dirty="0"/>
              <a:t>TEK 5550 – Advanced topics in cryptograpy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37903" y="1681736"/>
            <a:ext cx="3647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IN 5280 – Security by design</a:t>
            </a:r>
          </a:p>
          <a:p>
            <a:endParaRPr lang="nb-NO" b="1" dirty="0"/>
          </a:p>
          <a:p>
            <a:r>
              <a:rPr lang="nb-NO" b="1" dirty="0"/>
              <a:t>      IN 5540 – Privacy by design</a:t>
            </a:r>
          </a:p>
          <a:p>
            <a:endParaRPr lang="nb-NO" b="1" dirty="0"/>
          </a:p>
          <a:p>
            <a:r>
              <a:rPr lang="nb-NO" b="1" dirty="0"/>
              <a:t>           IN 5290 – Ethical hacking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24459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187733" y="3795011"/>
            <a:ext cx="7751762" cy="1776412"/>
          </a:xfrm>
        </p:spPr>
        <p:txBody>
          <a:bodyPr anchor="ctr"/>
          <a:lstStyle/>
          <a:p>
            <a:pPr algn="ctr"/>
            <a:r>
              <a:rPr lang="nb-NO" sz="2800" dirty="0"/>
              <a:t>Discrete probability</a:t>
            </a:r>
            <a:endParaRPr lang="en-US" sz="2800" dirty="0"/>
          </a:p>
          <a:p>
            <a:pPr algn="ctr"/>
            <a:r>
              <a:rPr lang="en-US" sz="1800" dirty="0"/>
              <a:t>the bare minimum</a:t>
            </a:r>
            <a:endParaRPr lang="nb-NO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954" y="2759978"/>
            <a:ext cx="1869653" cy="1198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6162675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More details: </a:t>
            </a:r>
            <a:r>
              <a:rPr lang="en-US" sz="1200" dirty="0">
                <a:hlinkClick r:id="rId3"/>
              </a:rPr>
              <a:t>https://en.wikibooks.org/wiki/High_School_Mathematics_Extensions/Discrete_Probability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829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4064178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a finite set 	(e.g.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4064178"/>
              </a:xfrm>
              <a:blipFill rotWithShape="0">
                <a:blip r:embed="rId2"/>
                <a:stretch>
                  <a:fillRect l="-328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1" y="1478834"/>
                <a:ext cx="8977810" cy="131332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probability distribution</a:t>
                </a:r>
                <a:r>
                  <a:rPr lang="en-US" dirty="0"/>
                  <a:t>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is a function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→[0,1]</m:t>
                        </m:r>
                      </m:e>
                    </m:func>
                  </m:oMath>
                </a14:m>
                <a:r>
                  <a:rPr lang="en-US" dirty="0"/>
                  <a:t> such that </a:t>
                </a:r>
              </a:p>
              <a:p>
                <a:pPr marL="0" marR="0" indent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𝒰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1" y="1478834"/>
                <a:ext cx="8977810" cy="13133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822629259"/>
              </p:ext>
            </p:extLst>
          </p:nvPr>
        </p:nvGraphicFramePr>
        <p:xfrm>
          <a:off x="623392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066529405"/>
              </p:ext>
            </p:extLst>
          </p:nvPr>
        </p:nvGraphicFramePr>
        <p:xfrm>
          <a:off x="7724776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174816205"/>
              </p:ext>
            </p:extLst>
          </p:nvPr>
        </p:nvGraphicFramePr>
        <p:xfrm>
          <a:off x="4174084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blipFill rotWithShape="0">
                <a:blip r:embed="rId7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blipFill rotWithShape="0">
                <a:blip r:embed="rId8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50435" y="2915031"/>
                <a:ext cx="3674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𝒰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00, 01, 10, 11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435" y="2915031"/>
                <a:ext cx="3674341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689944" y="6465095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Uniform distribution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8393" y="6467312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301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P spid="6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 subset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1800" dirty="0"/>
                  <a:t> is called an </a:t>
                </a:r>
                <a:r>
                  <a:rPr lang="en-US" sz="1800" b="1" dirty="0"/>
                  <a:t>event</a:t>
                </a:r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</m:e>
                        </m:nary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endParaRPr lang="nb-NO" sz="1800" b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The </a:t>
                </a:r>
                <a:r>
                  <a:rPr lang="en-US" sz="1800" b="1" dirty="0"/>
                  <a:t>complement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is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∖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and denoted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1800" dirty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Fact: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600" dirty="0"/>
              </a:p>
              <a:p>
                <a:pPr marL="0" indent="0">
                  <a:lnSpc>
                    <a:spcPct val="150000"/>
                  </a:lnSpc>
                </a:pPr>
                <a:endParaRPr lang="en-US" sz="1800" b="1" dirty="0"/>
              </a:p>
              <a:p>
                <a:pPr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</a:t>
                </a:r>
                <a:r>
                  <a:rPr lang="en-US" sz="1800" dirty="0"/>
                  <a:t>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marL="474663" lvl="1" indent="0">
                  <a:lnSpc>
                    <a:spcPct val="150000"/>
                  </a:lnSpc>
                </a:pPr>
                <a:r>
                  <a:rPr lang="nb-NO" sz="2000" b="0" dirty="0"/>
                  <a:t>	             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∣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000" b="0" i="0" spc="-300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m:rPr>
                            <m:sty m:val="p"/>
                          </m:rP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xx</m:t>
                        </m:r>
                        <m: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xxxx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2000" dirty="0"/>
                  <a:t>		</a:t>
                </a:r>
              </a:p>
              <a:p>
                <a:pPr marL="474663" lvl="1" indent="0">
                  <a:lnSpc>
                    <a:spcPct val="150000"/>
                  </a:lnSpc>
                </a:pPr>
                <a:r>
                  <a:rPr lang="en-US" dirty="0"/>
                  <a:t>With the uniform distribution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dirty="0"/>
                  <a:t>, 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e>
                    </m:func>
                  </m:oMath>
                </a14:m>
                <a:endParaRPr lang="nb-NO" b="0" dirty="0"/>
              </a:p>
              <a:p>
                <a:pPr marL="474663" lvl="1" indent="0"/>
                <a:endParaRPr lang="en-US" sz="2000" dirty="0"/>
              </a:p>
              <a:p>
                <a:pPr marL="474663" lvl="1" indent="0"/>
                <a:endParaRPr lang="en-US" sz="2000" dirty="0"/>
              </a:p>
              <a:p>
                <a:pPr marL="474663" lvl="1" indent="0"/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 rotWithShape="0">
                <a:blip r:embed="rId2"/>
                <a:stretch>
                  <a:fillRect l="-328" t="-1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80778" y="5283242"/>
                <a:ext cx="8508830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600" b="1" dirty="0"/>
                  <a:t>Answer: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1100 0000</m:t>
                                </m:r>
                              </m:e>
                            </m:d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⁡[1100 0001]</m:t>
                            </m:r>
                          </m:e>
                        </m:func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…+</m:t>
                        </m:r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1111 1111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600" dirty="0"/>
              </a:p>
              <a:p>
                <a:r>
                  <a:rPr lang="en-US" sz="1600" dirty="0"/>
                  <a:t>	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600" dirty="0"/>
              </a:p>
              <a:p>
                <a:r>
                  <a:rPr lang="en-US" sz="1600" dirty="0"/>
                  <a:t>	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r>
                  <a:rPr lang="nb-NO" sz="1600" b="0" dirty="0"/>
                  <a:t>	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=1/4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778" y="5283242"/>
                <a:ext cx="8508830" cy="984885"/>
              </a:xfrm>
              <a:prstGeom prst="rect">
                <a:avLst/>
              </a:prstGeom>
              <a:blipFill rotWithShape="0">
                <a:blip r:embed="rId3"/>
                <a:stretch>
                  <a:fillRect l="-1504" t="-6832" b="-8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179947" y="1631261"/>
            <a:ext cx="3073829" cy="1645920"/>
            <a:chOff x="8686800" y="4450080"/>
            <a:chExt cx="3073829" cy="1645920"/>
          </a:xfrm>
        </p:grpSpPr>
        <p:sp>
          <p:nvSpPr>
            <p:cNvPr id="18" name="Rectangle 17"/>
            <p:cNvSpPr/>
            <p:nvPr/>
          </p:nvSpPr>
          <p:spPr bwMode="auto">
            <a:xfrm>
              <a:off x="8686800" y="4450080"/>
              <a:ext cx="3073829" cy="16459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</m:oMath>
                    </m:oMathPara>
                  </a14:m>
                  <a:endParaRPr lang="nb-NO" sz="2400" b="0" dirty="0"/>
                </a:p>
                <a:p>
                  <a:endParaRPr lang="en-US" sz="2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8778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Union bound and independence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en-US" b="1" dirty="0"/>
                  <a:t>Union bound: </a:t>
                </a:r>
                <a:r>
                  <a:rPr lang="en-US" dirty="0"/>
                  <a:t>For events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" indent="0"/>
                <a:r>
                  <a:rPr lang="en-US" dirty="0"/>
                  <a:t>			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≤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" indent="0"/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en-US" dirty="0"/>
                  <a:t>Events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are </a:t>
                </a:r>
                <a:r>
                  <a:rPr lang="en-US" b="1" dirty="0"/>
                  <a:t>independent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and</m:t>
                            </m:r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8179947" y="1631261"/>
            <a:ext cx="3073829" cy="1645920"/>
            <a:chOff x="8686800" y="4450080"/>
            <a:chExt cx="3073829" cy="1645920"/>
          </a:xfrm>
        </p:grpSpPr>
        <p:sp>
          <p:nvSpPr>
            <p:cNvPr id="6" name="Rectangle 5"/>
            <p:cNvSpPr/>
            <p:nvPr/>
          </p:nvSpPr>
          <p:spPr bwMode="auto">
            <a:xfrm>
              <a:off x="8686800" y="4450080"/>
              <a:ext cx="3073829" cy="16459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/>
                <p:cNvSpPr/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solidFill>
                  <a:srgbClr val="FF7C80">
                    <a:alpha val="56863"/>
                  </a:srgb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</m:oMath>
                    </m:oMathPara>
                  </a14:m>
                  <a:endParaRPr lang="nb-NO" sz="2400" b="0" dirty="0"/>
                </a:p>
                <a:p>
                  <a:endParaRPr lang="en-US" sz="2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5545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7340134" y="3888740"/>
            <a:ext cx="4229100" cy="26501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of total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524258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Conditional probability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 marL="0" indent="0"/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Law of total probability </a:t>
            </a:r>
          </a:p>
          <a:p>
            <a:pPr marL="474663" lvl="1" indent="0"/>
            <a:endParaRPr lang="en-US" b="1" dirty="0"/>
          </a:p>
          <a:p>
            <a:pPr marL="57150" indent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340134" y="1130300"/>
            <a:ext cx="4229100" cy="26501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/>
              <p:cNvSpPr/>
              <p:nvPr/>
            </p:nvSpPr>
            <p:spPr bwMode="auto">
              <a:xfrm>
                <a:off x="7574666" y="1304800"/>
                <a:ext cx="2463161" cy="2328878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4666" y="1304800"/>
                <a:ext cx="2463161" cy="2328878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 bwMode="auto">
              <a:xfrm>
                <a:off x="8677768" y="2605568"/>
                <a:ext cx="922006" cy="844941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7768" y="2605568"/>
                <a:ext cx="922006" cy="844941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94779" y="2085924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779" y="2085924"/>
                <a:ext cx="154940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95053" y="2085924"/>
                <a:ext cx="1160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053" y="2085924"/>
                <a:ext cx="116000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/>
              <p:cNvSpPr/>
              <p:nvPr/>
            </p:nvSpPr>
            <p:spPr bwMode="auto">
              <a:xfrm>
                <a:off x="10408399" y="2023486"/>
                <a:ext cx="919908" cy="95129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Oval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08399" y="2023486"/>
                <a:ext cx="919908" cy="951298"/>
              </a:xfrm>
              <a:prstGeom prst="ellipse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95053" y="2630349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053" y="2630349"/>
                <a:ext cx="1549400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7347585" y="3876675"/>
            <a:ext cx="4221649" cy="2662238"/>
            <a:chOff x="7058025" y="3876675"/>
            <a:chExt cx="4221649" cy="2662238"/>
          </a:xfrm>
        </p:grpSpPr>
        <p:sp>
          <p:nvSpPr>
            <p:cNvPr id="16" name="Freeform 15"/>
            <p:cNvSpPr/>
            <p:nvPr/>
          </p:nvSpPr>
          <p:spPr bwMode="auto">
            <a:xfrm>
              <a:off x="7058025" y="3881438"/>
              <a:ext cx="1443931" cy="935761"/>
            </a:xfrm>
            <a:custGeom>
              <a:avLst/>
              <a:gdLst>
                <a:gd name="connsiteX0" fmla="*/ 0 w 1443931"/>
                <a:gd name="connsiteY0" fmla="*/ 895350 h 935761"/>
                <a:gd name="connsiteX1" fmla="*/ 414338 w 1443931"/>
                <a:gd name="connsiteY1" fmla="*/ 923925 h 935761"/>
                <a:gd name="connsiteX2" fmla="*/ 1071563 w 1443931"/>
                <a:gd name="connsiteY2" fmla="*/ 723900 h 935761"/>
                <a:gd name="connsiteX3" fmla="*/ 1404938 w 1443931"/>
                <a:gd name="connsiteY3" fmla="*/ 123825 h 935761"/>
                <a:gd name="connsiteX4" fmla="*/ 1423988 w 1443931"/>
                <a:gd name="connsiteY4" fmla="*/ 0 h 9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931" h="935761">
                  <a:moveTo>
                    <a:pt x="0" y="895350"/>
                  </a:moveTo>
                  <a:cubicBezTo>
                    <a:pt x="117872" y="923925"/>
                    <a:pt x="235744" y="952500"/>
                    <a:pt x="414338" y="923925"/>
                  </a:cubicBezTo>
                  <a:cubicBezTo>
                    <a:pt x="592932" y="895350"/>
                    <a:pt x="906463" y="857250"/>
                    <a:pt x="1071563" y="723900"/>
                  </a:cubicBezTo>
                  <a:cubicBezTo>
                    <a:pt x="1236663" y="590550"/>
                    <a:pt x="1346201" y="244475"/>
                    <a:pt x="1404938" y="123825"/>
                  </a:cubicBezTo>
                  <a:cubicBezTo>
                    <a:pt x="1463675" y="3175"/>
                    <a:pt x="1443831" y="1587"/>
                    <a:pt x="1423988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7758113" y="4748213"/>
              <a:ext cx="376237" cy="1790700"/>
            </a:xfrm>
            <a:custGeom>
              <a:avLst/>
              <a:gdLst>
                <a:gd name="connsiteX0" fmla="*/ 0 w 376237"/>
                <a:gd name="connsiteY0" fmla="*/ 0 h 1790700"/>
                <a:gd name="connsiteX1" fmla="*/ 314325 w 376237"/>
                <a:gd name="connsiteY1" fmla="*/ 528637 h 1790700"/>
                <a:gd name="connsiteX2" fmla="*/ 95250 w 376237"/>
                <a:gd name="connsiteY2" fmla="*/ 1071562 h 1790700"/>
                <a:gd name="connsiteX3" fmla="*/ 328612 w 376237"/>
                <a:gd name="connsiteY3" fmla="*/ 1457325 h 1790700"/>
                <a:gd name="connsiteX4" fmla="*/ 376237 w 376237"/>
                <a:gd name="connsiteY4" fmla="*/ 179070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237" h="1790700">
                  <a:moveTo>
                    <a:pt x="0" y="0"/>
                  </a:moveTo>
                  <a:cubicBezTo>
                    <a:pt x="149225" y="175021"/>
                    <a:pt x="298450" y="350043"/>
                    <a:pt x="314325" y="528637"/>
                  </a:cubicBezTo>
                  <a:cubicBezTo>
                    <a:pt x="330200" y="707231"/>
                    <a:pt x="92869" y="916781"/>
                    <a:pt x="95250" y="1071562"/>
                  </a:cubicBezTo>
                  <a:cubicBezTo>
                    <a:pt x="97631" y="1226343"/>
                    <a:pt x="281781" y="1337469"/>
                    <a:pt x="328612" y="1457325"/>
                  </a:cubicBezTo>
                  <a:cubicBezTo>
                    <a:pt x="375443" y="1577181"/>
                    <a:pt x="375840" y="1683940"/>
                    <a:pt x="376237" y="179070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8091488" y="5225466"/>
              <a:ext cx="1141300" cy="1280109"/>
            </a:xfrm>
            <a:custGeom>
              <a:avLst/>
              <a:gdLst>
                <a:gd name="connsiteX0" fmla="*/ 0 w 1141300"/>
                <a:gd name="connsiteY0" fmla="*/ 3759 h 1280109"/>
                <a:gd name="connsiteX1" fmla="*/ 776287 w 1141300"/>
                <a:gd name="connsiteY1" fmla="*/ 70434 h 1280109"/>
                <a:gd name="connsiteX2" fmla="*/ 1128712 w 1141300"/>
                <a:gd name="connsiteY2" fmla="*/ 484772 h 1280109"/>
                <a:gd name="connsiteX3" fmla="*/ 1028700 w 1141300"/>
                <a:gd name="connsiteY3" fmla="*/ 1280109 h 12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1300" h="1280109">
                  <a:moveTo>
                    <a:pt x="0" y="3759"/>
                  </a:moveTo>
                  <a:cubicBezTo>
                    <a:pt x="294084" y="-2988"/>
                    <a:pt x="588168" y="-9735"/>
                    <a:pt x="776287" y="70434"/>
                  </a:cubicBezTo>
                  <a:cubicBezTo>
                    <a:pt x="964406" y="150603"/>
                    <a:pt x="1086643" y="283160"/>
                    <a:pt x="1128712" y="484772"/>
                  </a:cubicBezTo>
                  <a:cubicBezTo>
                    <a:pt x="1170781" y="686384"/>
                    <a:pt x="1099740" y="983246"/>
                    <a:pt x="1028700" y="128010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8786813" y="3876675"/>
              <a:ext cx="1370446" cy="1376363"/>
            </a:xfrm>
            <a:custGeom>
              <a:avLst/>
              <a:gdLst>
                <a:gd name="connsiteX0" fmla="*/ 0 w 1370446"/>
                <a:gd name="connsiteY0" fmla="*/ 1376363 h 1376363"/>
                <a:gd name="connsiteX1" fmla="*/ 557212 w 1370446"/>
                <a:gd name="connsiteY1" fmla="*/ 828675 h 1376363"/>
                <a:gd name="connsiteX2" fmla="*/ 438150 w 1370446"/>
                <a:gd name="connsiteY2" fmla="*/ 371475 h 1376363"/>
                <a:gd name="connsiteX3" fmla="*/ 1257300 w 1370446"/>
                <a:gd name="connsiteY3" fmla="*/ 323850 h 1376363"/>
                <a:gd name="connsiteX4" fmla="*/ 1343025 w 1370446"/>
                <a:gd name="connsiteY4" fmla="*/ 0 h 1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0446" h="1376363">
                  <a:moveTo>
                    <a:pt x="0" y="1376363"/>
                  </a:moveTo>
                  <a:cubicBezTo>
                    <a:pt x="242093" y="1186259"/>
                    <a:pt x="484187" y="996156"/>
                    <a:pt x="557212" y="828675"/>
                  </a:cubicBezTo>
                  <a:cubicBezTo>
                    <a:pt x="630237" y="661194"/>
                    <a:pt x="321469" y="455612"/>
                    <a:pt x="438150" y="371475"/>
                  </a:cubicBezTo>
                  <a:cubicBezTo>
                    <a:pt x="554831" y="287338"/>
                    <a:pt x="1106488" y="385762"/>
                    <a:pt x="1257300" y="323850"/>
                  </a:cubicBezTo>
                  <a:cubicBezTo>
                    <a:pt x="1408113" y="261937"/>
                    <a:pt x="1375569" y="130968"/>
                    <a:pt x="134302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9163050" y="4229100"/>
              <a:ext cx="1417884" cy="1526180"/>
            </a:xfrm>
            <a:custGeom>
              <a:avLst/>
              <a:gdLst>
                <a:gd name="connsiteX0" fmla="*/ 847725 w 1417884"/>
                <a:gd name="connsiteY0" fmla="*/ 0 h 1526180"/>
                <a:gd name="connsiteX1" fmla="*/ 1414463 w 1417884"/>
                <a:gd name="connsiteY1" fmla="*/ 762000 h 1526180"/>
                <a:gd name="connsiteX2" fmla="*/ 1071563 w 1417884"/>
                <a:gd name="connsiteY2" fmla="*/ 1162050 h 1526180"/>
                <a:gd name="connsiteX3" fmla="*/ 800100 w 1417884"/>
                <a:gd name="connsiteY3" fmla="*/ 1524000 h 1526180"/>
                <a:gd name="connsiteX4" fmla="*/ 0 w 1417884"/>
                <a:gd name="connsiteY4" fmla="*/ 1285875 h 152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7884" h="1526180">
                  <a:moveTo>
                    <a:pt x="847725" y="0"/>
                  </a:moveTo>
                  <a:cubicBezTo>
                    <a:pt x="1112441" y="284162"/>
                    <a:pt x="1377157" y="568325"/>
                    <a:pt x="1414463" y="762000"/>
                  </a:cubicBezTo>
                  <a:cubicBezTo>
                    <a:pt x="1451769" y="955675"/>
                    <a:pt x="1173957" y="1035050"/>
                    <a:pt x="1071563" y="1162050"/>
                  </a:cubicBezTo>
                  <a:cubicBezTo>
                    <a:pt x="969169" y="1289050"/>
                    <a:pt x="978694" y="1503363"/>
                    <a:pt x="800100" y="1524000"/>
                  </a:cubicBezTo>
                  <a:cubicBezTo>
                    <a:pt x="621506" y="1544637"/>
                    <a:pt x="310753" y="1415256"/>
                    <a:pt x="0" y="1285875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10153650" y="5543550"/>
              <a:ext cx="544415" cy="966788"/>
            </a:xfrm>
            <a:custGeom>
              <a:avLst/>
              <a:gdLst>
                <a:gd name="connsiteX0" fmla="*/ 0 w 544415"/>
                <a:gd name="connsiteY0" fmla="*/ 0 h 966788"/>
                <a:gd name="connsiteX1" fmla="*/ 490538 w 544415"/>
                <a:gd name="connsiteY1" fmla="*/ 447675 h 966788"/>
                <a:gd name="connsiteX2" fmla="*/ 509588 w 544415"/>
                <a:gd name="connsiteY2" fmla="*/ 966788 h 96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415" h="966788">
                  <a:moveTo>
                    <a:pt x="0" y="0"/>
                  </a:moveTo>
                  <a:cubicBezTo>
                    <a:pt x="202803" y="143272"/>
                    <a:pt x="405607" y="286544"/>
                    <a:pt x="490538" y="447675"/>
                  </a:cubicBezTo>
                  <a:cubicBezTo>
                    <a:pt x="575469" y="608806"/>
                    <a:pt x="542528" y="787797"/>
                    <a:pt x="509588" y="966788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10601325" y="4957763"/>
              <a:ext cx="678349" cy="243787"/>
            </a:xfrm>
            <a:custGeom>
              <a:avLst/>
              <a:gdLst>
                <a:gd name="connsiteX0" fmla="*/ 0 w 638175"/>
                <a:gd name="connsiteY0" fmla="*/ 66675 h 243787"/>
                <a:gd name="connsiteX1" fmla="*/ 423863 w 638175"/>
                <a:gd name="connsiteY1" fmla="*/ 242887 h 243787"/>
                <a:gd name="connsiteX2" fmla="*/ 638175 w 638175"/>
                <a:gd name="connsiteY2" fmla="*/ 0 h 24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175" h="243787">
                  <a:moveTo>
                    <a:pt x="0" y="66675"/>
                  </a:moveTo>
                  <a:cubicBezTo>
                    <a:pt x="158750" y="160337"/>
                    <a:pt x="317501" y="253999"/>
                    <a:pt x="423863" y="242887"/>
                  </a:cubicBezTo>
                  <a:cubicBezTo>
                    <a:pt x="530225" y="231775"/>
                    <a:pt x="584200" y="115887"/>
                    <a:pt x="63817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val 26"/>
              <p:cNvSpPr/>
              <p:nvPr/>
            </p:nvSpPr>
            <p:spPr bwMode="auto">
              <a:xfrm rot="19653450">
                <a:off x="8796526" y="4688788"/>
                <a:ext cx="1954600" cy="1565538"/>
              </a:xfrm>
              <a:prstGeom prst="ellipse">
                <a:avLst/>
              </a:prstGeom>
              <a:solidFill>
                <a:srgbClr val="FFFF00">
                  <a:alpha val="59000"/>
                </a:srgb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Oval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9653450">
                <a:off x="8796526" y="4688788"/>
                <a:ext cx="1954600" cy="1565538"/>
              </a:xfrm>
              <a:prstGeom prst="ellipse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93959" y="2303043"/>
                <a:ext cx="2642286" cy="670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e>
                      </m:func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and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959" y="2303043"/>
                <a:ext cx="2642286" cy="67018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645547" y="2085924"/>
                <a:ext cx="4219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547" y="2085924"/>
                <a:ext cx="421910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1238110" y="4439411"/>
            <a:ext cx="3791090" cy="1754326"/>
            <a:chOff x="1238110" y="4439411"/>
            <a:chExt cx="3791090" cy="1754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261467" y="4439411"/>
                  <a:ext cx="2767733" cy="175432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func>
                      </m:oMath>
                    </m:oMathPara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nb-NO" dirty="0"/>
                    <a:t>  </a:t>
                  </a:r>
                  <a14:m>
                    <m:oMath xmlns:m="http://schemas.openxmlformats.org/officeDocument/2006/math"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nb-NO" b="0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nb-NO" dirty="0"/>
                    <a:t>     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1467" y="4439411"/>
                  <a:ext cx="2767733" cy="175432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1238110" y="5131908"/>
                  <a:ext cx="102335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110" y="5131908"/>
                  <a:ext cx="1023357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168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10" grpId="0"/>
      <p:bldP spid="11" grpId="0"/>
      <p:bldP spid="12" grpId="0" animBg="1"/>
      <p:bldP spid="13" grpId="0"/>
      <p:bldP spid="27" grpId="0" animBg="1"/>
      <p:bldP spid="29" grpId="0"/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1" dirty="0"/>
                  <a:t>Example: 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:r>
                  <a:rPr lang="nb-NO" sz="1800" b="0" i="1" dirty="0">
                    <a:latin typeface="Cambria Math" panose="02040503050406030204" pitchFamily="18" charset="0"/>
                  </a:rPr>
                  <a:t>	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i="1" dirty="0">
                    <a:latin typeface="Cambria Math" panose="02040503050406030204" pitchFamily="18" charset="0"/>
                  </a:rPr>
                  <a:t>		</a:t>
                </a:r>
              </a:p>
              <a:p>
                <a:r>
                  <a:rPr lang="nb-NO" i="1" dirty="0">
                    <a:latin typeface="Cambria Math" panose="02040503050406030204" pitchFamily="18" charset="0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7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679278" y="3960486"/>
                <a:ext cx="2062039" cy="5412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limLow>
                        <m:limLow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  <m:li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𝒰</m:t>
                          </m:r>
                        </m:lim>
                      </m:limLow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=11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xxx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278" y="3960486"/>
                <a:ext cx="2062039" cy="541238"/>
              </a:xfrm>
              <a:prstGeom prst="rect">
                <a:avLst/>
              </a:prstGeom>
              <a:blipFill rotWithShape="0">
                <a:blip r:embed="rId5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2286319" y="4527017"/>
            <a:ext cx="2847956" cy="855134"/>
            <a:chOff x="2286319" y="4527017"/>
            <a:chExt cx="2847956" cy="8551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286319" y="4797376"/>
                  <a:ext cx="284795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rgbClr val="FF0000"/>
                      </a:solidFill>
                    </a:rPr>
                    <a:t>Depends on the probability </a:t>
                  </a:r>
                  <a:br>
                    <a:rPr lang="en-US" sz="1600" dirty="0">
                      <a:solidFill>
                        <a:srgbClr val="FF0000"/>
                      </a:solidFill>
                    </a:rPr>
                  </a:br>
                  <a:r>
                    <a:rPr lang="en-US" sz="1600" dirty="0">
                      <a:solidFill>
                        <a:srgbClr val="FF0000"/>
                      </a:solidFill>
                    </a:rPr>
                    <a:t>distribution on </a:t>
                  </a:r>
                  <a14:m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319" y="4797376"/>
                  <a:ext cx="2847956" cy="58477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t="-3125"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/>
            <p:cNvCxnSpPr/>
            <p:nvPr/>
          </p:nvCxnSpPr>
          <p:spPr bwMode="auto">
            <a:xfrm flipV="1">
              <a:off x="3710297" y="4527017"/>
              <a:ext cx="1897" cy="245066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4570114" y="3926867"/>
                <a:ext cx="139326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14" y="3926867"/>
                <a:ext cx="1393267" cy="64633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981752" y="4860724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3333CC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752" y="4860724"/>
                <a:ext cx="2847956" cy="338554"/>
              </a:xfrm>
              <a:prstGeom prst="rect">
                <a:avLst/>
              </a:prstGeom>
              <a:blipFill rotWithShape="0">
                <a:blip r:embed="rId1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/>
          <p:nvPr/>
        </p:nvCxnSpPr>
        <p:spPr bwMode="auto">
          <a:xfrm flipH="1" flipV="1">
            <a:off x="5434889" y="4500016"/>
            <a:ext cx="164348" cy="272067"/>
          </a:xfrm>
          <a:prstGeom prst="straightConnector1">
            <a:avLst/>
          </a:prstGeom>
          <a:ln w="19050">
            <a:solidFill>
              <a:srgbClr val="3333CC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471690" y="2958765"/>
                <a:ext cx="1923027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msb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90" y="2958765"/>
                <a:ext cx="1923027" cy="451277"/>
              </a:xfrm>
              <a:prstGeom prst="rect">
                <a:avLst/>
              </a:prstGeom>
              <a:blipFill rotWithShape="0">
                <a:blip r:embed="rId12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1441307" y="4048125"/>
                <a:ext cx="14005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=11]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048125"/>
                <a:ext cx="1400576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466707" y="2583746"/>
                <a:ext cx="2105833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07" y="2583746"/>
                <a:ext cx="2105833" cy="3724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7131320" y="1696900"/>
            <a:ext cx="3649215" cy="2305605"/>
            <a:chOff x="7131320" y="1696900"/>
            <a:chExt cx="3649215" cy="2305605"/>
          </a:xfrm>
        </p:grpSpPr>
        <p:grpSp>
          <p:nvGrpSpPr>
            <p:cNvPr id="10" name="Group 9"/>
            <p:cNvGrpSpPr/>
            <p:nvPr/>
          </p:nvGrpSpPr>
          <p:grpSpPr>
            <a:xfrm>
              <a:off x="7131320" y="1696900"/>
              <a:ext cx="3649215" cy="2305605"/>
              <a:chOff x="7131320" y="1696900"/>
              <a:chExt cx="3649215" cy="230560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7404002" y="1696900"/>
                    <a:ext cx="68309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𝒰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04002" y="1696900"/>
                    <a:ext cx="683095" cy="400110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9812235" y="1696900"/>
                    <a:ext cx="68309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𝒱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TextBox 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12235" y="1696900"/>
                    <a:ext cx="683095" cy="400110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" name="Group 7"/>
              <p:cNvGrpSpPr/>
              <p:nvPr/>
            </p:nvGrpSpPr>
            <p:grpSpPr>
              <a:xfrm>
                <a:off x="7131320" y="2097505"/>
                <a:ext cx="1264920" cy="1905000"/>
                <a:chOff x="7131320" y="2097505"/>
                <a:chExt cx="1264920" cy="1905000"/>
              </a:xfrm>
            </p:grpSpPr>
            <p:sp>
              <p:nvSpPr>
                <p:cNvPr id="53" name="Rounded Rectangle 52"/>
                <p:cNvSpPr/>
                <p:nvPr/>
              </p:nvSpPr>
              <p:spPr bwMode="auto">
                <a:xfrm>
                  <a:off x="7131320" y="2097505"/>
                  <a:ext cx="1264920" cy="190500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400" b="1" dirty="0"/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7542266" y="2305907"/>
                  <a:ext cx="4247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00000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7542266" y="2550386"/>
                  <a:ext cx="4247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00001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7542266" y="2794865"/>
                  <a:ext cx="4247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00010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7587919" y="3634980"/>
                  <a:ext cx="37914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11111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7699863" y="3223207"/>
                      <a:ext cx="91371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⋮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61" name="TextBox 6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699863" y="3223207"/>
                      <a:ext cx="91371" cy="184666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26667" r="-33333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9" name="Group 8"/>
              <p:cNvGrpSpPr/>
              <p:nvPr/>
            </p:nvGrpSpPr>
            <p:grpSpPr>
              <a:xfrm>
                <a:off x="9515615" y="2097505"/>
                <a:ext cx="1264920" cy="1905000"/>
                <a:chOff x="9515615" y="2097505"/>
                <a:chExt cx="1264920" cy="1905000"/>
              </a:xfrm>
            </p:grpSpPr>
            <p:sp>
              <p:nvSpPr>
                <p:cNvPr id="54" name="Rounded Rectangle 53"/>
                <p:cNvSpPr/>
                <p:nvPr/>
              </p:nvSpPr>
              <p:spPr bwMode="auto">
                <a:xfrm>
                  <a:off x="9515615" y="2097505"/>
                  <a:ext cx="1264920" cy="1905000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400" b="1" dirty="0"/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10068823" y="2427073"/>
                  <a:ext cx="1699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0068823" y="2794080"/>
                  <a:ext cx="1699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01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10068823" y="3161087"/>
                  <a:ext cx="1699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10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0068823" y="3528095"/>
                  <a:ext cx="15850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11</a:t>
                  </a:r>
                </a:p>
              </p:txBody>
            </p:sp>
          </p:grpSp>
          <p:cxnSp>
            <p:nvCxnSpPr>
              <p:cNvPr id="66" name="Straight Arrow Connector 65"/>
              <p:cNvCxnSpPr/>
              <p:nvPr/>
            </p:nvCxnSpPr>
            <p:spPr bwMode="auto">
              <a:xfrm>
                <a:off x="8087097" y="2427073"/>
                <a:ext cx="1776268" cy="47170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/>
              <p:cNvCxnSpPr/>
              <p:nvPr/>
            </p:nvCxnSpPr>
            <p:spPr bwMode="auto">
              <a:xfrm flipV="1">
                <a:off x="8087097" y="2550386"/>
                <a:ext cx="1776268" cy="92335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/>
              <p:cNvCxnSpPr/>
              <p:nvPr/>
            </p:nvCxnSpPr>
            <p:spPr bwMode="auto">
              <a:xfrm flipV="1">
                <a:off x="8091859" y="2628406"/>
                <a:ext cx="1776268" cy="275460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/>
              <p:nvPr/>
            </p:nvCxnSpPr>
            <p:spPr bwMode="auto">
              <a:xfrm flipV="1">
                <a:off x="8070648" y="3634980"/>
                <a:ext cx="1839455" cy="90118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8648827" y="2915430"/>
                    <a:ext cx="68309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81" name="TextBox 8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48827" y="2915430"/>
                    <a:ext cx="683095" cy="400110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8" name="Straight Arrow Connector 37"/>
            <p:cNvCxnSpPr/>
            <p:nvPr/>
          </p:nvCxnSpPr>
          <p:spPr bwMode="auto">
            <a:xfrm>
              <a:off x="8064647" y="3469065"/>
              <a:ext cx="1847142" cy="89417"/>
            </a:xfrm>
            <a:prstGeom prst="straightConnector1">
              <a:avLst/>
            </a:prstGeom>
            <a:ln w="19050">
              <a:prstDash val="dash"/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35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0" grpId="0"/>
      <p:bldP spid="73" grpId="0"/>
      <p:bldP spid="78" grpId="0"/>
      <p:bldP spid="79" grpId="0"/>
      <p:bldP spid="8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 bwMode="auto">
          <a:xfrm>
            <a:off x="9515615" y="2097505"/>
            <a:ext cx="1264920" cy="1905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1" dirty="0"/>
                  <a:t>Example: 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:r>
                  <a:rPr lang="nb-NO" sz="1800" b="0" i="1" dirty="0">
                    <a:latin typeface="Cambria Math" panose="02040503050406030204" pitchFamily="18" charset="0"/>
                  </a:rPr>
                  <a:t>	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i="1" dirty="0">
                    <a:latin typeface="Cambria Math" panose="02040503050406030204" pitchFamily="18" charset="0"/>
                  </a:rPr>
                  <a:t>		</a:t>
                </a:r>
              </a:p>
              <a:p>
                <a:r>
                  <a:rPr lang="nb-NO" i="1" dirty="0">
                    <a:latin typeface="Cambria Math" panose="02040503050406030204" pitchFamily="18" charset="0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7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ounded Rectangle 52"/>
          <p:cNvSpPr/>
          <p:nvPr/>
        </p:nvSpPr>
        <p:spPr bwMode="auto">
          <a:xfrm>
            <a:off x="7131320" y="2097505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404002" y="1696900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002" y="1696900"/>
                <a:ext cx="683095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7542266" y="2305907"/>
            <a:ext cx="42479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00000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2266" y="2550386"/>
            <a:ext cx="42479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00001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542266" y="2794865"/>
            <a:ext cx="42479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00010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87919" y="3634980"/>
            <a:ext cx="37914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11111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7699863" y="3223207"/>
                <a:ext cx="913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863" y="3223207"/>
                <a:ext cx="91371" cy="184666"/>
              </a:xfrm>
              <a:prstGeom prst="rect">
                <a:avLst/>
              </a:prstGeom>
              <a:blipFill rotWithShape="0">
                <a:blip r:embed="rId6"/>
                <a:stretch>
                  <a:fillRect l="-26667" r="-3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  <a:blipFill rotWithShape="0">
                <a:blip r:embed="rId7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1441307" y="4048125"/>
                <a:ext cx="13635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048125"/>
                <a:ext cx="1363514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[0,1, 2, …, 10]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  <a:blipFill rotWithShape="0">
                <a:blip r:embed="rId9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10073439" y="226197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73439" y="244869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73439" y="263541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23966" y="3634980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73439" y="282213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73439" y="3008854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blipFill rotWithShape="0">
                <a:blip r:embed="rId6"/>
                <a:stretch>
                  <a:fillRect l="-26667" r="-3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441307" y="4474394"/>
                <a:ext cx="13635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474394"/>
                <a:ext cx="1363514" cy="3385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441307" y="4900663"/>
                <a:ext cx="13635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900663"/>
                <a:ext cx="1363514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441307" y="5753201"/>
                <a:ext cx="14773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5753201"/>
                <a:ext cx="1477328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677577" y="4031068"/>
                <a:ext cx="6848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577" y="4031068"/>
                <a:ext cx="684803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682361" y="4474394"/>
                <a:ext cx="6848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2361" y="4474394"/>
                <a:ext cx="684803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2606848" y="4865082"/>
                <a:ext cx="493981" cy="472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848" y="4865082"/>
                <a:ext cx="493981" cy="47269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918635" y="4892378"/>
                <a:ext cx="61587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32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635" y="4892378"/>
                <a:ext cx="615873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388486" y="4892378"/>
                <a:ext cx="100950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486" y="4892378"/>
                <a:ext cx="1009507" cy="338554"/>
              </a:xfrm>
              <a:prstGeom prst="rect">
                <a:avLst/>
              </a:prstGeom>
              <a:blipFill rotWithShape="0">
                <a:blip r:embed="rId1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2787800" y="5759570"/>
                <a:ext cx="35618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00" y="5759570"/>
                <a:ext cx="356187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/>
          <p:cNvCxnSpPr/>
          <p:nvPr/>
        </p:nvCxnSpPr>
        <p:spPr bwMode="auto">
          <a:xfrm>
            <a:off x="8591320" y="3006799"/>
            <a:ext cx="725488" cy="1587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591320" y="2633359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1320" y="2633359"/>
                <a:ext cx="683095" cy="400110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3333CC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blipFill rotWithShape="0">
                <a:blip r:embed="rId2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 bwMode="auto">
          <a:xfrm>
            <a:off x="4898364" y="4048125"/>
            <a:ext cx="242262" cy="2086479"/>
          </a:xfrm>
          <a:prstGeom prst="rightBrace">
            <a:avLst>
              <a:gd name="adj1" fmla="val 85372"/>
              <a:gd name="adj2" fmla="val 48156"/>
            </a:avLst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</a:rPr>
                  <a:t>but not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blipFill rotWithShape="0">
                <a:blip r:embed="rId22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36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42" grpId="0"/>
      <p:bldP spid="43" grpId="0"/>
      <p:bldP spid="45" grpId="0"/>
      <p:bldP spid="46" grpId="0"/>
      <p:bldP spid="47" grpId="0"/>
      <p:bldP spid="48" grpId="0"/>
      <p:bldP spid="51" grpId="0"/>
      <p:bldP spid="52" grpId="0"/>
      <p:bldP spid="72" grpId="0"/>
      <p:bldP spid="77" grpId="0"/>
      <p:bldP spid="11" grpId="0" animBg="1"/>
      <p:bldP spid="8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 bwMode="auto">
          <a:xfrm>
            <a:off x="9515615" y="2097505"/>
            <a:ext cx="1264920" cy="1905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1" dirty="0"/>
                  <a:t>Example: 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:r>
                  <a:rPr lang="nb-NO" sz="1800" b="0" i="1" dirty="0">
                    <a:latin typeface="Cambria Math" panose="02040503050406030204" pitchFamily="18" charset="0"/>
                  </a:rPr>
                  <a:t>	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i="1" dirty="0">
                    <a:latin typeface="Cambria Math" panose="02040503050406030204" pitchFamily="18" charset="0"/>
                  </a:rPr>
                  <a:t>		</a:t>
                </a:r>
              </a:p>
              <a:p>
                <a:r>
                  <a:rPr lang="nb-NO" i="1" dirty="0">
                    <a:latin typeface="Cambria Math" panose="02040503050406030204" pitchFamily="18" charset="0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7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[0,1, 2, …, 10]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  <a:blipFill rotWithShape="0">
                <a:blip r:embed="rId7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10073439" y="226197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73439" y="244869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73439" y="263541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23966" y="3634980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73439" y="282213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73439" y="3008854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blipFill rotWithShape="0">
                <a:blip r:embed="rId9"/>
                <a:stretch>
                  <a:fillRect l="-26667" r="-3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444825" y="2834873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4825" y="2834873"/>
                <a:ext cx="683095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3333CC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blipFill rotWithShape="0">
                <a:blip r:embed="rId20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 bwMode="auto">
          <a:xfrm>
            <a:off x="4898364" y="4048125"/>
            <a:ext cx="242262" cy="2086479"/>
          </a:xfrm>
          <a:prstGeom prst="rightBrace">
            <a:avLst>
              <a:gd name="adj1" fmla="val 85372"/>
              <a:gd name="adj2" fmla="val 48156"/>
            </a:avLst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</a:rPr>
                  <a:t>but not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blipFill rotWithShape="0">
                <a:blip r:embed="rId2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0240624" y="2239068"/>
                <a:ext cx="431528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8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0624" y="2239068"/>
                <a:ext cx="431528" cy="21544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0240624" y="2428583"/>
                <a:ext cx="431528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8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lit/>
                        </m:rPr>
                        <a:rPr lang="nb-NO" sz="8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0624" y="2428583"/>
                <a:ext cx="431528" cy="215444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10212571" y="2618098"/>
                <a:ext cx="48763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m:rPr>
                          <m:lit/>
                        </m:rPr>
                        <a:rPr lang="nb-NO" sz="8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2571" y="2618098"/>
                <a:ext cx="487634" cy="21544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0212571" y="2807613"/>
                <a:ext cx="48763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m:rPr>
                          <m:lit/>
                        </m:rPr>
                        <a:rPr lang="nb-NO" sz="8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2571" y="2807613"/>
                <a:ext cx="487634" cy="215444"/>
              </a:xfrm>
              <a:prstGeom prst="rect">
                <a:avLst/>
              </a:prstGeom>
              <a:blipFill rotWithShape="0">
                <a:blip r:embed="rId25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10321575" y="3619952"/>
                <a:ext cx="269626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1575" y="3619952"/>
                <a:ext cx="269626" cy="21544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10240624" y="2997126"/>
                <a:ext cx="431528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8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lit/>
                        </m:rPr>
                        <a:rPr lang="nb-NO" sz="8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0624" y="2997126"/>
                <a:ext cx="431528" cy="215444"/>
              </a:xfrm>
              <a:prstGeom prst="rect">
                <a:avLst/>
              </a:prstGeom>
              <a:blipFill rotWithShape="0">
                <a:blip r:embed="rId27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044102" y="2620843"/>
                <a:ext cx="2895793" cy="372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[0,1, 2, …, 10]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102" y="2620843"/>
                <a:ext cx="2895793" cy="372731"/>
              </a:xfrm>
              <a:prstGeom prst="rect">
                <a:avLst/>
              </a:prstGeom>
              <a:blipFill rotWithShape="0">
                <a:blip r:embed="rId28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400932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932" y="2296889"/>
                <a:ext cx="506329" cy="379496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63227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270" y="2296889"/>
                <a:ext cx="506329" cy="379496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10845189" y="2239068"/>
            <a:ext cx="893023" cy="1596328"/>
            <a:chOff x="10845189" y="2239068"/>
            <a:chExt cx="893023" cy="15963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/>
                <p:nvPr/>
              </p:nvSpPr>
              <p:spPr>
                <a:xfrm>
                  <a:off x="10845189" y="2239068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45189" y="2239068"/>
                  <a:ext cx="431528" cy="2154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>
                <a:xfrm>
                  <a:off x="10845189" y="2428582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45189" y="2428582"/>
                  <a:ext cx="431528" cy="2154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>
                <a:xfrm>
                  <a:off x="10845189" y="2618096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45189" y="2618096"/>
                  <a:ext cx="431528" cy="2154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>
                <a:xfrm>
                  <a:off x="10845189" y="2807610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45189" y="2807610"/>
                  <a:ext cx="431528" cy="21544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/>
                <p:nvPr/>
              </p:nvSpPr>
              <p:spPr>
                <a:xfrm>
                  <a:off x="10845189" y="2997126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45189" y="2997126"/>
                  <a:ext cx="431528" cy="21544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10845189" y="3619952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45189" y="3619952"/>
                  <a:ext cx="431528" cy="21544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11055117" y="2729946"/>
                  <a:ext cx="68309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55117" y="2729946"/>
                  <a:ext cx="683095" cy="400110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733746" y="5230932"/>
                <a:ext cx="445862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endParaRPr lang="nb-NO" sz="1600" b="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sz="1600" dirty="0">
                    <a:solidFill>
                      <a:srgbClr val="FF0000"/>
                    </a:solidFill>
                  </a:rPr>
                  <a:t>i.e.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 is a </a:t>
                </a:r>
                <a:r>
                  <a:rPr lang="en-US" sz="1600" b="1" dirty="0">
                    <a:solidFill>
                      <a:srgbClr val="FF0000"/>
                    </a:solidFill>
                  </a:rPr>
                  <a:t>uniform random variable </a:t>
                </a:r>
                <a:r>
                  <a:rPr lang="en-US" sz="1600" dirty="0">
                    <a:solidFill>
                      <a:srgbClr val="FF0000"/>
                    </a:solidFill>
                  </a:rPr>
                  <a:t>(on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)</a:t>
                </a:r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746" y="5230932"/>
                <a:ext cx="4458625" cy="584775"/>
              </a:xfrm>
              <a:prstGeom prst="rect">
                <a:avLst/>
              </a:prstGeom>
              <a:blipFill rotWithShape="0">
                <a:blip r:embed="rId33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/>
          <p:cNvCxnSpPr/>
          <p:nvPr/>
        </p:nvCxnSpPr>
        <p:spPr bwMode="auto">
          <a:xfrm flipV="1">
            <a:off x="9991214" y="3095513"/>
            <a:ext cx="1260759" cy="1974428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1441307" y="4048125"/>
                <a:ext cx="13635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048125"/>
                <a:ext cx="1363514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1441307" y="4474394"/>
                <a:ext cx="13635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474394"/>
                <a:ext cx="1363514" cy="338554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1441307" y="4900663"/>
                <a:ext cx="13635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900663"/>
                <a:ext cx="1363514" cy="338554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1441307" y="5753201"/>
                <a:ext cx="14773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=10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5753201"/>
                <a:ext cx="1477328" cy="338554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/>
              <p:cNvSpPr/>
              <p:nvPr/>
            </p:nvSpPr>
            <p:spPr>
              <a:xfrm>
                <a:off x="2677577" y="4031068"/>
                <a:ext cx="6848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4" name="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577" y="4031068"/>
                <a:ext cx="684803" cy="338554"/>
              </a:xfrm>
              <a:prstGeom prst="rect">
                <a:avLst/>
              </a:prstGeom>
              <a:blipFill rotWithShape="0">
                <a:blip r:embed="rId3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>
              <a:xfrm>
                <a:off x="2682361" y="4474394"/>
                <a:ext cx="6848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2361" y="4474394"/>
                <a:ext cx="684803" cy="338554"/>
              </a:xfrm>
              <a:prstGeom prst="rect">
                <a:avLst/>
              </a:prstGeom>
              <a:blipFill rotWithShape="0">
                <a:blip r:embed="rId3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>
              <a:xfrm>
                <a:off x="2606848" y="4865082"/>
                <a:ext cx="493981" cy="472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848" y="4865082"/>
                <a:ext cx="493981" cy="472694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2918635" y="4892378"/>
                <a:ext cx="61587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32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635" y="4892378"/>
                <a:ext cx="615873" cy="338554"/>
              </a:xfrm>
              <a:prstGeom prst="rect">
                <a:avLst/>
              </a:prstGeom>
              <a:blipFill rotWithShape="0">
                <a:blip r:embed="rId41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/>
              <p:cNvSpPr/>
              <p:nvPr/>
            </p:nvSpPr>
            <p:spPr>
              <a:xfrm>
                <a:off x="3388486" y="4892378"/>
                <a:ext cx="100950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8" name="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486" y="4892378"/>
                <a:ext cx="1009507" cy="338554"/>
              </a:xfrm>
              <a:prstGeom prst="rect">
                <a:avLst/>
              </a:prstGeom>
              <a:blipFill rotWithShape="0">
                <a:blip r:embed="rId4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2787800" y="5759570"/>
                <a:ext cx="35618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00" y="5759570"/>
                <a:ext cx="356187" cy="338554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701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8" grpId="0"/>
      <p:bldP spid="59" grpId="0"/>
      <p:bldP spid="7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Randomized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Deterministic algorithm:        </a:t>
                </a:r>
              </a:p>
              <a:p>
                <a:pPr marL="0" indent="0"/>
                <a:r>
                  <a:rPr lang="en-US" dirty="0"/>
                  <a:t>	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Randomized algorithm:      </a:t>
                </a:r>
              </a:p>
              <a:p>
                <a:pPr marL="0" indent="0"/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	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/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Example:</a:t>
                </a:r>
                <a:br>
                  <a:rPr lang="en-US" b="1" dirty="0"/>
                </a:br>
                <a:r>
                  <a:rPr lang="en-US" b="1" dirty="0"/>
                  <a:t/>
                </a:r>
                <a:br>
                  <a:rPr lang="en-US" b="1" dirty="0"/>
                </a:br>
                <a:r>
                  <a:rPr lang="en-US" b="1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/>
                <a:r>
                  <a:rPr lang="en-US" dirty="0"/>
                  <a:t>	 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7559040" y="1493520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10023269" y="1493520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716775" y="1044266"/>
            <a:ext cx="221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Inputs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23269" y="1044266"/>
            <a:ext cx="221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Outputs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9402" r="-13675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20" idx="6"/>
            <a:endCxn id="21" idx="2"/>
          </p:cNvCxnSpPr>
          <p:nvPr/>
        </p:nvCxnSpPr>
        <p:spPr bwMode="auto">
          <a:xfrm>
            <a:off x="8236596" y="2142259"/>
            <a:ext cx="2363467" cy="109743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 bwMode="auto">
          <a:xfrm>
            <a:off x="7559040" y="3864454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ounded Rectangle 15"/>
          <p:cNvSpPr/>
          <p:nvPr/>
        </p:nvSpPr>
        <p:spPr bwMode="auto">
          <a:xfrm>
            <a:off x="10023269" y="3864454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Oval 19"/>
          <p:cNvSpPr/>
          <p:nvPr/>
        </p:nvSpPr>
        <p:spPr bwMode="auto">
          <a:xfrm>
            <a:off x="8062617" y="2058201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Oval 20"/>
          <p:cNvSpPr/>
          <p:nvPr/>
        </p:nvSpPr>
        <p:spPr bwMode="auto">
          <a:xfrm>
            <a:off x="10600063" y="2167944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7" idx="6"/>
            <a:endCxn id="29" idx="2"/>
          </p:cNvCxnSpPr>
          <p:nvPr/>
        </p:nvCxnSpPr>
        <p:spPr bwMode="auto">
          <a:xfrm flipV="1">
            <a:off x="8203995" y="4461815"/>
            <a:ext cx="2022106" cy="51378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 bwMode="auto">
          <a:xfrm>
            <a:off x="8030016" y="4429135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4528" r="-2452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/>
          <p:cNvSpPr/>
          <p:nvPr/>
        </p:nvSpPr>
        <p:spPr bwMode="auto">
          <a:xfrm>
            <a:off x="10226101" y="4094486"/>
            <a:ext cx="814411" cy="734658"/>
          </a:xfrm>
          <a:prstGeom prst="ellipse">
            <a:avLst/>
          </a:prstGeom>
          <a:solidFill>
            <a:srgbClr val="FCB4A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Oval 36"/>
          <p:cNvSpPr/>
          <p:nvPr/>
        </p:nvSpPr>
        <p:spPr bwMode="auto">
          <a:xfrm>
            <a:off x="8075655" y="5170308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9" name="Straight Arrow Connector 38"/>
          <p:cNvCxnSpPr/>
          <p:nvPr/>
        </p:nvCxnSpPr>
        <p:spPr bwMode="auto">
          <a:xfrm flipV="1">
            <a:off x="8267437" y="5059176"/>
            <a:ext cx="2022106" cy="169012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 rot="20907185">
                <a:off x="1455689" y="4647676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 is a random variable!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07185">
                <a:off x="1455689" y="4647676"/>
                <a:ext cx="2847956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0451766" y="4441913"/>
                <a:ext cx="535018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1766" y="4441913"/>
                <a:ext cx="53501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9195" t="-2222" r="-16092" b="-3777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5-Point Star 30"/>
          <p:cNvSpPr/>
          <p:nvPr/>
        </p:nvSpPr>
        <p:spPr bwMode="auto">
          <a:xfrm>
            <a:off x="10516767" y="4169420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5-Point Star 31"/>
          <p:cNvSpPr/>
          <p:nvPr/>
        </p:nvSpPr>
        <p:spPr bwMode="auto">
          <a:xfrm>
            <a:off x="10774042" y="4298645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3" name="5-Point Star 32"/>
          <p:cNvSpPr/>
          <p:nvPr/>
        </p:nvSpPr>
        <p:spPr bwMode="auto">
          <a:xfrm>
            <a:off x="10344747" y="4366743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8" name="Oval 37"/>
          <p:cNvSpPr/>
          <p:nvPr/>
        </p:nvSpPr>
        <p:spPr bwMode="auto">
          <a:xfrm>
            <a:off x="10289543" y="4718912"/>
            <a:ext cx="814411" cy="734658"/>
          </a:xfrm>
          <a:prstGeom prst="ellipse">
            <a:avLst/>
          </a:prstGeom>
          <a:solidFill>
            <a:srgbClr val="FFFF00">
              <a:alpha val="94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425605" y="4991997"/>
                <a:ext cx="58734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5605" y="4991997"/>
                <a:ext cx="587340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7216" t="-2222" r="-13402" b="-3777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461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4" grpId="0"/>
      <p:bldP spid="27" grpId="0" animBg="1"/>
      <p:bldP spid="36" grpId="0"/>
      <p:bldP spid="29" grpId="0" animBg="1"/>
      <p:bldP spid="37" grpId="0" animBg="1"/>
      <p:bldP spid="30" grpId="0"/>
      <p:bldP spid="25" grpId="0"/>
      <p:bldP spid="31" grpId="0" animBg="1"/>
      <p:bldP spid="32" grpId="0" animBg="1"/>
      <p:bldP spid="33" grpId="0" animBg="1"/>
      <p:bldP spid="38" grpId="0" animBg="1"/>
      <p:bldP spid="3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Block 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Pseudorandom functions and </a:t>
            </a:r>
            <a:r>
              <a:rPr lang="en-US" dirty="0" err="1"/>
              <a:t>pseuorandom</a:t>
            </a:r>
            <a:r>
              <a:rPr lang="en-US" dirty="0"/>
              <a:t> permutations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NOTE: </a:t>
            </a:r>
            <a:r>
              <a:rPr lang="en-US" dirty="0" smtClean="0"/>
              <a:t>different room!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9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4500-UIO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CFF9DA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/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7956CE9B-5D63-4B87-A989-DA7CD1F170FB}" vid="{1AE45AA9-27B5-4B56-B075-B66CFC0D77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7495</TotalTime>
  <Words>2794</Words>
  <Application>Microsoft Office PowerPoint</Application>
  <PresentationFormat>Widescreen</PresentationFormat>
  <Paragraphs>1082</Paragraphs>
  <Slides>60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1" baseType="lpstr">
      <vt:lpstr>Arial</vt:lpstr>
      <vt:lpstr>Calibri</vt:lpstr>
      <vt:lpstr>Cambria</vt:lpstr>
      <vt:lpstr>Cambria Math</vt:lpstr>
      <vt:lpstr>Century Gothic</vt:lpstr>
      <vt:lpstr>Comic Sans MS</vt:lpstr>
      <vt:lpstr>Consolas</vt:lpstr>
      <vt:lpstr>Stencil</vt:lpstr>
      <vt:lpstr>Times New Roman</vt:lpstr>
      <vt:lpstr>Wingdings</vt:lpstr>
      <vt:lpstr>TEK4500-UIO</vt:lpstr>
      <vt:lpstr>Lecture 1 – Introduction to cryptography</vt:lpstr>
      <vt:lpstr>What is cryptography?</vt:lpstr>
      <vt:lpstr>What is cryptography?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Some notation</vt:lpstr>
      <vt:lpstr>Symmetric encryption – syntax </vt:lpstr>
      <vt:lpstr>PowerPoint Presentation</vt:lpstr>
      <vt:lpstr>Ceasar cipher</vt:lpstr>
      <vt:lpstr>Ceasar cipher (ROT-13)</vt:lpstr>
      <vt:lpstr>Ceasar cipher</vt:lpstr>
      <vt:lpstr>Modular arithmetic </vt:lpstr>
      <vt:lpstr>Modular arithmetic </vt:lpstr>
      <vt:lpstr>Modular arithmetic </vt:lpstr>
      <vt:lpstr>Modular arithmetic </vt:lpstr>
      <vt:lpstr>Ceasar cipher</vt:lpstr>
      <vt:lpstr>ROT-13</vt:lpstr>
      <vt:lpstr>ROT-K</vt:lpstr>
      <vt:lpstr>Attacking ROT-K</vt:lpstr>
      <vt:lpstr>Substitution cipher </vt:lpstr>
      <vt:lpstr>Substitution cipher </vt:lpstr>
      <vt:lpstr>Substitution cipher 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Conclusions</vt:lpstr>
      <vt:lpstr>Historical approach to crypto development</vt:lpstr>
      <vt:lpstr>Modern approach</vt:lpstr>
      <vt:lpstr>The one-time-pad (OTP)</vt:lpstr>
      <vt:lpstr>(One-time) perfect privacy</vt:lpstr>
      <vt:lpstr>The one-time-pad (OTP) – security </vt:lpstr>
      <vt:lpstr>One-time pad – perfect?</vt:lpstr>
      <vt:lpstr>Wanted: security definition for symmetric encryption</vt:lpstr>
      <vt:lpstr>Modern cryptography – idea</vt:lpstr>
      <vt:lpstr>Outline of course</vt:lpstr>
      <vt:lpstr>Outline of course</vt:lpstr>
      <vt:lpstr>Outline of course</vt:lpstr>
      <vt:lpstr>Much more to cryptography</vt:lpstr>
      <vt:lpstr>The security pyramid</vt:lpstr>
      <vt:lpstr>PowerPoint Presentation</vt:lpstr>
      <vt:lpstr>Discrete probability</vt:lpstr>
      <vt:lpstr>Discrete probability</vt:lpstr>
      <vt:lpstr>Union bound and independence </vt:lpstr>
      <vt:lpstr>Law of total probability</vt:lpstr>
      <vt:lpstr>Random variables</vt:lpstr>
      <vt:lpstr>Random variables</vt:lpstr>
      <vt:lpstr>Random variables</vt:lpstr>
      <vt:lpstr>Randomized algorithms</vt:lpstr>
      <vt:lpstr>Next week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256</cp:revision>
  <dcterms:created xsi:type="dcterms:W3CDTF">2020-06-02T10:31:43Z</dcterms:created>
  <dcterms:modified xsi:type="dcterms:W3CDTF">2023-08-30T09:39:02Z</dcterms:modified>
</cp:coreProperties>
</file>