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15" r:id="rId3"/>
    <p:sldId id="316" r:id="rId4"/>
    <p:sldId id="317" r:id="rId5"/>
    <p:sldId id="329" r:id="rId6"/>
    <p:sldId id="318" r:id="rId7"/>
    <p:sldId id="330" r:id="rId8"/>
    <p:sldId id="319" r:id="rId9"/>
    <p:sldId id="331" r:id="rId10"/>
    <p:sldId id="332" r:id="rId11"/>
    <p:sldId id="333" r:id="rId12"/>
    <p:sldId id="334" r:id="rId13"/>
    <p:sldId id="341" r:id="rId14"/>
    <p:sldId id="338" r:id="rId15"/>
    <p:sldId id="336" r:id="rId16"/>
    <p:sldId id="335" r:id="rId17"/>
    <p:sldId id="337" r:id="rId18"/>
    <p:sldId id="320" r:id="rId19"/>
    <p:sldId id="321" r:id="rId20"/>
    <p:sldId id="322" r:id="rId21"/>
    <p:sldId id="34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elhydrogen.com/water-electrolysers-hydrogen-generators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2DUMJMba2E&amp;feature=youtu.b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4.   </a:t>
            </a:r>
            <a:r>
              <a:rPr lang="en-US" dirty="0" err="1" smtClean="0"/>
              <a:t>Electrosynthesis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761102"/>
            <a:ext cx="5871882" cy="59788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the lead-acid cell as example.</a:t>
            </a:r>
          </a:p>
          <a:p>
            <a:endParaRPr lang="en-US" dirty="0" smtClean="0"/>
          </a:p>
          <a:p>
            <a:r>
              <a:rPr lang="en-US" dirty="0" smtClean="0"/>
              <a:t>What is the situation, driving force(s), and processes going on in each of the following cases:</a:t>
            </a:r>
          </a:p>
          <a:p>
            <a:endParaRPr lang="en-US" dirty="0" smtClean="0"/>
          </a:p>
          <a:p>
            <a:r>
              <a:rPr lang="en-US" dirty="0" smtClean="0"/>
              <a:t>Standard state. (</a:t>
            </a:r>
            <a:r>
              <a:rPr lang="en-US" i="1" dirty="0" smtClean="0"/>
              <a:t>a</a:t>
            </a:r>
            <a:r>
              <a:rPr lang="en-US" i="1" baseline="-25000" dirty="0" smtClean="0"/>
              <a:t>1</a:t>
            </a:r>
            <a:r>
              <a:rPr lang="en-US" i="1" dirty="0" smtClean="0"/>
              <a:t> = a</a:t>
            </a:r>
            <a:r>
              <a:rPr lang="en-US" i="1" baseline="-25000" dirty="0" smtClean="0"/>
              <a:t>2</a:t>
            </a:r>
            <a:r>
              <a:rPr lang="en-US" i="1" dirty="0" smtClean="0"/>
              <a:t> = a</a:t>
            </a:r>
            <a:r>
              <a:rPr lang="en-US" i="1" baseline="-25000" dirty="0" smtClean="0"/>
              <a:t>3</a:t>
            </a:r>
            <a:r>
              <a:rPr lang="en-US" i="1" dirty="0"/>
              <a:t> </a:t>
            </a:r>
            <a:r>
              <a:rPr lang="en-US" i="1" dirty="0" smtClean="0"/>
              <a:t>… = Q</a:t>
            </a:r>
            <a:r>
              <a:rPr lang="en-US" dirty="0" smtClean="0"/>
              <a:t> = 1)</a:t>
            </a:r>
          </a:p>
          <a:p>
            <a:pPr lvl="1"/>
            <a:r>
              <a:rPr lang="en-US" dirty="0" smtClean="0"/>
              <a:t>Open circuit. </a:t>
            </a:r>
          </a:p>
          <a:p>
            <a:pPr lvl="1"/>
            <a:r>
              <a:rPr lang="en-US" dirty="0" smtClean="0"/>
              <a:t>Short circuit.</a:t>
            </a:r>
          </a:p>
          <a:p>
            <a:endParaRPr lang="en-US" dirty="0" smtClean="0"/>
          </a:p>
          <a:p>
            <a:r>
              <a:rPr lang="en-US" dirty="0" smtClean="0"/>
              <a:t>Actual lead-acid battery</a:t>
            </a:r>
          </a:p>
          <a:p>
            <a:endParaRPr lang="en-US" dirty="0"/>
          </a:p>
          <a:p>
            <a:pPr lvl="1"/>
            <a:r>
              <a:rPr lang="en-US" dirty="0" smtClean="0"/>
              <a:t>Overall equilibrium (OCV = 0)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Local electrode equilibrium</a:t>
            </a:r>
          </a:p>
          <a:p>
            <a:pPr lvl="2"/>
            <a:r>
              <a:rPr lang="en-US" i="1" dirty="0" smtClean="0"/>
              <a:t>I</a:t>
            </a:r>
            <a:r>
              <a:rPr lang="en-US" dirty="0" smtClean="0"/>
              <a:t> = 0 (OCV = ?)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Galvanic operation</a:t>
            </a:r>
          </a:p>
          <a:p>
            <a:pPr lvl="2"/>
            <a:r>
              <a:rPr lang="en-US" i="1" dirty="0" smtClean="0"/>
              <a:t>I</a:t>
            </a:r>
            <a:r>
              <a:rPr lang="en-US" dirty="0" smtClean="0"/>
              <a:t> &gt; 0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Electrolytic operation</a:t>
            </a:r>
          </a:p>
          <a:p>
            <a:pPr lvl="2"/>
            <a:r>
              <a:rPr lang="en-US" i="1" dirty="0" smtClean="0"/>
              <a:t>I</a:t>
            </a:r>
            <a:r>
              <a:rPr lang="en-US" dirty="0" smtClean="0"/>
              <a:t> &lt; 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62753"/>
            <a:ext cx="7886700" cy="582706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Recap</a:t>
            </a:r>
            <a:r>
              <a:rPr lang="nb-NO" dirty="0" smtClean="0"/>
              <a:t> </a:t>
            </a:r>
            <a:r>
              <a:rPr lang="nb-NO" dirty="0" err="1" smtClean="0"/>
              <a:t>exercise</a:t>
            </a:r>
            <a:r>
              <a:rPr lang="nb-NO" dirty="0" smtClean="0"/>
              <a:t> from </a:t>
            </a:r>
            <a:r>
              <a:rPr lang="nb-NO" dirty="0" err="1" smtClean="0"/>
              <a:t>Ch</a:t>
            </a:r>
            <a:r>
              <a:rPr lang="nb-NO" dirty="0" smtClean="0"/>
              <a:t>. 3  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cells</a:t>
            </a:r>
            <a:endParaRPr lang="en-US" dirty="0"/>
          </a:p>
        </p:txBody>
      </p:sp>
      <p:pic>
        <p:nvPicPr>
          <p:cNvPr id="7" name="Picture 4" descr="D:\temp\DBJWEC001-216\WOST764\E-Book\3\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408" y="4191061"/>
            <a:ext cx="3880884" cy="25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4250" y="580828"/>
            <a:ext cx="3459750" cy="281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150" y="3637500"/>
            <a:ext cx="5657850" cy="3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5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573620"/>
            <a:ext cx="3815759" cy="497603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Equilibrium</a:t>
            </a:r>
          </a:p>
          <a:p>
            <a:pPr lvl="1"/>
            <a:endParaRPr lang="en-GB" dirty="0" smtClean="0"/>
          </a:p>
          <a:p>
            <a:pPr lvl="1"/>
            <a:r>
              <a:rPr lang="en-GB" i="1" dirty="0" smtClean="0"/>
              <a:t>I</a:t>
            </a:r>
            <a:r>
              <a:rPr lang="en-GB" dirty="0" smtClean="0"/>
              <a:t> = 0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Galvanic operation</a:t>
            </a:r>
          </a:p>
          <a:p>
            <a:pPr lvl="1"/>
            <a:endParaRPr lang="en-GB" dirty="0" smtClean="0"/>
          </a:p>
          <a:p>
            <a:pPr lvl="1"/>
            <a:r>
              <a:rPr lang="en-GB" i="1" dirty="0" smtClean="0"/>
              <a:t>I</a:t>
            </a:r>
            <a:r>
              <a:rPr lang="en-GB" dirty="0" smtClean="0"/>
              <a:t> &gt; 0</a:t>
            </a:r>
          </a:p>
          <a:p>
            <a:endParaRPr lang="en-GB" dirty="0" smtClean="0"/>
          </a:p>
          <a:p>
            <a:r>
              <a:rPr lang="en-GB" dirty="0" smtClean="0"/>
              <a:t>Electrolytic operation</a:t>
            </a:r>
          </a:p>
          <a:p>
            <a:pPr lvl="1"/>
            <a:endParaRPr lang="en-GB" dirty="0" smtClean="0"/>
          </a:p>
          <a:p>
            <a:pPr lvl="1"/>
            <a:r>
              <a:rPr lang="en-GB" i="1" dirty="0" smtClean="0"/>
              <a:t>I</a:t>
            </a:r>
            <a:r>
              <a:rPr lang="en-GB" dirty="0" smtClean="0"/>
              <a:t> &lt; 0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7906" y="365127"/>
            <a:ext cx="8462056" cy="7406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Recap from Ch. 3   Electrochemical cells - Summary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292" y="2106487"/>
            <a:ext cx="7067506" cy="796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961" y="3152024"/>
            <a:ext cx="4198793" cy="1049698"/>
          </a:xfrm>
          <a:prstGeom prst="rect">
            <a:avLst/>
          </a:prstGeom>
        </p:spPr>
      </p:pic>
      <p:pic>
        <p:nvPicPr>
          <p:cNvPr id="7" name="Picture 4" descr="D:\temp\DBJWEC001-216\WOST764\E-Book\3\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078" y="4191061"/>
            <a:ext cx="3880884" cy="25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1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Many materials and chemicals can be fabricated most efficiently by electrolysis – electrosynthesis.</a:t>
            </a:r>
          </a:p>
          <a:p>
            <a:r>
              <a:rPr lang="en-GB" dirty="0" smtClean="0"/>
              <a:t>For many, it is the only known way.</a:t>
            </a:r>
          </a:p>
          <a:p>
            <a:pPr lvl="1"/>
            <a:r>
              <a:rPr lang="en-GB" dirty="0" smtClean="0"/>
              <a:t>Electrowinning from ore</a:t>
            </a:r>
          </a:p>
          <a:p>
            <a:pPr lvl="1"/>
            <a:r>
              <a:rPr lang="en-GB" dirty="0" smtClean="0"/>
              <a:t>Exclusive: Li, Na, K, Mg, Ca, Sr, Ba, Ra, Al, Ta (+ F</a:t>
            </a:r>
            <a:r>
              <a:rPr lang="en-GB" baseline="-25000" dirty="0" smtClean="0"/>
              <a:t>2</a:t>
            </a:r>
            <a:r>
              <a:rPr lang="en-GB" dirty="0" smtClean="0"/>
              <a:t>, Cl</a:t>
            </a:r>
            <a:r>
              <a:rPr lang="en-GB" baseline="-25000" dirty="0" smtClean="0"/>
              <a:t>2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Competitive: Cr, Mn, Co, Ni, Cu, Ag, Au, Zn, Cd, Ga, In, Tl</a:t>
            </a:r>
          </a:p>
          <a:p>
            <a:endParaRPr lang="en-GB" dirty="0" smtClean="0"/>
          </a:p>
          <a:p>
            <a:r>
              <a:rPr lang="en-GB" dirty="0" smtClean="0"/>
              <a:t>In this chapter we familiarize ourselves with such processes.</a:t>
            </a:r>
          </a:p>
          <a:p>
            <a:endParaRPr lang="en-GB" dirty="0" smtClean="0"/>
          </a:p>
          <a:p>
            <a:r>
              <a:rPr lang="en-GB" dirty="0" smtClean="0"/>
              <a:t>This will make us understand further the importance of electrochemistry</a:t>
            </a:r>
          </a:p>
          <a:p>
            <a:endParaRPr lang="en-GB" dirty="0" smtClean="0"/>
          </a:p>
          <a:p>
            <a:r>
              <a:rPr lang="en-GB" dirty="0"/>
              <a:t>a</a:t>
            </a:r>
            <a:r>
              <a:rPr lang="en-GB" dirty="0" smtClean="0"/>
              <a:t>nd strengthen our understanding of electrolytic cells and processes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Ch. 4 - Electrosynthesis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95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0717" y="674304"/>
            <a:ext cx="8671035" cy="5502659"/>
          </a:xfrm>
        </p:spPr>
        <p:txBody>
          <a:bodyPr/>
          <a:lstStyle/>
          <a:p>
            <a:r>
              <a:rPr lang="en-GB" dirty="0" smtClean="0"/>
              <a:t>Al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r>
              <a:rPr lang="en-GB" dirty="0" smtClean="0"/>
              <a:t> dissolved in melt of </a:t>
            </a:r>
            <a:r>
              <a:rPr lang="en-GB" dirty="0" err="1" smtClean="0"/>
              <a:t>cryolite</a:t>
            </a:r>
            <a:r>
              <a:rPr lang="en-GB" dirty="0" smtClean="0"/>
              <a:t> Na</a:t>
            </a:r>
            <a:r>
              <a:rPr lang="en-GB" baseline="-25000" dirty="0" smtClean="0"/>
              <a:t>3</a:t>
            </a:r>
            <a:r>
              <a:rPr lang="en-GB" dirty="0" smtClean="0"/>
              <a:t>AlF</a:t>
            </a:r>
            <a:r>
              <a:rPr lang="en-GB" baseline="-25000" dirty="0" smtClean="0"/>
              <a:t>6</a:t>
            </a:r>
            <a:r>
              <a:rPr lang="en-GB" dirty="0" smtClean="0"/>
              <a:t> (+CaF</a:t>
            </a:r>
            <a:r>
              <a:rPr lang="en-GB" baseline="-25000" dirty="0" smtClean="0"/>
              <a:t>2</a:t>
            </a:r>
            <a:r>
              <a:rPr lang="en-GB" dirty="0" smtClean="0"/>
              <a:t>):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Al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r>
              <a:rPr lang="en-GB" dirty="0" smtClean="0"/>
              <a:t> + 8F</a:t>
            </a:r>
            <a:r>
              <a:rPr lang="en-GB" baseline="30000" dirty="0" smtClean="0"/>
              <a:t>-</a:t>
            </a:r>
            <a:r>
              <a:rPr lang="en-GB" dirty="0" smtClean="0"/>
              <a:t> = 2AlF</a:t>
            </a:r>
            <a:r>
              <a:rPr lang="en-GB" baseline="-25000" dirty="0" smtClean="0"/>
              <a:t>4</a:t>
            </a:r>
            <a:r>
              <a:rPr lang="en-GB" baseline="30000" dirty="0" smtClean="0"/>
              <a:t>-</a:t>
            </a:r>
            <a:r>
              <a:rPr lang="en-GB" dirty="0" smtClean="0"/>
              <a:t> + 3O</a:t>
            </a:r>
            <a:r>
              <a:rPr lang="en-GB" baseline="30000" dirty="0" smtClean="0"/>
              <a:t>2-	</a:t>
            </a:r>
            <a:r>
              <a:rPr lang="en-GB" dirty="0" smtClean="0"/>
              <a:t>		|2</a:t>
            </a:r>
            <a:endParaRPr lang="en-GB" baseline="30000" dirty="0" smtClean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745" y="141285"/>
            <a:ext cx="8858579" cy="53301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Metal production – example: Al by Hall-</a:t>
            </a:r>
            <a:r>
              <a:rPr lang="en-GB" dirty="0" err="1" smtClean="0"/>
              <a:t>Hèrault</a:t>
            </a:r>
            <a:endParaRPr lang="en-GB" dirty="0"/>
          </a:p>
        </p:txBody>
      </p:sp>
      <p:pic>
        <p:nvPicPr>
          <p:cNvPr id="3" name="Picture 2" descr="D:\temp\DBJWEC001-216\WOST764\E-Book\4\4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51" y="3107099"/>
            <a:ext cx="6198422" cy="356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59" y="1577085"/>
            <a:ext cx="3862958" cy="4526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258" y="1992550"/>
            <a:ext cx="3862959" cy="496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59" y="2578119"/>
            <a:ext cx="3877048" cy="4846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35097" y="1577085"/>
            <a:ext cx="43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|4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035097" y="2123443"/>
            <a:ext cx="43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|3</a:t>
            </a:r>
            <a:endParaRPr lang="en-GB" sz="2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20414" y="2578119"/>
            <a:ext cx="61905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6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471448"/>
            <a:ext cx="7886700" cy="4705515"/>
          </a:xfrm>
        </p:spPr>
        <p:txBody>
          <a:bodyPr/>
          <a:lstStyle/>
          <a:p>
            <a:r>
              <a:rPr lang="en-GB" dirty="0" err="1" smtClean="0"/>
              <a:t>NaCl</a:t>
            </a:r>
            <a:r>
              <a:rPr lang="en-GB" dirty="0" smtClean="0"/>
              <a:t>(</a:t>
            </a:r>
            <a:r>
              <a:rPr lang="en-GB" dirty="0" err="1" smtClean="0"/>
              <a:t>aq</a:t>
            </a:r>
            <a:r>
              <a:rPr lang="en-GB" dirty="0" smtClean="0"/>
              <a:t>) + electricity</a:t>
            </a:r>
          </a:p>
          <a:p>
            <a:endParaRPr lang="en-GB" dirty="0" smtClean="0"/>
          </a:p>
          <a:p>
            <a:r>
              <a:rPr lang="en-GB" dirty="0" smtClean="0"/>
              <a:t>Products are Cl</a:t>
            </a:r>
            <a:r>
              <a:rPr lang="en-GB" baseline="-25000" dirty="0" smtClean="0"/>
              <a:t>2</a:t>
            </a:r>
            <a:r>
              <a:rPr lang="en-GB" dirty="0" smtClean="0"/>
              <a:t> and H</a:t>
            </a:r>
            <a:r>
              <a:rPr lang="en-GB" baseline="-25000" dirty="0" smtClean="0"/>
              <a:t>2</a:t>
            </a:r>
            <a:r>
              <a:rPr lang="en-GB" dirty="0" smtClean="0"/>
              <a:t> and OH</a:t>
            </a:r>
            <a:r>
              <a:rPr lang="en-GB" baseline="30000" dirty="0" smtClean="0"/>
              <a:t>-</a:t>
            </a:r>
          </a:p>
          <a:p>
            <a:endParaRPr lang="en-GB" baseline="-25000" dirty="0" smtClean="0"/>
          </a:p>
          <a:p>
            <a:r>
              <a:rPr lang="en-GB" dirty="0" smtClean="0"/>
              <a:t>OH</a:t>
            </a:r>
            <a:r>
              <a:rPr lang="en-GB" baseline="30000" dirty="0" smtClean="0"/>
              <a:t>-</a:t>
            </a:r>
            <a:r>
              <a:rPr lang="en-GB" dirty="0" smtClean="0"/>
              <a:t> (</a:t>
            </a:r>
            <a:r>
              <a:rPr lang="en-GB" dirty="0" err="1" smtClean="0"/>
              <a:t>NaOH</a:t>
            </a:r>
            <a:r>
              <a:rPr lang="en-GB" dirty="0" smtClean="0"/>
              <a:t>) recycled</a:t>
            </a:r>
          </a:p>
          <a:p>
            <a:endParaRPr lang="en-GB" dirty="0"/>
          </a:p>
          <a:p>
            <a:r>
              <a:rPr lang="en-GB" dirty="0" smtClean="0"/>
              <a:t>Role of membrane?</a:t>
            </a:r>
          </a:p>
          <a:p>
            <a:endParaRPr lang="en-GB" dirty="0"/>
          </a:p>
          <a:p>
            <a:r>
              <a:rPr lang="en-GB" dirty="0" smtClean="0"/>
              <a:t>Many further products</a:t>
            </a:r>
          </a:p>
          <a:p>
            <a:pPr lvl="1"/>
            <a:r>
              <a:rPr lang="en-GB" dirty="0" err="1" smtClean="0"/>
              <a:t>OCl</a:t>
            </a:r>
            <a:r>
              <a:rPr lang="en-GB" baseline="30000" dirty="0" smtClean="0"/>
              <a:t>-</a:t>
            </a:r>
            <a:r>
              <a:rPr lang="en-GB" dirty="0" smtClean="0"/>
              <a:t>, ClO</a:t>
            </a:r>
            <a:r>
              <a:rPr lang="en-GB" baseline="-25000" dirty="0" smtClean="0"/>
              <a:t>3</a:t>
            </a:r>
            <a:r>
              <a:rPr lang="en-GB" baseline="30000" dirty="0" smtClean="0"/>
              <a:t>-</a:t>
            </a:r>
            <a:r>
              <a:rPr lang="en-GB" dirty="0" smtClean="0"/>
              <a:t>, ClO</a:t>
            </a:r>
            <a:r>
              <a:rPr lang="en-GB" baseline="-25000" dirty="0" smtClean="0"/>
              <a:t>4</a:t>
            </a:r>
            <a:r>
              <a:rPr lang="en-GB" baseline="30000" dirty="0" smtClean="0"/>
              <a:t>-</a:t>
            </a:r>
          </a:p>
          <a:p>
            <a:pPr lvl="1"/>
            <a:endParaRPr lang="en-GB" baseline="30000" dirty="0"/>
          </a:p>
          <a:p>
            <a:r>
              <a:rPr lang="en-GB" dirty="0" smtClean="0"/>
              <a:t>Check equations 4.6-4.11</a:t>
            </a:r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2033"/>
          </a:xfrm>
        </p:spPr>
        <p:txBody>
          <a:bodyPr/>
          <a:lstStyle/>
          <a:p>
            <a:r>
              <a:rPr lang="en-GB" dirty="0" err="1" smtClean="0"/>
              <a:t>Chloralkali</a:t>
            </a:r>
            <a:r>
              <a:rPr lang="en-GB" dirty="0" smtClean="0"/>
              <a:t> industry</a:t>
            </a:r>
            <a:endParaRPr lang="en-GB" dirty="0"/>
          </a:p>
        </p:txBody>
      </p:sp>
      <p:pic>
        <p:nvPicPr>
          <p:cNvPr id="5" name="Picture 4" descr="D:\temp\DBJWEC001-216\WOST764\E-Book\4\4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365126"/>
            <a:ext cx="2801937" cy="43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327" y="5231719"/>
            <a:ext cx="46863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Relatively new field of electrochemistry</a:t>
            </a:r>
          </a:p>
          <a:p>
            <a:endParaRPr lang="en-GB" dirty="0"/>
          </a:p>
          <a:p>
            <a:r>
              <a:rPr lang="en-GB" dirty="0" smtClean="0"/>
              <a:t>Nylon</a:t>
            </a:r>
          </a:p>
          <a:p>
            <a:pPr lvl="1"/>
            <a:r>
              <a:rPr lang="en-GB" dirty="0" smtClean="0"/>
              <a:t>Hydrogenation step on Cd electrode; </a:t>
            </a:r>
            <a:r>
              <a:rPr lang="en-GB" dirty="0" err="1" smtClean="0"/>
              <a:t>acrylonitride</a:t>
            </a:r>
            <a:r>
              <a:rPr lang="en-GB" dirty="0" smtClean="0"/>
              <a:t> to </a:t>
            </a:r>
            <a:r>
              <a:rPr lang="en-GB" dirty="0" err="1" smtClean="0"/>
              <a:t>adiponitrile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75637"/>
            <a:ext cx="7886700" cy="1325563"/>
          </a:xfrm>
        </p:spPr>
        <p:txBody>
          <a:bodyPr/>
          <a:lstStyle/>
          <a:p>
            <a:r>
              <a:rPr lang="en-GB" dirty="0" smtClean="0"/>
              <a:t>Organic </a:t>
            </a:r>
            <a:r>
              <a:rPr lang="en-GB" dirty="0" err="1" smtClean="0"/>
              <a:t>electrosynthetic</a:t>
            </a:r>
            <a:r>
              <a:rPr lang="en-GB" dirty="0" smtClean="0"/>
              <a:t> chemistry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75" y="3415404"/>
            <a:ext cx="7202798" cy="4905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389" y="3907021"/>
            <a:ext cx="5936046" cy="775954"/>
          </a:xfrm>
          <a:prstGeom prst="rect">
            <a:avLst/>
          </a:prstGeom>
        </p:spPr>
      </p:pic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768" y="179534"/>
            <a:ext cx="2154621" cy="148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3" y="4682975"/>
            <a:ext cx="3165584" cy="203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3752193"/>
            <a:ext cx="7886700" cy="2424769"/>
          </a:xfrm>
        </p:spPr>
        <p:txBody>
          <a:bodyPr/>
          <a:lstStyle/>
          <a:p>
            <a:r>
              <a:rPr lang="el-GR" dirty="0" smtClean="0"/>
              <a:t>Δ</a:t>
            </a:r>
            <a:r>
              <a:rPr lang="nb-NO" i="1" dirty="0" smtClean="0"/>
              <a:t>G</a:t>
            </a:r>
            <a:r>
              <a:rPr lang="nb-NO" baseline="30000" dirty="0" smtClean="0"/>
              <a:t>0</a:t>
            </a:r>
            <a:r>
              <a:rPr lang="nb-NO" dirty="0" smtClean="0"/>
              <a:t> =</a:t>
            </a:r>
            <a:r>
              <a:rPr lang="en-GB" dirty="0" smtClean="0"/>
              <a:t> 474.2 kJ/</a:t>
            </a:r>
            <a:r>
              <a:rPr lang="en-GB" dirty="0" err="1" smtClean="0"/>
              <a:t>mol</a:t>
            </a:r>
            <a:r>
              <a:rPr lang="en-GB" dirty="0" smtClean="0"/>
              <a:t>       </a:t>
            </a:r>
            <a:r>
              <a:rPr lang="nb-NO" i="1" dirty="0" smtClean="0"/>
              <a:t>E</a:t>
            </a:r>
            <a:r>
              <a:rPr lang="nb-NO" baseline="30000" dirty="0" smtClean="0"/>
              <a:t>0</a:t>
            </a:r>
            <a:r>
              <a:rPr lang="en-GB" dirty="0" smtClean="0"/>
              <a:t> = 1.229 V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042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Electrolysis of water</a:t>
            </a:r>
            <a:endParaRPr lang="en-GB" dirty="0"/>
          </a:p>
        </p:txBody>
      </p:sp>
      <p:pic>
        <p:nvPicPr>
          <p:cNvPr id="3" name="Picture 2" descr="D:\temp\DBJWEC001-216\WOST764\E-Book\4\4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40" y="365126"/>
            <a:ext cx="35401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7" y="1445172"/>
            <a:ext cx="49911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650" y="2822027"/>
            <a:ext cx="25336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568" y="365127"/>
            <a:ext cx="8351782" cy="4042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Electrolysis of water - negatrode</a:t>
            </a:r>
            <a:endParaRPr lang="en-GB" dirty="0"/>
          </a:p>
        </p:txBody>
      </p:sp>
      <p:pic>
        <p:nvPicPr>
          <p:cNvPr id="3" name="Picture 2" descr="D:\temp\DBJWEC001-216\WOST764\E-Book\4\4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40" y="365126"/>
            <a:ext cx="35401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68" y="993229"/>
            <a:ext cx="4991100" cy="1066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1945" y="2186154"/>
            <a:ext cx="8063405" cy="3927749"/>
          </a:xfrm>
        </p:spPr>
        <p:txBody>
          <a:bodyPr/>
          <a:lstStyle/>
          <a:p>
            <a:r>
              <a:rPr lang="en-GB" dirty="0" smtClean="0"/>
              <a:t>Hg, Ag, </a:t>
            </a:r>
            <a:r>
              <a:rPr lang="en-GB" dirty="0" err="1" smtClean="0"/>
              <a:t>Pb</a:t>
            </a:r>
            <a:r>
              <a:rPr lang="en-GB" dirty="0" smtClean="0"/>
              <a:t>, Cu, Fe: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Mo, W, </a:t>
            </a:r>
            <a:r>
              <a:rPr lang="en-GB" dirty="0" err="1" smtClean="0"/>
              <a:t>Ti</a:t>
            </a:r>
            <a:r>
              <a:rPr lang="en-GB" dirty="0" smtClean="0"/>
              <a:t>, Ta: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Pd</a:t>
            </a:r>
            <a:r>
              <a:rPr lang="en-GB" dirty="0" smtClean="0"/>
              <a:t>, Rh, </a:t>
            </a:r>
            <a:r>
              <a:rPr lang="en-GB" dirty="0" err="1" smtClean="0"/>
              <a:t>Ir</a:t>
            </a:r>
            <a:r>
              <a:rPr lang="en-GB" dirty="0" smtClean="0"/>
              <a:t>: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05" y="2717827"/>
            <a:ext cx="5705475" cy="800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30" y="4239941"/>
            <a:ext cx="5781675" cy="828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805" y="5716850"/>
            <a:ext cx="5105400" cy="8001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21806" y="1481959"/>
            <a:ext cx="5105400" cy="7041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7809950" y="4295944"/>
            <a:ext cx="117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Negatrode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33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568" y="365127"/>
            <a:ext cx="8351782" cy="4042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Electrolysis of water - positrode</a:t>
            </a:r>
            <a:endParaRPr lang="en-GB" dirty="0"/>
          </a:p>
        </p:txBody>
      </p:sp>
      <p:pic>
        <p:nvPicPr>
          <p:cNvPr id="3" name="Picture 2" descr="D:\temp\DBJWEC001-216\WOST764\E-Book\4\4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40" y="365126"/>
            <a:ext cx="35401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68" y="993229"/>
            <a:ext cx="4991100" cy="1066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1945" y="2186154"/>
            <a:ext cx="8433620" cy="3927749"/>
          </a:xfrm>
        </p:spPr>
        <p:txBody>
          <a:bodyPr>
            <a:normAutofit/>
          </a:bodyPr>
          <a:lstStyle/>
          <a:p>
            <a:r>
              <a:rPr lang="en-GB" dirty="0" smtClean="0"/>
              <a:t>Metals</a:t>
            </a:r>
          </a:p>
          <a:p>
            <a:pPr lvl="1"/>
            <a:r>
              <a:rPr lang="en-GB" dirty="0" smtClean="0"/>
              <a:t>suggested steps, via HO</a:t>
            </a:r>
            <a:r>
              <a:rPr lang="en-GB" b="1" baseline="30000" dirty="0" smtClean="0"/>
              <a:t>.</a:t>
            </a:r>
            <a:r>
              <a:rPr lang="en-GB" dirty="0" smtClean="0"/>
              <a:t> (or OH</a:t>
            </a:r>
            <a:r>
              <a:rPr lang="en-GB" b="1" baseline="30000" dirty="0" smtClean="0"/>
              <a:t>.</a:t>
            </a:r>
            <a:r>
              <a:rPr lang="en-GB" dirty="0" smtClean="0"/>
              <a:t>) radicals: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Electrolysis can also be done in alkaline electrolyser to produce H</a:t>
            </a:r>
            <a:r>
              <a:rPr lang="en-GB" baseline="-25000" dirty="0" smtClean="0"/>
              <a:t>2</a:t>
            </a:r>
            <a:r>
              <a:rPr lang="en-GB" dirty="0" smtClean="0"/>
              <a:t> and O</a:t>
            </a:r>
            <a:r>
              <a:rPr lang="en-GB" baseline="-25000" dirty="0" smtClean="0"/>
              <a:t>2</a:t>
            </a:r>
            <a:r>
              <a:rPr lang="en-GB" dirty="0" smtClean="0"/>
              <a:t> </a:t>
            </a:r>
          </a:p>
          <a:p>
            <a:r>
              <a:rPr lang="en-GB" dirty="0" smtClean="0"/>
              <a:t>Alternative catalysts can produce intermediate </a:t>
            </a:r>
            <a:r>
              <a:rPr lang="en-GB" dirty="0" err="1" smtClean="0"/>
              <a:t>peroxy</a:t>
            </a:r>
            <a:r>
              <a:rPr lang="en-GB" dirty="0" smtClean="0"/>
              <a:t> species at one or both electrodes, e.g.  </a:t>
            </a:r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121806" y="840828"/>
            <a:ext cx="5105400" cy="7041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7809950" y="4295944"/>
            <a:ext cx="117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Negatrode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429362" y="4290694"/>
            <a:ext cx="107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Positrode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81" y="3151790"/>
            <a:ext cx="4686787" cy="1241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761" y="5857028"/>
            <a:ext cx="6366020" cy="51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5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195" y="4124025"/>
            <a:ext cx="3669348" cy="275201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8166" y="1587062"/>
            <a:ext cx="8807668" cy="4550979"/>
          </a:xfrm>
        </p:spPr>
        <p:txBody>
          <a:bodyPr>
            <a:normAutofit/>
          </a:bodyPr>
          <a:lstStyle/>
          <a:p>
            <a:r>
              <a:rPr lang="en-GB" dirty="0" smtClean="0"/>
              <a:t>NEL (Norway) one of the World’s leading suppliers</a:t>
            </a:r>
          </a:p>
          <a:p>
            <a:pPr lvl="1"/>
            <a:r>
              <a:rPr lang="en-GB" dirty="0" smtClean="0"/>
              <a:t>Originated from </a:t>
            </a:r>
            <a:r>
              <a:rPr lang="en-GB" dirty="0" err="1" smtClean="0"/>
              <a:t>Norsk</a:t>
            </a:r>
            <a:r>
              <a:rPr lang="en-GB" dirty="0" smtClean="0"/>
              <a:t> Hydro’s electrolysers for ammonia production </a:t>
            </a:r>
          </a:p>
          <a:p>
            <a:pPr lvl="1"/>
            <a:r>
              <a:rPr lang="en-GB" dirty="0" smtClean="0"/>
              <a:t>Product line: </a:t>
            </a:r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://nelhydrogen.com/water-electrolysers-hydrogen-generators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r>
              <a:rPr lang="en-GB" dirty="0" smtClean="0"/>
              <a:t>Medium sized to large alkaline electrolysers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Small to medium sized PEM electrolysers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Alkaline (OH</a:t>
            </a:r>
            <a:r>
              <a:rPr lang="en-GB" baseline="30000" dirty="0" smtClean="0"/>
              <a:t>-</a:t>
            </a:r>
            <a:r>
              <a:rPr lang="en-GB" dirty="0" smtClean="0"/>
              <a:t>) and PEM (H</a:t>
            </a:r>
            <a:r>
              <a:rPr lang="en-GB" baseline="-25000" dirty="0" smtClean="0"/>
              <a:t>3</a:t>
            </a:r>
            <a:r>
              <a:rPr lang="en-GB" dirty="0" smtClean="0"/>
              <a:t>O</a:t>
            </a:r>
            <a:r>
              <a:rPr lang="en-GB" baseline="30000" dirty="0" smtClean="0"/>
              <a:t>+</a:t>
            </a:r>
            <a:r>
              <a:rPr lang="en-GB" dirty="0" smtClean="0"/>
              <a:t>) electrolysers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11" y="2438401"/>
            <a:ext cx="4330261" cy="30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1229" y="788276"/>
            <a:ext cx="8534400" cy="2049517"/>
          </a:xfrm>
        </p:spPr>
        <p:txBody>
          <a:bodyPr/>
          <a:lstStyle/>
          <a:p>
            <a:r>
              <a:rPr lang="en-GB" dirty="0" smtClean="0"/>
              <a:t>Norway has expertise in solid-state high-temperature (ceramic) electrolytes</a:t>
            </a:r>
          </a:p>
          <a:p>
            <a:r>
              <a:rPr lang="en-GB" dirty="0" smtClean="0"/>
              <a:t>Enables electrolysis of steam rather than liquid water</a:t>
            </a:r>
          </a:p>
          <a:p>
            <a:r>
              <a:rPr lang="en-GB" dirty="0" smtClean="0"/>
              <a:t>Thermodynamically more beneficial if steam and/or heat is free and available</a:t>
            </a:r>
          </a:p>
          <a:p>
            <a:r>
              <a:rPr lang="en-GB" dirty="0" smtClean="0"/>
              <a:t>Main features of PEM, proton ceramic, and solid oxide electrolysers: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414" y="84084"/>
            <a:ext cx="8094936" cy="704192"/>
          </a:xfrm>
        </p:spPr>
        <p:txBody>
          <a:bodyPr/>
          <a:lstStyle/>
          <a:p>
            <a:r>
              <a:rPr lang="en-GB" dirty="0" smtClean="0"/>
              <a:t>Steam electrolysis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14" y="2701159"/>
            <a:ext cx="8275911" cy="34853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228" y="6327234"/>
            <a:ext cx="3643305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Vøllestad, E. </a:t>
            </a:r>
            <a:r>
              <a:rPr lang="nb-NO" sz="1600" i="1" dirty="0"/>
              <a:t>et al.</a:t>
            </a:r>
            <a:r>
              <a:rPr lang="nb-NO" sz="1600" dirty="0"/>
              <a:t>, </a:t>
            </a:r>
            <a:r>
              <a:rPr lang="nb-NO" sz="1600" i="1" dirty="0"/>
              <a:t>Nature Materials</a:t>
            </a:r>
            <a:r>
              <a:rPr lang="nb-NO" sz="1600" dirty="0"/>
              <a:t> </a:t>
            </a:r>
            <a:r>
              <a:rPr lang="nb-NO" sz="1600" dirty="0" smtClean="0"/>
              <a:t>2019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4009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9183" y="1236268"/>
            <a:ext cx="6042356" cy="5398617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react</a:t>
            </a:r>
            <a:r>
              <a:rPr lang="en-GB" dirty="0" smtClean="0"/>
              <a:t> + </a:t>
            </a:r>
            <a:r>
              <a:rPr lang="en-GB" i="1" dirty="0" smtClean="0"/>
              <a:t>q</a:t>
            </a:r>
            <a:r>
              <a:rPr lang="en-GB" dirty="0" smtClean="0"/>
              <a:t> + 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 = </a:t>
            </a:r>
            <a:r>
              <a:rPr lang="en-GB" dirty="0" err="1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prod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O </a:t>
            </a:r>
            <a:r>
              <a:rPr lang="en-GB" dirty="0"/>
              <a:t>= H</a:t>
            </a:r>
            <a:r>
              <a:rPr lang="en-GB" baseline="-25000" dirty="0"/>
              <a:t>2 </a:t>
            </a:r>
            <a:r>
              <a:rPr lang="en-GB" dirty="0"/>
              <a:t>+ ½ 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	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H</a:t>
            </a:r>
            <a:r>
              <a:rPr lang="en-GB" baseline="-25000" dirty="0" smtClean="0"/>
              <a:t>2</a:t>
            </a:r>
            <a:r>
              <a:rPr lang="en-GB" dirty="0" smtClean="0"/>
              <a:t>O(g) = </a:t>
            </a:r>
            <a:r>
              <a:rPr lang="en-GB" dirty="0"/>
              <a:t>H</a:t>
            </a:r>
            <a:r>
              <a:rPr lang="en-GB" baseline="-25000" dirty="0"/>
              <a:t>2</a:t>
            </a:r>
            <a:r>
              <a:rPr lang="en-GB" dirty="0"/>
              <a:t>(g) + ½ O</a:t>
            </a:r>
            <a:r>
              <a:rPr lang="en-GB" baseline="-25000" dirty="0"/>
              <a:t>2</a:t>
            </a:r>
            <a:r>
              <a:rPr lang="en-GB" dirty="0"/>
              <a:t>(g</a:t>
            </a:r>
            <a:r>
              <a:rPr lang="en-GB" dirty="0" smtClean="0"/>
              <a:t>)</a:t>
            </a:r>
            <a:r>
              <a:rPr lang="en-GB" dirty="0"/>
              <a:t>	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H</a:t>
            </a:r>
            <a:r>
              <a:rPr lang="en-GB" baseline="-25000" dirty="0" smtClean="0"/>
              <a:t>2</a:t>
            </a:r>
            <a:r>
              <a:rPr lang="en-GB" dirty="0" smtClean="0"/>
              <a:t>O(</a:t>
            </a:r>
            <a:r>
              <a:rPr lang="en-GB" i="1" dirty="0" smtClean="0"/>
              <a:t>l</a:t>
            </a:r>
            <a:r>
              <a:rPr lang="en-GB" dirty="0" smtClean="0"/>
              <a:t>) = </a:t>
            </a:r>
            <a:r>
              <a:rPr lang="en-GB" dirty="0"/>
              <a:t>H</a:t>
            </a:r>
            <a:r>
              <a:rPr lang="en-GB" baseline="-25000" dirty="0"/>
              <a:t>2</a:t>
            </a:r>
            <a:r>
              <a:rPr lang="en-GB" dirty="0"/>
              <a:t>(g) + ½ O</a:t>
            </a:r>
            <a:r>
              <a:rPr lang="en-GB" baseline="-25000" dirty="0"/>
              <a:t>2</a:t>
            </a:r>
            <a:r>
              <a:rPr lang="en-GB" dirty="0"/>
              <a:t>(g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r>
              <a:rPr lang="en-GB" dirty="0" smtClean="0"/>
              <a:t>Electrical efficiency: </a:t>
            </a:r>
          </a:p>
          <a:p>
            <a:pPr marL="0" indent="0">
              <a:buNone/>
            </a:pPr>
            <a:r>
              <a:rPr lang="en-GB" i="1" dirty="0"/>
              <a:t>	</a:t>
            </a:r>
            <a:r>
              <a:rPr lang="en-GB" i="1" dirty="0" err="1"/>
              <a:t>f</a:t>
            </a:r>
            <a:r>
              <a:rPr lang="en-GB" i="1" baseline="-25000" dirty="0" err="1" smtClean="0"/>
              <a:t>el</a:t>
            </a:r>
            <a:r>
              <a:rPr lang="en-GB" i="1" dirty="0" smtClean="0"/>
              <a:t> = 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/(</a:t>
            </a:r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prod</a:t>
            </a:r>
            <a:r>
              <a:rPr lang="en-GB" dirty="0" smtClean="0"/>
              <a:t> - </a:t>
            </a:r>
            <a:r>
              <a:rPr lang="en-GB" dirty="0" err="1" smtClean="0"/>
              <a:t>Δ</a:t>
            </a:r>
            <a:r>
              <a:rPr lang="en-GB" i="1" dirty="0" err="1" smtClean="0"/>
              <a:t>H</a:t>
            </a:r>
            <a:r>
              <a:rPr lang="en-GB" baseline="-25000" dirty="0" err="1" smtClean="0"/>
              <a:t>react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At </a:t>
            </a:r>
            <a:r>
              <a:rPr lang="en-GB" i="1" dirty="0" smtClean="0"/>
              <a:t>q</a:t>
            </a:r>
            <a:r>
              <a:rPr lang="en-GB" dirty="0" smtClean="0"/>
              <a:t>=0: </a:t>
            </a:r>
            <a:r>
              <a:rPr lang="en-GB" i="1" dirty="0" err="1" smtClean="0"/>
              <a:t>w</a:t>
            </a:r>
            <a:r>
              <a:rPr lang="en-GB" baseline="-25000" dirty="0" err="1" smtClean="0"/>
              <a:t>el</a:t>
            </a:r>
            <a:r>
              <a:rPr lang="en-GB" dirty="0" smtClean="0"/>
              <a:t> = </a:t>
            </a:r>
            <a:r>
              <a:rPr lang="el-GR" dirty="0" smtClean="0"/>
              <a:t>Δ</a:t>
            </a:r>
            <a:r>
              <a:rPr lang="en-GB" i="1" dirty="0" smtClean="0"/>
              <a:t>G</a:t>
            </a:r>
            <a:r>
              <a:rPr lang="en-GB" baseline="-25000" dirty="0" smtClean="0"/>
              <a:t>r</a:t>
            </a:r>
            <a:r>
              <a:rPr lang="en-GB" dirty="0" smtClean="0"/>
              <a:t> and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el</a:t>
            </a:r>
            <a:r>
              <a:rPr lang="en-GB" dirty="0" smtClean="0"/>
              <a:t> = </a:t>
            </a:r>
            <a:r>
              <a:rPr lang="el-GR" dirty="0"/>
              <a:t>Δ</a:t>
            </a:r>
            <a:r>
              <a:rPr lang="en-GB" i="1" dirty="0"/>
              <a:t>G</a:t>
            </a:r>
            <a:r>
              <a:rPr lang="en-GB" baseline="-25000" dirty="0"/>
              <a:t>r </a:t>
            </a:r>
            <a:r>
              <a:rPr lang="en-GB" dirty="0" smtClean="0"/>
              <a:t>/</a:t>
            </a:r>
            <a:r>
              <a:rPr lang="el-GR" dirty="0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endParaRPr lang="nb-NO" dirty="0" smtClean="0"/>
          </a:p>
          <a:p>
            <a:pPr marL="0" indent="0">
              <a:buNone/>
            </a:pPr>
            <a:r>
              <a:rPr lang="nb-NO" baseline="-25000" dirty="0" smtClean="0"/>
              <a:t>	</a:t>
            </a:r>
            <a:r>
              <a:rPr lang="nb-NO" dirty="0" smtClean="0"/>
              <a:t>= (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r>
              <a:rPr lang="nb-NO" dirty="0" smtClean="0"/>
              <a:t> – </a:t>
            </a:r>
            <a:r>
              <a:rPr lang="nb-NO" i="1" dirty="0" smtClean="0"/>
              <a:t>T</a:t>
            </a:r>
            <a:r>
              <a:rPr lang="el-GR" dirty="0" smtClean="0"/>
              <a:t>Δ</a:t>
            </a:r>
            <a:r>
              <a:rPr lang="nb-NO" i="1" dirty="0" smtClean="0"/>
              <a:t>S</a:t>
            </a:r>
            <a:r>
              <a:rPr lang="nb-NO" baseline="-25000" dirty="0" smtClean="0"/>
              <a:t>r</a:t>
            </a:r>
            <a:r>
              <a:rPr lang="nb-NO" dirty="0" smtClean="0"/>
              <a:t>)/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r>
              <a:rPr lang="nb-NO" dirty="0" smtClean="0"/>
              <a:t> = 1 – </a:t>
            </a:r>
            <a:r>
              <a:rPr lang="nb-NO" i="1" dirty="0" smtClean="0"/>
              <a:t>T</a:t>
            </a:r>
            <a:r>
              <a:rPr lang="el-GR" dirty="0" smtClean="0"/>
              <a:t>Δ</a:t>
            </a:r>
            <a:r>
              <a:rPr lang="nb-NO" i="1" dirty="0" smtClean="0"/>
              <a:t>S</a:t>
            </a:r>
            <a:r>
              <a:rPr lang="nb-NO" baseline="-25000" dirty="0" smtClean="0"/>
              <a:t>r</a:t>
            </a:r>
            <a:r>
              <a:rPr lang="nb-NO" dirty="0" smtClean="0"/>
              <a:t>/</a:t>
            </a:r>
            <a:r>
              <a:rPr lang="nb-NO" dirty="0" err="1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</a:t>
            </a:r>
            <a:endParaRPr lang="en-GB" baseline="-25000" dirty="0" smtClean="0"/>
          </a:p>
          <a:p>
            <a:endParaRPr lang="en-GB" dirty="0" smtClean="0"/>
          </a:p>
          <a:p>
            <a:r>
              <a:rPr lang="en-GB" dirty="0" smtClean="0"/>
              <a:t>Faradaic efficiency </a:t>
            </a:r>
            <a:r>
              <a:rPr lang="en-GB" i="1" dirty="0" err="1" smtClean="0"/>
              <a:t>f</a:t>
            </a:r>
            <a:r>
              <a:rPr lang="en-GB" baseline="-25000" dirty="0" err="1"/>
              <a:t>f</a:t>
            </a:r>
            <a:r>
              <a:rPr lang="en-GB" dirty="0" smtClean="0"/>
              <a:t> = ratio of product rate over current</a:t>
            </a:r>
          </a:p>
          <a:p>
            <a:endParaRPr lang="en-GB" dirty="0" smtClean="0"/>
          </a:p>
          <a:p>
            <a:r>
              <a:rPr lang="en-GB" dirty="0" smtClean="0"/>
              <a:t>Total efficiency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t</a:t>
            </a:r>
            <a:r>
              <a:rPr lang="en-GB" dirty="0" smtClean="0"/>
              <a:t> =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el</a:t>
            </a:r>
            <a:r>
              <a:rPr lang="en-GB" dirty="0" smtClean="0"/>
              <a:t> * </a:t>
            </a:r>
            <a:r>
              <a:rPr lang="en-GB" i="1" dirty="0" err="1" smtClean="0"/>
              <a:t>f</a:t>
            </a:r>
            <a:r>
              <a:rPr lang="en-GB" baseline="-25000" dirty="0" err="1" smtClean="0"/>
              <a:t>f</a:t>
            </a:r>
            <a:endParaRPr lang="en-GB" baseline="-25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183" y="256033"/>
            <a:ext cx="8522209" cy="78272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Heat balance of electrochemical processes;</a:t>
            </a:r>
            <a:br>
              <a:rPr lang="en-GB" dirty="0" smtClean="0"/>
            </a:br>
            <a:r>
              <a:rPr lang="en-GB" dirty="0" smtClean="0"/>
              <a:t>Steam electrolysis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852160" y="2626157"/>
            <a:ext cx="1777594" cy="1243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Electrochemical cell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4747564" y="2809037"/>
            <a:ext cx="1097281" cy="907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react</a:t>
            </a:r>
            <a:endParaRPr lang="en-GB" baseline="-25000" dirty="0"/>
          </a:p>
        </p:txBody>
      </p:sp>
      <p:sp>
        <p:nvSpPr>
          <p:cNvPr id="6" name="Right Arrow 5"/>
          <p:cNvSpPr/>
          <p:nvPr/>
        </p:nvSpPr>
        <p:spPr>
          <a:xfrm>
            <a:off x="7674102" y="2809037"/>
            <a:ext cx="994409" cy="907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</a:t>
            </a:r>
            <a:r>
              <a:rPr lang="nb-NO" i="1" dirty="0" err="1" smtClean="0"/>
              <a:t>H</a:t>
            </a:r>
            <a:r>
              <a:rPr lang="nb-NO" baseline="-25000" dirty="0" err="1" smtClean="0"/>
              <a:t>prod</a:t>
            </a:r>
            <a:endParaRPr lang="en-GB" baseline="-25000" dirty="0"/>
          </a:p>
        </p:txBody>
      </p:sp>
      <p:sp>
        <p:nvSpPr>
          <p:cNvPr id="10" name="Up Arrow 9"/>
          <p:cNvSpPr/>
          <p:nvPr/>
        </p:nvSpPr>
        <p:spPr>
          <a:xfrm>
            <a:off x="6033211" y="3869741"/>
            <a:ext cx="1415492" cy="12070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i="1" dirty="0" err="1"/>
              <a:t>w</a:t>
            </a:r>
            <a:r>
              <a:rPr lang="nb-NO" baseline="-25000" dirty="0" err="1" smtClean="0"/>
              <a:t>el</a:t>
            </a:r>
            <a:endParaRPr lang="en-GB" i="1" baseline="-25000" dirty="0"/>
          </a:p>
        </p:txBody>
      </p:sp>
      <p:sp>
        <p:nvSpPr>
          <p:cNvPr id="7" name="Down Arrow 6"/>
          <p:cNvSpPr/>
          <p:nvPr/>
        </p:nvSpPr>
        <p:spPr>
          <a:xfrm>
            <a:off x="6033211" y="1463040"/>
            <a:ext cx="1415492" cy="11631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q</a:t>
            </a:r>
            <a:endParaRPr lang="en-GB" i="1" dirty="0"/>
          </a:p>
        </p:txBody>
      </p:sp>
      <p:sp>
        <p:nvSpPr>
          <p:cNvPr id="8" name="TextBox 7"/>
          <p:cNvSpPr txBox="1"/>
          <p:nvPr/>
        </p:nvSpPr>
        <p:spPr>
          <a:xfrm>
            <a:off x="7448703" y="1358034"/>
            <a:ext cx="165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q</a:t>
            </a:r>
            <a:r>
              <a:rPr lang="en-GB" dirty="0" smtClean="0"/>
              <a:t> = 0: Thermoneutral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81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the previous slide, what contributes to the heat exchange </a:t>
            </a:r>
            <a:r>
              <a:rPr lang="en-GB" i="1" dirty="0" smtClean="0"/>
              <a:t>q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 smtClean="0"/>
              <a:t>At thermoneutral operation, </a:t>
            </a:r>
            <a:r>
              <a:rPr lang="en-GB" i="1" dirty="0" smtClean="0"/>
              <a:t>q</a:t>
            </a:r>
            <a:r>
              <a:rPr lang="en-GB" dirty="0" smtClean="0"/>
              <a:t> = 0. Express this situation with words. </a:t>
            </a:r>
          </a:p>
          <a:p>
            <a:endParaRPr lang="en-GB" dirty="0"/>
          </a:p>
          <a:p>
            <a:r>
              <a:rPr lang="en-GB" dirty="0" smtClean="0"/>
              <a:t>Why – qualitatively – is steam electrolysis thermodynamically better than water electrolysis?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28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4792717" y="6309320"/>
            <a:ext cx="3063755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2"/>
            <a:ext cx="9144000" cy="7200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nb-NO" dirty="0"/>
              <a:t>3 </a:t>
            </a:r>
            <a:r>
              <a:rPr lang="nb-NO" dirty="0" err="1" smtClean="0"/>
              <a:t>unique</a:t>
            </a:r>
            <a:r>
              <a:rPr lang="nb-NO" dirty="0" smtClean="0"/>
              <a:t> </a:t>
            </a:r>
            <a:r>
              <a:rPr lang="nb-NO" dirty="0" err="1" smtClean="0"/>
              <a:t>technologies</a:t>
            </a:r>
            <a:r>
              <a:rPr lang="nb-NO" dirty="0" smtClean="0"/>
              <a:t> by </a:t>
            </a:r>
            <a:r>
              <a:rPr lang="nb-NO" dirty="0"/>
              <a:t>proton </a:t>
            </a:r>
            <a:r>
              <a:rPr lang="nb-NO" dirty="0" err="1"/>
              <a:t>ceramics</a:t>
            </a:r>
            <a:r>
              <a:rPr lang="nb-NO" dirty="0"/>
              <a:t> </a:t>
            </a:r>
            <a:r>
              <a:rPr lang="nb-NO" dirty="0" smtClean="0"/>
              <a:t>for </a:t>
            </a:r>
            <a:r>
              <a:rPr lang="nb-NO" dirty="0"/>
              <a:t>H</a:t>
            </a:r>
            <a:r>
              <a:rPr lang="nb-NO" baseline="-25000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79896"/>
            <a:ext cx="6781165" cy="5229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Steam </a:t>
            </a:r>
            <a:r>
              <a:rPr lang="nb-NO" sz="2400" dirty="0" err="1"/>
              <a:t>electrolysis</a:t>
            </a:r>
            <a:r>
              <a:rPr lang="nb-NO" sz="2400" dirty="0"/>
              <a:t> </a:t>
            </a:r>
            <a:r>
              <a:rPr lang="nb-NO" sz="2400" dirty="0" smtClean="0"/>
              <a:t>&amp; </a:t>
            </a:r>
            <a:r>
              <a:rPr lang="nb-NO" sz="2400" dirty="0" err="1" smtClean="0"/>
              <a:t>compressor</a:t>
            </a:r>
            <a:endParaRPr lang="nb-NO" sz="2400" dirty="0"/>
          </a:p>
          <a:p>
            <a:pPr marL="274320" lvl="1" indent="0">
              <a:buNone/>
            </a:pPr>
            <a:r>
              <a:rPr lang="en-GB" sz="2000" dirty="0" smtClean="0"/>
              <a:t>	2H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O </a:t>
            </a:r>
            <a:r>
              <a:rPr lang="en-GB" sz="2000" dirty="0"/>
              <a:t>= O</a:t>
            </a:r>
            <a:r>
              <a:rPr lang="en-GB" sz="2000" baseline="-25000" dirty="0"/>
              <a:t>2</a:t>
            </a:r>
            <a:r>
              <a:rPr lang="en-GB" sz="2000" dirty="0"/>
              <a:t> + 2H</a:t>
            </a:r>
            <a:r>
              <a:rPr lang="en-GB" sz="2000" baseline="-25000" dirty="0"/>
              <a:t>2</a:t>
            </a:r>
            <a:endParaRPr lang="nb-NO" sz="2000" dirty="0"/>
          </a:p>
          <a:p>
            <a:pPr lvl="3"/>
            <a:r>
              <a:rPr lang="nb-NO" sz="1400" dirty="0" smtClean="0"/>
              <a:t>Duan, C. </a:t>
            </a:r>
            <a:r>
              <a:rPr lang="nb-NO" sz="1400" i="1" dirty="0" smtClean="0"/>
              <a:t>et al.</a:t>
            </a:r>
            <a:r>
              <a:rPr lang="nb-NO" sz="1400" dirty="0" smtClean="0"/>
              <a:t>, </a:t>
            </a:r>
            <a:r>
              <a:rPr lang="nb-NO" sz="1400" i="1" dirty="0" smtClean="0"/>
              <a:t>Nature Energy</a:t>
            </a:r>
            <a:r>
              <a:rPr lang="nb-NO" sz="1400" dirty="0" smtClean="0"/>
              <a:t> 2019</a:t>
            </a:r>
          </a:p>
          <a:p>
            <a:pPr lvl="3"/>
            <a:r>
              <a:rPr lang="nb-NO" sz="1400" dirty="0" smtClean="0"/>
              <a:t>Vøllestad, E. </a:t>
            </a:r>
            <a:r>
              <a:rPr lang="nb-NO" sz="1400" i="1" dirty="0" smtClean="0"/>
              <a:t>et al.</a:t>
            </a:r>
            <a:r>
              <a:rPr lang="nb-NO" sz="1400" dirty="0" smtClean="0"/>
              <a:t>, </a:t>
            </a:r>
            <a:r>
              <a:rPr lang="nb-NO" sz="1400" i="1" dirty="0" smtClean="0"/>
              <a:t>Nature Materials</a:t>
            </a:r>
            <a:r>
              <a:rPr lang="nb-NO" sz="1400" dirty="0" smtClean="0"/>
              <a:t> 2019</a:t>
            </a:r>
            <a:endParaRPr lang="nb-NO" sz="1400" dirty="0"/>
          </a:p>
          <a:p>
            <a:endParaRPr lang="nb-NO" sz="2400" dirty="0" smtClean="0"/>
          </a:p>
          <a:p>
            <a:endParaRPr lang="nb-NO" sz="2400" dirty="0" smtClean="0"/>
          </a:p>
          <a:p>
            <a:pPr marL="0" indent="0">
              <a:buNone/>
            </a:pPr>
            <a:r>
              <a:rPr lang="nb-NO" sz="2400" dirty="0" err="1" smtClean="0"/>
              <a:t>Methane</a:t>
            </a:r>
            <a:r>
              <a:rPr lang="nb-NO" sz="2400" dirty="0" smtClean="0"/>
              <a:t> </a:t>
            </a:r>
            <a:r>
              <a:rPr lang="nb-NO" sz="2400" dirty="0"/>
              <a:t>dehydroaromatization (MDA); GTL</a:t>
            </a:r>
          </a:p>
          <a:p>
            <a:pPr marL="274320" lvl="1" indent="0">
              <a:buNone/>
            </a:pPr>
            <a:r>
              <a:rPr lang="nb-NO" sz="2000" dirty="0" smtClean="0"/>
              <a:t>	6CH</a:t>
            </a:r>
            <a:r>
              <a:rPr lang="nb-NO" sz="2000" baseline="-25000" dirty="0" smtClean="0"/>
              <a:t>4</a:t>
            </a:r>
            <a:r>
              <a:rPr lang="nb-NO" sz="2000" dirty="0" smtClean="0"/>
              <a:t> </a:t>
            </a:r>
            <a:r>
              <a:rPr lang="nb-NO" sz="2000" dirty="0"/>
              <a:t>= C</a:t>
            </a:r>
            <a:r>
              <a:rPr lang="nb-NO" sz="2000" baseline="-25000" dirty="0"/>
              <a:t>6</a:t>
            </a:r>
            <a:r>
              <a:rPr lang="nb-NO" sz="2000" dirty="0"/>
              <a:t>H</a:t>
            </a:r>
            <a:r>
              <a:rPr lang="nb-NO" sz="2000" baseline="-25000" dirty="0"/>
              <a:t>6</a:t>
            </a:r>
            <a:r>
              <a:rPr lang="nb-NO" sz="2000" dirty="0"/>
              <a:t> + 9H</a:t>
            </a:r>
            <a:r>
              <a:rPr lang="nb-NO" sz="2000" baseline="-25000" dirty="0"/>
              <a:t>2</a:t>
            </a:r>
          </a:p>
          <a:p>
            <a:pPr lvl="3"/>
            <a:r>
              <a:rPr lang="nb-NO" sz="1400" dirty="0" smtClean="0"/>
              <a:t>Morejudo, S. </a:t>
            </a:r>
            <a:r>
              <a:rPr lang="nb-NO" sz="1400" i="1" dirty="0" smtClean="0"/>
              <a:t>et al.</a:t>
            </a:r>
            <a:r>
              <a:rPr lang="nb-NO" sz="1400" dirty="0" smtClean="0"/>
              <a:t>, </a:t>
            </a:r>
            <a:r>
              <a:rPr lang="nb-NO" sz="1400" i="1" dirty="0" smtClean="0"/>
              <a:t>Science</a:t>
            </a:r>
            <a:r>
              <a:rPr lang="nb-NO" sz="1400" dirty="0" smtClean="0"/>
              <a:t> 2016</a:t>
            </a:r>
            <a:endParaRPr lang="nb-NO" sz="1400" dirty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Proton </a:t>
            </a:r>
            <a:r>
              <a:rPr lang="nb-NO" sz="2400" dirty="0" err="1" smtClean="0"/>
              <a:t>membrane</a:t>
            </a:r>
            <a:r>
              <a:rPr lang="nb-NO" sz="2400" dirty="0" smtClean="0"/>
              <a:t> reforming (PMR)</a:t>
            </a:r>
            <a:endParaRPr lang="nb-NO" sz="2400" dirty="0"/>
          </a:p>
          <a:p>
            <a:pPr marL="274320" lvl="1" indent="0">
              <a:buNone/>
            </a:pPr>
            <a:r>
              <a:rPr lang="en-GB" sz="2000" dirty="0" smtClean="0"/>
              <a:t>	CH</a:t>
            </a:r>
            <a:r>
              <a:rPr lang="en-GB" sz="2000" baseline="-25000" dirty="0" smtClean="0"/>
              <a:t>4</a:t>
            </a:r>
            <a:r>
              <a:rPr lang="en-GB" sz="2000" dirty="0" smtClean="0"/>
              <a:t> </a:t>
            </a:r>
            <a:r>
              <a:rPr lang="en-GB" sz="2000" dirty="0"/>
              <a:t>+ 2H</a:t>
            </a:r>
            <a:r>
              <a:rPr lang="en-GB" sz="2000" baseline="-25000" dirty="0"/>
              <a:t>2</a:t>
            </a:r>
            <a:r>
              <a:rPr lang="en-GB" sz="2000" dirty="0"/>
              <a:t>O = CO</a:t>
            </a:r>
            <a:r>
              <a:rPr lang="en-GB" sz="2000" baseline="-25000" dirty="0"/>
              <a:t>2</a:t>
            </a:r>
            <a:r>
              <a:rPr lang="en-GB" sz="2000" dirty="0"/>
              <a:t> + </a:t>
            </a:r>
            <a:r>
              <a:rPr lang="en-GB" sz="2000" dirty="0" smtClean="0"/>
              <a:t>4H</a:t>
            </a:r>
            <a:r>
              <a:rPr lang="en-GB" sz="2000" baseline="-25000" dirty="0" smtClean="0"/>
              <a:t>2</a:t>
            </a:r>
          </a:p>
          <a:p>
            <a:pPr lvl="3"/>
            <a:r>
              <a:rPr lang="en-GB" sz="1400" dirty="0" smtClean="0"/>
              <a:t>Malerød-Fjeld, H. </a:t>
            </a:r>
            <a:r>
              <a:rPr lang="en-GB" sz="1400" i="1" dirty="0" smtClean="0"/>
              <a:t>et al.</a:t>
            </a:r>
            <a:r>
              <a:rPr lang="en-GB" sz="1400" dirty="0" smtClean="0"/>
              <a:t>, </a:t>
            </a:r>
            <a:r>
              <a:rPr lang="en-GB" sz="1400" i="1" dirty="0" smtClean="0"/>
              <a:t>Nature Energy</a:t>
            </a:r>
            <a:r>
              <a:rPr lang="en-GB" sz="1400" dirty="0" smtClean="0"/>
              <a:t> 2017</a:t>
            </a:r>
            <a:endParaRPr lang="nb-NO" sz="1400" dirty="0"/>
          </a:p>
        </p:txBody>
      </p:sp>
      <p:grpSp>
        <p:nvGrpSpPr>
          <p:cNvPr id="4" name="Group 3"/>
          <p:cNvGrpSpPr/>
          <p:nvPr/>
        </p:nvGrpSpPr>
        <p:grpSpPr>
          <a:xfrm>
            <a:off x="5868144" y="4732853"/>
            <a:ext cx="3084802" cy="1864499"/>
            <a:chOff x="5580112" y="2197244"/>
            <a:chExt cx="3649380" cy="2049165"/>
          </a:xfrm>
        </p:grpSpPr>
        <p:grpSp>
          <p:nvGrpSpPr>
            <p:cNvPr id="5" name="Group 50"/>
            <p:cNvGrpSpPr/>
            <p:nvPr/>
          </p:nvGrpSpPr>
          <p:grpSpPr>
            <a:xfrm>
              <a:off x="6516216" y="2197244"/>
              <a:ext cx="2713276" cy="2049165"/>
              <a:chOff x="6516216" y="2564904"/>
              <a:chExt cx="2713276" cy="2049165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516216" y="3041576"/>
                <a:ext cx="144016" cy="151216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668344" y="3041576"/>
                <a:ext cx="144016" cy="151216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" name="Straight Connector 9"/>
              <p:cNvCxnSpPr>
                <a:stCxn id="8" idx="0"/>
              </p:cNvCxnSpPr>
              <p:nvPr/>
            </p:nvCxnSpPr>
            <p:spPr>
              <a:xfrm flipV="1">
                <a:off x="6588224" y="2753544"/>
                <a:ext cx="0" cy="288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6588224" y="2753544"/>
                <a:ext cx="1152128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ounded Rectangle 11"/>
              <p:cNvSpPr/>
              <p:nvPr/>
            </p:nvSpPr>
            <p:spPr>
              <a:xfrm>
                <a:off x="6948264" y="2564904"/>
                <a:ext cx="360040" cy="332656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U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 flipV="1">
                <a:off x="7740352" y="2753544"/>
                <a:ext cx="0" cy="288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Curved Right Arrow 14"/>
              <p:cNvSpPr/>
              <p:nvPr/>
            </p:nvSpPr>
            <p:spPr>
              <a:xfrm>
                <a:off x="7894209" y="3401616"/>
                <a:ext cx="288032" cy="843121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 flipV="1">
                <a:off x="6948264" y="4049688"/>
                <a:ext cx="360040" cy="929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956376" y="4244737"/>
                <a:ext cx="615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CO</a:t>
                </a:r>
                <a:r>
                  <a:rPr lang="en-GB" baseline="-25000" dirty="0"/>
                  <a:t>2</a:t>
                </a:r>
                <a:endParaRPr lang="en-GB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932342" y="2978860"/>
                <a:ext cx="12971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CH</a:t>
                </a:r>
                <a:r>
                  <a:rPr lang="en-GB" baseline="-25000" dirty="0"/>
                  <a:t>4</a:t>
                </a:r>
                <a:r>
                  <a:rPr lang="en-GB" dirty="0"/>
                  <a:t>+2H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660232" y="3041576"/>
                <a:ext cx="1008112" cy="1512168"/>
              </a:xfrm>
              <a:prstGeom prst="rect">
                <a:avLst/>
              </a:prstGeom>
              <a:solidFill>
                <a:srgbClr val="95882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/>
                  <a:t>8H</a:t>
                </a:r>
                <a:r>
                  <a:rPr lang="en-GB" sz="2000" baseline="30000" dirty="0"/>
                  <a:t>+</a:t>
                </a: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580112" y="321297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4H</a:t>
              </a:r>
              <a:r>
                <a:rPr lang="en-GB" baseline="-25000" dirty="0"/>
                <a:t>2</a:t>
              </a:r>
              <a:endParaRPr lang="en-GB" dirty="0"/>
            </a:p>
          </p:txBody>
        </p:sp>
        <p:sp>
          <p:nvSpPr>
            <p:cNvPr id="7" name="Left Arrow 6"/>
            <p:cNvSpPr/>
            <p:nvPr/>
          </p:nvSpPr>
          <p:spPr>
            <a:xfrm>
              <a:off x="6156176" y="3356992"/>
              <a:ext cx="288032" cy="14401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68144" y="2678979"/>
            <a:ext cx="2505040" cy="1830141"/>
            <a:chOff x="5637839" y="2197244"/>
            <a:chExt cx="2905811" cy="2031073"/>
          </a:xfrm>
        </p:grpSpPr>
        <p:grpSp>
          <p:nvGrpSpPr>
            <p:cNvPr id="20" name="Group 50"/>
            <p:cNvGrpSpPr/>
            <p:nvPr/>
          </p:nvGrpSpPr>
          <p:grpSpPr>
            <a:xfrm>
              <a:off x="6516216" y="2197244"/>
              <a:ext cx="2027434" cy="2031073"/>
              <a:chOff x="6516216" y="2564904"/>
              <a:chExt cx="2027434" cy="2031073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516216" y="3041576"/>
                <a:ext cx="144016" cy="151216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668344" y="3041576"/>
                <a:ext cx="144016" cy="151216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" name="Straight Connector 24"/>
              <p:cNvCxnSpPr>
                <a:stCxn id="23" idx="0"/>
              </p:cNvCxnSpPr>
              <p:nvPr/>
            </p:nvCxnSpPr>
            <p:spPr>
              <a:xfrm flipV="1">
                <a:off x="6588224" y="2753544"/>
                <a:ext cx="0" cy="288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6588224" y="2753544"/>
                <a:ext cx="1152128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ounded Rectangle 26"/>
              <p:cNvSpPr/>
              <p:nvPr/>
            </p:nvSpPr>
            <p:spPr>
              <a:xfrm>
                <a:off x="6948264" y="2564904"/>
                <a:ext cx="360040" cy="332656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U</a:t>
                </a: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flipV="1">
                <a:off x="7740352" y="2753544"/>
                <a:ext cx="0" cy="288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/>
              <p:cNvSpPr/>
              <p:nvPr/>
            </p:nvSpPr>
            <p:spPr>
              <a:xfrm>
                <a:off x="6660232" y="3041576"/>
                <a:ext cx="1008112" cy="1512168"/>
              </a:xfrm>
              <a:prstGeom prst="rect">
                <a:avLst/>
              </a:prstGeom>
              <a:solidFill>
                <a:srgbClr val="95882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/>
                  <a:t>8H</a:t>
                </a:r>
                <a:r>
                  <a:rPr lang="en-GB" sz="2000" baseline="30000" dirty="0"/>
                  <a:t>+</a:t>
                </a:r>
              </a:p>
            </p:txBody>
          </p:sp>
          <p:sp>
            <p:nvSpPr>
              <p:cNvPr id="30" name="Curved Right Arrow 29"/>
              <p:cNvSpPr/>
              <p:nvPr/>
            </p:nvSpPr>
            <p:spPr>
              <a:xfrm>
                <a:off x="7884368" y="3401616"/>
                <a:ext cx="288032" cy="825029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Arrow Connector 30"/>
              <p:cNvCxnSpPr/>
              <p:nvPr/>
            </p:nvCxnSpPr>
            <p:spPr>
              <a:xfrm flipH="1" flipV="1">
                <a:off x="6948264" y="4049688"/>
                <a:ext cx="360040" cy="929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7812360" y="4226645"/>
                <a:ext cx="6880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C</a:t>
                </a:r>
                <a:r>
                  <a:rPr lang="en-GB" baseline="-25000" dirty="0"/>
                  <a:t>6</a:t>
                </a:r>
                <a:r>
                  <a:rPr lang="en-GB" dirty="0"/>
                  <a:t>H</a:t>
                </a:r>
                <a:r>
                  <a:rPr lang="en-GB" baseline="-25000" dirty="0"/>
                  <a:t>6</a:t>
                </a:r>
                <a:endParaRPr lang="en-GB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812360" y="2978860"/>
                <a:ext cx="731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6CH</a:t>
                </a:r>
                <a:r>
                  <a:rPr lang="en-GB" baseline="-25000" dirty="0"/>
                  <a:t>4</a:t>
                </a:r>
                <a:endParaRPr lang="en-GB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637839" y="3255701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9H</a:t>
              </a:r>
              <a:r>
                <a:rPr lang="en-GB" baseline="-25000" dirty="0"/>
                <a:t>2</a:t>
              </a:r>
              <a:endParaRPr lang="en-GB" dirty="0"/>
            </a:p>
          </p:txBody>
        </p:sp>
        <p:sp>
          <p:nvSpPr>
            <p:cNvPr id="22" name="Left Arrow 21"/>
            <p:cNvSpPr/>
            <p:nvPr/>
          </p:nvSpPr>
          <p:spPr>
            <a:xfrm>
              <a:off x="6185672" y="3356992"/>
              <a:ext cx="288032" cy="14401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1" y="759409"/>
            <a:ext cx="2243472" cy="180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1597" y="3593351"/>
            <a:ext cx="1000959" cy="5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1597" y="5617320"/>
            <a:ext cx="1000959" cy="5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76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0211" y="365126"/>
            <a:ext cx="8633866" cy="769991"/>
          </a:xfrm>
        </p:spPr>
        <p:txBody>
          <a:bodyPr>
            <a:normAutofit/>
          </a:bodyPr>
          <a:lstStyle/>
          <a:p>
            <a:r>
              <a:rPr lang="en-GB" dirty="0" smtClean="0"/>
              <a:t>CO</a:t>
            </a:r>
            <a:r>
              <a:rPr lang="en-GB" baseline="-25000" dirty="0" smtClean="0"/>
              <a:t>2</a:t>
            </a:r>
            <a:r>
              <a:rPr lang="en-GB" dirty="0" smtClean="0"/>
              <a:t> utilisation hype: CO</a:t>
            </a:r>
            <a:r>
              <a:rPr lang="en-GB" baseline="-25000" dirty="0" smtClean="0"/>
              <a:t>2</a:t>
            </a:r>
            <a:r>
              <a:rPr lang="en-GB" dirty="0" smtClean="0"/>
              <a:t> + H</a:t>
            </a:r>
            <a:r>
              <a:rPr lang="en-GB" baseline="-25000" dirty="0" smtClean="0"/>
              <a:t>2</a:t>
            </a:r>
            <a:r>
              <a:rPr lang="en-GB" dirty="0" smtClean="0"/>
              <a:t>O co-electrolysis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4083" y="1135116"/>
            <a:ext cx="3268717" cy="2291255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Zhang </a:t>
            </a:r>
            <a:r>
              <a:rPr lang="en-GB" i="1" dirty="0" smtClean="0"/>
              <a:t>et al.</a:t>
            </a:r>
            <a:r>
              <a:rPr lang="en-GB" dirty="0" smtClean="0"/>
              <a:t> describes co-electrolysis using O</a:t>
            </a:r>
            <a:r>
              <a:rPr lang="en-GB" baseline="30000" dirty="0" smtClean="0"/>
              <a:t>2-</a:t>
            </a:r>
            <a:r>
              <a:rPr lang="en-GB" dirty="0" smtClean="0"/>
              <a:t> or H</a:t>
            </a:r>
            <a:r>
              <a:rPr lang="en-GB" baseline="30000" dirty="0" smtClean="0"/>
              <a:t>+</a:t>
            </a:r>
            <a:r>
              <a:rPr lang="en-GB" dirty="0" smtClean="0"/>
              <a:t> conducting high-temperature solid-state electrolytes</a:t>
            </a:r>
          </a:p>
          <a:p>
            <a:endParaRPr lang="en-GB" dirty="0"/>
          </a:p>
          <a:p>
            <a:r>
              <a:rPr lang="en-GB" dirty="0" smtClean="0"/>
              <a:t>One produces dry, the other wet synthesis gas (CO + H</a:t>
            </a:r>
            <a:r>
              <a:rPr lang="en-GB" baseline="-25000" dirty="0" smtClean="0"/>
              <a:t>2</a:t>
            </a:r>
            <a:r>
              <a:rPr lang="en-GB" dirty="0" smtClean="0"/>
              <a:t>) </a:t>
            </a:r>
            <a:endParaRPr lang="en-GB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175" y="1734208"/>
            <a:ext cx="5701217" cy="50580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0211" y="5868311"/>
            <a:ext cx="287983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X. Zhang </a:t>
            </a:r>
            <a:r>
              <a:rPr lang="en-US" sz="1400" i="1" dirty="0" smtClean="0"/>
              <a:t>et al.</a:t>
            </a:r>
            <a:r>
              <a:rPr lang="en-US" sz="1400" dirty="0" smtClean="0"/>
              <a:t>, </a:t>
            </a:r>
            <a:r>
              <a:rPr lang="en-US" sz="1400" i="1" dirty="0" smtClean="0"/>
              <a:t>J. Energy Chemistry</a:t>
            </a:r>
            <a:r>
              <a:rPr lang="en-US" sz="1400" dirty="0" smtClean="0"/>
              <a:t>, 26 [5] (2017), 839-853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610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2759" y="1825625"/>
            <a:ext cx="8555420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What is syngas, and what is it used for?</a:t>
            </a:r>
          </a:p>
          <a:p>
            <a:endParaRPr lang="en-GB" dirty="0"/>
          </a:p>
          <a:p>
            <a:r>
              <a:rPr lang="en-GB" dirty="0" smtClean="0"/>
              <a:t>In the previous slide, the O</a:t>
            </a:r>
            <a:r>
              <a:rPr lang="en-GB" baseline="30000" dirty="0" smtClean="0"/>
              <a:t>2-</a:t>
            </a:r>
            <a:r>
              <a:rPr lang="en-GB" dirty="0" smtClean="0"/>
              <a:t> ion conductor provides a better process than the H</a:t>
            </a:r>
            <a:r>
              <a:rPr lang="en-GB" baseline="30000" dirty="0" smtClean="0"/>
              <a:t>+</a:t>
            </a:r>
            <a:r>
              <a:rPr lang="en-GB" dirty="0" smtClean="0"/>
              <a:t> conductor, because the syngas is preferably dry</a:t>
            </a:r>
          </a:p>
          <a:p>
            <a:endParaRPr lang="en-GB" dirty="0"/>
          </a:p>
          <a:p>
            <a:r>
              <a:rPr lang="en-GB" dirty="0" smtClean="0"/>
              <a:t>Can the H</a:t>
            </a:r>
            <a:r>
              <a:rPr lang="en-GB" baseline="30000" dirty="0" smtClean="0"/>
              <a:t>+</a:t>
            </a:r>
            <a:r>
              <a:rPr lang="en-GB" dirty="0" smtClean="0"/>
              <a:t> conducting cell be improved by a different stoichiometry (mix) of the reactants?</a:t>
            </a:r>
          </a:p>
          <a:p>
            <a:endParaRPr lang="en-GB" dirty="0"/>
          </a:p>
          <a:p>
            <a:r>
              <a:rPr lang="en-GB" dirty="0" smtClean="0"/>
              <a:t>Can a material with mixed O</a:t>
            </a:r>
            <a:r>
              <a:rPr lang="en-GB" baseline="30000" dirty="0" smtClean="0"/>
              <a:t>2-</a:t>
            </a:r>
            <a:r>
              <a:rPr lang="en-GB" dirty="0" smtClean="0"/>
              <a:t> and H</a:t>
            </a:r>
            <a:r>
              <a:rPr lang="en-GB" baseline="30000" dirty="0" smtClean="0"/>
              <a:t>+</a:t>
            </a:r>
            <a:r>
              <a:rPr lang="en-GB" dirty="0" smtClean="0"/>
              <a:t> conduction be used as electrolyte? Sketch its operation.</a:t>
            </a:r>
          </a:p>
          <a:p>
            <a:endParaRPr lang="en-GB" dirty="0"/>
          </a:p>
          <a:p>
            <a:r>
              <a:rPr lang="en-GB" dirty="0"/>
              <a:t>Check out </a:t>
            </a:r>
            <a:r>
              <a:rPr lang="en-GB" sz="1600" dirty="0">
                <a:hlinkClick r:id="rId2"/>
              </a:rPr>
              <a:t>https://</a:t>
            </a:r>
            <a:r>
              <a:rPr lang="en-GB" sz="1600" dirty="0" smtClean="0">
                <a:hlinkClick r:id="rId2"/>
              </a:rPr>
              <a:t>www.youtube.com/watch?v=Y2DUMJMba2E&amp;feature=youtu.be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59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4852" y="224631"/>
            <a:ext cx="8290497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Use of ion-selective membranes; </a:t>
            </a:r>
            <a:r>
              <a:rPr lang="en-GB" dirty="0" err="1" smtClean="0"/>
              <a:t>Electrodialysis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dirty="0" smtClean="0"/>
              <a:t>Example: </a:t>
            </a:r>
            <a:r>
              <a:rPr lang="en-GB" sz="2000" dirty="0" err="1" smtClean="0"/>
              <a:t>NaCl</a:t>
            </a:r>
            <a:r>
              <a:rPr lang="en-GB" sz="2000" dirty="0" smtClean="0"/>
              <a:t> solution inflow split in denuded and concentrated outflows</a:t>
            </a:r>
            <a:endParaRPr lang="en-GB" sz="2000" dirty="0"/>
          </a:p>
        </p:txBody>
      </p:sp>
      <p:pic>
        <p:nvPicPr>
          <p:cNvPr id="3" name="Picture 2" descr="D:\temp\DBJWEC001-216\WOST764\E-Book\4\4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33" y="2042123"/>
            <a:ext cx="6470609" cy="39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21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9804" y="134911"/>
            <a:ext cx="8401986" cy="125167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Salt splitting with various ion-selective membranes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/>
              <a:t>H</a:t>
            </a:r>
            <a:r>
              <a:rPr lang="en-GB" sz="2700" baseline="-25000" dirty="0" smtClean="0"/>
              <a:t>2</a:t>
            </a:r>
            <a:r>
              <a:rPr lang="en-GB" sz="2700" dirty="0" smtClean="0"/>
              <a:t> and O</a:t>
            </a:r>
            <a:r>
              <a:rPr lang="en-GB" sz="2700" baseline="-25000" dirty="0" smtClean="0"/>
              <a:t>2</a:t>
            </a:r>
            <a:r>
              <a:rPr lang="en-GB" sz="2700" dirty="0" smtClean="0"/>
              <a:t> evolved as </a:t>
            </a:r>
            <a:r>
              <a:rPr lang="en-GB" sz="2700" dirty="0" err="1" smtClean="0"/>
              <a:t>byproducts</a:t>
            </a:r>
            <a:r>
              <a:rPr lang="en-GB" sz="2700" dirty="0" smtClean="0"/>
              <a:t>. </a:t>
            </a:r>
            <a:r>
              <a:rPr lang="en-GB" sz="2700" dirty="0"/>
              <a:t>Example </a:t>
            </a:r>
            <a:r>
              <a:rPr lang="en-GB" sz="2700" dirty="0" smtClean="0"/>
              <a:t>Na</a:t>
            </a:r>
            <a:r>
              <a:rPr lang="en-GB" sz="2700" baseline="-25000" dirty="0" smtClean="0"/>
              <a:t>2</a:t>
            </a:r>
            <a:r>
              <a:rPr lang="en-GB" sz="2700" dirty="0" smtClean="0"/>
              <a:t>SO</a:t>
            </a:r>
            <a:r>
              <a:rPr lang="en-GB" sz="2700" baseline="-25000" dirty="0" smtClean="0"/>
              <a:t>4</a:t>
            </a:r>
            <a:endParaRPr lang="en-GB" dirty="0"/>
          </a:p>
        </p:txBody>
      </p:sp>
      <p:pic>
        <p:nvPicPr>
          <p:cNvPr id="3" name="Picture 2" descr="D:\temp\DBJWEC001-216\WOST764\E-Book\4\4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1" y="1550194"/>
            <a:ext cx="7272337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0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317" y="164892"/>
            <a:ext cx="8589364" cy="2117909"/>
          </a:xfrm>
        </p:spPr>
        <p:txBody>
          <a:bodyPr>
            <a:normAutofit/>
          </a:bodyPr>
          <a:lstStyle/>
          <a:p>
            <a:r>
              <a:rPr lang="en-GB" dirty="0" smtClean="0"/>
              <a:t>Salt splitting with bipolar membranes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/>
              <a:t>Salt + Water becomes Acid + Base</a:t>
            </a:r>
            <a:br>
              <a:rPr lang="en-GB" sz="2700" dirty="0" smtClean="0"/>
            </a:b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 err="1" smtClean="0"/>
              <a:t>NaCl</a:t>
            </a:r>
            <a:r>
              <a:rPr lang="en-GB" sz="2700" dirty="0" smtClean="0"/>
              <a:t>(</a:t>
            </a:r>
            <a:r>
              <a:rPr lang="en-GB" sz="2700" dirty="0" err="1" smtClean="0"/>
              <a:t>aq</a:t>
            </a:r>
            <a:r>
              <a:rPr lang="en-GB" sz="2700" dirty="0" smtClean="0"/>
              <a:t>) + H</a:t>
            </a:r>
            <a:r>
              <a:rPr lang="en-GB" sz="2700" baseline="-25000" dirty="0" smtClean="0"/>
              <a:t>2</a:t>
            </a:r>
            <a:r>
              <a:rPr lang="en-GB" sz="2700" dirty="0" smtClean="0"/>
              <a:t>O = </a:t>
            </a:r>
            <a:r>
              <a:rPr lang="en-GB" sz="2700" dirty="0" err="1" smtClean="0"/>
              <a:t>HCl</a:t>
            </a:r>
            <a:r>
              <a:rPr lang="en-GB" sz="2700" dirty="0" smtClean="0"/>
              <a:t>(</a:t>
            </a:r>
            <a:r>
              <a:rPr lang="en-GB" sz="2700" dirty="0" err="1" smtClean="0"/>
              <a:t>aq</a:t>
            </a:r>
            <a:r>
              <a:rPr lang="en-GB" sz="2700" dirty="0" smtClean="0"/>
              <a:t>) + </a:t>
            </a:r>
            <a:r>
              <a:rPr lang="en-GB" sz="2700" dirty="0" err="1" smtClean="0"/>
              <a:t>NaOH</a:t>
            </a:r>
            <a:r>
              <a:rPr lang="en-GB" sz="2700" dirty="0" smtClean="0"/>
              <a:t>(</a:t>
            </a:r>
            <a:r>
              <a:rPr lang="en-GB" sz="2700" dirty="0" err="1" smtClean="0"/>
              <a:t>aq</a:t>
            </a:r>
            <a:r>
              <a:rPr lang="en-GB" sz="2700" dirty="0" smtClean="0"/>
              <a:t>)</a:t>
            </a:r>
            <a:endParaRPr lang="en-GB" dirty="0"/>
          </a:p>
        </p:txBody>
      </p:sp>
      <p:pic>
        <p:nvPicPr>
          <p:cNvPr id="3" name="Picture 2" descr="D:\temp\DBJWEC001-216\WOST764\E-Book\4\4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43" y="2990110"/>
            <a:ext cx="7173913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150" y="811712"/>
            <a:ext cx="311467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3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289" y="1034320"/>
            <a:ext cx="8529403" cy="526904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 have seen some industrial examples of electrolytic operation of electrochemical cells for production of high-energy fuels and chemicals</a:t>
            </a:r>
          </a:p>
          <a:p>
            <a:pPr lvl="1"/>
            <a:r>
              <a:rPr lang="en-GB" dirty="0" smtClean="0"/>
              <a:t>Some important </a:t>
            </a:r>
          </a:p>
          <a:p>
            <a:pPr lvl="2"/>
            <a:r>
              <a:rPr lang="en-GB" dirty="0" smtClean="0"/>
              <a:t>Hall-</a:t>
            </a:r>
            <a:r>
              <a:rPr lang="en-GB" dirty="0" err="1" smtClean="0"/>
              <a:t>Hèrault</a:t>
            </a:r>
            <a:r>
              <a:rPr lang="en-GB" dirty="0" smtClean="0"/>
              <a:t> for aluminium</a:t>
            </a:r>
          </a:p>
          <a:p>
            <a:pPr lvl="2"/>
            <a:r>
              <a:rPr lang="en-GB" dirty="0" err="1" smtClean="0"/>
              <a:t>Chlor</a:t>
            </a:r>
            <a:r>
              <a:rPr lang="en-GB" dirty="0" smtClean="0"/>
              <a:t>-alkali for chlorine products</a:t>
            </a:r>
          </a:p>
          <a:p>
            <a:pPr lvl="2"/>
            <a:r>
              <a:rPr lang="en-GB" dirty="0" smtClean="0"/>
              <a:t>Electrolysis for H</a:t>
            </a:r>
            <a:r>
              <a:rPr lang="en-GB" baseline="-25000" dirty="0" smtClean="0"/>
              <a:t>2</a:t>
            </a:r>
          </a:p>
          <a:p>
            <a:pPr lvl="1"/>
            <a:r>
              <a:rPr lang="en-GB" dirty="0" smtClean="0"/>
              <a:t>Some new trends</a:t>
            </a:r>
          </a:p>
          <a:p>
            <a:pPr lvl="2"/>
            <a:r>
              <a:rPr lang="en-GB" dirty="0"/>
              <a:t>O</a:t>
            </a:r>
            <a:r>
              <a:rPr lang="en-GB" dirty="0" smtClean="0"/>
              <a:t>rganic electrosynthesis</a:t>
            </a:r>
          </a:p>
          <a:p>
            <a:endParaRPr lang="en-GB" dirty="0" smtClean="0"/>
          </a:p>
          <a:p>
            <a:r>
              <a:rPr lang="en-GB" dirty="0" smtClean="0"/>
              <a:t>Applications of high-temperature solid electrolytes pursued at </a:t>
            </a:r>
            <a:r>
              <a:rPr lang="en-GB" dirty="0" err="1" smtClean="0"/>
              <a:t>UiO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Ion-selective membranes give additional possibilities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In electrosynthesis, otherwise impossible reactions become possible</a:t>
            </a:r>
          </a:p>
          <a:p>
            <a:pPr lvl="1"/>
            <a:r>
              <a:rPr lang="en-GB" dirty="0" smtClean="0"/>
              <a:t>The electronic energy adds to or – more typically – overpowers the chemical energy</a:t>
            </a:r>
            <a:endParaRPr lang="en-GB" dirty="0"/>
          </a:p>
          <a:p>
            <a:pPr lvl="2"/>
            <a:r>
              <a:rPr lang="en-GB" dirty="0" smtClean="0"/>
              <a:t>Thermodynamic</a:t>
            </a:r>
          </a:p>
          <a:p>
            <a:pPr lvl="2"/>
            <a:r>
              <a:rPr lang="en-GB" dirty="0" smtClean="0"/>
              <a:t>Kinetic (can also give unique selectivities)</a:t>
            </a:r>
          </a:p>
          <a:p>
            <a:pPr lvl="1"/>
            <a:endParaRPr lang="en-GB" dirty="0"/>
          </a:p>
          <a:p>
            <a:r>
              <a:rPr lang="en-GB" dirty="0" smtClean="0"/>
              <a:t>“Control chemistry by controlling electrons”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9902"/>
            <a:ext cx="7886700" cy="757003"/>
          </a:xfrm>
        </p:spPr>
        <p:txBody>
          <a:bodyPr/>
          <a:lstStyle/>
          <a:p>
            <a:r>
              <a:rPr lang="en-GB" dirty="0" smtClean="0"/>
              <a:t>Ch. 4 Electrosynthesis -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9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14010</TotalTime>
  <Words>1054</Words>
  <Application>Microsoft Office PowerPoint</Application>
  <PresentationFormat>On-screen Show (4:3)</PresentationFormat>
  <Paragraphs>212</Paragraphs>
  <Slides>21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KJM 3110 Electrochemistry  Chapter 4.   Electrosynthesis</vt:lpstr>
      <vt:lpstr>Recap exercise from Ch. 3   Electrochemical cells</vt:lpstr>
      <vt:lpstr>Recap from Ch. 3   Electrochemical cells - Summary</vt:lpstr>
      <vt:lpstr>Ch. 4 - Electrosynthesis</vt:lpstr>
      <vt:lpstr>Metal production – example: Al by Hall-Hèrault</vt:lpstr>
      <vt:lpstr>Chloralkali industry</vt:lpstr>
      <vt:lpstr>Organic electrosynthetic chemistry</vt:lpstr>
      <vt:lpstr>Electrolysis of water</vt:lpstr>
      <vt:lpstr>Electrolysis of water - negatrode</vt:lpstr>
      <vt:lpstr>Electrolysis of water - positrode</vt:lpstr>
      <vt:lpstr>Alkaline (OH-) and PEM (H3O+) electrolysers</vt:lpstr>
      <vt:lpstr>Steam electrolysis</vt:lpstr>
      <vt:lpstr>Heat balance of electrochemical processes; Steam electrolysis</vt:lpstr>
      <vt:lpstr>Exercise</vt:lpstr>
      <vt:lpstr>3 unique technologies by proton ceramics for H2</vt:lpstr>
      <vt:lpstr>CO2 utilisation hype: CO2 + H2O co-electrolysis</vt:lpstr>
      <vt:lpstr>Exercise</vt:lpstr>
      <vt:lpstr>Use of ion-selective membranes; Electrodialysis  Example: NaCl solution inflow split in denuded and concentrated outflows</vt:lpstr>
      <vt:lpstr>Salt splitting with various ion-selective membranes  H2 and O2 evolved as byproducts. Example Na2SO4</vt:lpstr>
      <vt:lpstr>Salt splitting with bipolar membranes  Salt + Water becomes Acid + Base  NaCl(aq) + H2O = HCl(aq) + NaOH(aq)</vt:lpstr>
      <vt:lpstr>Ch. 4 Electrosynthesis -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122</cp:revision>
  <dcterms:created xsi:type="dcterms:W3CDTF">2020-01-18T04:32:08Z</dcterms:created>
  <dcterms:modified xsi:type="dcterms:W3CDTF">2022-01-23T18:13:35Z</dcterms:modified>
</cp:coreProperties>
</file>