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341" r:id="rId3"/>
    <p:sldId id="340" r:id="rId4"/>
    <p:sldId id="342" r:id="rId5"/>
    <p:sldId id="352" r:id="rId6"/>
    <p:sldId id="353" r:id="rId7"/>
    <p:sldId id="343" r:id="rId8"/>
    <p:sldId id="344" r:id="rId9"/>
    <p:sldId id="355" r:id="rId10"/>
    <p:sldId id="356" r:id="rId11"/>
    <p:sldId id="358" r:id="rId12"/>
    <p:sldId id="346" r:id="rId13"/>
    <p:sldId id="347" r:id="rId14"/>
    <p:sldId id="359" r:id="rId15"/>
    <p:sldId id="348" r:id="rId16"/>
    <p:sldId id="34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79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60422"/>
          </a:xfrm>
        </p:spPr>
        <p:txBody>
          <a:bodyPr/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5.   Electrochemical power</a:t>
            </a:r>
            <a:br>
              <a:rPr lang="en-US" dirty="0" smtClean="0"/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3077" y="1195753"/>
            <a:ext cx="8222273" cy="5521569"/>
          </a:xfrm>
        </p:spPr>
        <p:txBody>
          <a:bodyPr>
            <a:normAutofit/>
          </a:bodyPr>
          <a:lstStyle/>
          <a:p>
            <a:r>
              <a:rPr lang="en-GB" dirty="0" smtClean="0"/>
              <a:t>Previous chapter: Electrical energy to chemical (Gibbs) energy</a:t>
            </a:r>
          </a:p>
          <a:p>
            <a:endParaRPr lang="en-GB" dirty="0"/>
          </a:p>
          <a:p>
            <a:pPr lvl="1"/>
            <a:r>
              <a:rPr lang="en-GB" dirty="0" smtClean="0"/>
              <a:t>Electrolysis 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Charging battery</a:t>
            </a:r>
          </a:p>
          <a:p>
            <a:pPr lvl="2"/>
            <a:r>
              <a:rPr lang="en-GB" dirty="0" smtClean="0"/>
              <a:t>Secondary cells; Accumulators, rechargeable batteries)</a:t>
            </a:r>
          </a:p>
          <a:p>
            <a:endParaRPr lang="en-GB" dirty="0"/>
          </a:p>
          <a:p>
            <a:r>
              <a:rPr lang="en-GB" dirty="0" smtClean="0"/>
              <a:t>This chapter: Chemical (Gibbs) energy to electrical energy </a:t>
            </a:r>
          </a:p>
          <a:p>
            <a:endParaRPr lang="en-GB" dirty="0"/>
          </a:p>
          <a:p>
            <a:pPr lvl="1"/>
            <a:r>
              <a:rPr lang="en-GB" dirty="0" smtClean="0"/>
              <a:t>Fuel cell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Discharging battery</a:t>
            </a:r>
          </a:p>
          <a:p>
            <a:pPr lvl="2"/>
            <a:endParaRPr lang="en-GB" dirty="0" smtClean="0"/>
          </a:p>
          <a:p>
            <a:pPr lvl="2"/>
            <a:r>
              <a:rPr lang="en-GB" dirty="0" smtClean="0"/>
              <a:t>Primary cells</a:t>
            </a:r>
          </a:p>
          <a:p>
            <a:pPr lvl="2"/>
            <a:r>
              <a:rPr lang="en-GB" dirty="0" smtClean="0"/>
              <a:t>Secondary cells; Accumulators, rechargeable battery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0628"/>
          </a:xfrm>
        </p:spPr>
        <p:txBody>
          <a:bodyPr/>
          <a:lstStyle/>
          <a:p>
            <a:r>
              <a:rPr lang="en-GB" dirty="0" smtClean="0"/>
              <a:t>Electrochemical power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010" y="4141176"/>
            <a:ext cx="4962525" cy="99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243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289" y="1034320"/>
            <a:ext cx="8529403" cy="526904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We have seen some industrial examples of electrolytic operation of electrochemical cells for production of high-energy fuels and chemicals</a:t>
            </a:r>
          </a:p>
          <a:p>
            <a:pPr lvl="1"/>
            <a:r>
              <a:rPr lang="en-GB" dirty="0" smtClean="0"/>
              <a:t>Some important </a:t>
            </a:r>
          </a:p>
          <a:p>
            <a:pPr lvl="2"/>
            <a:r>
              <a:rPr lang="en-GB" dirty="0" smtClean="0"/>
              <a:t>Hall-</a:t>
            </a:r>
            <a:r>
              <a:rPr lang="en-GB" dirty="0" err="1" smtClean="0"/>
              <a:t>Hèrault</a:t>
            </a:r>
            <a:r>
              <a:rPr lang="en-GB" dirty="0" smtClean="0"/>
              <a:t> for aluminium</a:t>
            </a:r>
          </a:p>
          <a:p>
            <a:pPr lvl="2"/>
            <a:r>
              <a:rPr lang="en-GB" dirty="0" err="1" smtClean="0"/>
              <a:t>Chlor</a:t>
            </a:r>
            <a:r>
              <a:rPr lang="en-GB" dirty="0" smtClean="0"/>
              <a:t>-alkali for chlorine products</a:t>
            </a:r>
          </a:p>
          <a:p>
            <a:pPr lvl="2"/>
            <a:r>
              <a:rPr lang="en-GB" dirty="0" smtClean="0"/>
              <a:t>Electrolysis for H</a:t>
            </a:r>
            <a:r>
              <a:rPr lang="en-GB" baseline="-25000" dirty="0" smtClean="0"/>
              <a:t>2</a:t>
            </a:r>
          </a:p>
          <a:p>
            <a:pPr lvl="1"/>
            <a:r>
              <a:rPr lang="en-GB" dirty="0" smtClean="0"/>
              <a:t>Some new trends</a:t>
            </a:r>
          </a:p>
          <a:p>
            <a:pPr lvl="2"/>
            <a:r>
              <a:rPr lang="en-GB" dirty="0"/>
              <a:t>O</a:t>
            </a:r>
            <a:r>
              <a:rPr lang="en-GB" dirty="0" smtClean="0"/>
              <a:t>rganic electrosynthesis</a:t>
            </a:r>
          </a:p>
          <a:p>
            <a:endParaRPr lang="en-GB" dirty="0" smtClean="0"/>
          </a:p>
          <a:p>
            <a:r>
              <a:rPr lang="en-GB" dirty="0" smtClean="0"/>
              <a:t>Applications of high-temperature solid electrolytes pursued at </a:t>
            </a:r>
            <a:r>
              <a:rPr lang="en-GB" dirty="0" err="1" smtClean="0"/>
              <a:t>UiO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Ion-selective membranes give additional possibilities</a:t>
            </a:r>
            <a:endParaRPr lang="en-GB" dirty="0"/>
          </a:p>
          <a:p>
            <a:endParaRPr lang="en-GB" dirty="0"/>
          </a:p>
          <a:p>
            <a:r>
              <a:rPr lang="en-GB" dirty="0" smtClean="0"/>
              <a:t>In electrosynthesis, otherwise impossible reactions become possible</a:t>
            </a:r>
          </a:p>
          <a:p>
            <a:pPr lvl="1"/>
            <a:r>
              <a:rPr lang="en-GB" dirty="0" smtClean="0"/>
              <a:t>The electronic energy adds to or – more typically – overpowers the chemical energy</a:t>
            </a:r>
            <a:endParaRPr lang="en-GB" dirty="0"/>
          </a:p>
          <a:p>
            <a:pPr lvl="2"/>
            <a:r>
              <a:rPr lang="en-GB" dirty="0" smtClean="0"/>
              <a:t>Thermodynamic</a:t>
            </a:r>
          </a:p>
          <a:p>
            <a:pPr lvl="2"/>
            <a:r>
              <a:rPr lang="en-GB" dirty="0" smtClean="0"/>
              <a:t>Kinetic (can also give unique selectivities)</a:t>
            </a:r>
          </a:p>
          <a:p>
            <a:pPr lvl="1"/>
            <a:endParaRPr lang="en-GB" dirty="0"/>
          </a:p>
          <a:p>
            <a:r>
              <a:rPr lang="en-GB" dirty="0" smtClean="0"/>
              <a:t>“Control chemistry by controlling electrons”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9902"/>
            <a:ext cx="7886700" cy="757003"/>
          </a:xfrm>
        </p:spPr>
        <p:txBody>
          <a:bodyPr/>
          <a:lstStyle/>
          <a:p>
            <a:r>
              <a:rPr lang="en-GB" dirty="0" smtClean="0"/>
              <a:t>Recap from Ch. 4 Electrosynthesis -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793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75565" y="825008"/>
            <a:ext cx="4074567" cy="576368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Positive and negative electrodes</a:t>
            </a:r>
          </a:p>
          <a:p>
            <a:r>
              <a:rPr lang="en-GB" dirty="0" smtClean="0"/>
              <a:t>Positrode and negatrode</a:t>
            </a:r>
          </a:p>
          <a:p>
            <a:r>
              <a:rPr lang="en-GB" dirty="0" smtClean="0"/>
              <a:t>Cathode and anode</a:t>
            </a:r>
          </a:p>
          <a:p>
            <a:endParaRPr lang="en-GB" dirty="0"/>
          </a:p>
          <a:p>
            <a:r>
              <a:rPr lang="en-GB" dirty="0" smtClean="0"/>
              <a:t>Nominal voltage</a:t>
            </a:r>
          </a:p>
          <a:p>
            <a:pPr lvl="1"/>
            <a:r>
              <a:rPr lang="en-GB" dirty="0" smtClean="0"/>
              <a:t>= OCV fully charged</a:t>
            </a:r>
          </a:p>
          <a:p>
            <a:r>
              <a:rPr lang="en-GB" dirty="0" smtClean="0"/>
              <a:t>Cut-off voltage</a:t>
            </a:r>
          </a:p>
          <a:p>
            <a:r>
              <a:rPr lang="en-GB" dirty="0" smtClean="0"/>
              <a:t>Where is the null voltage?</a:t>
            </a:r>
          </a:p>
          <a:p>
            <a:r>
              <a:rPr lang="en-GB" dirty="0" smtClean="0"/>
              <a:t>Capacity (amount of charge)</a:t>
            </a:r>
          </a:p>
          <a:p>
            <a:pPr lvl="1"/>
            <a:r>
              <a:rPr lang="en-GB" dirty="0" smtClean="0"/>
              <a:t>Coulomb, C. Or A s</a:t>
            </a:r>
          </a:p>
          <a:p>
            <a:pPr lvl="1"/>
            <a:r>
              <a:rPr lang="en-GB" dirty="0" smtClean="0"/>
              <a:t>C = A s</a:t>
            </a:r>
          </a:p>
          <a:p>
            <a:pPr lvl="1"/>
            <a:r>
              <a:rPr lang="en-GB" dirty="0" smtClean="0"/>
              <a:t>1 A h = 3600 A s = 3600 C</a:t>
            </a:r>
          </a:p>
          <a:p>
            <a:r>
              <a:rPr lang="en-GB" dirty="0" smtClean="0"/>
              <a:t>Energy</a:t>
            </a:r>
          </a:p>
          <a:p>
            <a:pPr lvl="1"/>
            <a:r>
              <a:rPr lang="en-GB" dirty="0" smtClean="0"/>
              <a:t>Unit?</a:t>
            </a:r>
          </a:p>
          <a:p>
            <a:pPr lvl="1"/>
            <a:r>
              <a:rPr lang="en-GB" dirty="0" smtClean="0"/>
              <a:t>Energy density</a:t>
            </a:r>
          </a:p>
          <a:p>
            <a:r>
              <a:rPr lang="en-GB" dirty="0" smtClean="0"/>
              <a:t>Power</a:t>
            </a:r>
          </a:p>
          <a:p>
            <a:pPr lvl="1"/>
            <a:r>
              <a:rPr lang="en-GB" dirty="0" smtClean="0"/>
              <a:t>Unit?</a:t>
            </a:r>
          </a:p>
          <a:p>
            <a:pPr lvl="1"/>
            <a:r>
              <a:rPr lang="en-GB" dirty="0" smtClean="0"/>
              <a:t>Power density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93234"/>
            <a:ext cx="7886700" cy="731775"/>
          </a:xfrm>
        </p:spPr>
        <p:txBody>
          <a:bodyPr/>
          <a:lstStyle/>
          <a:p>
            <a:r>
              <a:rPr lang="en-GB" dirty="0" smtClean="0"/>
              <a:t>Batteries</a:t>
            </a:r>
            <a:endParaRPr lang="en-GB" dirty="0"/>
          </a:p>
        </p:txBody>
      </p:sp>
      <p:pic>
        <p:nvPicPr>
          <p:cNvPr id="5" name="Picture 4" descr="D:\temp\DBJWEC001-216\WOST764\E-Book\5\5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869" y="3377862"/>
            <a:ext cx="4686046" cy="342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D:\temp\DBJWEC001-216\WOST764\E-Book\5\5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001" y="79834"/>
            <a:ext cx="2196241" cy="236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1880" y="292549"/>
            <a:ext cx="2534157" cy="2064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D:\temp\DBJWEC001-216\WOST764\E-Book\3\3-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0819" y="2528356"/>
            <a:ext cx="2788554" cy="183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43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449659"/>
            <a:ext cx="8113906" cy="4727304"/>
          </a:xfrm>
        </p:spPr>
        <p:txBody>
          <a:bodyPr/>
          <a:lstStyle/>
          <a:p>
            <a:r>
              <a:rPr lang="en-GB" dirty="0" smtClean="0"/>
              <a:t>Battery: Chemistry</a:t>
            </a:r>
          </a:p>
          <a:p>
            <a:r>
              <a:rPr lang="en-GB" dirty="0" err="1" smtClean="0"/>
              <a:t>Ultracapacitor</a:t>
            </a:r>
            <a:r>
              <a:rPr lang="en-GB" dirty="0" smtClean="0"/>
              <a:t>: Chemistry + electrode interface</a:t>
            </a:r>
          </a:p>
          <a:p>
            <a:r>
              <a:rPr lang="en-GB" dirty="0" err="1" smtClean="0"/>
              <a:t>Supercapacitor</a:t>
            </a:r>
            <a:r>
              <a:rPr lang="en-GB" dirty="0" smtClean="0"/>
              <a:t>: Electrode interface</a:t>
            </a:r>
          </a:p>
          <a:p>
            <a:r>
              <a:rPr lang="en-GB" dirty="0" smtClean="0"/>
              <a:t>Capacitor: Dielectric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8845"/>
          </a:xfrm>
        </p:spPr>
        <p:txBody>
          <a:bodyPr/>
          <a:lstStyle/>
          <a:p>
            <a:r>
              <a:rPr lang="en-GB" dirty="0" smtClean="0"/>
              <a:t>Storage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85" y="3359188"/>
            <a:ext cx="8809030" cy="286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0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61707"/>
          </a:xfrm>
        </p:spPr>
        <p:txBody>
          <a:bodyPr/>
          <a:lstStyle/>
          <a:p>
            <a:r>
              <a:rPr lang="en-GB" dirty="0" smtClean="0"/>
              <a:t>Lead acid battery</a:t>
            </a:r>
            <a:endParaRPr lang="en-GB" dirty="0"/>
          </a:p>
        </p:txBody>
      </p:sp>
      <p:pic>
        <p:nvPicPr>
          <p:cNvPr id="5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8495" y="34737"/>
            <a:ext cx="3459750" cy="2819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45" y="2455360"/>
            <a:ext cx="8538500" cy="427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7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118412"/>
            <a:ext cx="4682699" cy="5058551"/>
          </a:xfrm>
        </p:spPr>
        <p:txBody>
          <a:bodyPr/>
          <a:lstStyle/>
          <a:p>
            <a:r>
              <a:rPr lang="en-GB" dirty="0" smtClean="0"/>
              <a:t>Volta pile</a:t>
            </a:r>
          </a:p>
          <a:p>
            <a:r>
              <a:rPr lang="en-GB" dirty="0" smtClean="0"/>
              <a:t>Daniell cell</a:t>
            </a:r>
          </a:p>
          <a:p>
            <a:r>
              <a:rPr lang="en-GB" dirty="0" err="1" smtClean="0"/>
              <a:t>Leclanché</a:t>
            </a:r>
            <a:r>
              <a:rPr lang="en-GB" dirty="0" smtClean="0"/>
              <a:t> wet cell with NH</a:t>
            </a:r>
            <a:r>
              <a:rPr lang="en-GB" baseline="-25000" dirty="0" smtClean="0"/>
              <a:t>4</a:t>
            </a:r>
            <a:r>
              <a:rPr lang="en-GB" dirty="0" smtClean="0"/>
              <a:t>Cl(</a:t>
            </a:r>
            <a:r>
              <a:rPr lang="en-GB" dirty="0" err="1" smtClean="0"/>
              <a:t>aq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Dry cell </a:t>
            </a:r>
          </a:p>
          <a:p>
            <a:pPr lvl="1"/>
            <a:r>
              <a:rPr lang="en-GB" dirty="0" smtClean="0"/>
              <a:t>NH</a:t>
            </a:r>
            <a:r>
              <a:rPr lang="en-GB" baseline="-25000" dirty="0" smtClean="0"/>
              <a:t>4</a:t>
            </a:r>
            <a:r>
              <a:rPr lang="en-GB" dirty="0" smtClean="0"/>
              <a:t>Cl + ZnCl</a:t>
            </a:r>
            <a:r>
              <a:rPr lang="en-GB" baseline="-25000" dirty="0" smtClean="0"/>
              <a:t>2</a:t>
            </a:r>
            <a:r>
              <a:rPr lang="en-GB" dirty="0" smtClean="0"/>
              <a:t> paste</a:t>
            </a:r>
          </a:p>
          <a:p>
            <a:pPr lvl="1"/>
            <a:r>
              <a:rPr lang="en-GB" dirty="0" smtClean="0"/>
              <a:t>C powder composite cathode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3285"/>
          </a:xfrm>
        </p:spPr>
        <p:txBody>
          <a:bodyPr/>
          <a:lstStyle/>
          <a:p>
            <a:r>
              <a:rPr lang="en-GB" dirty="0" smtClean="0"/>
              <a:t>Primary batteries</a:t>
            </a:r>
            <a:endParaRPr lang="en-GB" dirty="0"/>
          </a:p>
        </p:txBody>
      </p:sp>
      <p:pic>
        <p:nvPicPr>
          <p:cNvPr id="3" name="Picture 6" descr="D:\temp\DBJWEC001-216\WOST764\E-Book\5\5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51708"/>
            <a:ext cx="2882900" cy="30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840" y="208375"/>
            <a:ext cx="2847975" cy="2381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50" y="2264300"/>
            <a:ext cx="3533775" cy="381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50" y="2711899"/>
            <a:ext cx="5915025" cy="333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450" y="3241563"/>
            <a:ext cx="69246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5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4000" y="1371599"/>
            <a:ext cx="5207000" cy="5045825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In some ways an inversed design…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Other alkaline </a:t>
            </a:r>
            <a:r>
              <a:rPr lang="en-GB" dirty="0" err="1" smtClean="0"/>
              <a:t>positrodes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Air battery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41374"/>
          </a:xfrm>
        </p:spPr>
        <p:txBody>
          <a:bodyPr/>
          <a:lstStyle/>
          <a:p>
            <a:r>
              <a:rPr lang="en-GB" dirty="0" smtClean="0"/>
              <a:t>Alkaline batteries</a:t>
            </a:r>
            <a:endParaRPr lang="en-GB" dirty="0"/>
          </a:p>
        </p:txBody>
      </p:sp>
      <p:pic>
        <p:nvPicPr>
          <p:cNvPr id="3" name="Picture 6" descr="D:\temp\DBJWEC001-216\WOST764\E-Book\5\5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913" y="344488"/>
            <a:ext cx="3557587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3" y="2000251"/>
            <a:ext cx="5772150" cy="952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3" y="3921126"/>
            <a:ext cx="5848350" cy="1314450"/>
          </a:xfrm>
          <a:prstGeom prst="rect">
            <a:avLst/>
          </a:prstGeom>
        </p:spPr>
      </p:pic>
      <p:pic>
        <p:nvPicPr>
          <p:cNvPr id="7" name="Picture 6" descr="D:\temp\DBJWEC001-216\WOST764\E-Book\5\5-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380" y="4812787"/>
            <a:ext cx="3359150" cy="151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V="1">
            <a:off x="1687484" y="5235576"/>
            <a:ext cx="207818" cy="4987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99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9700" y="977901"/>
            <a:ext cx="4838700" cy="723899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Most widespread: Lead-acid battery. </a:t>
            </a:r>
          </a:p>
          <a:p>
            <a:r>
              <a:rPr lang="en-GB" dirty="0" smtClean="0"/>
              <a:t>Repeat from Ch. 3: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9700" y="165101"/>
            <a:ext cx="8839200" cy="747714"/>
          </a:xfrm>
        </p:spPr>
        <p:txBody>
          <a:bodyPr/>
          <a:lstStyle/>
          <a:p>
            <a:r>
              <a:rPr lang="en-GB" dirty="0" smtClean="0"/>
              <a:t>Secondary (rechargeable) batteries (accumulators)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76" y="1957387"/>
            <a:ext cx="8583834" cy="4824413"/>
          </a:xfrm>
          <a:prstGeom prst="rect">
            <a:avLst/>
          </a:prstGeom>
        </p:spPr>
      </p:pic>
      <p:pic>
        <p:nvPicPr>
          <p:cNvPr id="5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2128" y="711201"/>
            <a:ext cx="2043205" cy="166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65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599" y="5740400"/>
            <a:ext cx="8849501" cy="436562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In modern, sealed batteries, diffusion of O</a:t>
            </a:r>
            <a:r>
              <a:rPr lang="en-GB" baseline="-25000" dirty="0" smtClean="0"/>
              <a:t>2</a:t>
            </a:r>
            <a:r>
              <a:rPr lang="en-GB" dirty="0" smtClean="0"/>
              <a:t> + reaction 5.24 replenishes the water.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9559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Lead acid batteries: Extraneous reactions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131887"/>
            <a:ext cx="8849501" cy="433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Li-ion batteries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3931211"/>
            <a:ext cx="5524500" cy="53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4623876"/>
            <a:ext cx="6562725" cy="5524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5147433"/>
            <a:ext cx="5553075" cy="514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361" y="5699883"/>
            <a:ext cx="6562725" cy="485775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85750" y="3581399"/>
            <a:ext cx="3530601" cy="2595563"/>
          </a:xfrm>
        </p:spPr>
        <p:txBody>
          <a:bodyPr/>
          <a:lstStyle/>
          <a:p>
            <a:r>
              <a:rPr lang="en-GB" dirty="0" smtClean="0"/>
              <a:t>May be represented simple</a:t>
            </a:r>
          </a:p>
          <a:p>
            <a:endParaRPr lang="en-GB" dirty="0"/>
          </a:p>
          <a:p>
            <a:r>
              <a:rPr lang="en-GB" dirty="0" smtClean="0"/>
              <a:t>or more realistic</a:t>
            </a:r>
            <a:endParaRPr lang="en-GB" dirty="0"/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999" y="41279"/>
            <a:ext cx="4762500" cy="37623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64173" y="3461333"/>
            <a:ext cx="1873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Copyright 2013, ACS</a:t>
            </a:r>
            <a:endParaRPr lang="en-GB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85751" y="1690689"/>
            <a:ext cx="3892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electrolyte used in most lithium-ion cells is a solution of </a:t>
            </a:r>
            <a:r>
              <a:rPr lang="en-US" dirty="0" smtClean="0"/>
              <a:t>LiClO</a:t>
            </a:r>
            <a:r>
              <a:rPr lang="en-US" baseline="-25000" dirty="0" smtClean="0"/>
              <a:t>4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LiAsF</a:t>
            </a:r>
            <a:r>
              <a:rPr lang="en-US" baseline="-25000" dirty="0" smtClean="0"/>
              <a:t>6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smtClean="0"/>
              <a:t>organic </a:t>
            </a:r>
            <a:r>
              <a:rPr lang="en-US" dirty="0"/>
              <a:t>carbonates, </a:t>
            </a:r>
            <a:r>
              <a:rPr lang="en-US" dirty="0" smtClean="0"/>
              <a:t>absorbed </a:t>
            </a:r>
            <a:r>
              <a:rPr lang="en-GB" dirty="0" smtClean="0"/>
              <a:t>in microporous </a:t>
            </a:r>
            <a:r>
              <a:rPr lang="en-GB" dirty="0"/>
              <a:t>polyolefin separator.</a:t>
            </a:r>
          </a:p>
        </p:txBody>
      </p:sp>
    </p:spTree>
    <p:extLst>
      <p:ext uri="{BB962C8B-B14F-4D97-AF65-F5344CB8AC3E}">
        <p14:creationId xmlns:p14="http://schemas.microsoft.com/office/powerpoint/2010/main" val="7128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5410200"/>
            <a:ext cx="3879850" cy="766762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Exercise: </a:t>
            </a:r>
            <a:r>
              <a:rPr lang="en-GB" dirty="0" smtClean="0"/>
              <a:t>What is the total reaction and Gibbs expression?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Na-S battery</a:t>
            </a:r>
            <a:endParaRPr lang="en-GB" dirty="0"/>
          </a:p>
        </p:txBody>
      </p:sp>
      <p:pic>
        <p:nvPicPr>
          <p:cNvPr id="3" name="Picture 6" descr="D:\temp\DBJWEC001-216\WOST764\E-Book\5\5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659607"/>
            <a:ext cx="3775075" cy="513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08119"/>
            <a:ext cx="6027609" cy="112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9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7000" y="1168400"/>
            <a:ext cx="4851400" cy="55499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Fuels: </a:t>
            </a:r>
          </a:p>
          <a:p>
            <a:pPr lvl="1"/>
            <a:r>
              <a:rPr lang="en-GB" sz="2400" dirty="0" smtClean="0"/>
              <a:t>H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 </a:t>
            </a:r>
          </a:p>
          <a:p>
            <a:pPr lvl="1"/>
            <a:r>
              <a:rPr lang="en-GB" sz="2400" dirty="0"/>
              <a:t>R</a:t>
            </a:r>
            <a:r>
              <a:rPr lang="en-GB" sz="2400" dirty="0" smtClean="0"/>
              <a:t>eformed CH</a:t>
            </a:r>
            <a:r>
              <a:rPr lang="en-GB" sz="2400" baseline="-25000" dirty="0" smtClean="0"/>
              <a:t>3</a:t>
            </a:r>
            <a:r>
              <a:rPr lang="en-GB" sz="2400" dirty="0" smtClean="0"/>
              <a:t>OH </a:t>
            </a:r>
          </a:p>
          <a:p>
            <a:pPr lvl="1"/>
            <a:r>
              <a:rPr lang="en-GB" sz="2400" dirty="0" smtClean="0"/>
              <a:t>Reformed CH</a:t>
            </a:r>
            <a:r>
              <a:rPr lang="en-GB" sz="2400" baseline="-25000" dirty="0" smtClean="0"/>
              <a:t>4</a:t>
            </a:r>
          </a:p>
          <a:p>
            <a:endParaRPr lang="en-GB" sz="2800" dirty="0" smtClean="0"/>
          </a:p>
          <a:p>
            <a:r>
              <a:rPr lang="en-GB" sz="2800" dirty="0" smtClean="0"/>
              <a:t>Electrolytes:</a:t>
            </a:r>
            <a:endParaRPr lang="en-GB" sz="2800" dirty="0"/>
          </a:p>
          <a:p>
            <a:pPr lvl="1"/>
            <a:r>
              <a:rPr lang="en-GB" sz="2400" dirty="0" smtClean="0"/>
              <a:t>Alkaline</a:t>
            </a:r>
          </a:p>
          <a:p>
            <a:pPr lvl="1"/>
            <a:r>
              <a:rPr lang="en-GB" sz="2400" dirty="0" smtClean="0"/>
              <a:t>Acid (Phosphoric acid and PEM)</a:t>
            </a:r>
          </a:p>
          <a:p>
            <a:pPr lvl="1"/>
            <a:r>
              <a:rPr lang="en-GB" sz="2400" dirty="0" smtClean="0"/>
              <a:t>Molten carbonate</a:t>
            </a:r>
          </a:p>
          <a:p>
            <a:pPr lvl="1"/>
            <a:r>
              <a:rPr lang="en-GB" sz="2400" dirty="0" smtClean="0"/>
              <a:t>Solid oxide</a:t>
            </a:r>
          </a:p>
          <a:p>
            <a:pPr lvl="1"/>
            <a:r>
              <a:rPr lang="en-GB" sz="2400" dirty="0" smtClean="0"/>
              <a:t>Proton ceramic</a:t>
            </a:r>
            <a:endParaRPr lang="en-GB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65127"/>
            <a:ext cx="9144000" cy="650874"/>
          </a:xfrm>
        </p:spPr>
        <p:txBody>
          <a:bodyPr/>
          <a:lstStyle/>
          <a:p>
            <a:pPr algn="ctr"/>
            <a:r>
              <a:rPr lang="en-GB" dirty="0" smtClean="0"/>
              <a:t>Fuel cells; continuous supply of fuel and oxidant air</a:t>
            </a:r>
            <a:endParaRPr lang="en-GB" dirty="0"/>
          </a:p>
        </p:txBody>
      </p:sp>
      <p:pic>
        <p:nvPicPr>
          <p:cNvPr id="3" name="Picture 6" descr="D:\temp\DBJWEC001-216\WOST764\E-Book\5\5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122487"/>
            <a:ext cx="3670300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4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1868" y="1024128"/>
            <a:ext cx="8507578" cy="5749747"/>
          </a:xfrm>
        </p:spPr>
        <p:txBody>
          <a:bodyPr>
            <a:normAutofit fontScale="85000" lnSpcReduction="20000"/>
          </a:bodyPr>
          <a:lstStyle/>
          <a:p>
            <a:r>
              <a:rPr lang="en-GB" dirty="0" err="1" smtClean="0"/>
              <a:t>Δ</a:t>
            </a:r>
            <a:r>
              <a:rPr lang="en-GB" i="1" dirty="0" err="1" smtClean="0"/>
              <a:t>H</a:t>
            </a:r>
            <a:r>
              <a:rPr lang="en-GB" baseline="-25000" dirty="0" err="1" smtClean="0"/>
              <a:t>react</a:t>
            </a:r>
            <a:r>
              <a:rPr lang="en-GB" dirty="0" smtClean="0"/>
              <a:t> + </a:t>
            </a:r>
            <a:r>
              <a:rPr lang="en-GB" i="1" dirty="0" smtClean="0"/>
              <a:t>q</a:t>
            </a:r>
            <a:r>
              <a:rPr lang="en-GB" dirty="0" smtClean="0"/>
              <a:t> + </a:t>
            </a:r>
            <a:r>
              <a:rPr lang="en-GB" i="1" dirty="0" err="1" smtClean="0"/>
              <a:t>w</a:t>
            </a:r>
            <a:r>
              <a:rPr lang="en-GB" baseline="-25000" dirty="0" err="1" smtClean="0"/>
              <a:t>el</a:t>
            </a:r>
            <a:r>
              <a:rPr lang="en-GB" dirty="0" smtClean="0"/>
              <a:t> = </a:t>
            </a:r>
            <a:r>
              <a:rPr lang="en-GB" dirty="0" err="1"/>
              <a:t>Δ</a:t>
            </a:r>
            <a:r>
              <a:rPr lang="en-GB" i="1" dirty="0" err="1" smtClean="0"/>
              <a:t>H</a:t>
            </a:r>
            <a:r>
              <a:rPr lang="en-GB" baseline="-25000" dirty="0" err="1" smtClean="0"/>
              <a:t>prod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 smtClean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H</a:t>
            </a:r>
            <a:r>
              <a:rPr lang="en-GB" baseline="-25000" dirty="0" smtClean="0"/>
              <a:t>2 </a:t>
            </a:r>
            <a:r>
              <a:rPr lang="en-GB" dirty="0" smtClean="0"/>
              <a:t>+ ½ O</a:t>
            </a:r>
            <a:r>
              <a:rPr lang="en-GB" baseline="-25000" dirty="0" smtClean="0"/>
              <a:t>2</a:t>
            </a:r>
            <a:r>
              <a:rPr lang="en-GB" dirty="0" smtClean="0"/>
              <a:t> = H</a:t>
            </a:r>
            <a:r>
              <a:rPr lang="en-GB" baseline="-25000" dirty="0" smtClean="0"/>
              <a:t>2</a:t>
            </a:r>
            <a:r>
              <a:rPr lang="en-GB" dirty="0" smtClean="0"/>
              <a:t>O	</a:t>
            </a:r>
          </a:p>
          <a:p>
            <a:pPr marL="0" indent="0">
              <a:buNone/>
            </a:pPr>
            <a:r>
              <a:rPr lang="en-GB" dirty="0" smtClean="0"/>
              <a:t>	H</a:t>
            </a:r>
            <a:r>
              <a:rPr lang="en-GB" baseline="-25000" dirty="0" smtClean="0"/>
              <a:t>2</a:t>
            </a:r>
            <a:r>
              <a:rPr lang="en-GB" dirty="0" smtClean="0"/>
              <a:t>(g) + </a:t>
            </a:r>
            <a:r>
              <a:rPr lang="en-GB" dirty="0"/>
              <a:t>½ </a:t>
            </a:r>
            <a:r>
              <a:rPr lang="en-GB" dirty="0" smtClean="0"/>
              <a:t>O</a:t>
            </a:r>
            <a:r>
              <a:rPr lang="en-GB" baseline="-25000" dirty="0" smtClean="0"/>
              <a:t>2</a:t>
            </a:r>
            <a:r>
              <a:rPr lang="en-GB" dirty="0"/>
              <a:t>(g)</a:t>
            </a:r>
            <a:r>
              <a:rPr lang="en-GB" dirty="0" smtClean="0"/>
              <a:t> </a:t>
            </a:r>
            <a:r>
              <a:rPr lang="en-GB" dirty="0"/>
              <a:t>= </a:t>
            </a:r>
            <a:r>
              <a:rPr lang="en-GB" dirty="0" smtClean="0"/>
              <a:t>H</a:t>
            </a:r>
            <a:r>
              <a:rPr lang="en-GB" baseline="-25000" dirty="0" smtClean="0"/>
              <a:t>2</a:t>
            </a:r>
            <a:r>
              <a:rPr lang="en-GB" dirty="0" smtClean="0"/>
              <a:t>O(g)</a:t>
            </a:r>
            <a:r>
              <a:rPr lang="en-GB" dirty="0"/>
              <a:t>	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	</a:t>
            </a:r>
            <a:r>
              <a:rPr lang="en-GB" dirty="0"/>
              <a:t>	</a:t>
            </a:r>
            <a:r>
              <a:rPr lang="en-GB" dirty="0" smtClean="0"/>
              <a:t>(Lower heating value)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	H</a:t>
            </a:r>
            <a:r>
              <a:rPr lang="en-GB" baseline="-25000" dirty="0" smtClean="0"/>
              <a:t>2</a:t>
            </a:r>
            <a:r>
              <a:rPr lang="en-GB" dirty="0" smtClean="0"/>
              <a:t>(g</a:t>
            </a:r>
            <a:r>
              <a:rPr lang="en-GB" dirty="0"/>
              <a:t>) + ½ O</a:t>
            </a:r>
            <a:r>
              <a:rPr lang="en-GB" baseline="-25000" dirty="0"/>
              <a:t>2</a:t>
            </a:r>
            <a:r>
              <a:rPr lang="en-GB" dirty="0"/>
              <a:t>(g) = </a:t>
            </a:r>
            <a:r>
              <a:rPr lang="en-GB" dirty="0" smtClean="0"/>
              <a:t>H</a:t>
            </a:r>
            <a:r>
              <a:rPr lang="en-GB" baseline="-25000" dirty="0" smtClean="0"/>
              <a:t>2</a:t>
            </a:r>
            <a:r>
              <a:rPr lang="en-GB" dirty="0" smtClean="0"/>
              <a:t>O(</a:t>
            </a:r>
            <a:r>
              <a:rPr lang="en-GB" i="1" dirty="0" smtClean="0"/>
              <a:t>l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(Higher heating value)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Electrical efficiency: </a:t>
            </a:r>
          </a:p>
          <a:p>
            <a:pPr marL="0" indent="0">
              <a:buNone/>
            </a:pPr>
            <a:r>
              <a:rPr lang="en-GB" i="1" dirty="0"/>
              <a:t>	</a:t>
            </a:r>
            <a:r>
              <a:rPr lang="en-GB" i="1" dirty="0" err="1"/>
              <a:t>f</a:t>
            </a:r>
            <a:r>
              <a:rPr lang="en-GB" i="1" baseline="-25000" dirty="0" err="1" smtClean="0"/>
              <a:t>el</a:t>
            </a:r>
            <a:r>
              <a:rPr lang="en-GB" i="1" dirty="0" smtClean="0"/>
              <a:t> = </a:t>
            </a:r>
            <a:r>
              <a:rPr lang="en-GB" i="1" dirty="0" err="1" smtClean="0"/>
              <a:t>w</a:t>
            </a:r>
            <a:r>
              <a:rPr lang="en-GB" baseline="-25000" dirty="0" err="1" smtClean="0"/>
              <a:t>el</a:t>
            </a:r>
            <a:r>
              <a:rPr lang="en-GB" dirty="0" smtClean="0"/>
              <a:t>/(</a:t>
            </a:r>
            <a:r>
              <a:rPr lang="en-GB" dirty="0" err="1" smtClean="0"/>
              <a:t>Δ</a:t>
            </a:r>
            <a:r>
              <a:rPr lang="en-GB" i="1" dirty="0" err="1" smtClean="0"/>
              <a:t>H</a:t>
            </a:r>
            <a:r>
              <a:rPr lang="en-GB" baseline="-25000" dirty="0" err="1" smtClean="0"/>
              <a:t>prod</a:t>
            </a:r>
            <a:r>
              <a:rPr lang="en-GB" dirty="0" smtClean="0"/>
              <a:t> - </a:t>
            </a:r>
            <a:r>
              <a:rPr lang="en-GB" dirty="0" err="1" smtClean="0"/>
              <a:t>Δ</a:t>
            </a:r>
            <a:r>
              <a:rPr lang="en-GB" i="1" dirty="0" err="1" smtClean="0"/>
              <a:t>H</a:t>
            </a:r>
            <a:r>
              <a:rPr lang="en-GB" baseline="-25000" dirty="0" err="1" smtClean="0"/>
              <a:t>react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i="1" dirty="0" err="1" smtClean="0"/>
              <a:t>w</a:t>
            </a:r>
            <a:r>
              <a:rPr lang="en-GB" baseline="-25000" dirty="0" err="1" smtClean="0"/>
              <a:t>el</a:t>
            </a:r>
            <a:r>
              <a:rPr lang="en-GB" dirty="0" smtClean="0"/>
              <a:t> </a:t>
            </a:r>
            <a:r>
              <a:rPr lang="en-GB" dirty="0" smtClean="0"/>
              <a:t>= </a:t>
            </a:r>
            <a:r>
              <a:rPr lang="el-GR" dirty="0" smtClean="0"/>
              <a:t>Δ</a:t>
            </a:r>
            <a:r>
              <a:rPr lang="en-GB" i="1" dirty="0" smtClean="0"/>
              <a:t>G</a:t>
            </a:r>
            <a:r>
              <a:rPr lang="en-GB" baseline="-25000" dirty="0" smtClean="0"/>
              <a:t>r</a:t>
            </a:r>
            <a:r>
              <a:rPr lang="en-GB" dirty="0" smtClean="0"/>
              <a:t> and </a:t>
            </a:r>
            <a:r>
              <a:rPr lang="en-GB" i="1" dirty="0" err="1" smtClean="0"/>
              <a:t>f</a:t>
            </a:r>
            <a:r>
              <a:rPr lang="en-GB" baseline="-25000" dirty="0" err="1" smtClean="0"/>
              <a:t>el</a:t>
            </a:r>
            <a:r>
              <a:rPr lang="en-GB" dirty="0" smtClean="0"/>
              <a:t> = </a:t>
            </a:r>
            <a:r>
              <a:rPr lang="el-GR" dirty="0"/>
              <a:t>Δ</a:t>
            </a:r>
            <a:r>
              <a:rPr lang="en-GB" i="1" dirty="0"/>
              <a:t>G</a:t>
            </a:r>
            <a:r>
              <a:rPr lang="en-GB" baseline="-25000" dirty="0"/>
              <a:t>r </a:t>
            </a:r>
            <a:r>
              <a:rPr lang="en-GB" dirty="0" smtClean="0"/>
              <a:t>/</a:t>
            </a:r>
            <a:r>
              <a:rPr lang="el-GR" dirty="0" smtClean="0"/>
              <a:t>Δ</a:t>
            </a:r>
            <a:r>
              <a:rPr lang="nb-NO" i="1" dirty="0" err="1" smtClean="0"/>
              <a:t>H</a:t>
            </a:r>
            <a:r>
              <a:rPr lang="nb-NO" baseline="-25000" dirty="0" err="1" smtClean="0"/>
              <a:t>r</a:t>
            </a:r>
            <a:endParaRPr lang="nb-NO" dirty="0" smtClean="0"/>
          </a:p>
          <a:p>
            <a:pPr marL="0" indent="0">
              <a:buNone/>
            </a:pPr>
            <a:r>
              <a:rPr lang="nb-NO" baseline="-25000" dirty="0" smtClean="0"/>
              <a:t>	</a:t>
            </a:r>
            <a:r>
              <a:rPr lang="nb-NO" dirty="0" smtClean="0"/>
              <a:t>= (</a:t>
            </a:r>
            <a:r>
              <a:rPr lang="nb-NO" dirty="0" err="1" smtClean="0"/>
              <a:t>Δ</a:t>
            </a:r>
            <a:r>
              <a:rPr lang="nb-NO" i="1" dirty="0" err="1" smtClean="0"/>
              <a:t>H</a:t>
            </a:r>
            <a:r>
              <a:rPr lang="nb-NO" baseline="-25000" dirty="0" err="1" smtClean="0"/>
              <a:t>r</a:t>
            </a:r>
            <a:r>
              <a:rPr lang="nb-NO" dirty="0" smtClean="0"/>
              <a:t> – </a:t>
            </a:r>
            <a:r>
              <a:rPr lang="nb-NO" i="1" dirty="0" smtClean="0"/>
              <a:t>T</a:t>
            </a:r>
            <a:r>
              <a:rPr lang="el-GR" dirty="0" smtClean="0"/>
              <a:t>Δ</a:t>
            </a:r>
            <a:r>
              <a:rPr lang="nb-NO" i="1" dirty="0" smtClean="0"/>
              <a:t>S</a:t>
            </a:r>
            <a:r>
              <a:rPr lang="nb-NO" baseline="-25000" dirty="0" smtClean="0"/>
              <a:t>r</a:t>
            </a:r>
            <a:r>
              <a:rPr lang="nb-NO" dirty="0" smtClean="0"/>
              <a:t>)/</a:t>
            </a:r>
            <a:r>
              <a:rPr lang="nb-NO" dirty="0" err="1" smtClean="0"/>
              <a:t>Δ</a:t>
            </a:r>
            <a:r>
              <a:rPr lang="nb-NO" i="1" dirty="0" err="1" smtClean="0"/>
              <a:t>H</a:t>
            </a:r>
            <a:r>
              <a:rPr lang="nb-NO" baseline="-25000" dirty="0" err="1" smtClean="0"/>
              <a:t>r</a:t>
            </a:r>
            <a:r>
              <a:rPr lang="nb-NO" dirty="0" smtClean="0"/>
              <a:t> = 1 – </a:t>
            </a:r>
            <a:r>
              <a:rPr lang="nb-NO" i="1" dirty="0" smtClean="0"/>
              <a:t>T</a:t>
            </a:r>
            <a:r>
              <a:rPr lang="el-GR" dirty="0" smtClean="0"/>
              <a:t>Δ</a:t>
            </a:r>
            <a:r>
              <a:rPr lang="nb-NO" i="1" dirty="0" smtClean="0"/>
              <a:t>S</a:t>
            </a:r>
            <a:r>
              <a:rPr lang="nb-NO" baseline="-25000" dirty="0" smtClean="0"/>
              <a:t>r</a:t>
            </a:r>
            <a:r>
              <a:rPr lang="nb-NO" dirty="0" smtClean="0"/>
              <a:t>/</a:t>
            </a:r>
            <a:r>
              <a:rPr lang="nb-NO" dirty="0" err="1" smtClean="0"/>
              <a:t>Δ</a:t>
            </a:r>
            <a:r>
              <a:rPr lang="nb-NO" i="1" dirty="0" err="1" smtClean="0"/>
              <a:t>H</a:t>
            </a:r>
            <a:r>
              <a:rPr lang="nb-NO" baseline="-25000" dirty="0" err="1" smtClean="0"/>
              <a:t>r</a:t>
            </a:r>
            <a:endParaRPr lang="en-GB" baseline="-25000" dirty="0"/>
          </a:p>
          <a:p>
            <a:pPr marL="0" indent="0">
              <a:buNone/>
            </a:pPr>
            <a:endParaRPr lang="en-GB" baseline="-25000" dirty="0" smtClean="0"/>
          </a:p>
          <a:p>
            <a:pPr marL="0" indent="0">
              <a:buNone/>
            </a:pPr>
            <a:r>
              <a:rPr lang="en-GB" dirty="0" smtClean="0"/>
              <a:t>Electrical efficiency depends on whether one uses LHV or HHV</a:t>
            </a:r>
          </a:p>
          <a:p>
            <a:endParaRPr lang="en-GB" dirty="0" smtClean="0"/>
          </a:p>
          <a:p>
            <a:r>
              <a:rPr lang="en-GB" dirty="0" smtClean="0"/>
              <a:t>Faradaic efficiency </a:t>
            </a:r>
            <a:r>
              <a:rPr lang="en-GB" i="1" dirty="0" err="1" smtClean="0"/>
              <a:t>f</a:t>
            </a:r>
            <a:r>
              <a:rPr lang="en-GB" baseline="-25000" dirty="0" err="1"/>
              <a:t>f</a:t>
            </a:r>
            <a:r>
              <a:rPr lang="en-GB" dirty="0" smtClean="0"/>
              <a:t> = Current over fuel used. </a:t>
            </a:r>
          </a:p>
          <a:p>
            <a:r>
              <a:rPr lang="en-GB" dirty="0" smtClean="0"/>
              <a:t>Fuel utilisation </a:t>
            </a:r>
            <a:r>
              <a:rPr lang="en-GB" i="1" dirty="0" err="1" smtClean="0"/>
              <a:t>f</a:t>
            </a:r>
            <a:r>
              <a:rPr lang="en-GB" baseline="-25000" dirty="0" err="1" smtClean="0"/>
              <a:t>u</a:t>
            </a:r>
            <a:r>
              <a:rPr lang="en-GB" dirty="0"/>
              <a:t> </a:t>
            </a:r>
            <a:r>
              <a:rPr lang="en-GB" dirty="0" smtClean="0"/>
              <a:t>= fuel spent over total fuel supplied (unspent fuel may be recirculated or </a:t>
            </a:r>
            <a:r>
              <a:rPr lang="en-GB" dirty="0" err="1" smtClean="0"/>
              <a:t>afterburnt</a:t>
            </a:r>
            <a:r>
              <a:rPr lang="en-GB" dirty="0" smtClean="0"/>
              <a:t>).</a:t>
            </a:r>
          </a:p>
          <a:p>
            <a:endParaRPr lang="en-GB" dirty="0" smtClean="0"/>
          </a:p>
          <a:p>
            <a:r>
              <a:rPr lang="en-GB" dirty="0" smtClean="0"/>
              <a:t>Total efficiency </a:t>
            </a:r>
            <a:r>
              <a:rPr lang="en-GB" i="1" dirty="0" err="1" smtClean="0"/>
              <a:t>f</a:t>
            </a:r>
            <a:r>
              <a:rPr lang="en-GB" baseline="-25000" dirty="0" err="1" smtClean="0"/>
              <a:t>t</a:t>
            </a:r>
            <a:r>
              <a:rPr lang="en-GB" dirty="0" smtClean="0"/>
              <a:t> = </a:t>
            </a:r>
            <a:r>
              <a:rPr lang="en-GB" i="1" dirty="0" err="1" smtClean="0"/>
              <a:t>f</a:t>
            </a:r>
            <a:r>
              <a:rPr lang="en-GB" baseline="-25000" dirty="0" err="1" smtClean="0"/>
              <a:t>el</a:t>
            </a:r>
            <a:r>
              <a:rPr lang="en-GB" dirty="0" smtClean="0"/>
              <a:t> * </a:t>
            </a:r>
            <a:r>
              <a:rPr lang="en-GB" i="1" dirty="0" err="1" smtClean="0"/>
              <a:t>f</a:t>
            </a:r>
            <a:r>
              <a:rPr lang="en-GB" baseline="-25000" dirty="0" err="1" smtClean="0"/>
              <a:t>f</a:t>
            </a:r>
            <a:r>
              <a:rPr lang="en-GB" dirty="0" smtClean="0"/>
              <a:t> *</a:t>
            </a:r>
            <a:r>
              <a:rPr lang="en-GB" i="1" dirty="0" err="1" smtClean="0"/>
              <a:t>f</a:t>
            </a:r>
            <a:r>
              <a:rPr lang="en-GB" baseline="-25000" dirty="0" err="1" smtClean="0"/>
              <a:t>u</a:t>
            </a:r>
            <a:endParaRPr lang="en-GB" baseline="-25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9183" y="196880"/>
            <a:ext cx="8500263" cy="50537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Heat balance of electrochemical processes; Fuel cell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4747564" y="819305"/>
            <a:ext cx="3920947" cy="3613709"/>
            <a:chOff x="4747564" y="1463040"/>
            <a:chExt cx="3920947" cy="3613709"/>
          </a:xfrm>
        </p:grpSpPr>
        <p:sp>
          <p:nvSpPr>
            <p:cNvPr id="4" name="Rectangle 3"/>
            <p:cNvSpPr/>
            <p:nvPr/>
          </p:nvSpPr>
          <p:spPr>
            <a:xfrm>
              <a:off x="5852160" y="2626157"/>
              <a:ext cx="1777594" cy="1243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Electrochemical cell</a:t>
              </a:r>
              <a:endParaRPr lang="en-GB" dirty="0"/>
            </a:p>
          </p:txBody>
        </p:sp>
        <p:sp>
          <p:nvSpPr>
            <p:cNvPr id="5" name="Right Arrow 4"/>
            <p:cNvSpPr/>
            <p:nvPr/>
          </p:nvSpPr>
          <p:spPr>
            <a:xfrm>
              <a:off x="4747564" y="2809037"/>
              <a:ext cx="1097281" cy="9070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Δ</a:t>
              </a:r>
              <a:r>
                <a:rPr lang="nb-NO" i="1" dirty="0" err="1" smtClean="0"/>
                <a:t>H</a:t>
              </a:r>
              <a:r>
                <a:rPr lang="nb-NO" baseline="-25000" dirty="0" err="1" smtClean="0"/>
                <a:t>react</a:t>
              </a:r>
              <a:endParaRPr lang="en-GB" baseline="-25000" dirty="0"/>
            </a:p>
          </p:txBody>
        </p:sp>
        <p:sp>
          <p:nvSpPr>
            <p:cNvPr id="6" name="Right Arrow 5"/>
            <p:cNvSpPr/>
            <p:nvPr/>
          </p:nvSpPr>
          <p:spPr>
            <a:xfrm>
              <a:off x="7674102" y="2809037"/>
              <a:ext cx="994409" cy="9070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/>
                <a:t>Δ</a:t>
              </a:r>
              <a:r>
                <a:rPr lang="nb-NO" i="1" dirty="0" err="1" smtClean="0"/>
                <a:t>H</a:t>
              </a:r>
              <a:r>
                <a:rPr lang="nb-NO" baseline="-25000" dirty="0" err="1" smtClean="0"/>
                <a:t>prod</a:t>
              </a:r>
              <a:endParaRPr lang="en-GB" baseline="-25000" dirty="0"/>
            </a:p>
          </p:txBody>
        </p:sp>
        <p:sp>
          <p:nvSpPr>
            <p:cNvPr id="10" name="Up Arrow 9"/>
            <p:cNvSpPr/>
            <p:nvPr/>
          </p:nvSpPr>
          <p:spPr>
            <a:xfrm>
              <a:off x="6033211" y="3869741"/>
              <a:ext cx="1415492" cy="1207008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i="1" dirty="0" err="1"/>
                <a:t>w</a:t>
              </a:r>
              <a:r>
                <a:rPr lang="nb-NO" baseline="-25000" dirty="0" err="1" smtClean="0"/>
                <a:t>el</a:t>
              </a:r>
              <a:endParaRPr lang="en-GB" i="1" baseline="-25000" dirty="0"/>
            </a:p>
          </p:txBody>
        </p:sp>
        <p:sp>
          <p:nvSpPr>
            <p:cNvPr id="7" name="Down Arrow 6"/>
            <p:cNvSpPr/>
            <p:nvPr/>
          </p:nvSpPr>
          <p:spPr>
            <a:xfrm>
              <a:off x="6033211" y="1463040"/>
              <a:ext cx="1415492" cy="116311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i="1" dirty="0" smtClean="0"/>
                <a:t>q</a:t>
              </a:r>
              <a:endParaRPr lang="en-GB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4515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65126"/>
            <a:ext cx="3606800" cy="1325563"/>
          </a:xfrm>
        </p:spPr>
        <p:txBody>
          <a:bodyPr/>
          <a:lstStyle/>
          <a:p>
            <a:r>
              <a:rPr lang="en-GB" dirty="0" smtClean="0"/>
              <a:t>Redox flow battery</a:t>
            </a:r>
            <a:endParaRPr lang="en-GB" dirty="0"/>
          </a:p>
        </p:txBody>
      </p:sp>
      <p:pic>
        <p:nvPicPr>
          <p:cNvPr id="3" name="Picture 2" descr="D:\temp\DBJWEC001-216\WOST764\E-Book\5\5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427" y="139700"/>
            <a:ext cx="5148533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61" y="3688164"/>
            <a:ext cx="8634452" cy="1604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394854" y="5727469"/>
            <a:ext cx="830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are the electrodes? </a:t>
            </a:r>
          </a:p>
          <a:p>
            <a:r>
              <a:rPr lang="en-GB" dirty="0" smtClean="0"/>
              <a:t>What goes on in the membrane?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617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100" y="5753100"/>
            <a:ext cx="8483600" cy="423862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Exercise for the class</a:t>
            </a:r>
            <a:r>
              <a:rPr lang="en-GB" dirty="0" smtClean="0"/>
              <a:t>: Discuss each sentence, not least the last one. When was this written? 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Ch. 5  Summary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0" y="1905000"/>
            <a:ext cx="876554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1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14977</TotalTime>
  <Words>591</Words>
  <Application>Microsoft Office PowerPoint</Application>
  <PresentationFormat>On-screen Show (4:3)</PresentationFormat>
  <Paragraphs>141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KJM 3110 Electrochemistry  Chapter 5.   Electrochemical power </vt:lpstr>
      <vt:lpstr>Electrochemical power</vt:lpstr>
      <vt:lpstr>Recap from Ch. 4 Electrosynthesis - Summary</vt:lpstr>
      <vt:lpstr>Batteries</vt:lpstr>
      <vt:lpstr>Storage</vt:lpstr>
      <vt:lpstr>Lead acid battery</vt:lpstr>
      <vt:lpstr>Primary batteries</vt:lpstr>
      <vt:lpstr>Alkaline batteries</vt:lpstr>
      <vt:lpstr>Secondary (rechargeable) batteries (accumulators)</vt:lpstr>
      <vt:lpstr>Lead acid batteries: Extraneous reactions</vt:lpstr>
      <vt:lpstr>Li-ion batteries</vt:lpstr>
      <vt:lpstr>Na-S battery</vt:lpstr>
      <vt:lpstr>Fuel cells; continuous supply of fuel and oxidant air</vt:lpstr>
      <vt:lpstr>Heat balance of electrochemical processes; Fuel cell</vt:lpstr>
      <vt:lpstr>Redox flow battery</vt:lpstr>
      <vt:lpstr>Ch. 5  Summary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154</cp:revision>
  <dcterms:created xsi:type="dcterms:W3CDTF">2020-01-18T04:32:08Z</dcterms:created>
  <dcterms:modified xsi:type="dcterms:W3CDTF">2022-01-31T01:05:09Z</dcterms:modified>
</cp:coreProperties>
</file>