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350" r:id="rId6"/>
    <p:sldId id="362" r:id="rId7"/>
    <p:sldId id="351" r:id="rId8"/>
    <p:sldId id="352" r:id="rId9"/>
    <p:sldId id="364" r:id="rId10"/>
    <p:sldId id="353" r:id="rId11"/>
    <p:sldId id="365" r:id="rId12"/>
    <p:sldId id="366" r:id="rId13"/>
    <p:sldId id="381" r:id="rId14"/>
    <p:sldId id="367" r:id="rId15"/>
    <p:sldId id="368" r:id="rId16"/>
    <p:sldId id="354" r:id="rId17"/>
    <p:sldId id="355" r:id="rId18"/>
    <p:sldId id="369" r:id="rId19"/>
    <p:sldId id="370" r:id="rId20"/>
    <p:sldId id="371" r:id="rId21"/>
    <p:sldId id="356" r:id="rId22"/>
    <p:sldId id="372" r:id="rId23"/>
    <p:sldId id="374" r:id="rId24"/>
    <p:sldId id="380" r:id="rId25"/>
    <p:sldId id="373" r:id="rId26"/>
    <p:sldId id="375" r:id="rId27"/>
    <p:sldId id="376" r:id="rId28"/>
    <p:sldId id="378" r:id="rId29"/>
    <p:sldId id="358" r:id="rId30"/>
    <p:sldId id="360" r:id="rId31"/>
    <p:sldId id="36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26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6.   Electrodes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4383" y="1413164"/>
            <a:ext cx="8538359" cy="490450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Till now, we have been introduced to electricity, chemistry and thermodynamics, electrochemical cells and their operating modes</a:t>
            </a:r>
          </a:p>
          <a:p>
            <a:pPr lvl="1"/>
            <a:r>
              <a:rPr lang="en-GB" dirty="0" smtClean="0"/>
              <a:t>electrolytic cells (electricity to chemical energy) </a:t>
            </a:r>
          </a:p>
          <a:p>
            <a:pPr lvl="1"/>
            <a:r>
              <a:rPr lang="en-GB" dirty="0" smtClean="0"/>
              <a:t>galvanic cells (chemical energy to electricity)</a:t>
            </a:r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electrode is the most important and unique </a:t>
            </a:r>
            <a:r>
              <a:rPr lang="en-GB" i="1" dirty="0" smtClean="0"/>
              <a:t>part</a:t>
            </a:r>
            <a:r>
              <a:rPr lang="en-GB" dirty="0" smtClean="0"/>
              <a:t> of electrochemistry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Now, we will through several chapters look at electrodes and what goes on there in increasing detail and depth</a:t>
            </a:r>
          </a:p>
          <a:p>
            <a:endParaRPr lang="en-GB" dirty="0"/>
          </a:p>
          <a:p>
            <a:r>
              <a:rPr lang="en-GB" dirty="0" smtClean="0"/>
              <a:t>In </a:t>
            </a:r>
            <a:r>
              <a:rPr lang="en-GB" dirty="0" err="1" smtClean="0"/>
              <a:t>Ch</a:t>
            </a:r>
            <a:r>
              <a:rPr lang="en-GB" dirty="0" smtClean="0"/>
              <a:t> 6 “Electrodes” we concentrate on the thermodynamics of electrodes, the null, or open circuit, or Nernst voltage.</a:t>
            </a:r>
          </a:p>
          <a:p>
            <a:pPr lvl="1"/>
            <a:r>
              <a:rPr lang="en-GB" dirty="0" err="1" smtClean="0"/>
              <a:t>Potentiometry</a:t>
            </a:r>
            <a:r>
              <a:rPr lang="en-GB" dirty="0" smtClean="0"/>
              <a:t>, potentiometric sensors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(We will not yet look at how it looks (atomically) at electrodes or what happens when we start to draw or apply current (kinetics).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2406"/>
          </a:xfrm>
        </p:spPr>
        <p:txBody>
          <a:bodyPr/>
          <a:lstStyle/>
          <a:p>
            <a:r>
              <a:rPr lang="en-GB" dirty="0" smtClean="0"/>
              <a:t>Status </a:t>
            </a:r>
            <a:r>
              <a:rPr lang="en-GB" smtClean="0"/>
              <a:t>and outlook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257" y="855878"/>
            <a:ext cx="6912183" cy="570585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 electrode of interest is called the working electrode (WE)</a:t>
            </a:r>
          </a:p>
          <a:p>
            <a:endParaRPr lang="en-GB" dirty="0" smtClean="0"/>
          </a:p>
          <a:p>
            <a:r>
              <a:rPr lang="en-GB" dirty="0"/>
              <a:t>Potentials of individual electrodes cannot be </a:t>
            </a:r>
            <a:r>
              <a:rPr lang="en-GB" dirty="0" smtClean="0"/>
              <a:t>measured. </a:t>
            </a:r>
            <a:r>
              <a:rPr lang="en-GB" dirty="0"/>
              <a:t>We can only measure differences</a:t>
            </a:r>
          </a:p>
          <a:p>
            <a:endParaRPr lang="en-GB" dirty="0" smtClean="0"/>
          </a:p>
          <a:p>
            <a:r>
              <a:rPr lang="en-GB" dirty="0" smtClean="0"/>
              <a:t>We </a:t>
            </a:r>
            <a:r>
              <a:rPr lang="en-GB" dirty="0"/>
              <a:t>need </a:t>
            </a:r>
            <a:r>
              <a:rPr lang="en-GB" dirty="0" smtClean="0"/>
              <a:t>as a minimum one other electrode to apply or measure </a:t>
            </a:r>
            <a:r>
              <a:rPr lang="en-GB" dirty="0"/>
              <a:t>a </a:t>
            </a:r>
            <a:r>
              <a:rPr lang="en-GB" dirty="0" smtClean="0"/>
              <a:t>voltage and pass or measure a current</a:t>
            </a:r>
            <a:endParaRPr lang="en-GB" dirty="0"/>
          </a:p>
          <a:p>
            <a:r>
              <a:rPr lang="en-GB" dirty="0" smtClean="0"/>
              <a:t>The other electrode can be called a counter electrode (CE)</a:t>
            </a:r>
          </a:p>
          <a:p>
            <a:endParaRPr lang="en-GB" dirty="0" smtClean="0"/>
          </a:p>
          <a:p>
            <a:r>
              <a:rPr lang="el-GR" dirty="0"/>
              <a:t>Δ</a:t>
            </a:r>
            <a:r>
              <a:rPr lang="nb-NO" i="1" dirty="0"/>
              <a:t>E = E</a:t>
            </a:r>
            <a:r>
              <a:rPr lang="nb-NO" i="1" baseline="-25000" dirty="0"/>
              <a:t>WE</a:t>
            </a:r>
            <a:r>
              <a:rPr lang="nb-NO" i="1" dirty="0"/>
              <a:t> – </a:t>
            </a:r>
            <a:r>
              <a:rPr lang="nb-NO" i="1" dirty="0" smtClean="0"/>
              <a:t>E</a:t>
            </a:r>
            <a:r>
              <a:rPr lang="nb-NO" i="1" baseline="-25000" dirty="0"/>
              <a:t>C</a:t>
            </a:r>
            <a:r>
              <a:rPr lang="nb-NO" i="1" baseline="-25000" dirty="0" smtClean="0"/>
              <a:t>E</a:t>
            </a:r>
            <a:r>
              <a:rPr lang="nb-NO" i="1" dirty="0" smtClean="0"/>
              <a:t>    </a:t>
            </a:r>
            <a:endParaRPr lang="nb-NO" i="1" dirty="0"/>
          </a:p>
          <a:p>
            <a:endParaRPr lang="en-GB" dirty="0"/>
          </a:p>
          <a:p>
            <a:r>
              <a:rPr lang="en-GB" dirty="0" smtClean="0"/>
              <a:t>In electrochemistry we often split the counter electrode so as to use 3 electrodes:</a:t>
            </a:r>
          </a:p>
          <a:p>
            <a:pPr lvl="1"/>
            <a:r>
              <a:rPr lang="en-GB" dirty="0" smtClean="0"/>
              <a:t>WE	Measure current and potential</a:t>
            </a:r>
          </a:p>
          <a:p>
            <a:pPr lvl="1"/>
            <a:r>
              <a:rPr lang="en-GB" dirty="0" smtClean="0"/>
              <a:t>RE	Reference electrode (reference potential)</a:t>
            </a:r>
          </a:p>
          <a:p>
            <a:pPr lvl="1"/>
            <a:r>
              <a:rPr lang="en-GB" dirty="0" smtClean="0"/>
              <a:t>CE	Supply current</a:t>
            </a:r>
          </a:p>
          <a:p>
            <a:pPr lvl="1"/>
            <a:endParaRPr lang="en-GB" dirty="0"/>
          </a:p>
          <a:p>
            <a:r>
              <a:rPr lang="el-GR" dirty="0" smtClean="0"/>
              <a:t>Δ</a:t>
            </a:r>
            <a:r>
              <a:rPr lang="nb-NO" i="1" dirty="0"/>
              <a:t>E = E</a:t>
            </a:r>
            <a:r>
              <a:rPr lang="nb-NO" i="1" baseline="-25000" dirty="0"/>
              <a:t>WE</a:t>
            </a:r>
            <a:r>
              <a:rPr lang="nb-NO" i="1" dirty="0"/>
              <a:t> - </a:t>
            </a:r>
            <a:r>
              <a:rPr lang="nb-NO" i="1" dirty="0" smtClean="0"/>
              <a:t>E</a:t>
            </a:r>
            <a:r>
              <a:rPr lang="nb-NO" i="1" baseline="-25000" dirty="0"/>
              <a:t>R</a:t>
            </a:r>
            <a:r>
              <a:rPr lang="nb-NO" i="1" baseline="-25000" dirty="0" smtClean="0"/>
              <a:t>E</a:t>
            </a:r>
            <a:r>
              <a:rPr lang="nb-NO" i="1" dirty="0" smtClean="0"/>
              <a:t> </a:t>
            </a:r>
            <a:endParaRPr lang="en-GB" i="1" baseline="-25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6966" y="182881"/>
            <a:ext cx="8098384" cy="672998"/>
          </a:xfrm>
        </p:spPr>
        <p:txBody>
          <a:bodyPr/>
          <a:lstStyle/>
          <a:p>
            <a:r>
              <a:rPr lang="en-GB" dirty="0" smtClean="0"/>
              <a:t>Electrodes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7242468" y="3547354"/>
            <a:ext cx="1777518" cy="1787372"/>
            <a:chOff x="7059591" y="3547354"/>
            <a:chExt cx="1777518" cy="1787372"/>
          </a:xfrm>
        </p:grpSpPr>
        <p:sp>
          <p:nvSpPr>
            <p:cNvPr id="4" name="Rectangle 3"/>
            <p:cNvSpPr/>
            <p:nvPr/>
          </p:nvSpPr>
          <p:spPr>
            <a:xfrm>
              <a:off x="7088428" y="4476902"/>
              <a:ext cx="1711757" cy="81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119899" y="4417886"/>
              <a:ext cx="1660551" cy="285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0842" y="4103827"/>
              <a:ext cx="124358" cy="100218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599018" y="4103826"/>
              <a:ext cx="124358" cy="10021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20609" y="4103826"/>
              <a:ext cx="45719" cy="10021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7242048" y="3891686"/>
              <a:ext cx="401421" cy="212141"/>
              <a:chOff x="7242048" y="3891686"/>
              <a:chExt cx="401421" cy="212141"/>
            </a:xfrm>
          </p:grpSpPr>
          <p:cxnSp>
            <p:nvCxnSpPr>
              <p:cNvPr id="14" name="Straight Connector 13"/>
              <p:cNvCxnSpPr>
                <a:stCxn id="6" idx="0"/>
              </p:cNvCxnSpPr>
              <p:nvPr/>
            </p:nvCxnSpPr>
            <p:spPr>
              <a:xfrm flipH="1" flipV="1">
                <a:off x="7249363" y="3899002"/>
                <a:ext cx="3658" cy="2048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242048" y="3891686"/>
                <a:ext cx="40142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endCxn id="10" idx="0"/>
              </p:cNvCxnSpPr>
              <p:nvPr/>
            </p:nvCxnSpPr>
            <p:spPr>
              <a:xfrm>
                <a:off x="7643468" y="3899002"/>
                <a:ext cx="1" cy="2048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315200" y="3781958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/>
                <a:t>U</a:t>
              </a:r>
              <a:endParaRPr lang="en-GB" sz="1400" i="1" dirty="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248906" y="3664914"/>
              <a:ext cx="1412300" cy="438912"/>
              <a:chOff x="7242048" y="3891686"/>
              <a:chExt cx="373734" cy="43891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V="1">
                <a:off x="7242048" y="3899002"/>
                <a:ext cx="0" cy="21945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242048" y="3891686"/>
                <a:ext cx="36998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endCxn id="9" idx="0"/>
              </p:cNvCxnSpPr>
              <p:nvPr/>
            </p:nvCxnSpPr>
            <p:spPr>
              <a:xfrm>
                <a:off x="7612028" y="3899002"/>
                <a:ext cx="3754" cy="4315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8193024" y="3563512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/>
                <a:t>I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577138" y="3547354"/>
              <a:ext cx="542734" cy="2424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 smtClean="0"/>
                <a:t>Source or load</a:t>
              </a:r>
              <a:endParaRPr lang="en-GB" sz="8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059591" y="5073116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WE</a:t>
              </a:r>
              <a:endParaRPr lang="en-GB" sz="105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77013" y="5073116"/>
              <a:ext cx="32412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R</a:t>
              </a:r>
              <a:r>
                <a:rPr lang="en-GB" sz="1050" dirty="0" smtClean="0"/>
                <a:t>E</a:t>
              </a:r>
              <a:endParaRPr lang="en-GB" sz="105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514585" y="5073116"/>
              <a:ext cx="32252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CE</a:t>
              </a:r>
              <a:endParaRPr lang="en-GB" sz="105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42472" y="1466659"/>
            <a:ext cx="1777518" cy="1787372"/>
            <a:chOff x="7059591" y="1466659"/>
            <a:chExt cx="1777518" cy="1787372"/>
          </a:xfrm>
        </p:grpSpPr>
        <p:grpSp>
          <p:nvGrpSpPr>
            <p:cNvPr id="77" name="Group 76"/>
            <p:cNvGrpSpPr/>
            <p:nvPr/>
          </p:nvGrpSpPr>
          <p:grpSpPr>
            <a:xfrm>
              <a:off x="7242048" y="1584219"/>
              <a:ext cx="1412300" cy="438912"/>
              <a:chOff x="7242048" y="3891686"/>
              <a:chExt cx="373734" cy="438912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V="1">
                <a:off x="7242048" y="3899002"/>
                <a:ext cx="0" cy="21945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7242048" y="3891686"/>
                <a:ext cx="36998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7612028" y="3899002"/>
                <a:ext cx="3754" cy="4315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/>
            <p:cNvGrpSpPr/>
            <p:nvPr/>
          </p:nvGrpSpPr>
          <p:grpSpPr>
            <a:xfrm>
              <a:off x="7236108" y="1796359"/>
              <a:ext cx="1425101" cy="226773"/>
              <a:chOff x="7254526" y="3891686"/>
              <a:chExt cx="392852" cy="216553"/>
            </a:xfrm>
          </p:grpSpPr>
          <p:cxnSp>
            <p:nvCxnSpPr>
              <p:cNvPr id="82" name="Straight Connector 81"/>
              <p:cNvCxnSpPr>
                <a:stCxn id="60" idx="0"/>
              </p:cNvCxnSpPr>
              <p:nvPr/>
            </p:nvCxnSpPr>
            <p:spPr>
              <a:xfrm flipH="1" flipV="1">
                <a:off x="7256163" y="3891686"/>
                <a:ext cx="3025" cy="21655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V="1">
                <a:off x="7254526" y="3926614"/>
                <a:ext cx="392852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7643468" y="3899002"/>
                <a:ext cx="1" cy="2048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Rectangle 57"/>
            <p:cNvSpPr/>
            <p:nvPr/>
          </p:nvSpPr>
          <p:spPr>
            <a:xfrm>
              <a:off x="7088428" y="2396207"/>
              <a:ext cx="1711757" cy="81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119899" y="2337191"/>
              <a:ext cx="1660551" cy="285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190842" y="2023132"/>
              <a:ext cx="124358" cy="100218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99018" y="2023131"/>
              <a:ext cx="124358" cy="10021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/>
            <p:nvPr/>
          </p:nvSpPr>
          <p:spPr>
            <a:xfrm>
              <a:off x="7819490" y="1719324"/>
              <a:ext cx="243230" cy="2274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/>
                <a:t>U</a:t>
              </a:r>
              <a:endParaRPr lang="en-GB" sz="1400" i="1" dirty="0"/>
            </a:p>
          </p:txBody>
        </p:sp>
        <p:sp>
          <p:nvSpPr>
            <p:cNvPr id="72" name="Oval 71"/>
            <p:cNvSpPr/>
            <p:nvPr/>
          </p:nvSpPr>
          <p:spPr>
            <a:xfrm>
              <a:off x="8193024" y="1482817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/>
                <a:t>I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577138" y="1466659"/>
              <a:ext cx="542734" cy="2424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 smtClean="0"/>
                <a:t>Source or load</a:t>
              </a:r>
              <a:endParaRPr lang="en-GB" sz="8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059591" y="2992421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WE</a:t>
              </a:r>
              <a:endParaRPr lang="en-GB" sz="105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514585" y="2992421"/>
              <a:ext cx="32252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CE</a:t>
              </a:r>
              <a:endParaRPr lang="en-GB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821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3653"/>
          </a:xfrm>
        </p:spPr>
        <p:txBody>
          <a:bodyPr/>
          <a:lstStyle/>
          <a:p>
            <a:r>
              <a:rPr lang="en-GB" dirty="0" smtClean="0"/>
              <a:t>Reference electrodes</a:t>
            </a:r>
            <a:endParaRPr lang="en-GB" dirty="0"/>
          </a:p>
        </p:txBody>
      </p:sp>
      <p:pic>
        <p:nvPicPr>
          <p:cNvPr id="5" name="Picture 7" descr="D:\temp\DBJWEC001-216\WOST764\E-Book\6\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50" y="3154294"/>
            <a:ext cx="3792454" cy="303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1668" y="1223158"/>
            <a:ext cx="5176482" cy="5438899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reference electrode provides a stable reference potential, with no current drawn through it. </a:t>
            </a:r>
          </a:p>
          <a:p>
            <a:endParaRPr lang="en-GB" dirty="0"/>
          </a:p>
          <a:p>
            <a:r>
              <a:rPr lang="en-GB" dirty="0" smtClean="0"/>
              <a:t>By </a:t>
            </a:r>
            <a:r>
              <a:rPr lang="en-GB" dirty="0" smtClean="0"/>
              <a:t>defining the potential of one electrode, we can get a consistent system of electrode potentials</a:t>
            </a:r>
          </a:p>
          <a:p>
            <a:endParaRPr lang="en-GB" dirty="0"/>
          </a:p>
          <a:p>
            <a:r>
              <a:rPr lang="en-GB" dirty="0" smtClean="0"/>
              <a:t>The Standard Hydrogen </a:t>
            </a:r>
            <a:r>
              <a:rPr lang="en-GB" dirty="0"/>
              <a:t>E</a:t>
            </a:r>
            <a:r>
              <a:rPr lang="en-GB" dirty="0" smtClean="0"/>
              <a:t>lectrode (SHE) is chosen as the standard reference electrode, to have a standard potential of 0 V.</a:t>
            </a:r>
          </a:p>
          <a:p>
            <a:endParaRPr lang="en-GB" dirty="0"/>
          </a:p>
          <a:p>
            <a:r>
              <a:rPr lang="en-GB" dirty="0" smtClean="0"/>
              <a:t>A more practical reference is the Ag/AgCl </a:t>
            </a:r>
            <a:r>
              <a:rPr lang="en-GB" dirty="0" smtClean="0"/>
              <a:t>electrode</a:t>
            </a:r>
          </a:p>
          <a:p>
            <a:pPr lvl="1"/>
            <a:endParaRPr lang="en-GB" dirty="0" smtClean="0"/>
          </a:p>
          <a:p>
            <a:pPr marL="342900" lvl="1" indent="0">
              <a:buNone/>
            </a:pPr>
            <a:r>
              <a:rPr lang="en-GB" dirty="0" smtClean="0"/>
              <a:t>AgCl(</a:t>
            </a:r>
            <a:r>
              <a:rPr lang="en-GB" i="1" dirty="0" smtClean="0"/>
              <a:t>s</a:t>
            </a:r>
            <a:r>
              <a:rPr lang="en-GB" dirty="0" smtClean="0"/>
              <a:t>) + e</a:t>
            </a:r>
            <a:r>
              <a:rPr lang="en-GB" baseline="30000" dirty="0" smtClean="0"/>
              <a:t>-</a:t>
            </a:r>
            <a:r>
              <a:rPr lang="en-GB" dirty="0" smtClean="0"/>
              <a:t> ↔ Ag(</a:t>
            </a:r>
            <a:r>
              <a:rPr lang="en-GB" i="1" dirty="0" smtClean="0"/>
              <a:t>s</a:t>
            </a:r>
            <a:r>
              <a:rPr lang="en-GB" dirty="0" smtClean="0"/>
              <a:t>) + Cl</a:t>
            </a:r>
            <a:r>
              <a:rPr lang="en-GB" baseline="30000" dirty="0" smtClean="0"/>
              <a:t>-</a:t>
            </a:r>
            <a:r>
              <a:rPr lang="en-GB" dirty="0" smtClean="0"/>
              <a:t>(</a:t>
            </a:r>
            <a:r>
              <a:rPr lang="en-GB" i="1" dirty="0" smtClean="0"/>
              <a:t>aq</a:t>
            </a:r>
            <a:r>
              <a:rPr lang="en-GB" dirty="0" smtClean="0"/>
              <a:t>)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 has a standard potential vs SHE of +0.22216 V.</a:t>
            </a:r>
          </a:p>
          <a:p>
            <a:endParaRPr lang="en-GB" dirty="0"/>
          </a:p>
          <a:p>
            <a:r>
              <a:rPr lang="en-GB" dirty="0" smtClean="0"/>
              <a:t>These reference electrodes are suitable for aqueous cells only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3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6694" y="1825625"/>
            <a:ext cx="3984488" cy="4351338"/>
          </a:xfrm>
        </p:spPr>
        <p:txBody>
          <a:bodyPr/>
          <a:lstStyle/>
          <a:p>
            <a:r>
              <a:rPr lang="en-GB" dirty="0" smtClean="0"/>
              <a:t>The potential of a well-defined working electrode vs a well-defined counter electrode with known electrode potential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Measurement of a WE potential</a:t>
            </a:r>
            <a:endParaRPr lang="en-GB" dirty="0"/>
          </a:p>
        </p:txBody>
      </p:sp>
      <p:pic>
        <p:nvPicPr>
          <p:cNvPr id="3" name="Picture 7" descr="D:\temp\DBJWEC001-216\WOST764\E-Book\6\6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801" y="1690689"/>
            <a:ext cx="4207208" cy="398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36" y="3551890"/>
            <a:ext cx="4112172" cy="76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4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7444" y="251054"/>
            <a:ext cx="7886700" cy="437808"/>
          </a:xfrm>
        </p:spPr>
        <p:txBody>
          <a:bodyPr>
            <a:normAutofit fontScale="90000"/>
          </a:bodyPr>
          <a:lstStyle/>
          <a:p>
            <a:r>
              <a:rPr lang="en-GB" i="1" dirty="0" smtClean="0"/>
              <a:t>E</a:t>
            </a:r>
            <a:r>
              <a:rPr lang="en-GB" dirty="0" smtClean="0"/>
              <a:t> and </a:t>
            </a:r>
            <a:r>
              <a:rPr lang="el-GR" dirty="0" smtClean="0"/>
              <a:t>Δ</a:t>
            </a:r>
            <a:r>
              <a:rPr lang="nb-NO" i="1" dirty="0" smtClean="0"/>
              <a:t>G</a:t>
            </a:r>
            <a:r>
              <a:rPr lang="nb-NO" dirty="0" smtClean="0"/>
              <a:t>: </a:t>
            </a:r>
            <a:r>
              <a:rPr lang="en-GB" dirty="0" smtClean="0"/>
              <a:t>The book dwells at the Cu</a:t>
            </a:r>
            <a:r>
              <a:rPr lang="en-GB" baseline="30000" dirty="0" smtClean="0"/>
              <a:t>2+</a:t>
            </a:r>
            <a:r>
              <a:rPr lang="en-GB" dirty="0" smtClean="0"/>
              <a:t>/Cu cell…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99" y="1996552"/>
            <a:ext cx="5801595" cy="64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99" y="2706563"/>
            <a:ext cx="4112172" cy="7664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501" y="2805921"/>
            <a:ext cx="5145606" cy="635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99" y="881854"/>
            <a:ext cx="5460291" cy="542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91" y="3601839"/>
            <a:ext cx="7667625" cy="2733675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929733"/>
              </p:ext>
            </p:extLst>
          </p:nvPr>
        </p:nvGraphicFramePr>
        <p:xfrm>
          <a:off x="348044" y="1488670"/>
          <a:ext cx="409733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8" imgW="2400120" imgH="241200" progId="Equation.DSMT4">
                  <p:embed/>
                </p:oleObj>
              </mc:Choice>
              <mc:Fallback>
                <p:oleObj name="Equation" r:id="rId8" imgW="24001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8044" y="1488670"/>
                        <a:ext cx="409733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30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5004" y="365126"/>
            <a:ext cx="6812923" cy="1325563"/>
          </a:xfrm>
        </p:spPr>
        <p:txBody>
          <a:bodyPr/>
          <a:lstStyle/>
          <a:p>
            <a:r>
              <a:rPr lang="en-GB" dirty="0" smtClean="0"/>
              <a:t>Standard electrode potentials</a:t>
            </a:r>
            <a:endParaRPr lang="en-GB" dirty="0"/>
          </a:p>
        </p:txBody>
      </p:sp>
      <p:pic>
        <p:nvPicPr>
          <p:cNvPr id="3" name="Picture 7" descr="D:\temp\DBJWEC001-216\WOST764\E-Book\6\6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566" y="81368"/>
            <a:ext cx="1339405" cy="667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D:\temp\DBJWEC001-216\WOST764\E-Book\6\6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470" y="1815921"/>
            <a:ext cx="4537867" cy="429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761" y="365126"/>
            <a:ext cx="8281115" cy="1325563"/>
          </a:xfrm>
        </p:spPr>
        <p:txBody>
          <a:bodyPr/>
          <a:lstStyle/>
          <a:p>
            <a:r>
              <a:rPr lang="en-GB" dirty="0" smtClean="0"/>
              <a:t>Play with </a:t>
            </a:r>
            <a:r>
              <a:rPr lang="en-GB" i="1" dirty="0" smtClean="0"/>
              <a:t>G</a:t>
            </a:r>
            <a:r>
              <a:rPr lang="en-GB" dirty="0" smtClean="0"/>
              <a:t>’s, not </a:t>
            </a:r>
            <a:r>
              <a:rPr lang="en-GB" i="1" dirty="0" smtClean="0"/>
              <a:t>E</a:t>
            </a:r>
            <a:r>
              <a:rPr lang="en-GB" dirty="0" smtClean="0"/>
              <a:t>’s…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" y="1881186"/>
            <a:ext cx="8899075" cy="357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2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92295"/>
          </a:xfrm>
        </p:spPr>
        <p:txBody>
          <a:bodyPr>
            <a:normAutofit/>
          </a:bodyPr>
          <a:lstStyle/>
          <a:p>
            <a:r>
              <a:rPr lang="en-GB" dirty="0" smtClean="0"/>
              <a:t>For a </a:t>
            </a:r>
            <a:r>
              <a:rPr lang="en-GB" dirty="0" err="1" smtClean="0"/>
              <a:t>cathodic</a:t>
            </a:r>
            <a:r>
              <a:rPr lang="en-GB" dirty="0" smtClean="0"/>
              <a:t> (reduction) reaction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half cell potential, defined as the potential of the reactant side vs the product side, is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Nernst equation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72" y="4145553"/>
            <a:ext cx="6040395" cy="10667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295840"/>
            <a:ext cx="5446877" cy="5488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1938" y="5223091"/>
            <a:ext cx="2280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Reaction quotient </a:t>
            </a:r>
            <a:r>
              <a:rPr lang="en-GB" sz="2000" i="1" dirty="0" smtClean="0"/>
              <a:t>Q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29053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7707" y="1228955"/>
            <a:ext cx="7117688" cy="531814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Cathodic (reduction):</a:t>
            </a:r>
          </a:p>
          <a:p>
            <a:r>
              <a:rPr lang="en-GB" dirty="0" smtClean="0"/>
              <a:t>Cu</a:t>
            </a:r>
            <a:r>
              <a:rPr lang="en-GB" baseline="30000" dirty="0" smtClean="0"/>
              <a:t>2+</a:t>
            </a:r>
            <a:r>
              <a:rPr lang="en-GB" dirty="0" smtClean="0"/>
              <a:t> + 2e</a:t>
            </a:r>
            <a:r>
              <a:rPr lang="en-GB" baseline="30000" dirty="0" smtClean="0"/>
              <a:t>-</a:t>
            </a:r>
            <a:r>
              <a:rPr lang="en-GB" dirty="0" smtClean="0"/>
              <a:t> = Cu</a:t>
            </a:r>
          </a:p>
          <a:p>
            <a:r>
              <a:rPr lang="en-GB" dirty="0" smtClean="0"/>
              <a:t>The voltage is that of the product side vs the reactant side:</a:t>
            </a:r>
          </a:p>
          <a:p>
            <a:r>
              <a:rPr lang="en-GB" i="1" dirty="0" smtClean="0"/>
              <a:t>E</a:t>
            </a:r>
            <a:r>
              <a:rPr lang="en-GB" baseline="-25000" dirty="0" smtClean="0"/>
              <a:t>el</a:t>
            </a:r>
            <a:r>
              <a:rPr lang="en-GB" dirty="0" smtClean="0"/>
              <a:t> = </a:t>
            </a:r>
            <a:r>
              <a:rPr lang="en-GB" i="1" dirty="0" err="1" smtClean="0"/>
              <a:t>E</a:t>
            </a:r>
            <a:r>
              <a:rPr lang="en-GB" baseline="-25000" dirty="0" err="1" smtClean="0"/>
              <a:t>red</a:t>
            </a:r>
            <a:r>
              <a:rPr lang="en-GB" dirty="0" smtClean="0"/>
              <a:t> = </a:t>
            </a:r>
            <a:r>
              <a:rPr lang="en-GB" i="1" dirty="0" smtClean="0"/>
              <a:t>E</a:t>
            </a:r>
            <a:r>
              <a:rPr lang="en-GB" i="1" baseline="30000" dirty="0" smtClean="0"/>
              <a:t>0</a:t>
            </a:r>
            <a:r>
              <a:rPr lang="en-GB" baseline="-25000" dirty="0" smtClean="0"/>
              <a:t>red</a:t>
            </a:r>
            <a:r>
              <a:rPr lang="en-GB" dirty="0" smtClean="0"/>
              <a:t> – </a:t>
            </a:r>
            <a:r>
              <a:rPr lang="en-GB" i="1" dirty="0" smtClean="0"/>
              <a:t>RT/</a:t>
            </a:r>
            <a:r>
              <a:rPr lang="en-GB" i="1" dirty="0" err="1" smtClean="0"/>
              <a:t>nF</a:t>
            </a:r>
            <a:r>
              <a:rPr lang="en-GB" dirty="0" smtClean="0"/>
              <a:t> ln(1/[Cu</a:t>
            </a:r>
            <a:r>
              <a:rPr lang="en-GB" baseline="30000" dirty="0" smtClean="0"/>
              <a:t>2+</a:t>
            </a:r>
            <a:r>
              <a:rPr lang="en-GB" dirty="0" smtClean="0"/>
              <a:t>]) = 0.34 V - </a:t>
            </a:r>
            <a:r>
              <a:rPr lang="en-GB" i="1" dirty="0" smtClean="0"/>
              <a:t>RT/</a:t>
            </a:r>
            <a:r>
              <a:rPr lang="en-GB" i="1" dirty="0" err="1" smtClean="0"/>
              <a:t>nF</a:t>
            </a:r>
            <a:r>
              <a:rPr lang="en-GB" dirty="0" smtClean="0"/>
              <a:t> </a:t>
            </a:r>
            <a:r>
              <a:rPr lang="en-GB" dirty="0"/>
              <a:t>ln(1/[Cu</a:t>
            </a:r>
            <a:r>
              <a:rPr lang="en-GB" baseline="30000" dirty="0"/>
              <a:t>2+</a:t>
            </a:r>
            <a:r>
              <a:rPr lang="en-GB" dirty="0"/>
              <a:t>])</a:t>
            </a:r>
            <a:endParaRPr lang="en-GB" dirty="0" smtClean="0"/>
          </a:p>
          <a:p>
            <a:r>
              <a:rPr lang="en-GB" dirty="0" smtClean="0"/>
              <a:t>A higher [Cu</a:t>
            </a:r>
            <a:r>
              <a:rPr lang="en-GB" baseline="30000" dirty="0" smtClean="0"/>
              <a:t>2+</a:t>
            </a:r>
            <a:r>
              <a:rPr lang="en-GB" dirty="0" smtClean="0"/>
              <a:t>] adds a smaller negative number, hence increases </a:t>
            </a:r>
            <a:r>
              <a:rPr lang="en-GB" i="1" dirty="0" smtClean="0"/>
              <a:t>E</a:t>
            </a:r>
            <a:r>
              <a:rPr lang="en-GB" i="1" baseline="-25000" dirty="0" smtClean="0"/>
              <a:t>el</a:t>
            </a:r>
          </a:p>
          <a:p>
            <a:endParaRPr lang="en-GB" dirty="0"/>
          </a:p>
          <a:p>
            <a:r>
              <a:rPr lang="en-GB" dirty="0" smtClean="0"/>
              <a:t>Anodic (oxidation):</a:t>
            </a:r>
          </a:p>
          <a:p>
            <a:r>
              <a:rPr lang="en-GB" dirty="0" smtClean="0"/>
              <a:t>Cu = Cu</a:t>
            </a:r>
            <a:r>
              <a:rPr lang="en-GB" baseline="30000" dirty="0" smtClean="0"/>
              <a:t>2</a:t>
            </a:r>
            <a:r>
              <a:rPr lang="en-GB" baseline="30000" dirty="0"/>
              <a:t>+</a:t>
            </a:r>
            <a:r>
              <a:rPr lang="en-GB" dirty="0"/>
              <a:t> + </a:t>
            </a:r>
            <a:r>
              <a:rPr lang="en-GB" dirty="0" smtClean="0"/>
              <a:t>2e</a:t>
            </a:r>
            <a:r>
              <a:rPr lang="en-GB" baseline="30000" dirty="0" smtClean="0"/>
              <a:t>-</a:t>
            </a:r>
            <a:endParaRPr lang="en-GB" baseline="30000" dirty="0"/>
          </a:p>
          <a:p>
            <a:r>
              <a:rPr lang="en-GB" i="1" dirty="0" err="1" smtClean="0"/>
              <a:t>E</a:t>
            </a:r>
            <a:r>
              <a:rPr lang="en-GB" baseline="-25000" dirty="0" err="1" smtClean="0"/>
              <a:t>ox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i="1" dirty="0" smtClean="0"/>
              <a:t>E</a:t>
            </a:r>
            <a:r>
              <a:rPr lang="en-GB" baseline="30000" dirty="0" smtClean="0"/>
              <a:t>0</a:t>
            </a:r>
            <a:r>
              <a:rPr lang="en-GB" baseline="-25000" dirty="0" smtClean="0"/>
              <a:t>ox</a:t>
            </a:r>
            <a:r>
              <a:rPr lang="en-GB" dirty="0" smtClean="0"/>
              <a:t> </a:t>
            </a:r>
            <a:r>
              <a:rPr lang="en-GB" dirty="0"/>
              <a:t>– </a:t>
            </a:r>
            <a:r>
              <a:rPr lang="en-GB" i="1" dirty="0"/>
              <a:t>RT/</a:t>
            </a:r>
            <a:r>
              <a:rPr lang="en-GB" i="1" dirty="0" err="1"/>
              <a:t>nF</a:t>
            </a:r>
            <a:r>
              <a:rPr lang="en-GB" dirty="0"/>
              <a:t> </a:t>
            </a:r>
            <a:r>
              <a:rPr lang="en-GB" dirty="0" smtClean="0"/>
              <a:t>ln[Cu</a:t>
            </a:r>
            <a:r>
              <a:rPr lang="en-GB" baseline="30000" dirty="0" smtClean="0"/>
              <a:t>2</a:t>
            </a:r>
            <a:r>
              <a:rPr lang="en-GB" baseline="30000" dirty="0"/>
              <a:t>+</a:t>
            </a:r>
            <a:r>
              <a:rPr lang="en-GB" dirty="0"/>
              <a:t>] = </a:t>
            </a:r>
            <a:r>
              <a:rPr lang="en-GB" dirty="0" smtClean="0"/>
              <a:t>-0.34 </a:t>
            </a:r>
            <a:r>
              <a:rPr lang="en-GB" dirty="0"/>
              <a:t>V - </a:t>
            </a:r>
            <a:r>
              <a:rPr lang="en-GB" i="1" dirty="0"/>
              <a:t>RT/</a:t>
            </a:r>
            <a:r>
              <a:rPr lang="en-GB" i="1" dirty="0" err="1"/>
              <a:t>nF</a:t>
            </a:r>
            <a:r>
              <a:rPr lang="en-GB" dirty="0"/>
              <a:t> </a:t>
            </a:r>
            <a:r>
              <a:rPr lang="en-GB" dirty="0" smtClean="0"/>
              <a:t>ln[Cu</a:t>
            </a:r>
            <a:r>
              <a:rPr lang="en-GB" baseline="30000" dirty="0" smtClean="0"/>
              <a:t>2</a:t>
            </a:r>
            <a:r>
              <a:rPr lang="en-GB" baseline="30000" dirty="0"/>
              <a:t>+</a:t>
            </a:r>
            <a:r>
              <a:rPr lang="en-GB" dirty="0"/>
              <a:t>]</a:t>
            </a:r>
          </a:p>
          <a:p>
            <a:r>
              <a:rPr lang="en-GB" dirty="0"/>
              <a:t>A higher [Cu</a:t>
            </a:r>
            <a:r>
              <a:rPr lang="en-GB" baseline="30000" dirty="0"/>
              <a:t>2+</a:t>
            </a:r>
            <a:r>
              <a:rPr lang="en-GB" dirty="0"/>
              <a:t>] adds a </a:t>
            </a:r>
            <a:r>
              <a:rPr lang="en-GB" dirty="0" smtClean="0"/>
              <a:t>bigger negative </a:t>
            </a:r>
            <a:r>
              <a:rPr lang="en-GB" dirty="0"/>
              <a:t>number, hence increases </a:t>
            </a:r>
            <a:r>
              <a:rPr lang="en-GB" dirty="0" smtClean="0"/>
              <a:t>|</a:t>
            </a:r>
            <a:r>
              <a:rPr lang="en-GB" i="1" dirty="0" smtClean="0"/>
              <a:t>E</a:t>
            </a:r>
            <a:r>
              <a:rPr lang="en-GB" dirty="0" smtClean="0"/>
              <a:t>|</a:t>
            </a:r>
          </a:p>
          <a:p>
            <a:r>
              <a:rPr lang="en-GB" dirty="0" smtClean="0"/>
              <a:t>But we measure the voltage still on the metal!</a:t>
            </a:r>
          </a:p>
          <a:p>
            <a:r>
              <a:rPr lang="en-GB" i="1" dirty="0" smtClean="0"/>
              <a:t>E</a:t>
            </a:r>
            <a:r>
              <a:rPr lang="en-GB" baseline="-25000" dirty="0" smtClean="0"/>
              <a:t>el</a:t>
            </a:r>
            <a:r>
              <a:rPr lang="en-GB" dirty="0" smtClean="0"/>
              <a:t> = -</a:t>
            </a:r>
            <a:r>
              <a:rPr lang="en-GB" i="1" dirty="0" err="1" smtClean="0"/>
              <a:t>E</a:t>
            </a:r>
            <a:r>
              <a:rPr lang="en-GB" baseline="-25000" dirty="0" err="1" smtClean="0"/>
              <a:t>ox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-</a:t>
            </a:r>
            <a:r>
              <a:rPr lang="en-GB" i="1" dirty="0" smtClean="0"/>
              <a:t>E</a:t>
            </a:r>
            <a:r>
              <a:rPr lang="en-GB" baseline="30000" dirty="0" smtClean="0"/>
              <a:t>0</a:t>
            </a:r>
            <a:r>
              <a:rPr lang="en-GB" baseline="-25000" dirty="0" smtClean="0"/>
              <a:t>ox</a:t>
            </a:r>
            <a:r>
              <a:rPr lang="en-GB" dirty="0" smtClean="0"/>
              <a:t> + </a:t>
            </a:r>
            <a:r>
              <a:rPr lang="en-GB" i="1" dirty="0"/>
              <a:t>RT/</a:t>
            </a:r>
            <a:r>
              <a:rPr lang="en-GB" i="1" dirty="0" err="1"/>
              <a:t>nF</a:t>
            </a:r>
            <a:r>
              <a:rPr lang="en-GB" dirty="0"/>
              <a:t> ln[Cu</a:t>
            </a:r>
            <a:r>
              <a:rPr lang="en-GB" baseline="30000" dirty="0"/>
              <a:t>2+</a:t>
            </a:r>
            <a:r>
              <a:rPr lang="en-GB" dirty="0"/>
              <a:t>] = </a:t>
            </a:r>
            <a:r>
              <a:rPr lang="en-GB" dirty="0" smtClean="0"/>
              <a:t>-(-0.34) </a:t>
            </a:r>
            <a:r>
              <a:rPr lang="en-GB" dirty="0"/>
              <a:t>V </a:t>
            </a:r>
            <a:r>
              <a:rPr lang="en-GB" dirty="0" smtClean="0"/>
              <a:t>+ </a:t>
            </a:r>
            <a:r>
              <a:rPr lang="en-GB" i="1" dirty="0"/>
              <a:t>RT/</a:t>
            </a:r>
            <a:r>
              <a:rPr lang="en-GB" i="1" dirty="0" err="1"/>
              <a:t>nF</a:t>
            </a:r>
            <a:r>
              <a:rPr lang="en-GB" dirty="0"/>
              <a:t> ln[Cu</a:t>
            </a:r>
            <a:r>
              <a:rPr lang="en-GB" baseline="30000" dirty="0"/>
              <a:t>2</a:t>
            </a:r>
            <a:r>
              <a:rPr lang="en-GB" baseline="30000" dirty="0" smtClean="0"/>
              <a:t>+</a:t>
            </a:r>
            <a:r>
              <a:rPr lang="en-GB" dirty="0" smtClean="0"/>
              <a:t>]</a:t>
            </a:r>
          </a:p>
          <a:p>
            <a:endParaRPr lang="en-GB" dirty="0"/>
          </a:p>
          <a:p>
            <a:r>
              <a:rPr lang="en-GB" dirty="0" smtClean="0"/>
              <a:t>When a reaction is written </a:t>
            </a:r>
            <a:r>
              <a:rPr lang="en-GB" dirty="0" err="1" smtClean="0"/>
              <a:t>anodically</a:t>
            </a:r>
            <a:r>
              <a:rPr lang="en-GB" dirty="0" smtClean="0"/>
              <a:t> (as an oxidation), while the voltage is still measured as if it was a cathode, the signs reverse in a Nernst equation.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6382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 Nernst equation for cathodic vs anodic reaction</a:t>
            </a:r>
            <a:endParaRPr lang="en-GB" sz="2400" dirty="0"/>
          </a:p>
        </p:txBody>
      </p:sp>
      <p:sp>
        <p:nvSpPr>
          <p:cNvPr id="4" name="Oval 3"/>
          <p:cNvSpPr/>
          <p:nvPr/>
        </p:nvSpPr>
        <p:spPr>
          <a:xfrm>
            <a:off x="2033626" y="4871928"/>
            <a:ext cx="373075" cy="3438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797551" y="4870710"/>
            <a:ext cx="373075" cy="3438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99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Where does the Nernst equation come from, in words and equations?</a:t>
            </a:r>
          </a:p>
          <a:p>
            <a:endParaRPr lang="en-GB" dirty="0"/>
          </a:p>
          <a:p>
            <a:r>
              <a:rPr lang="en-GB" dirty="0" smtClean="0"/>
              <a:t>What happens to the Nernst equation in the following cases:</a:t>
            </a:r>
          </a:p>
          <a:p>
            <a:endParaRPr lang="en-GB" dirty="0"/>
          </a:p>
          <a:p>
            <a:pPr lvl="1"/>
            <a:r>
              <a:rPr lang="en-GB" dirty="0" smtClean="0"/>
              <a:t>Standard state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General state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Equilibrium</a:t>
            </a:r>
          </a:p>
          <a:p>
            <a:pPr lvl="1"/>
            <a:endParaRPr lang="en-GB" dirty="0"/>
          </a:p>
          <a:p>
            <a:r>
              <a:rPr lang="en-GB" dirty="0" smtClean="0"/>
              <a:t>To repeat: What are the values of </a:t>
            </a:r>
            <a:r>
              <a:rPr lang="en-GB" i="1" dirty="0" smtClean="0"/>
              <a:t>Q</a:t>
            </a:r>
            <a:r>
              <a:rPr lang="en-GB" dirty="0" smtClean="0"/>
              <a:t> in the three cases?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75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Know the 2.303 and the 59 mV ( ≈ 60 mV) of the Nernst equation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" y="3516449"/>
            <a:ext cx="9193159" cy="966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749" y="2302797"/>
            <a:ext cx="5469413" cy="965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7629" y="5084064"/>
            <a:ext cx="75023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n</a:t>
            </a:r>
            <a:r>
              <a:rPr lang="en-GB" i="1" dirty="0" err="1" smtClean="0"/>
              <a:t>x</a:t>
            </a:r>
            <a:r>
              <a:rPr lang="en-GB" dirty="0" smtClean="0"/>
              <a:t> = </a:t>
            </a:r>
            <a:r>
              <a:rPr lang="en-GB" dirty="0" err="1" smtClean="0"/>
              <a:t>ln</a:t>
            </a:r>
            <a:r>
              <a:rPr lang="en-GB" i="1" dirty="0" err="1" smtClean="0"/>
              <a:t>x</a:t>
            </a:r>
            <a:r>
              <a:rPr lang="en-GB" dirty="0" smtClean="0"/>
              <a:t>*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/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 = 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*</a:t>
            </a:r>
            <a:r>
              <a:rPr lang="en-GB" dirty="0" err="1" smtClean="0"/>
              <a:t>ln</a:t>
            </a:r>
            <a:r>
              <a:rPr lang="en-GB" i="1" dirty="0" err="1" smtClean="0"/>
              <a:t>x</a:t>
            </a:r>
            <a:r>
              <a:rPr lang="en-GB" dirty="0" smtClean="0"/>
              <a:t>/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 = 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*ln10/log10 = 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*ln10 </a:t>
            </a:r>
            <a:r>
              <a:rPr lang="en-GB" dirty="0" smtClean="0"/>
              <a:t>= </a:t>
            </a:r>
            <a:r>
              <a:rPr lang="en-GB" dirty="0" err="1" smtClean="0"/>
              <a:t>log</a:t>
            </a:r>
            <a:r>
              <a:rPr lang="en-GB" i="1" dirty="0" err="1" smtClean="0"/>
              <a:t>x</a:t>
            </a:r>
            <a:r>
              <a:rPr lang="en-GB" dirty="0" smtClean="0"/>
              <a:t>*2.303</a:t>
            </a:r>
          </a:p>
          <a:p>
            <a:endParaRPr lang="en-GB" dirty="0"/>
          </a:p>
          <a:p>
            <a:r>
              <a:rPr lang="en-GB" dirty="0" smtClean="0"/>
              <a:t>(</a:t>
            </a:r>
            <a:r>
              <a:rPr lang="en-GB" i="1" dirty="0" smtClean="0"/>
              <a:t>R</a:t>
            </a:r>
            <a:r>
              <a:rPr lang="en-GB" dirty="0" smtClean="0"/>
              <a:t>*298.15)/</a:t>
            </a:r>
            <a:r>
              <a:rPr lang="en-GB" i="1" dirty="0" smtClean="0"/>
              <a:t>F</a:t>
            </a:r>
            <a:r>
              <a:rPr lang="en-GB" dirty="0" smtClean="0"/>
              <a:t>)*2.303 = 0.059159 V = 59.159 mV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0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element and ion(s) redox and dominance diagrams </a:t>
            </a:r>
            <a:endParaRPr lang="en-GB" dirty="0"/>
          </a:p>
        </p:txBody>
      </p:sp>
      <p:pic>
        <p:nvPicPr>
          <p:cNvPr id="3" name="Picture 7" descr="D:\temp\DBJWEC001-216\WOST764\E-Book\6\6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757" y="2799096"/>
            <a:ext cx="54546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" y="3425781"/>
            <a:ext cx="3274452" cy="115909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859547" y="2087592"/>
            <a:ext cx="0" cy="36576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17056" y="1966821"/>
            <a:ext cx="830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 smtClean="0">
                <a:solidFill>
                  <a:srgbClr val="FF0000"/>
                </a:solidFill>
              </a:rPr>
              <a:t>E</a:t>
            </a:r>
            <a:r>
              <a:rPr lang="en-GB" baseline="-25000" dirty="0" err="1" smtClean="0">
                <a:solidFill>
                  <a:srgbClr val="FF0000"/>
                </a:solidFill>
              </a:rPr>
              <a:t>red</a:t>
            </a:r>
            <a:r>
              <a:rPr lang="en-GB" dirty="0" smtClean="0">
                <a:solidFill>
                  <a:srgbClr val="FF0000"/>
                </a:solidFill>
              </a:rPr>
              <a:t> (V)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650" y="5815584"/>
            <a:ext cx="1152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(No x axis)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15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0455" y="141668"/>
            <a:ext cx="8615967" cy="759853"/>
          </a:xfrm>
        </p:spPr>
        <p:txBody>
          <a:bodyPr/>
          <a:lstStyle/>
          <a:p>
            <a:r>
              <a:rPr lang="en-GB" dirty="0" smtClean="0"/>
              <a:t>Pourbaix diagrams for redox containing H</a:t>
            </a:r>
            <a:r>
              <a:rPr lang="en-GB" baseline="30000" dirty="0" smtClean="0"/>
              <a:t>+</a:t>
            </a:r>
            <a:r>
              <a:rPr lang="en-GB" dirty="0" smtClean="0"/>
              <a:t> or OH</a:t>
            </a:r>
            <a:r>
              <a:rPr lang="en-GB" baseline="30000" dirty="0" smtClean="0"/>
              <a:t>-</a:t>
            </a:r>
            <a:endParaRPr lang="en-GB" baseline="30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978" y="2335905"/>
            <a:ext cx="6121434" cy="4412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11" y="798489"/>
            <a:ext cx="6376224" cy="584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89" y="1248241"/>
            <a:ext cx="5394959" cy="979802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6" idx="3"/>
          </p:cNvCxnSpPr>
          <p:nvPr/>
        </p:nvCxnSpPr>
        <p:spPr>
          <a:xfrm>
            <a:off x="6727048" y="1738142"/>
            <a:ext cx="562394" cy="36581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58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70456" y="1056068"/>
            <a:ext cx="8244894" cy="5120895"/>
          </a:xfrm>
        </p:spPr>
        <p:txBody>
          <a:bodyPr/>
          <a:lstStyle/>
          <a:p>
            <a:r>
              <a:rPr lang="en-GB" dirty="0" smtClean="0"/>
              <a:t>Horizontal lines: Only redox and potential</a:t>
            </a:r>
          </a:p>
          <a:p>
            <a:r>
              <a:rPr lang="en-GB" dirty="0" smtClean="0"/>
              <a:t>Vertical lines: Only acid/base (chemistry), example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Diagonal lines: Both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0304" y="321972"/>
            <a:ext cx="8822108" cy="635455"/>
          </a:xfrm>
        </p:spPr>
        <p:txBody>
          <a:bodyPr/>
          <a:lstStyle/>
          <a:p>
            <a:r>
              <a:rPr lang="en-GB" dirty="0" smtClean="0"/>
              <a:t>Pourbaix diagrams for redox containing H</a:t>
            </a:r>
            <a:r>
              <a:rPr lang="en-GB" baseline="30000" dirty="0" smtClean="0"/>
              <a:t>+</a:t>
            </a:r>
            <a:r>
              <a:rPr lang="en-GB" dirty="0" smtClean="0"/>
              <a:t> or OH</a:t>
            </a:r>
            <a:r>
              <a:rPr lang="en-GB" baseline="30000" dirty="0" smtClean="0"/>
              <a:t>-</a:t>
            </a:r>
            <a:endParaRPr lang="en-GB" baseline="30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978" y="2335905"/>
            <a:ext cx="6121434" cy="441262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546242" y="2335905"/>
            <a:ext cx="1159100" cy="16694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77" y="1852276"/>
            <a:ext cx="5754843" cy="59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107583"/>
            <a:ext cx="7886700" cy="5069380"/>
          </a:xfrm>
        </p:spPr>
        <p:txBody>
          <a:bodyPr/>
          <a:lstStyle/>
          <a:p>
            <a:r>
              <a:rPr lang="en-GB" dirty="0" smtClean="0"/>
              <a:t>Write the reactions for these two lines (without peeking in the book)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2301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r>
              <a:rPr lang="en-GB" dirty="0" smtClean="0"/>
              <a:t>: Pourbaix diagram</a:t>
            </a:r>
            <a:endParaRPr lang="en-GB" baseline="30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494" y="2387421"/>
            <a:ext cx="6121434" cy="441262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927432" y="1511437"/>
            <a:ext cx="3587918" cy="32537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927432" y="1511437"/>
            <a:ext cx="352906" cy="33395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6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107583"/>
            <a:ext cx="7886700" cy="5069380"/>
          </a:xfrm>
        </p:spPr>
        <p:txBody>
          <a:bodyPr/>
          <a:lstStyle/>
          <a:p>
            <a:r>
              <a:rPr lang="en-GB" dirty="0" smtClean="0"/>
              <a:t>Calculate the dependency of potential on pH for the phase stability line governed by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2301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r>
              <a:rPr lang="en-GB" dirty="0" smtClean="0"/>
              <a:t>: Pourbaix diagram</a:t>
            </a:r>
            <a:endParaRPr lang="en-GB" baseline="30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494" y="2387421"/>
            <a:ext cx="6121434" cy="441262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6820626" y="2129623"/>
            <a:ext cx="1813048" cy="38332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74" y="1832678"/>
            <a:ext cx="6119921" cy="57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1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6061" y="17396"/>
            <a:ext cx="8834907" cy="935642"/>
          </a:xfrm>
        </p:spPr>
        <p:txBody>
          <a:bodyPr/>
          <a:lstStyle/>
          <a:p>
            <a:r>
              <a:rPr lang="en-GB" dirty="0" smtClean="0"/>
              <a:t>The very important O</a:t>
            </a:r>
            <a:r>
              <a:rPr lang="en-GB" baseline="-25000" dirty="0" smtClean="0"/>
              <a:t>2</a:t>
            </a:r>
            <a:r>
              <a:rPr lang="en-GB" dirty="0" smtClean="0"/>
              <a:t> / H</a:t>
            </a:r>
            <a:r>
              <a:rPr lang="en-GB" baseline="-25000" dirty="0" smtClean="0"/>
              <a:t>2</a:t>
            </a:r>
            <a:r>
              <a:rPr lang="en-GB" dirty="0" smtClean="0"/>
              <a:t>O / H</a:t>
            </a:r>
            <a:r>
              <a:rPr lang="en-GB" baseline="-25000" dirty="0" smtClean="0"/>
              <a:t>2</a:t>
            </a:r>
            <a:r>
              <a:rPr lang="en-GB" dirty="0" smtClean="0"/>
              <a:t> Pourbaix diagram</a:t>
            </a:r>
            <a:endParaRPr lang="en-GB" dirty="0"/>
          </a:p>
        </p:txBody>
      </p:sp>
      <p:pic>
        <p:nvPicPr>
          <p:cNvPr id="3" name="Picture 7" descr="D:\temp\DBJWEC001-216\WOST764\E-Book\6\6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4" y="1543205"/>
            <a:ext cx="7274457" cy="516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960473" y="1064296"/>
            <a:ext cx="724205" cy="932753"/>
            <a:chOff x="1960473" y="1064296"/>
            <a:chExt cx="724205" cy="932753"/>
          </a:xfrm>
        </p:grpSpPr>
        <p:sp>
          <p:nvSpPr>
            <p:cNvPr id="2" name="Oval 1"/>
            <p:cNvSpPr/>
            <p:nvPr/>
          </p:nvSpPr>
          <p:spPr>
            <a:xfrm>
              <a:off x="1960473" y="1324051"/>
              <a:ext cx="680314" cy="67299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92610" y="106429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?</a:t>
              </a:r>
              <a:endParaRPr lang="en-GB" dirty="0"/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1960473" y="718958"/>
            <a:ext cx="5910682" cy="195841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15367" y="1588247"/>
            <a:ext cx="5948473" cy="198157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94330" y="1975105"/>
            <a:ext cx="2223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line for O</a:t>
            </a:r>
            <a:r>
              <a:rPr lang="en-GB" baseline="-25000" dirty="0" smtClean="0"/>
              <a:t>2</a:t>
            </a:r>
            <a:r>
              <a:rPr lang="en-GB" dirty="0" smtClean="0"/>
              <a:t>(</a:t>
            </a:r>
            <a:r>
              <a:rPr lang="en-GB" i="1" dirty="0" smtClean="0"/>
              <a:t>g</a:t>
            </a:r>
            <a:r>
              <a:rPr lang="en-GB" dirty="0" smtClean="0"/>
              <a:t>) in the textbook is misplaced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30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268" y="927279"/>
            <a:ext cx="4209690" cy="5249684"/>
          </a:xfrm>
        </p:spPr>
        <p:txBody>
          <a:bodyPr/>
          <a:lstStyle/>
          <a:p>
            <a:r>
              <a:rPr lang="en-GB" dirty="0" smtClean="0"/>
              <a:t>What are the lines?</a:t>
            </a:r>
          </a:p>
          <a:p>
            <a:endParaRPr lang="en-GB" dirty="0"/>
          </a:p>
          <a:p>
            <a:r>
              <a:rPr lang="en-GB" dirty="0" smtClean="0"/>
              <a:t>Write reactions for the stability lines and derive the pH dependencies</a:t>
            </a:r>
          </a:p>
          <a:p>
            <a:endParaRPr lang="en-GB" dirty="0"/>
          </a:p>
          <a:p>
            <a:r>
              <a:rPr lang="en-GB" dirty="0" smtClean="0"/>
              <a:t>Why are O</a:t>
            </a:r>
            <a:r>
              <a:rPr lang="en-GB" baseline="-25000" dirty="0" smtClean="0"/>
              <a:t>3</a:t>
            </a:r>
            <a:r>
              <a:rPr lang="en-GB" dirty="0" smtClean="0"/>
              <a:t>(g), H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, or OH</a:t>
            </a:r>
            <a:r>
              <a:rPr lang="en-GB" baseline="30000" dirty="0" smtClean="0"/>
              <a:t>*</a:t>
            </a:r>
            <a:r>
              <a:rPr lang="en-GB" dirty="0" smtClean="0"/>
              <a:t> not represented?</a:t>
            </a:r>
          </a:p>
          <a:p>
            <a:endParaRPr lang="en-GB" baseline="30000" dirty="0"/>
          </a:p>
          <a:p>
            <a:r>
              <a:rPr lang="en-GB" dirty="0" smtClean="0"/>
              <a:t>Sketch lines with 0.6 V overpotential required to run the half cell reactions at any appreciable speed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7279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Exercises</a:t>
            </a:r>
            <a:r>
              <a:rPr lang="en-GB" dirty="0" smtClean="0"/>
              <a:t>: O</a:t>
            </a:r>
            <a:r>
              <a:rPr lang="en-GB" baseline="-25000" dirty="0" smtClean="0"/>
              <a:t>2</a:t>
            </a:r>
            <a:r>
              <a:rPr lang="en-GB" dirty="0" smtClean="0"/>
              <a:t> / H</a:t>
            </a:r>
            <a:r>
              <a:rPr lang="en-GB" baseline="-25000" dirty="0" smtClean="0"/>
              <a:t>2</a:t>
            </a:r>
            <a:r>
              <a:rPr lang="en-GB" dirty="0" smtClean="0"/>
              <a:t>O / H</a:t>
            </a:r>
            <a:r>
              <a:rPr lang="en-GB" baseline="-25000" dirty="0" smtClean="0"/>
              <a:t>2</a:t>
            </a:r>
            <a:r>
              <a:rPr lang="en-GB" dirty="0" smtClean="0"/>
              <a:t> Pourbaix diagram</a:t>
            </a:r>
            <a:endParaRPr lang="en-GB" dirty="0"/>
          </a:p>
        </p:txBody>
      </p:sp>
      <p:pic>
        <p:nvPicPr>
          <p:cNvPr id="3" name="Picture 7" descr="D:\temp\DBJWEC001-216\WOST764\E-Book\6\6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888" y="3370134"/>
            <a:ext cx="4770470" cy="339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814" y="1242204"/>
            <a:ext cx="8449056" cy="5429258"/>
          </a:xfrm>
        </p:spPr>
        <p:txBody>
          <a:bodyPr/>
          <a:lstStyle/>
          <a:p>
            <a:r>
              <a:rPr lang="en-GB" dirty="0" smtClean="0"/>
              <a:t>Active electrodes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vs</a:t>
            </a:r>
          </a:p>
          <a:p>
            <a:endParaRPr lang="en-GB" dirty="0" smtClean="0"/>
          </a:p>
          <a:p>
            <a:r>
              <a:rPr lang="en-GB" dirty="0" smtClean="0"/>
              <a:t>Inert electrodes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Often catalytic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Noble metals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Graphite</a:t>
            </a:r>
          </a:p>
          <a:p>
            <a:pPr lvl="1"/>
            <a:r>
              <a:rPr lang="en-GB" dirty="0" smtClean="0"/>
              <a:t>Glassy carbon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Oxides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Enzymes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448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Working electrodes – materials and geometries</a:t>
            </a:r>
            <a:endParaRPr lang="en-GB" dirty="0"/>
          </a:p>
        </p:txBody>
      </p:sp>
      <p:pic>
        <p:nvPicPr>
          <p:cNvPr id="4" name="Picture 7" descr="D:\temp\DBJWEC001-216\WOST764\E-Book\6\6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14" y="2525725"/>
            <a:ext cx="4612757" cy="422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7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What do the electrodes on the previous slide have in common? (According to the text book)</a:t>
            </a:r>
          </a:p>
          <a:p>
            <a:endParaRPr lang="en-GB" dirty="0"/>
          </a:p>
          <a:p>
            <a:r>
              <a:rPr lang="en-GB" dirty="0" smtClean="0"/>
              <a:t>Discuss advantages and disadvantages to the different geometries</a:t>
            </a:r>
          </a:p>
          <a:p>
            <a:endParaRPr lang="en-GB" dirty="0"/>
          </a:p>
          <a:p>
            <a:r>
              <a:rPr lang="en-GB" dirty="0" smtClean="0"/>
              <a:t>How can we eliminate or reduce gradients in the activities in reactants and products?</a:t>
            </a:r>
          </a:p>
          <a:p>
            <a:endParaRPr lang="en-GB" dirty="0"/>
          </a:p>
          <a:p>
            <a:r>
              <a:rPr lang="en-GB" dirty="0" smtClean="0"/>
              <a:t>Name some </a:t>
            </a:r>
            <a:r>
              <a:rPr lang="en-GB" i="1" dirty="0" smtClean="0"/>
              <a:t>active</a:t>
            </a:r>
            <a:r>
              <a:rPr lang="en-GB" dirty="0" smtClean="0"/>
              <a:t> electrodes</a:t>
            </a:r>
          </a:p>
          <a:p>
            <a:endParaRPr lang="en-GB" dirty="0"/>
          </a:p>
          <a:p>
            <a:r>
              <a:rPr lang="en-GB" dirty="0" smtClean="0"/>
              <a:t>For each of the examples of classes of </a:t>
            </a:r>
            <a:r>
              <a:rPr lang="en-GB" i="1" dirty="0" smtClean="0"/>
              <a:t>inert</a:t>
            </a:r>
            <a:r>
              <a:rPr lang="en-GB" dirty="0" smtClean="0"/>
              <a:t> electrodes, name an example and why it may be interesting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Check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Measuring potentials at open circuit; thermodynamics</a:t>
            </a:r>
          </a:p>
          <a:p>
            <a:endParaRPr lang="en-GB" dirty="0"/>
          </a:p>
          <a:p>
            <a:r>
              <a:rPr lang="en-GB" dirty="0" smtClean="0"/>
              <a:t>Connected to activities and concentrations via the Nernst equation</a:t>
            </a:r>
          </a:p>
          <a:p>
            <a:endParaRPr lang="en-GB" dirty="0"/>
          </a:p>
          <a:p>
            <a:r>
              <a:rPr lang="en-GB" dirty="0" smtClean="0"/>
              <a:t>Measure vs suitable reference electrode</a:t>
            </a:r>
          </a:p>
          <a:p>
            <a:endParaRPr lang="en-GB" dirty="0"/>
          </a:p>
          <a:p>
            <a:r>
              <a:rPr lang="en-GB" dirty="0" smtClean="0"/>
              <a:t>Ion-specific electrode, or ion-selective electrode (ISE)</a:t>
            </a:r>
          </a:p>
          <a:p>
            <a:endParaRPr lang="en-GB" dirty="0"/>
          </a:p>
          <a:p>
            <a:r>
              <a:rPr lang="en-GB" dirty="0" smtClean="0"/>
              <a:t>Cu</a:t>
            </a:r>
            <a:r>
              <a:rPr lang="en-GB" baseline="30000" dirty="0" smtClean="0"/>
              <a:t>2+</a:t>
            </a:r>
            <a:r>
              <a:rPr lang="en-GB" dirty="0" smtClean="0"/>
              <a:t>/ Cu  and  </a:t>
            </a:r>
            <a:r>
              <a:rPr lang="en-GB" dirty="0" err="1" smtClean="0"/>
              <a:t>AgCl</a:t>
            </a:r>
            <a:r>
              <a:rPr lang="en-GB" dirty="0" smtClean="0"/>
              <a:t>/Ag are examples of ISEs for Cu</a:t>
            </a:r>
            <a:r>
              <a:rPr lang="en-GB" sz="2000" baseline="30000" dirty="0" smtClean="0"/>
              <a:t>2+</a:t>
            </a:r>
            <a:r>
              <a:rPr lang="en-GB" dirty="0" smtClean="0"/>
              <a:t> and Cl</a:t>
            </a:r>
            <a:r>
              <a:rPr lang="en-GB" baseline="30000" dirty="0" smtClean="0"/>
              <a:t>-</a:t>
            </a:r>
            <a:r>
              <a:rPr lang="en-GB" dirty="0" smtClean="0"/>
              <a:t> ions, respectively. But strong interference from e.g. Ag</a:t>
            </a:r>
            <a:r>
              <a:rPr lang="en-GB" baseline="30000" dirty="0" smtClean="0"/>
              <a:t>+</a:t>
            </a:r>
            <a:r>
              <a:rPr lang="en-GB" dirty="0" smtClean="0"/>
              <a:t> and Br</a:t>
            </a:r>
            <a:r>
              <a:rPr lang="en-GB" baseline="30000" dirty="0" smtClean="0"/>
              <a:t>-</a:t>
            </a:r>
            <a:r>
              <a:rPr lang="en-GB" dirty="0" smtClean="0"/>
              <a:t> ions, respectively.</a:t>
            </a:r>
            <a:endParaRPr lang="en-GB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Potentiometry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8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6350963" y="4717091"/>
            <a:ext cx="1946200" cy="1558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595289" y="4841448"/>
            <a:ext cx="611144" cy="12508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3751476" y="4717091"/>
            <a:ext cx="2003305" cy="1558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Rectangle 41"/>
          <p:cNvSpPr/>
          <p:nvPr/>
        </p:nvSpPr>
        <p:spPr>
          <a:xfrm>
            <a:off x="3916964" y="4842663"/>
            <a:ext cx="611144" cy="12508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4195265" y="478514"/>
            <a:ext cx="3697320" cy="618770"/>
            <a:chOff x="3895344" y="815010"/>
            <a:chExt cx="3697320" cy="618770"/>
          </a:xfrm>
        </p:grpSpPr>
        <p:cxnSp>
          <p:nvCxnSpPr>
            <p:cNvPr id="10" name="Straight Connector 9"/>
            <p:cNvCxnSpPr>
              <a:stCxn id="6" idx="0"/>
            </p:cNvCxnSpPr>
            <p:nvPr/>
          </p:nvCxnSpPr>
          <p:spPr>
            <a:xfrm flipV="1">
              <a:off x="3914345" y="815010"/>
              <a:ext cx="2945" cy="61877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895344" y="822326"/>
              <a:ext cx="36941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endCxn id="25" idx="0"/>
            </p:cNvCxnSpPr>
            <p:nvPr/>
          </p:nvCxnSpPr>
          <p:spPr>
            <a:xfrm>
              <a:off x="7589523" y="822326"/>
              <a:ext cx="3141" cy="6102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3070" y="1825625"/>
            <a:ext cx="3461313" cy="4351338"/>
          </a:xfrm>
        </p:spPr>
        <p:txBody>
          <a:bodyPr/>
          <a:lstStyle/>
          <a:p>
            <a:r>
              <a:rPr lang="en-GB" dirty="0" smtClean="0"/>
              <a:t>Cu</a:t>
            </a:r>
            <a:r>
              <a:rPr lang="en-GB" baseline="30000" dirty="0" smtClean="0"/>
              <a:t>2+</a:t>
            </a:r>
            <a:r>
              <a:rPr lang="en-GB" dirty="0" smtClean="0"/>
              <a:t> / </a:t>
            </a:r>
            <a:r>
              <a:rPr lang="en-GB" dirty="0" smtClean="0"/>
              <a:t>Cu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Cu</a:t>
            </a:r>
            <a:r>
              <a:rPr lang="en-GB" baseline="30000" dirty="0" smtClean="0"/>
              <a:t>2+</a:t>
            </a:r>
            <a:r>
              <a:rPr lang="en-GB" dirty="0" smtClean="0"/>
              <a:t>(</a:t>
            </a:r>
            <a:r>
              <a:rPr lang="en-GB" i="1" dirty="0" smtClean="0"/>
              <a:t>aq</a:t>
            </a:r>
            <a:r>
              <a:rPr lang="en-GB" dirty="0" smtClean="0"/>
              <a:t>) + e</a:t>
            </a:r>
            <a:r>
              <a:rPr lang="en-GB" baseline="30000" dirty="0" smtClean="0"/>
              <a:t>-</a:t>
            </a:r>
            <a:r>
              <a:rPr lang="en-GB" dirty="0" smtClean="0"/>
              <a:t> ↔ Cu(</a:t>
            </a:r>
            <a:r>
              <a:rPr lang="en-GB" i="1" dirty="0" smtClean="0"/>
              <a:t>s</a:t>
            </a:r>
            <a:r>
              <a:rPr lang="en-GB" dirty="0" smtClean="0"/>
              <a:t>)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AgCl </a:t>
            </a:r>
            <a:r>
              <a:rPr lang="en-GB" dirty="0" smtClean="0"/>
              <a:t>/ </a:t>
            </a:r>
            <a:r>
              <a:rPr lang="en-GB" dirty="0" smtClean="0"/>
              <a:t>Ag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AgCl(</a:t>
            </a:r>
            <a:r>
              <a:rPr lang="en-GB" i="1" dirty="0" smtClean="0"/>
              <a:t>s</a:t>
            </a:r>
            <a:r>
              <a:rPr lang="en-GB" dirty="0" smtClean="0"/>
              <a:t>) + e</a:t>
            </a:r>
            <a:r>
              <a:rPr lang="en-GB" baseline="30000" dirty="0" smtClean="0"/>
              <a:t>-</a:t>
            </a:r>
            <a:r>
              <a:rPr lang="en-GB" dirty="0" smtClean="0"/>
              <a:t> ↔ Ag(</a:t>
            </a:r>
            <a:r>
              <a:rPr lang="en-GB" i="1" dirty="0" smtClean="0"/>
              <a:t>s</a:t>
            </a:r>
            <a:r>
              <a:rPr lang="en-GB" dirty="0" smtClean="0"/>
              <a:t>) + Cl</a:t>
            </a:r>
            <a:r>
              <a:rPr lang="en-GB" baseline="30000" dirty="0" smtClean="0"/>
              <a:t>-</a:t>
            </a:r>
            <a:r>
              <a:rPr lang="en-GB" dirty="0" smtClean="0"/>
              <a:t>(</a:t>
            </a:r>
            <a:r>
              <a:rPr lang="en-GB" i="1" dirty="0" smtClean="0"/>
              <a:t>aq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2430172" cy="726647"/>
          </a:xfrm>
        </p:spPr>
        <p:txBody>
          <a:bodyPr/>
          <a:lstStyle/>
          <a:p>
            <a:r>
              <a:rPr lang="en-GB" dirty="0" smtClean="0"/>
              <a:t>Simple ISEs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745379" y="1550826"/>
            <a:ext cx="2003305" cy="1558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344866" y="1550826"/>
            <a:ext cx="1946200" cy="1558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988208" y="1097284"/>
            <a:ext cx="452115" cy="176296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5669278" y="208244"/>
            <a:ext cx="723969" cy="52345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U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Block Arc 17"/>
          <p:cNvSpPr/>
          <p:nvPr/>
        </p:nvSpPr>
        <p:spPr>
          <a:xfrm>
            <a:off x="5050788" y="1049100"/>
            <a:ext cx="1913639" cy="1386865"/>
          </a:xfrm>
          <a:prstGeom prst="blockArc">
            <a:avLst>
              <a:gd name="adj1" fmla="val 10772647"/>
              <a:gd name="adj2" fmla="val 21468968"/>
              <a:gd name="adj3" fmla="val 9529"/>
            </a:avLst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70474" y="1868229"/>
            <a:ext cx="1314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CuSO</a:t>
            </a:r>
            <a:r>
              <a:rPr lang="en-GB" baseline="-25000" dirty="0">
                <a:solidFill>
                  <a:schemeClr val="bg1"/>
                </a:solidFill>
              </a:rPr>
              <a:t>4</a:t>
            </a:r>
            <a:r>
              <a:rPr lang="en-GB" dirty="0">
                <a:solidFill>
                  <a:schemeClr val="bg1"/>
                </a:solidFill>
              </a:rPr>
              <a:t>(</a:t>
            </a:r>
            <a:r>
              <a:rPr lang="en-GB" dirty="0" err="1">
                <a:solidFill>
                  <a:schemeClr val="bg1"/>
                </a:solidFill>
              </a:rPr>
              <a:t>aq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[Cu</a:t>
            </a:r>
            <a:r>
              <a:rPr lang="en-GB" baseline="30000" dirty="0" smtClean="0">
                <a:solidFill>
                  <a:schemeClr val="bg1"/>
                </a:solidFill>
              </a:rPr>
              <a:t>2+</a:t>
            </a:r>
            <a:r>
              <a:rPr lang="en-GB" dirty="0" smtClean="0">
                <a:solidFill>
                  <a:schemeClr val="bg1"/>
                </a:solidFill>
              </a:rPr>
              <a:t>] = 1 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66527" y="1096069"/>
            <a:ext cx="452115" cy="176296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6393247" y="1888959"/>
            <a:ext cx="1305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[Cu</a:t>
            </a:r>
            <a:r>
              <a:rPr lang="en-GB" baseline="30000" dirty="0" smtClean="0"/>
              <a:t>2+</a:t>
            </a:r>
            <a:r>
              <a:rPr lang="en-GB" dirty="0" smtClean="0"/>
              <a:t>] = ? 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94305" y="4263549"/>
            <a:ext cx="452115" cy="176296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Ag</a:t>
            </a:r>
            <a:endParaRPr lang="en-GB" dirty="0"/>
          </a:p>
        </p:txBody>
      </p:sp>
      <p:sp>
        <p:nvSpPr>
          <p:cNvPr id="35" name="Block Arc 34"/>
          <p:cNvSpPr/>
          <p:nvPr/>
        </p:nvSpPr>
        <p:spPr>
          <a:xfrm>
            <a:off x="5056885" y="4215365"/>
            <a:ext cx="1913639" cy="1386865"/>
          </a:xfrm>
          <a:prstGeom prst="blockArc">
            <a:avLst>
              <a:gd name="adj1" fmla="val 10772647"/>
              <a:gd name="adj2" fmla="val 21468968"/>
              <a:gd name="adj3" fmla="val 9529"/>
            </a:avLst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76571" y="5034494"/>
            <a:ext cx="11368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KCl</a:t>
            </a:r>
            <a:r>
              <a:rPr lang="en-GB" dirty="0" smtClean="0"/>
              <a:t>(</a:t>
            </a:r>
            <a:r>
              <a:rPr lang="en-GB" dirty="0" err="1" smtClean="0"/>
              <a:t>aq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 smtClean="0"/>
              <a:t>[Cl</a:t>
            </a:r>
            <a:r>
              <a:rPr lang="en-GB" baseline="30000" dirty="0" smtClean="0"/>
              <a:t>-</a:t>
            </a:r>
            <a:r>
              <a:rPr lang="en-GB" dirty="0" smtClean="0"/>
              <a:t>] = 1 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72624" y="4262334"/>
            <a:ext cx="452115" cy="176296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Ag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6399344" y="5055224"/>
            <a:ext cx="11272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[Cl</a:t>
            </a:r>
            <a:r>
              <a:rPr lang="en-GB" baseline="30000" dirty="0"/>
              <a:t>-</a:t>
            </a:r>
            <a:r>
              <a:rPr lang="en-GB" dirty="0" smtClean="0"/>
              <a:t>] = ? M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4201362" y="3652095"/>
            <a:ext cx="3694179" cy="611454"/>
            <a:chOff x="3901441" y="3674040"/>
            <a:chExt cx="3694179" cy="611454"/>
          </a:xfrm>
        </p:grpSpPr>
        <p:grpSp>
          <p:nvGrpSpPr>
            <p:cNvPr id="27" name="Group 26"/>
            <p:cNvGrpSpPr/>
            <p:nvPr/>
          </p:nvGrpSpPr>
          <p:grpSpPr>
            <a:xfrm>
              <a:off x="3901441" y="3674040"/>
              <a:ext cx="3694179" cy="611454"/>
              <a:chOff x="3895344" y="822326"/>
              <a:chExt cx="3694179" cy="611454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3895344" y="822326"/>
                <a:ext cx="36941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7589523" y="822326"/>
                <a:ext cx="0" cy="611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Straight Connector 39"/>
            <p:cNvCxnSpPr/>
            <p:nvPr/>
          </p:nvCxnSpPr>
          <p:spPr>
            <a:xfrm>
              <a:off x="3914345" y="3674040"/>
              <a:ext cx="0" cy="61145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ounded Rectangle 33"/>
          <p:cNvSpPr/>
          <p:nvPr/>
        </p:nvSpPr>
        <p:spPr>
          <a:xfrm>
            <a:off x="5669278" y="3375557"/>
            <a:ext cx="675588" cy="5525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U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69377" y="5097565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AgCl</a:t>
            </a:r>
            <a:endParaRPr lang="en-GB" dirty="0"/>
          </a:p>
        </p:txBody>
      </p:sp>
      <p:cxnSp>
        <p:nvCxnSpPr>
          <p:cNvPr id="46" name="Straight Arrow Connector 45"/>
          <p:cNvCxnSpPr>
            <a:stCxn id="44" idx="1"/>
            <a:endCxn id="43" idx="3"/>
          </p:cNvCxnSpPr>
          <p:nvPr/>
        </p:nvCxnSpPr>
        <p:spPr>
          <a:xfrm flipH="1">
            <a:off x="8206433" y="5282231"/>
            <a:ext cx="262944" cy="184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1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433" y="5184647"/>
            <a:ext cx="2427732" cy="16184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5" y="3734116"/>
            <a:ext cx="6561361" cy="312871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24380"/>
            <a:ext cx="2142602" cy="909248"/>
          </a:xfrm>
        </p:spPr>
        <p:txBody>
          <a:bodyPr/>
          <a:lstStyle/>
          <a:p>
            <a:r>
              <a:rPr lang="en-GB" i="1" dirty="0" smtClean="0"/>
              <a:t>p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 sensor</a:t>
            </a:r>
          </a:p>
          <a:p>
            <a:r>
              <a:rPr lang="en-GB" dirty="0" smtClean="0"/>
              <a:t>“Lambda” </a:t>
            </a:r>
            <a:r>
              <a:rPr lang="en-GB" dirty="0" err="1" smtClean="0"/>
              <a:t>sond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57824"/>
            <a:ext cx="7886700" cy="773289"/>
          </a:xfrm>
        </p:spPr>
        <p:txBody>
          <a:bodyPr/>
          <a:lstStyle/>
          <a:p>
            <a:r>
              <a:rPr lang="en-GB" dirty="0" smtClean="0"/>
              <a:t>Solid electrolyte potentiometric sensors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356909" y="2659559"/>
            <a:ext cx="1536192" cy="24318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Zr</a:t>
            </a:r>
            <a:r>
              <a:rPr lang="en-GB" baseline="-25000" dirty="0" smtClean="0">
                <a:solidFill>
                  <a:schemeClr val="tx1"/>
                </a:solidFill>
              </a:rPr>
              <a:t>0.9</a:t>
            </a:r>
            <a:r>
              <a:rPr lang="en-GB" dirty="0" smtClean="0">
                <a:solidFill>
                  <a:schemeClr val="tx1"/>
                </a:solidFill>
              </a:rPr>
              <a:t>Y</a:t>
            </a:r>
            <a:r>
              <a:rPr lang="en-GB" baseline="-25000" dirty="0" smtClean="0">
                <a:solidFill>
                  <a:schemeClr val="tx1"/>
                </a:solidFill>
              </a:rPr>
              <a:t>0.1</a:t>
            </a:r>
            <a:r>
              <a:rPr lang="en-GB" dirty="0" smtClean="0">
                <a:solidFill>
                  <a:schemeClr val="tx1"/>
                </a:solidFill>
              </a:rPr>
              <a:t>O</a:t>
            </a:r>
            <a:r>
              <a:rPr lang="en-GB" baseline="-25000" dirty="0" smtClean="0">
                <a:solidFill>
                  <a:schemeClr val="tx1"/>
                </a:solidFill>
              </a:rPr>
              <a:t>1.95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(YSZ)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</a:t>
            </a:r>
            <a:r>
              <a:rPr lang="en-GB" baseline="30000" dirty="0" smtClean="0">
                <a:solidFill>
                  <a:schemeClr val="tx1"/>
                </a:solidFill>
              </a:rPr>
              <a:t>2-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v</a:t>
            </a:r>
            <a:r>
              <a:rPr lang="en-GB" baseline="-25000" dirty="0" err="1" smtClean="0">
                <a:solidFill>
                  <a:schemeClr val="tx1"/>
                </a:solidFill>
              </a:rPr>
              <a:t>O</a:t>
            </a:r>
            <a:r>
              <a:rPr lang="en-GB" baseline="30000" dirty="0" smtClean="0">
                <a:solidFill>
                  <a:schemeClr val="tx1"/>
                </a:solidFill>
              </a:rPr>
              <a:t>**</a:t>
            </a:r>
            <a:endParaRPr lang="en-GB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6441" y="2867560"/>
            <a:ext cx="80468" cy="20043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93101" y="2867559"/>
            <a:ext cx="80468" cy="20043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5" idx="0"/>
          </p:cNvCxnSpPr>
          <p:nvPr/>
        </p:nvCxnSpPr>
        <p:spPr>
          <a:xfrm flipV="1">
            <a:off x="6316675" y="2267714"/>
            <a:ext cx="0" cy="5998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16675" y="2267714"/>
            <a:ext cx="16166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936994" y="2267714"/>
            <a:ext cx="0" cy="5998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934809" y="2033628"/>
            <a:ext cx="358445" cy="4462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107237" y="3637642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p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 = 0.21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8077208" y="363764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p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 = ?</a:t>
            </a:r>
            <a:endParaRPr lang="en-GB" dirty="0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12" y="2063669"/>
            <a:ext cx="2440834" cy="167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3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24380"/>
            <a:ext cx="7798460" cy="909248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 smtClean="0"/>
              <a:t>p</a:t>
            </a:r>
            <a:r>
              <a:rPr lang="en-GB" dirty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 sensor</a:t>
            </a:r>
          </a:p>
          <a:p>
            <a:r>
              <a:rPr lang="en-GB" dirty="0" smtClean="0"/>
              <a:t>Japanese TYK “NOTORP” for </a:t>
            </a:r>
            <a:r>
              <a:rPr lang="en-GB" i="1" dirty="0" smtClean="0"/>
              <a:t>p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 in molten aluminium based on proton conducting acceptor-doped CaZrO</a:t>
            </a:r>
            <a:r>
              <a:rPr lang="en-GB" baseline="-25000" dirty="0" smtClean="0"/>
              <a:t>3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57824"/>
            <a:ext cx="7886700" cy="773289"/>
          </a:xfrm>
        </p:spPr>
        <p:txBody>
          <a:bodyPr/>
          <a:lstStyle/>
          <a:p>
            <a:r>
              <a:rPr lang="en-GB" dirty="0" smtClean="0"/>
              <a:t>Solid electrolyte potentiometric sensors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356909" y="2659559"/>
            <a:ext cx="1536192" cy="2431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CaZr</a:t>
            </a:r>
            <a:r>
              <a:rPr lang="en-GB" sz="1600" baseline="-25000" dirty="0" smtClean="0">
                <a:solidFill>
                  <a:schemeClr val="tx1"/>
                </a:solidFill>
              </a:rPr>
              <a:t>0.9</a:t>
            </a:r>
            <a:r>
              <a:rPr lang="en-GB" sz="1600" dirty="0" smtClean="0">
                <a:solidFill>
                  <a:schemeClr val="tx1"/>
                </a:solidFill>
              </a:rPr>
              <a:t>Y</a:t>
            </a:r>
            <a:r>
              <a:rPr lang="en-GB" sz="1600" baseline="-25000" dirty="0" smtClean="0">
                <a:solidFill>
                  <a:schemeClr val="tx1"/>
                </a:solidFill>
              </a:rPr>
              <a:t>0.1</a:t>
            </a:r>
            <a:r>
              <a:rPr lang="en-GB" sz="1600" dirty="0" smtClean="0">
                <a:solidFill>
                  <a:schemeClr val="tx1"/>
                </a:solidFill>
              </a:rPr>
              <a:t>O</a:t>
            </a:r>
            <a:r>
              <a:rPr lang="en-GB" sz="1600" baseline="-25000" dirty="0">
                <a:solidFill>
                  <a:schemeClr val="tx1"/>
                </a:solidFill>
              </a:rPr>
              <a:t>2</a:t>
            </a:r>
            <a:r>
              <a:rPr lang="en-GB" sz="1600" baseline="-25000" dirty="0" smtClean="0">
                <a:solidFill>
                  <a:schemeClr val="tx1"/>
                </a:solidFill>
              </a:rPr>
              <a:t>.95</a:t>
            </a:r>
            <a:endParaRPr lang="en-GB" sz="1600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(CZY)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</a:t>
            </a:r>
            <a:r>
              <a:rPr lang="en-GB" baseline="30000" dirty="0" smtClean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5" name="Rectangle 4"/>
          <p:cNvSpPr/>
          <p:nvPr/>
        </p:nvSpPr>
        <p:spPr>
          <a:xfrm>
            <a:off x="6276441" y="2867560"/>
            <a:ext cx="80468" cy="20043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93101" y="2867559"/>
            <a:ext cx="80468" cy="20043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5" idx="0"/>
          </p:cNvCxnSpPr>
          <p:nvPr/>
        </p:nvCxnSpPr>
        <p:spPr>
          <a:xfrm flipV="1">
            <a:off x="6316675" y="2267714"/>
            <a:ext cx="0" cy="5998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16675" y="2267714"/>
            <a:ext cx="16166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936994" y="2267714"/>
            <a:ext cx="0" cy="5998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934809" y="2033628"/>
            <a:ext cx="358445" cy="4462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960935" y="3637642"/>
            <a:ext cx="128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p</a:t>
            </a:r>
            <a:r>
              <a:rPr lang="en-GB" dirty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 = 1 </a:t>
            </a:r>
            <a:r>
              <a:rPr lang="en-GB" dirty="0" err="1" smtClean="0"/>
              <a:t>atm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8077208" y="363764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p</a:t>
            </a:r>
            <a:r>
              <a:rPr lang="en-GB" dirty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 = ?</a:t>
            </a:r>
            <a:endParaRPr lang="en-GB" dirty="0"/>
          </a:p>
        </p:txBody>
      </p:sp>
      <p:pic>
        <p:nvPicPr>
          <p:cNvPr id="19" name="Picture 2" descr="https://d.wsew.jp/__novaimages/5981346?v=637069155681200000&amp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76" y="1967790"/>
            <a:ext cx="3179671" cy="476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2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234" y="3352095"/>
            <a:ext cx="4974985" cy="66199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8989" y="650841"/>
            <a:ext cx="8814816" cy="287508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We concentrate on one simple example; An ISE for </a:t>
            </a:r>
            <a:r>
              <a:rPr lang="en-GB" dirty="0"/>
              <a:t>F</a:t>
            </a:r>
            <a:r>
              <a:rPr lang="en-GB" baseline="30000" dirty="0"/>
              <a:t>-</a:t>
            </a:r>
            <a:r>
              <a:rPr lang="en-GB" dirty="0"/>
              <a:t> </a:t>
            </a:r>
            <a:r>
              <a:rPr lang="en-GB" dirty="0" smtClean="0"/>
              <a:t>ions.</a:t>
            </a:r>
          </a:p>
          <a:p>
            <a:endParaRPr lang="en-GB" dirty="0" smtClean="0"/>
          </a:p>
          <a:p>
            <a:r>
              <a:rPr lang="en-GB" dirty="0" smtClean="0"/>
              <a:t>The ISE is a AgCl/Ag electrode in </a:t>
            </a:r>
            <a:r>
              <a:rPr lang="en-GB" dirty="0" err="1" smtClean="0"/>
              <a:t>KCl</a:t>
            </a:r>
            <a:r>
              <a:rPr lang="en-GB" dirty="0" smtClean="0"/>
              <a:t> + KF solution with known [F</a:t>
            </a:r>
            <a:r>
              <a:rPr lang="en-GB" baseline="30000" dirty="0" smtClean="0"/>
              <a:t>-</a:t>
            </a:r>
            <a:r>
              <a:rPr lang="en-GB" dirty="0" smtClean="0"/>
              <a:t>]</a:t>
            </a:r>
            <a:r>
              <a:rPr lang="en-GB" baseline="-25000" dirty="0" smtClean="0"/>
              <a:t>inner</a:t>
            </a:r>
          </a:p>
          <a:p>
            <a:pPr lvl="1"/>
            <a:r>
              <a:rPr lang="en-GB" dirty="0" smtClean="0"/>
              <a:t>The ISE membrane is selectively F</a:t>
            </a:r>
            <a:r>
              <a:rPr lang="en-GB" baseline="30000" dirty="0" smtClean="0"/>
              <a:t>-</a:t>
            </a:r>
            <a:r>
              <a:rPr lang="en-GB" dirty="0" smtClean="0"/>
              <a:t> conductive</a:t>
            </a:r>
          </a:p>
          <a:p>
            <a:r>
              <a:rPr lang="en-GB" dirty="0" smtClean="0"/>
              <a:t>Reference is a </a:t>
            </a:r>
            <a:r>
              <a:rPr lang="en-GB" dirty="0" err="1"/>
              <a:t>AgCl</a:t>
            </a:r>
            <a:r>
              <a:rPr lang="en-GB" dirty="0"/>
              <a:t>/Ag electrode in </a:t>
            </a:r>
            <a:r>
              <a:rPr lang="en-GB" dirty="0" err="1" smtClean="0"/>
              <a:t>KCl</a:t>
            </a:r>
            <a:r>
              <a:rPr lang="en-GB" dirty="0" smtClean="0"/>
              <a:t>, open to test solution with unknown [F</a:t>
            </a:r>
            <a:r>
              <a:rPr lang="en-GB" baseline="30000" dirty="0" smtClean="0"/>
              <a:t>-</a:t>
            </a:r>
            <a:r>
              <a:rPr lang="en-GB" dirty="0" smtClean="0"/>
              <a:t>]</a:t>
            </a:r>
            <a:r>
              <a:rPr lang="en-GB" baseline="-25000" dirty="0" smtClean="0"/>
              <a:t>outer</a:t>
            </a:r>
            <a:endParaRPr lang="en-GB" baseline="-25000" dirty="0"/>
          </a:p>
          <a:p>
            <a:pPr lvl="1"/>
            <a:r>
              <a:rPr lang="en-GB" dirty="0" smtClean="0"/>
              <a:t>The reference membrane is open, e.g. a porous solid with a liquid junction inside</a:t>
            </a:r>
          </a:p>
          <a:p>
            <a:endParaRPr lang="en-GB" dirty="0" smtClean="0"/>
          </a:p>
          <a:p>
            <a:r>
              <a:rPr lang="en-GB" dirty="0" smtClean="0"/>
              <a:t>Everything is constant when [F</a:t>
            </a:r>
            <a:r>
              <a:rPr lang="en-GB" baseline="30000" dirty="0" smtClean="0"/>
              <a:t>-</a:t>
            </a:r>
            <a:r>
              <a:rPr lang="en-GB" dirty="0" smtClean="0"/>
              <a:t>]</a:t>
            </a:r>
            <a:r>
              <a:rPr lang="en-GB" baseline="-25000" dirty="0" smtClean="0"/>
              <a:t>outer</a:t>
            </a:r>
            <a:r>
              <a:rPr lang="en-GB" dirty="0" smtClean="0"/>
              <a:t> changes, except membrane (</a:t>
            </a:r>
            <a:r>
              <a:rPr lang="en-GB" dirty="0" err="1" smtClean="0"/>
              <a:t>Donnan</a:t>
            </a:r>
            <a:r>
              <a:rPr lang="en-GB" dirty="0" smtClean="0"/>
              <a:t>) potential difference</a:t>
            </a:r>
          </a:p>
          <a:p>
            <a:r>
              <a:rPr lang="en-GB" dirty="0" smtClean="0"/>
              <a:t>Calibration necessary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67622"/>
            <a:ext cx="7886700" cy="4832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Ion-selective electrodes (ISEs)</a:t>
            </a:r>
            <a:endParaRPr lang="en-GB" dirty="0"/>
          </a:p>
        </p:txBody>
      </p:sp>
      <p:pic>
        <p:nvPicPr>
          <p:cNvPr id="3" name="Picture 2" descr="D:\temp\DBJWEC001-216\WOST764\E-Book\6\6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64" y="3789273"/>
            <a:ext cx="2861197" cy="221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13" y="6110121"/>
            <a:ext cx="4141699" cy="611697"/>
          </a:xfrm>
          <a:prstGeom prst="rect">
            <a:avLst/>
          </a:prstGeom>
        </p:spPr>
      </p:pic>
      <p:pic>
        <p:nvPicPr>
          <p:cNvPr id="6" name="Picture 5" descr="D:\temp\DBJWEC001-216\WOST764\E-Book\6\6-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198" y="4211705"/>
            <a:ext cx="3455518" cy="25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>
            <a:stCxn id="5" idx="1"/>
          </p:cNvCxnSpPr>
          <p:nvPr/>
        </p:nvCxnSpPr>
        <p:spPr>
          <a:xfrm flipH="1">
            <a:off x="2296973" y="3683092"/>
            <a:ext cx="1111261" cy="144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760013" y="3899002"/>
            <a:ext cx="929030" cy="1324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02259" y="5552237"/>
            <a:ext cx="438912" cy="67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38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521" y="4323284"/>
            <a:ext cx="3167002" cy="244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599" y="4038618"/>
            <a:ext cx="3208802" cy="2728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49" y="1177748"/>
            <a:ext cx="8193481" cy="4999216"/>
          </a:xfrm>
        </p:spPr>
        <p:txBody>
          <a:bodyPr/>
          <a:lstStyle/>
          <a:p>
            <a:r>
              <a:rPr lang="en-GB" dirty="0" smtClean="0"/>
              <a:t>The pH electrode is an ISE where the membrane of the ISE is proton conducting</a:t>
            </a:r>
          </a:p>
          <a:p>
            <a:endParaRPr lang="en-GB" dirty="0" smtClean="0"/>
          </a:p>
          <a:p>
            <a:r>
              <a:rPr lang="en-GB" dirty="0" smtClean="0"/>
              <a:t>Glass exhibits a very small proton conductivity</a:t>
            </a:r>
          </a:p>
          <a:p>
            <a:endParaRPr lang="en-GB" dirty="0" smtClean="0"/>
          </a:p>
          <a:p>
            <a:r>
              <a:rPr lang="en-GB" dirty="0" smtClean="0"/>
              <a:t>Thin glass membrane offers sufficient proton conduction</a:t>
            </a:r>
          </a:p>
          <a:p>
            <a:pPr lvl="1"/>
            <a:r>
              <a:rPr lang="en-GB" dirty="0" smtClean="0"/>
              <a:t>But the impedance of the pH electrode is still very high: noise and fluctuations  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4192"/>
            <a:ext cx="7886700" cy="973555"/>
          </a:xfrm>
        </p:spPr>
        <p:txBody>
          <a:bodyPr/>
          <a:lstStyle/>
          <a:p>
            <a:r>
              <a:rPr lang="en-GB" dirty="0" smtClean="0"/>
              <a:t>pH electrode</a:t>
            </a:r>
            <a:endParaRPr lang="en-GB" dirty="0"/>
          </a:p>
        </p:txBody>
      </p:sp>
      <p:pic>
        <p:nvPicPr>
          <p:cNvPr id="3" name="Picture 2" descr="D:\temp\DBJWEC001-216\WOST764\E-Book\6\6-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48" y="4237310"/>
            <a:ext cx="3015922" cy="233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2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2494483"/>
            <a:ext cx="7886700" cy="3682479"/>
          </a:xfrm>
        </p:spPr>
        <p:txBody>
          <a:bodyPr>
            <a:normAutofit/>
          </a:bodyPr>
          <a:lstStyle/>
          <a:p>
            <a:r>
              <a:rPr lang="en-GB" dirty="0" smtClean="0"/>
              <a:t>Activities: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Concentrations and partial pressures: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ISEs utilise potentials over ion selective membranes: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95099"/>
            <a:ext cx="7886700" cy="731520"/>
          </a:xfrm>
        </p:spPr>
        <p:txBody>
          <a:bodyPr/>
          <a:lstStyle/>
          <a:p>
            <a:r>
              <a:rPr lang="en-GB" dirty="0" smtClean="0"/>
              <a:t>Ch. 6  Summary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3" y="826619"/>
            <a:ext cx="8917574" cy="15361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57" y="2813640"/>
            <a:ext cx="7543771" cy="797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4061954"/>
            <a:ext cx="7820406" cy="8788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5581499"/>
            <a:ext cx="5263497" cy="77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14" ma:contentTypeDescription="Opprett et nytt dokument." ma:contentTypeScope="" ma:versionID="7fdbc600259f6d72dc1463a5a4188ad1">
  <xsd:schema xmlns:xsd="http://www.w3.org/2001/XMLSchema" xmlns:xs="http://www.w3.org/2001/XMLSchema" xmlns:p="http://schemas.microsoft.com/office/2006/metadata/properties" xmlns:ns3="b1a25477-df18-4f46-9e1a-50fc76968022" xmlns:ns4="5ca0d017-ed61-4eaa-952b-f646cc2a948a" targetNamespace="http://schemas.microsoft.com/office/2006/metadata/properties" ma:root="true" ma:fieldsID="f6b6f362dd222d94157cfe11be5e554f" ns3:_="" ns4:_="">
    <xsd:import namespace="b1a25477-df18-4f46-9e1a-50fc76968022"/>
    <xsd:import namespace="5ca0d017-ed61-4eaa-952b-f646cc2a94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25477-df18-4f46-9e1a-50fc769680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0d017-ed61-4eaa-952b-f646cc2a948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F9AA40-0376-4432-83A2-18EA0FD4714E}">
  <ds:schemaRefs>
    <ds:schemaRef ds:uri="http://schemas.microsoft.com/office/infopath/2007/PartnerControls"/>
    <ds:schemaRef ds:uri="b1a25477-df18-4f46-9e1a-50fc76968022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5ca0d017-ed61-4eaa-952b-f646cc2a948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E67A9F5-AF2E-4B24-B042-E760EE798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a25477-df18-4f46-9e1a-50fc76968022"/>
    <ds:schemaRef ds:uri="5ca0d017-ed61-4eaa-952b-f646cc2a94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8ACFC5-44E4-4BCE-81C3-F06DFE2BD3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15677</TotalTime>
  <Words>1286</Words>
  <Application>Microsoft Office PowerPoint</Application>
  <PresentationFormat>On-screen Show (4:3)</PresentationFormat>
  <Paragraphs>239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Office Theme</vt:lpstr>
      <vt:lpstr>Equation</vt:lpstr>
      <vt:lpstr>KJM 3110 Electrochemistry  Chapter 6.   Electrodes</vt:lpstr>
      <vt:lpstr>Status and outlook</vt:lpstr>
      <vt:lpstr>Electrodes</vt:lpstr>
      <vt:lpstr>Reference electrodes</vt:lpstr>
      <vt:lpstr>Measurement of a WE potential</vt:lpstr>
      <vt:lpstr>E and ΔG: The book dwells at the Cu2+/Cu cell…</vt:lpstr>
      <vt:lpstr>Standard electrode potentials</vt:lpstr>
      <vt:lpstr>Play with G’s, not E’s…</vt:lpstr>
      <vt:lpstr>The Nernst equation</vt:lpstr>
      <vt:lpstr>The Nernst equation for cathodic vs anodic reaction</vt:lpstr>
      <vt:lpstr>Check</vt:lpstr>
      <vt:lpstr>Know the 2.303 and the 59 mV ( ≈ 60 mV) of the Nernst equation</vt:lpstr>
      <vt:lpstr>Simple element and ion(s) redox and dominance diagrams </vt:lpstr>
      <vt:lpstr>Pourbaix diagrams for redox containing H+ or OH-</vt:lpstr>
      <vt:lpstr>Pourbaix diagrams for redox containing H+ or OH-</vt:lpstr>
      <vt:lpstr>Check: Pourbaix diagram</vt:lpstr>
      <vt:lpstr>Check: Pourbaix diagram</vt:lpstr>
      <vt:lpstr>The very important O2 / H2O / H2 Pourbaix diagram</vt:lpstr>
      <vt:lpstr>Exercises: O2 / H2O / H2 Pourbaix diagram</vt:lpstr>
      <vt:lpstr>Working electrodes – materials and geometries</vt:lpstr>
      <vt:lpstr>Check</vt:lpstr>
      <vt:lpstr>Potentiometry</vt:lpstr>
      <vt:lpstr>Simple ISEs</vt:lpstr>
      <vt:lpstr>Solid electrolyte potentiometric sensors</vt:lpstr>
      <vt:lpstr>Solid electrolyte potentiometric sensors</vt:lpstr>
      <vt:lpstr>Ion-selective electrodes (ISEs)</vt:lpstr>
      <vt:lpstr>pH electrode</vt:lpstr>
      <vt:lpstr>Ch. 6 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202</cp:revision>
  <dcterms:created xsi:type="dcterms:W3CDTF">2020-01-18T04:32:08Z</dcterms:created>
  <dcterms:modified xsi:type="dcterms:W3CDTF">2022-02-08T23:05:55Z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