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393" r:id="rId6"/>
    <p:sldId id="350" r:id="rId7"/>
    <p:sldId id="394" r:id="rId8"/>
    <p:sldId id="411" r:id="rId9"/>
    <p:sldId id="395" r:id="rId10"/>
    <p:sldId id="412" r:id="rId11"/>
    <p:sldId id="413" r:id="rId12"/>
    <p:sldId id="417" r:id="rId13"/>
    <p:sldId id="414" r:id="rId14"/>
    <p:sldId id="415" r:id="rId15"/>
    <p:sldId id="399" r:id="rId16"/>
    <p:sldId id="400" r:id="rId17"/>
    <p:sldId id="416" r:id="rId18"/>
    <p:sldId id="418" r:id="rId19"/>
    <p:sldId id="401" r:id="rId20"/>
    <p:sldId id="419" r:id="rId21"/>
    <p:sldId id="403" r:id="rId22"/>
    <p:sldId id="425" r:id="rId23"/>
    <p:sldId id="426" r:id="rId24"/>
    <p:sldId id="427" r:id="rId25"/>
    <p:sldId id="428" r:id="rId26"/>
    <p:sldId id="421" r:id="rId27"/>
    <p:sldId id="422" r:id="rId28"/>
    <p:sldId id="405" r:id="rId29"/>
    <p:sldId id="406" r:id="rId30"/>
    <p:sldId id="424" r:id="rId31"/>
    <p:sldId id="41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58.wmf"/><Relationship Id="rId3" Type="http://schemas.openxmlformats.org/officeDocument/2006/relationships/image" Target="../media/image59.png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56.wmf"/><Relationship Id="rId1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8.   Transport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000" dirty="0" smtClean="0"/>
              <a:t>2022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460" y="1987062"/>
            <a:ext cx="7886700" cy="4054965"/>
          </a:xfrm>
        </p:spPr>
        <p:txBody>
          <a:bodyPr/>
          <a:lstStyle/>
          <a:p>
            <a:r>
              <a:rPr lang="en-GB" dirty="0" smtClean="0"/>
              <a:t>Butler-</a:t>
            </a:r>
            <a:r>
              <a:rPr lang="en-GB" dirty="0" err="1" smtClean="0"/>
              <a:t>Volmer</a:t>
            </a:r>
            <a:r>
              <a:rPr lang="en-GB" dirty="0" smtClean="0"/>
              <a:t> equation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i="1" dirty="0" smtClean="0"/>
              <a:t>I-E</a:t>
            </a:r>
            <a:r>
              <a:rPr lang="en-GB" dirty="0" smtClean="0"/>
              <a:t> (or </a:t>
            </a:r>
            <a:r>
              <a:rPr lang="en-GB" i="1" dirty="0" smtClean="0"/>
              <a:t>I-V</a:t>
            </a:r>
            <a:r>
              <a:rPr lang="en-GB" dirty="0" smtClean="0"/>
              <a:t> or </a:t>
            </a:r>
            <a:r>
              <a:rPr lang="en-GB" i="1" dirty="0" smtClean="0"/>
              <a:t>I-U</a:t>
            </a:r>
            <a:r>
              <a:rPr lang="en-GB" dirty="0" smtClean="0"/>
              <a:t> or Butler-</a:t>
            </a:r>
            <a:r>
              <a:rPr lang="en-GB" dirty="0" err="1" smtClean="0"/>
              <a:t>Volmer</a:t>
            </a:r>
            <a:r>
              <a:rPr lang="en-GB" dirty="0" smtClean="0"/>
              <a:t>) plot         </a:t>
            </a:r>
            <a:r>
              <a:rPr lang="en-GB" dirty="0" err="1" smtClean="0"/>
              <a:t>Tafel</a:t>
            </a:r>
            <a:r>
              <a:rPr lang="en-GB" dirty="0" smtClean="0"/>
              <a:t> plot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3975" y="365126"/>
            <a:ext cx="3728071" cy="1325563"/>
          </a:xfrm>
        </p:spPr>
        <p:txBody>
          <a:bodyPr/>
          <a:lstStyle/>
          <a:p>
            <a:r>
              <a:rPr lang="en-GB" dirty="0" smtClean="0"/>
              <a:t>Recap </a:t>
            </a:r>
            <a:r>
              <a:rPr lang="en-GB" dirty="0" err="1" smtClean="0"/>
              <a:t>Ch</a:t>
            </a:r>
            <a:r>
              <a:rPr lang="en-GB" dirty="0" smtClean="0"/>
              <a:t> 7. Electrode reactions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75" y="2516991"/>
            <a:ext cx="8575439" cy="929300"/>
          </a:xfrm>
          <a:prstGeom prst="rect">
            <a:avLst/>
          </a:prstGeom>
        </p:spPr>
      </p:pic>
      <p:pic>
        <p:nvPicPr>
          <p:cNvPr id="5" name="Picture 4" descr="D:\temp\DBJWEC001-216\WOST764\E-Book\7\7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70" y="4083059"/>
            <a:ext cx="4007341" cy="27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D:\temp\DBJWEC001-216\WOST764\E-Book\7\7-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910" y="4083059"/>
            <a:ext cx="4244975" cy="271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9143" y="81778"/>
            <a:ext cx="4930125" cy="17652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4391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4383" y="846667"/>
            <a:ext cx="8538359" cy="5554133"/>
          </a:xfrm>
        </p:spPr>
        <p:txBody>
          <a:bodyPr>
            <a:normAutofit/>
          </a:bodyPr>
          <a:lstStyle/>
          <a:p>
            <a:r>
              <a:rPr lang="en-GB" dirty="0" smtClean="0"/>
              <a:t>Till now, we have been introduced to electricity, chemistry and thermodynamics, electrochemical cells; electrolytic cells (electricity to chemical energy) and galvanic cells (chemical energy to electricity).</a:t>
            </a:r>
          </a:p>
          <a:p>
            <a:endParaRPr lang="en-GB" dirty="0" smtClean="0"/>
          </a:p>
          <a:p>
            <a:r>
              <a:rPr lang="en-GB" dirty="0" smtClean="0"/>
              <a:t>We have looked at the thermodynamics of electrodes, and ways to describe it in tables and graphs. </a:t>
            </a:r>
          </a:p>
          <a:p>
            <a:endParaRPr lang="en-GB" dirty="0" smtClean="0"/>
          </a:p>
          <a:p>
            <a:r>
              <a:rPr lang="en-GB" dirty="0" smtClean="0"/>
              <a:t>We have looked at the use of thermodynamics in potentiometric electrodes, in particular ion selective electrodes (ISEs).</a:t>
            </a:r>
          </a:p>
          <a:p>
            <a:endParaRPr lang="en-GB" dirty="0" smtClean="0"/>
          </a:p>
          <a:p>
            <a:r>
              <a:rPr lang="en-GB" dirty="0" smtClean="0"/>
              <a:t>We have looked at faradaic and kinetic aspects of electrode reactions: 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he relationship between chemicals, ions, molecules, moles) converted and charge passed; Faraday’s law</a:t>
            </a:r>
          </a:p>
          <a:p>
            <a:pPr lvl="1"/>
            <a:r>
              <a:rPr lang="en-GB" dirty="0" smtClean="0"/>
              <a:t>Kinetics of the charge transfer; Butler-</a:t>
            </a:r>
            <a:r>
              <a:rPr lang="en-GB" dirty="0" err="1" smtClean="0"/>
              <a:t>Volmer</a:t>
            </a:r>
            <a:r>
              <a:rPr lang="en-GB" dirty="0" smtClean="0"/>
              <a:t>, </a:t>
            </a:r>
            <a:r>
              <a:rPr lang="en-GB" i="1" dirty="0" err="1" smtClean="0"/>
              <a:t>i</a:t>
            </a:r>
            <a:r>
              <a:rPr lang="en-GB" i="1" dirty="0" smtClean="0"/>
              <a:t>-E</a:t>
            </a:r>
            <a:r>
              <a:rPr lang="en-GB" dirty="0" smtClean="0"/>
              <a:t> and </a:t>
            </a:r>
            <a:r>
              <a:rPr lang="en-GB" dirty="0" err="1" smtClean="0"/>
              <a:t>Tafel</a:t>
            </a:r>
            <a:r>
              <a:rPr lang="en-GB" dirty="0" smtClean="0"/>
              <a:t> </a:t>
            </a:r>
            <a:r>
              <a:rPr lang="en-GB" dirty="0" err="1" smtClean="0"/>
              <a:t>log|</a:t>
            </a:r>
            <a:r>
              <a:rPr lang="en-GB" i="1" dirty="0" err="1" smtClean="0"/>
              <a:t>i</a:t>
            </a:r>
            <a:r>
              <a:rPr lang="en-GB" dirty="0" smtClean="0"/>
              <a:t>|-</a:t>
            </a:r>
            <a:r>
              <a:rPr lang="en-GB" i="1" dirty="0" smtClean="0"/>
              <a:t>E</a:t>
            </a:r>
            <a:r>
              <a:rPr lang="en-GB" dirty="0" smtClean="0"/>
              <a:t> plots</a:t>
            </a:r>
          </a:p>
          <a:p>
            <a:endParaRPr lang="en-GB" dirty="0" smtClean="0"/>
          </a:p>
          <a:p>
            <a:r>
              <a:rPr lang="en-GB" dirty="0" smtClean="0"/>
              <a:t>Now we’ll (move into the electrolyte and) learn about transport.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35467"/>
            <a:ext cx="7886700" cy="711200"/>
          </a:xfrm>
        </p:spPr>
        <p:txBody>
          <a:bodyPr/>
          <a:lstStyle/>
          <a:p>
            <a:r>
              <a:rPr lang="en-GB" dirty="0" smtClean="0"/>
              <a:t>Status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66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8357" y="817686"/>
            <a:ext cx="8613422" cy="588205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In traditional aqueous electrochemistry and other liquid electrolyte electrochemistry, the transport in question is the transport of ions and molecules, reactants and products, in the liquid electrolyte.</a:t>
            </a:r>
          </a:p>
          <a:p>
            <a:endParaRPr lang="en-GB" dirty="0" smtClean="0"/>
          </a:p>
          <a:p>
            <a:r>
              <a:rPr lang="en-GB" dirty="0" smtClean="0"/>
              <a:t>(In the electrode material itself we have mainly transport of electrons only, a different and usually not rate limiting kind of transport.)</a:t>
            </a:r>
          </a:p>
          <a:p>
            <a:endParaRPr lang="en-GB" dirty="0" smtClean="0"/>
          </a:p>
          <a:p>
            <a:r>
              <a:rPr lang="en-GB" dirty="0" smtClean="0"/>
              <a:t>In solid-state electrochemistry we may additionally often encounter transport of ions, atoms and molecules in and on electrode materials, and in the gas phase.</a:t>
            </a:r>
          </a:p>
          <a:p>
            <a:endParaRPr lang="en-GB" dirty="0" smtClean="0"/>
          </a:p>
          <a:p>
            <a:r>
              <a:rPr lang="en-GB" dirty="0" smtClean="0"/>
              <a:t>In any case, we will be deriving a master equation for transport, the flux density of species by migration, diffusion, and convection: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	Note that the three contribute in parallel.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24178"/>
            <a:ext cx="7886700" cy="824089"/>
          </a:xfrm>
        </p:spPr>
        <p:txBody>
          <a:bodyPr/>
          <a:lstStyle/>
          <a:p>
            <a:r>
              <a:rPr lang="en-GB" dirty="0" smtClean="0"/>
              <a:t>Transport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246" y="4960385"/>
            <a:ext cx="6095641" cy="83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8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1885" y="973778"/>
            <a:ext cx="8539517" cy="4643251"/>
          </a:xfrm>
        </p:spPr>
        <p:txBody>
          <a:bodyPr/>
          <a:lstStyle/>
          <a:p>
            <a:r>
              <a:rPr lang="en-GB" dirty="0" smtClean="0"/>
              <a:t>Transport is motion of a solute through space.</a:t>
            </a:r>
          </a:p>
          <a:p>
            <a:r>
              <a:rPr lang="en-GB" dirty="0" smtClean="0"/>
              <a:t>Flux density </a:t>
            </a:r>
            <a:r>
              <a:rPr lang="en-GB" i="1" dirty="0" err="1" smtClean="0"/>
              <a:t>j</a:t>
            </a:r>
            <a:r>
              <a:rPr lang="en-GB" i="1" baseline="-25000" dirty="0" err="1" smtClean="0"/>
              <a:t>i</a:t>
            </a:r>
            <a:r>
              <a:rPr lang="en-GB" dirty="0" smtClean="0"/>
              <a:t> is the number (or moles) of particles of species </a:t>
            </a:r>
            <a:r>
              <a:rPr lang="en-GB" i="1" dirty="0" err="1"/>
              <a:t>i</a:t>
            </a:r>
            <a:r>
              <a:rPr lang="en-GB" dirty="0" smtClean="0"/>
              <a:t> passing a cross-sectional unit area: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Flux density is mean </a:t>
            </a:r>
            <a:r>
              <a:rPr lang="en-GB" dirty="0" smtClean="0"/>
              <a:t>(net) </a:t>
            </a:r>
            <a:r>
              <a:rPr lang="en-GB" dirty="0" smtClean="0"/>
              <a:t>velocity times </a:t>
            </a:r>
            <a:r>
              <a:rPr lang="en-GB" dirty="0" smtClean="0"/>
              <a:t>concentration: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Current density </a:t>
            </a:r>
            <a:r>
              <a:rPr lang="en-GB" i="1" dirty="0" err="1" smtClean="0"/>
              <a:t>i</a:t>
            </a:r>
            <a:r>
              <a:rPr lang="en-GB" dirty="0" smtClean="0"/>
              <a:t> arises from flux density </a:t>
            </a:r>
            <a:r>
              <a:rPr lang="en-GB" i="1" dirty="0" smtClean="0"/>
              <a:t>j</a:t>
            </a:r>
            <a:r>
              <a:rPr lang="en-GB" dirty="0" smtClean="0"/>
              <a:t> by </a:t>
            </a:r>
            <a:r>
              <a:rPr lang="en-GB" dirty="0" smtClean="0"/>
              <a:t>multiplication of charge, summed over all species </a:t>
            </a:r>
            <a:r>
              <a:rPr lang="en-GB" i="1" dirty="0" smtClean="0"/>
              <a:t>i</a:t>
            </a:r>
            <a:r>
              <a:rPr lang="en-GB" dirty="0" smtClean="0"/>
              <a:t>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62478"/>
            <a:ext cx="7886700" cy="811299"/>
          </a:xfrm>
        </p:spPr>
        <p:txBody>
          <a:bodyPr/>
          <a:lstStyle/>
          <a:p>
            <a:r>
              <a:rPr lang="en-GB" dirty="0" smtClean="0"/>
              <a:t>Flux density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802" y="1701915"/>
            <a:ext cx="1480589" cy="1555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905" y="2217336"/>
            <a:ext cx="4019245" cy="9874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474" y="3429271"/>
            <a:ext cx="1526438" cy="716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7618" y="4700789"/>
            <a:ext cx="1596786" cy="9325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1885" y="5580101"/>
            <a:ext cx="885385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We use </a:t>
            </a:r>
            <a:r>
              <a:rPr lang="en-GB" i="1" dirty="0" err="1" smtClean="0"/>
              <a:t>i</a:t>
            </a:r>
            <a:r>
              <a:rPr lang="en-GB" dirty="0" smtClean="0"/>
              <a:t> for current density, </a:t>
            </a:r>
            <a:r>
              <a:rPr lang="en-GB" i="1" dirty="0" smtClean="0"/>
              <a:t>I</a:t>
            </a:r>
            <a:r>
              <a:rPr lang="en-GB" dirty="0" smtClean="0"/>
              <a:t> for current, and </a:t>
            </a:r>
            <a:r>
              <a:rPr lang="en-GB" i="1" dirty="0" smtClean="0"/>
              <a:t>j</a:t>
            </a:r>
            <a:r>
              <a:rPr lang="en-GB" dirty="0" smtClean="0"/>
              <a:t> for flux density. But others use </a:t>
            </a:r>
            <a:r>
              <a:rPr lang="en-GB" i="1" dirty="0" smtClean="0"/>
              <a:t>j</a:t>
            </a:r>
            <a:r>
              <a:rPr lang="en-GB" dirty="0" smtClean="0"/>
              <a:t> for current…</a:t>
            </a:r>
          </a:p>
          <a:p>
            <a:r>
              <a:rPr lang="en-GB" dirty="0" smtClean="0"/>
              <a:t>In literature, and our book, </a:t>
            </a:r>
            <a:r>
              <a:rPr lang="en-GB" i="1" dirty="0" err="1" smtClean="0"/>
              <a:t>i</a:t>
            </a:r>
            <a:r>
              <a:rPr lang="en-GB" dirty="0" smtClean="0"/>
              <a:t> means </a:t>
            </a:r>
            <a:r>
              <a:rPr lang="en-GB" dirty="0" smtClean="0"/>
              <a:t>both current density and </a:t>
            </a:r>
            <a:r>
              <a:rPr lang="en-GB" dirty="0" smtClean="0"/>
              <a:t>species </a:t>
            </a:r>
            <a:r>
              <a:rPr lang="en-GB" dirty="0" smtClean="0">
                <a:sym typeface="Wingdings" panose="05000000000000000000" pitchFamily="2" charset="2"/>
              </a:rPr>
              <a:t>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34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6259" y="261259"/>
            <a:ext cx="8526483" cy="75719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Transport, conservation laws, continuity equations</a:t>
            </a:r>
            <a:endParaRPr lang="en-GB" dirty="0"/>
          </a:p>
        </p:txBody>
      </p:sp>
      <p:pic>
        <p:nvPicPr>
          <p:cNvPr id="4" name="Picture 9" descr="D:\temp\DBJWEC001-216\WOST764\E-Book\8\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901" y="1190794"/>
            <a:ext cx="2092841" cy="197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257" y="2176435"/>
            <a:ext cx="3867644" cy="8636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70" y="4407646"/>
            <a:ext cx="2888468" cy="83897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6259" y="1255958"/>
            <a:ext cx="5866411" cy="4921006"/>
          </a:xfrm>
        </p:spPr>
        <p:txBody>
          <a:bodyPr/>
          <a:lstStyle/>
          <a:p>
            <a:r>
              <a:rPr lang="en-GB" dirty="0" smtClean="0"/>
              <a:t>Parallel (linear) transport</a:t>
            </a:r>
          </a:p>
          <a:p>
            <a:r>
              <a:rPr lang="en-GB" dirty="0" smtClean="0"/>
              <a:t>Read and understand textbook equations 8:4 – 8:6</a:t>
            </a:r>
          </a:p>
          <a:p>
            <a:r>
              <a:rPr lang="en-GB" dirty="0" smtClean="0"/>
              <a:t>They lead up to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For non-</a:t>
            </a:r>
            <a:r>
              <a:rPr lang="en-GB" dirty="0"/>
              <a:t>p</a:t>
            </a:r>
            <a:r>
              <a:rPr lang="en-GB" dirty="0" smtClean="0"/>
              <a:t>arallel transport the area </a:t>
            </a:r>
            <a:r>
              <a:rPr lang="en-GB" i="1" dirty="0" smtClean="0"/>
              <a:t>A</a:t>
            </a:r>
            <a:r>
              <a:rPr lang="en-GB" dirty="0" smtClean="0"/>
              <a:t> of the </a:t>
            </a:r>
            <a:r>
              <a:rPr lang="en-GB" dirty="0" err="1" smtClean="0"/>
              <a:t>equi</a:t>
            </a:r>
            <a:r>
              <a:rPr lang="en-GB" dirty="0" smtClean="0"/>
              <a:t>-concentration </a:t>
            </a:r>
            <a:r>
              <a:rPr lang="en-GB" dirty="0" smtClean="0"/>
              <a:t>surface changes with length </a:t>
            </a:r>
            <a:r>
              <a:rPr lang="en-GB" i="1" dirty="0" smtClean="0"/>
              <a:t>l:</a:t>
            </a:r>
          </a:p>
          <a:p>
            <a:endParaRPr lang="en-GB" i="1" dirty="0"/>
          </a:p>
          <a:p>
            <a:endParaRPr lang="en-GB" i="1" dirty="0" smtClean="0"/>
          </a:p>
          <a:p>
            <a:endParaRPr lang="en-GB" i="1" dirty="0"/>
          </a:p>
          <a:p>
            <a:r>
              <a:rPr lang="en-GB" dirty="0" smtClean="0"/>
              <a:t>For spherical transport: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53" y="5842661"/>
            <a:ext cx="1889104" cy="83960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43980" y="5545777"/>
            <a:ext cx="5000020" cy="131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9" descr="D:\temp\DBJWEC001-216\WOST764\E-Book\8\8-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980" y="4679993"/>
            <a:ext cx="2190983" cy="2031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D:\temp\DBJWEC001-216\WOST764\E-Book\8\8-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767" y="4796641"/>
            <a:ext cx="1736964" cy="19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81437" y="2477537"/>
            <a:ext cx="3576163" cy="923330"/>
            <a:chOff x="81437" y="2477537"/>
            <a:chExt cx="3576163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81437" y="2477537"/>
              <a:ext cx="2865498" cy="92333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The one to remember and understand. Corresponds to Fick’s 2</a:t>
              </a:r>
              <a:r>
                <a:rPr lang="en-GB" baseline="30000" dirty="0" smtClean="0"/>
                <a:t>nd</a:t>
              </a:r>
              <a:r>
                <a:rPr lang="en-GB" dirty="0" smtClean="0"/>
                <a:t> law of diffusion.</a:t>
              </a:r>
              <a:endParaRPr lang="en-GB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2922257" y="2933205"/>
              <a:ext cx="735343" cy="34438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628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the reaction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o</a:t>
            </a:r>
            <a:r>
              <a:rPr lang="en-GB" dirty="0" smtClean="0"/>
              <a:t>ccurs throughout the medium, it makes an addition to the standard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       to become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</a:t>
            </a:r>
            <a:r>
              <a:rPr lang="en-GB" dirty="0" smtClean="0"/>
              <a:t>here the </a:t>
            </a:r>
            <a:r>
              <a:rPr lang="en-GB" i="1" dirty="0" smtClean="0"/>
              <a:t>k</a:t>
            </a:r>
            <a:r>
              <a:rPr lang="en-GB" dirty="0" smtClean="0"/>
              <a:t>’ </a:t>
            </a:r>
            <a:r>
              <a:rPr lang="en-GB" dirty="0" smtClean="0"/>
              <a:t>represent forward (→) and </a:t>
            </a:r>
            <a:r>
              <a:rPr lang="en-GB" dirty="0" smtClean="0"/>
              <a:t>backward </a:t>
            </a:r>
            <a:r>
              <a:rPr lang="en-GB" dirty="0" smtClean="0"/>
              <a:t>(←) rate </a:t>
            </a:r>
            <a:r>
              <a:rPr lang="en-GB" dirty="0" smtClean="0"/>
              <a:t>constants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reaction may add or subtract species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704" y="1688888"/>
            <a:ext cx="4298808" cy="7322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31" y="3095232"/>
            <a:ext cx="3580992" cy="946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005" y="3072156"/>
            <a:ext cx="1476437" cy="92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7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6362" y="2734409"/>
            <a:ext cx="8346376" cy="3912576"/>
          </a:xfrm>
        </p:spPr>
        <p:txBody>
          <a:bodyPr>
            <a:normAutofit/>
          </a:bodyPr>
          <a:lstStyle/>
          <a:p>
            <a:r>
              <a:rPr lang="en-GB" dirty="0" smtClean="0"/>
              <a:t>Net motion is always downhill the gradient</a:t>
            </a:r>
          </a:p>
          <a:p>
            <a:pPr lvl="1"/>
            <a:r>
              <a:rPr lang="en-GB" dirty="0" smtClean="0"/>
              <a:t>Exception: Negatively charged species </a:t>
            </a:r>
            <a:r>
              <a:rPr lang="en-GB" dirty="0"/>
              <a:t>m</a:t>
            </a:r>
            <a:r>
              <a:rPr lang="en-GB" dirty="0" smtClean="0"/>
              <a:t>igrate </a:t>
            </a:r>
            <a:r>
              <a:rPr lang="en-GB" i="1" dirty="0" smtClean="0"/>
              <a:t>up</a:t>
            </a:r>
            <a:r>
              <a:rPr lang="en-GB" dirty="0" smtClean="0"/>
              <a:t> the electrical potential gradient </a:t>
            </a:r>
          </a:p>
          <a:p>
            <a:pPr lvl="1"/>
            <a:r>
              <a:rPr lang="en-GB" dirty="0" smtClean="0"/>
              <a:t>Terms to be aware of that seem to break with the general rule: Self (random) diffusion and “Uphill” diffusion.</a:t>
            </a:r>
          </a:p>
          <a:p>
            <a:r>
              <a:rPr lang="en-GB" dirty="0" smtClean="0"/>
              <a:t>Diffusion and migration have the same basis: Thermally driven </a:t>
            </a:r>
            <a:r>
              <a:rPr lang="en-GB" dirty="0"/>
              <a:t>B</a:t>
            </a:r>
            <a:r>
              <a:rPr lang="en-GB" dirty="0" smtClean="0"/>
              <a:t>rownian </a:t>
            </a:r>
            <a:r>
              <a:rPr lang="en-GB" dirty="0" smtClean="0"/>
              <a:t>motion (liquids) and self (random) diffusion.</a:t>
            </a:r>
            <a:endParaRPr lang="en-GB" dirty="0"/>
          </a:p>
          <a:p>
            <a:pPr lvl="1"/>
            <a:r>
              <a:rPr lang="en-GB" dirty="0" smtClean="0"/>
              <a:t>Migration: Net movement by electrical force</a:t>
            </a:r>
          </a:p>
          <a:p>
            <a:pPr lvl="1"/>
            <a:r>
              <a:rPr lang="en-GB" dirty="0" smtClean="0"/>
              <a:t>Diffusion</a:t>
            </a:r>
            <a:r>
              <a:rPr lang="en-GB" dirty="0" smtClean="0"/>
              <a:t>: Net movement by concentration </a:t>
            </a:r>
            <a:r>
              <a:rPr lang="en-GB" dirty="0" smtClean="0"/>
              <a:t>gradient. (This is </a:t>
            </a:r>
            <a:r>
              <a:rPr lang="en-GB" i="1" dirty="0" smtClean="0"/>
              <a:t>chemical </a:t>
            </a:r>
            <a:r>
              <a:rPr lang="en-GB" dirty="0" smtClean="0"/>
              <a:t>diffusion.)</a:t>
            </a:r>
            <a:endParaRPr lang="en-GB" dirty="0" smtClean="0"/>
          </a:p>
          <a:p>
            <a:r>
              <a:rPr lang="en-GB" dirty="0" smtClean="0"/>
              <a:t>Convection</a:t>
            </a:r>
          </a:p>
          <a:p>
            <a:pPr lvl="1"/>
            <a:r>
              <a:rPr lang="en-GB" dirty="0" smtClean="0"/>
              <a:t>Forced convection (stirring, pumping, sonication)</a:t>
            </a:r>
          </a:p>
          <a:p>
            <a:pPr lvl="1"/>
            <a:r>
              <a:rPr lang="en-GB" dirty="0" smtClean="0"/>
              <a:t>Natural convection (vibrations, density gradients, temperature gradients)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2366"/>
          </a:xfrm>
        </p:spPr>
        <p:txBody>
          <a:bodyPr/>
          <a:lstStyle/>
          <a:p>
            <a:r>
              <a:rPr lang="en-GB" dirty="0" smtClean="0"/>
              <a:t>Transport - overview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62" y="1087049"/>
            <a:ext cx="8451275" cy="144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2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ichael Jackson - moonwalk Plakat, Poster | Kjøp hos Europo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139"/>
            <a:ext cx="9144000" cy="615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41400"/>
            <a:ext cx="7886700" cy="1155802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Migration – mobility - conductivity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037990"/>
            <a:ext cx="9144000" cy="2165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73152" y="4241612"/>
            <a:ext cx="4464735" cy="2616388"/>
            <a:chOff x="73152" y="4241612"/>
            <a:chExt cx="4464735" cy="2616388"/>
          </a:xfrm>
        </p:grpSpPr>
        <p:pic>
          <p:nvPicPr>
            <p:cNvPr id="6150" name="Picture 6" descr="Michael Jackson GIF - Michael Jackson - Discover &amp;amp; Share GIFs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" y="4241612"/>
              <a:ext cx="2616387" cy="2616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21412" y="4294022"/>
              <a:ext cx="42164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High diffusivity and mobility: Easy to move</a:t>
              </a:r>
              <a:endParaRPr lang="en-GB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83636" y="4037991"/>
            <a:ext cx="5416473" cy="2820444"/>
            <a:chOff x="3683636" y="4037991"/>
            <a:chExt cx="5416473" cy="2820444"/>
          </a:xfrm>
        </p:grpSpPr>
        <p:pic>
          <p:nvPicPr>
            <p:cNvPr id="6152" name="Picture 8" descr="The Secret Behind Michael Jackson&amp;#39;s Anti-Gravity Lean Was Actually a Pair  of Shoes | artFid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1673" y="4037991"/>
              <a:ext cx="4178436" cy="2820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683636" y="5087258"/>
              <a:ext cx="125266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/>
                <a:t>Low diffusivity and mobility: Hard to move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68493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1035" y="1068019"/>
            <a:ext cx="8239534" cy="5052907"/>
          </a:xfrm>
        </p:spPr>
        <p:txBody>
          <a:bodyPr/>
          <a:lstStyle/>
          <a:p>
            <a:r>
              <a:rPr lang="en-GB" dirty="0" smtClean="0"/>
              <a:t>With mobility is here meant charge mobility </a:t>
            </a:r>
            <a:r>
              <a:rPr lang="en-GB" i="1" dirty="0" smtClean="0"/>
              <a:t>u,</a:t>
            </a:r>
            <a:r>
              <a:rPr lang="en-GB" dirty="0" smtClean="0"/>
              <a:t> as opposed to mechanical mobility </a:t>
            </a:r>
            <a:r>
              <a:rPr lang="en-GB" i="1" dirty="0" smtClean="0"/>
              <a:t>B</a:t>
            </a:r>
            <a:r>
              <a:rPr lang="en-GB" dirty="0"/>
              <a:t>: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		</a:t>
            </a:r>
            <a:endParaRPr lang="en-GB" dirty="0"/>
          </a:p>
          <a:p>
            <a:pPr marL="0" indent="0">
              <a:buNone/>
            </a:pPr>
            <a:r>
              <a:rPr lang="en-GB" i="1" dirty="0" smtClean="0"/>
              <a:t>	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Charge mobility is then mean velocity per unit electrical field: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Migratory flux: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97510"/>
            <a:ext cx="7886700" cy="700277"/>
          </a:xfrm>
        </p:spPr>
        <p:txBody>
          <a:bodyPr/>
          <a:lstStyle/>
          <a:p>
            <a:r>
              <a:rPr lang="en-GB" dirty="0" smtClean="0"/>
              <a:t>Migration and mobility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21" y="4249530"/>
            <a:ext cx="1295709" cy="8144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979" y="5700838"/>
            <a:ext cx="3179429" cy="798183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665155"/>
              </p:ext>
            </p:extLst>
          </p:nvPr>
        </p:nvGraphicFramePr>
        <p:xfrm>
          <a:off x="1039554" y="2757108"/>
          <a:ext cx="4041776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5" imgW="2070000" imgH="419040" progId="Equation.DSMT4">
                  <p:embed/>
                </p:oleObj>
              </mc:Choice>
              <mc:Fallback>
                <p:oleObj name="Equation" r:id="rId5" imgW="20700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9554" y="2757108"/>
                        <a:ext cx="4041776" cy="819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957972"/>
              </p:ext>
            </p:extLst>
          </p:nvPr>
        </p:nvGraphicFramePr>
        <p:xfrm>
          <a:off x="1035854" y="1825625"/>
          <a:ext cx="386715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7" imgW="1981080" imgH="431640" progId="Equation.DSMT4">
                  <p:embed/>
                </p:oleObj>
              </mc:Choice>
              <mc:Fallback>
                <p:oleObj name="Equation" r:id="rId7" imgW="1981080" imgH="43164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35854" y="1825625"/>
                        <a:ext cx="3867150" cy="846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584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7053" y="1045029"/>
            <a:ext cx="5794131" cy="3060979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Mobilities can be estimated from Stokes’ law. </a:t>
            </a:r>
          </a:p>
          <a:p>
            <a:pPr lvl="1"/>
            <a:r>
              <a:rPr lang="en-GB" dirty="0" smtClean="0"/>
              <a:t>This gives rise to empirical Stokes radii of ions.</a:t>
            </a:r>
          </a:p>
          <a:p>
            <a:endParaRPr lang="en-GB" dirty="0" smtClean="0"/>
          </a:p>
          <a:p>
            <a:r>
              <a:rPr lang="en-GB" dirty="0" smtClean="0"/>
              <a:t>Deviate from radii we measure in crystals.</a:t>
            </a:r>
          </a:p>
          <a:p>
            <a:pPr lvl="1"/>
            <a:r>
              <a:rPr lang="en-GB" dirty="0" smtClean="0"/>
              <a:t>Small and highly charged ions drag hydration water molecules; appear bigger – have smaller mobilities than anticipated</a:t>
            </a:r>
          </a:p>
          <a:p>
            <a:endParaRPr lang="en-GB" dirty="0" smtClean="0"/>
          </a:p>
          <a:p>
            <a:r>
              <a:rPr lang="en-GB" dirty="0" smtClean="0"/>
              <a:t>H</a:t>
            </a:r>
            <a:r>
              <a:rPr lang="en-GB" baseline="-25000" dirty="0" smtClean="0"/>
              <a:t>3</a:t>
            </a:r>
            <a:r>
              <a:rPr lang="en-GB" dirty="0" smtClean="0"/>
              <a:t>O</a:t>
            </a:r>
            <a:r>
              <a:rPr lang="en-GB" baseline="30000" dirty="0" smtClean="0"/>
              <a:t>+</a:t>
            </a:r>
            <a:r>
              <a:rPr lang="en-GB" dirty="0" smtClean="0"/>
              <a:t> and OH</a:t>
            </a:r>
            <a:r>
              <a:rPr lang="en-GB" baseline="30000" dirty="0" smtClean="0"/>
              <a:t>-</a:t>
            </a:r>
            <a:r>
              <a:rPr lang="en-GB" dirty="0" smtClean="0"/>
              <a:t> are also moving and dragging water, but additionally exhibit Grotthuss proton hopping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01881"/>
            <a:ext cx="4670503" cy="676894"/>
          </a:xfrm>
        </p:spPr>
        <p:txBody>
          <a:bodyPr>
            <a:normAutofit/>
          </a:bodyPr>
          <a:lstStyle/>
          <a:p>
            <a:r>
              <a:rPr lang="en-GB" dirty="0" smtClean="0"/>
              <a:t>Mobility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877" y="0"/>
            <a:ext cx="3067123" cy="6176963"/>
          </a:xfrm>
          <a:prstGeom prst="rect">
            <a:avLst/>
          </a:prstGeom>
        </p:spPr>
      </p:pic>
      <p:pic>
        <p:nvPicPr>
          <p:cNvPr id="5" name="Picture 9" descr="D:\temp\DBJWEC001-216\WOST764\E-Book\8\8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205138"/>
            <a:ext cx="4670503" cy="210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Bilderesultater for stokes l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58" y="103207"/>
            <a:ext cx="1378788" cy="77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85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7731" y="987552"/>
            <a:ext cx="8207619" cy="56242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Mobility decreases with increasing concentration</a:t>
            </a:r>
          </a:p>
          <a:p>
            <a:pPr lvl="1"/>
            <a:r>
              <a:rPr lang="en-GB" dirty="0" smtClean="0"/>
              <a:t>Interactions between ions and medium</a:t>
            </a:r>
          </a:p>
          <a:p>
            <a:pPr lvl="1"/>
            <a:r>
              <a:rPr lang="en-GB" dirty="0" smtClean="0"/>
              <a:t>Electrophoretic effect and relaxation effect</a:t>
            </a:r>
          </a:p>
          <a:p>
            <a:pPr lvl="1"/>
            <a:endParaRPr lang="en-GB" dirty="0"/>
          </a:p>
          <a:p>
            <a:r>
              <a:rPr lang="en-GB" dirty="0" smtClean="0"/>
              <a:t>Conductivity from charge, mobility, and concentration  of all cations and anions</a:t>
            </a:r>
          </a:p>
          <a:p>
            <a:endParaRPr lang="en-GB" dirty="0"/>
          </a:p>
          <a:p>
            <a:r>
              <a:rPr lang="en-GB" dirty="0" smtClean="0"/>
              <a:t>Conductivity is a positive number</a:t>
            </a:r>
          </a:p>
          <a:p>
            <a:pPr lvl="1"/>
            <a:r>
              <a:rPr lang="en-GB" dirty="0" smtClean="0"/>
              <a:t>Operate with signs on </a:t>
            </a:r>
            <a:r>
              <a:rPr lang="en-GB" i="1" dirty="0" err="1" smtClean="0"/>
              <a:t>z</a:t>
            </a:r>
            <a:r>
              <a:rPr lang="en-GB" baseline="-25000" dirty="0" err="1" smtClean="0"/>
              <a:t>i</a:t>
            </a:r>
            <a:r>
              <a:rPr lang="en-GB" dirty="0" smtClean="0"/>
              <a:t> and </a:t>
            </a:r>
            <a:r>
              <a:rPr lang="en-GB" i="1" dirty="0" err="1" smtClean="0"/>
              <a:t>u</a:t>
            </a:r>
            <a:r>
              <a:rPr lang="en-GB" baseline="-25000" dirty="0" err="1" smtClean="0"/>
              <a:t>i</a:t>
            </a:r>
            <a:r>
              <a:rPr lang="en-GB" dirty="0" smtClean="0"/>
              <a:t>, (both negative for negative ions) </a:t>
            </a:r>
          </a:p>
          <a:p>
            <a:pPr lvl="1"/>
            <a:r>
              <a:rPr lang="en-GB" dirty="0" smtClean="0"/>
              <a:t>or consider absolute values of both</a:t>
            </a:r>
          </a:p>
          <a:p>
            <a:endParaRPr lang="en-GB" dirty="0"/>
          </a:p>
          <a:p>
            <a:r>
              <a:rPr lang="en-GB" dirty="0" smtClean="0"/>
              <a:t>Example from the textbook: Conductivity of Ca(NO</a:t>
            </a:r>
            <a:r>
              <a:rPr lang="en-GB" baseline="-25000" dirty="0" smtClean="0"/>
              <a:t>3</a:t>
            </a:r>
            <a:r>
              <a:rPr lang="en-GB" dirty="0" smtClean="0"/>
              <a:t>)</a:t>
            </a:r>
            <a:r>
              <a:rPr lang="en-GB" baseline="-25000" dirty="0" smtClean="0"/>
              <a:t>2</a:t>
            </a:r>
            <a:r>
              <a:rPr lang="en-GB" dirty="0" smtClean="0"/>
              <a:t>(aq)</a:t>
            </a:r>
          </a:p>
          <a:p>
            <a:endParaRPr lang="en-GB" dirty="0" smtClean="0"/>
          </a:p>
          <a:p>
            <a:endParaRPr lang="en-GB" dirty="0"/>
          </a:p>
          <a:p>
            <a:pPr lvl="1"/>
            <a:r>
              <a:rPr lang="en-GB" dirty="0" smtClean="0"/>
              <a:t>Textbook:  </a:t>
            </a:r>
          </a:p>
          <a:p>
            <a:endParaRPr lang="en-GB" dirty="0"/>
          </a:p>
          <a:p>
            <a:r>
              <a:rPr lang="en-GB" dirty="0" smtClean="0"/>
              <a:t>Individual mobilities not easy to determine</a:t>
            </a:r>
          </a:p>
          <a:p>
            <a:pPr lvl="1"/>
            <a:r>
              <a:rPr lang="en-GB" dirty="0" smtClean="0"/>
              <a:t>Conductivity measurements </a:t>
            </a:r>
          </a:p>
          <a:p>
            <a:pPr lvl="1"/>
            <a:r>
              <a:rPr lang="en-GB" dirty="0" smtClean="0"/>
              <a:t>Moving boundary (Eq. 8:19)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75566"/>
            <a:ext cx="7886700" cy="709573"/>
          </a:xfrm>
        </p:spPr>
        <p:txBody>
          <a:bodyPr/>
          <a:lstStyle/>
          <a:p>
            <a:r>
              <a:rPr lang="en-GB" dirty="0" smtClean="0"/>
              <a:t>Mobility and conductivity</a:t>
            </a:r>
            <a:endParaRPr lang="en-GB" dirty="0"/>
          </a:p>
        </p:txBody>
      </p:sp>
      <p:pic>
        <p:nvPicPr>
          <p:cNvPr id="4" name="Picture 10" descr="D:\temp\DBJWEC001-216\WOST764\E-Book\8\8-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885" y="3394253"/>
            <a:ext cx="886827" cy="331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602" y="2321666"/>
            <a:ext cx="2001618" cy="8781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8527" y="4732891"/>
            <a:ext cx="1781162" cy="584725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823656"/>
              </p:ext>
            </p:extLst>
          </p:nvPr>
        </p:nvGraphicFramePr>
        <p:xfrm>
          <a:off x="628650" y="4343713"/>
          <a:ext cx="6686245" cy="451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6" imgW="4140000" imgH="279360" progId="Equation.DSMT4">
                  <p:embed/>
                </p:oleObj>
              </mc:Choice>
              <mc:Fallback>
                <p:oleObj name="Equation" r:id="rId6" imgW="414000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8650" y="4343713"/>
                        <a:ext cx="6686245" cy="451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822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021280"/>
            <a:ext cx="7886700" cy="1966494"/>
          </a:xfrm>
        </p:spPr>
        <p:txBody>
          <a:bodyPr>
            <a:normAutofit/>
          </a:bodyPr>
          <a:lstStyle/>
          <a:p>
            <a:r>
              <a:rPr lang="en-GB" dirty="0" smtClean="0"/>
              <a:t>Separation based on different mobilities</a:t>
            </a:r>
          </a:p>
          <a:p>
            <a:r>
              <a:rPr lang="en-GB" dirty="0" smtClean="0"/>
              <a:t>Example experiment for positively charged ions or particles</a:t>
            </a:r>
          </a:p>
          <a:p>
            <a:r>
              <a:rPr lang="en-GB" dirty="0" smtClean="0"/>
              <a:t>Many detectors. Identification + quantification.</a:t>
            </a:r>
          </a:p>
          <a:p>
            <a:r>
              <a:rPr lang="en-GB" dirty="0" smtClean="0"/>
              <a:t>Columns, capillaries, gels, paper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6152"/>
          </a:xfrm>
        </p:spPr>
        <p:txBody>
          <a:bodyPr/>
          <a:lstStyle/>
          <a:p>
            <a:r>
              <a:rPr lang="en-GB" dirty="0" smtClean="0"/>
              <a:t>Electrophoresis</a:t>
            </a:r>
            <a:endParaRPr lang="en-GB" dirty="0"/>
          </a:p>
        </p:txBody>
      </p:sp>
      <p:pic>
        <p:nvPicPr>
          <p:cNvPr id="4" name="Picture 9" descr="D:\temp\DBJWEC001-216\WOST764\E-Book\8\8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87774"/>
            <a:ext cx="760095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61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536910"/>
          </a:xfrm>
        </p:spPr>
        <p:txBody>
          <a:bodyPr/>
          <a:lstStyle/>
          <a:p>
            <a:pPr algn="ctr"/>
            <a:r>
              <a:rPr lang="en-GB" dirty="0" smtClean="0"/>
              <a:t>Diffusion - diffusivity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634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Diffusion flux is proportional to a gradient in activity</a:t>
            </a:r>
          </a:p>
          <a:p>
            <a:endParaRPr lang="en-GB" dirty="0"/>
          </a:p>
          <a:p>
            <a:r>
              <a:rPr lang="en-GB" i="1" dirty="0" smtClean="0"/>
              <a:t>Almost always</a:t>
            </a:r>
            <a:r>
              <a:rPr lang="en-GB" dirty="0" smtClean="0"/>
              <a:t> a response to a gradient in concentration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If the flux lines are parallel (</a:t>
            </a:r>
            <a:r>
              <a:rPr lang="en-GB" i="1" dirty="0" smtClean="0"/>
              <a:t>l</a:t>
            </a:r>
            <a:r>
              <a:rPr lang="en-GB" dirty="0" smtClean="0"/>
              <a:t> becomes </a:t>
            </a:r>
            <a:r>
              <a:rPr lang="en-GB" i="1" dirty="0" smtClean="0"/>
              <a:t>x</a:t>
            </a:r>
            <a:r>
              <a:rPr lang="en-GB" dirty="0" smtClean="0"/>
              <a:t>), and if </a:t>
            </a:r>
            <a:r>
              <a:rPr lang="en-GB" i="1" dirty="0" smtClean="0"/>
              <a:t>D</a:t>
            </a:r>
            <a:r>
              <a:rPr lang="en-GB" dirty="0" smtClean="0"/>
              <a:t> is independent of </a:t>
            </a:r>
            <a:r>
              <a:rPr lang="en-GB" i="1" dirty="0" smtClean="0"/>
              <a:t>c</a:t>
            </a:r>
            <a:r>
              <a:rPr lang="en-GB" dirty="0" smtClean="0"/>
              <a:t>,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Fick’s laws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670" y="1575644"/>
            <a:ext cx="1661680" cy="8853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030" y="3248650"/>
            <a:ext cx="3914321" cy="758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5672" y="4787218"/>
            <a:ext cx="5748612" cy="152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7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143980" y="5545777"/>
            <a:ext cx="5000020" cy="131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3756" y="854498"/>
            <a:ext cx="5127884" cy="5322465"/>
          </a:xfrm>
        </p:spPr>
        <p:txBody>
          <a:bodyPr/>
          <a:lstStyle/>
          <a:p>
            <a:r>
              <a:rPr lang="en-GB" dirty="0" smtClean="0"/>
              <a:t>Need 3 integrations, 3 boundary conditions </a:t>
            </a:r>
          </a:p>
          <a:p>
            <a:r>
              <a:rPr lang="en-GB" dirty="0" smtClean="0"/>
              <a:t>Example: Potential-leap experiment</a:t>
            </a:r>
          </a:p>
          <a:p>
            <a:pPr lvl="1"/>
            <a:r>
              <a:rPr lang="en-GB" dirty="0" smtClean="0"/>
              <a:t>Reduced species R oxidised at WE</a:t>
            </a:r>
          </a:p>
          <a:p>
            <a:r>
              <a:rPr lang="en-GB" dirty="0" smtClean="0"/>
              <a:t>Fick’s 2</a:t>
            </a:r>
            <a:r>
              <a:rPr lang="en-GB" baseline="30000" dirty="0" smtClean="0"/>
              <a:t>nd</a:t>
            </a:r>
            <a:r>
              <a:rPr lang="en-GB" dirty="0" smtClean="0"/>
              <a:t> law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Boundary conditions in </a:t>
            </a:r>
            <a:r>
              <a:rPr lang="en-GB" dirty="0" err="1" smtClean="0"/>
              <a:t>Eqs</a:t>
            </a:r>
            <a:r>
              <a:rPr lang="en-GB" dirty="0" smtClean="0"/>
              <a:t>. 8:24, 8:25, 8:27; see plot yield solution (concentration profile):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Small </a:t>
            </a:r>
            <a:r>
              <a:rPr lang="en-GB" i="1" dirty="0" smtClean="0"/>
              <a:t>t</a:t>
            </a:r>
            <a:r>
              <a:rPr lang="en-GB" dirty="0" smtClean="0"/>
              <a:t>: Fick’s 1</a:t>
            </a:r>
            <a:r>
              <a:rPr lang="en-GB" baseline="30000" dirty="0" smtClean="0"/>
              <a:t>st</a:t>
            </a:r>
            <a:r>
              <a:rPr lang="en-GB" dirty="0" smtClean="0"/>
              <a:t> law yields flux &amp; current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3316" y="74418"/>
            <a:ext cx="8317367" cy="715529"/>
          </a:xfrm>
        </p:spPr>
        <p:txBody>
          <a:bodyPr/>
          <a:lstStyle/>
          <a:p>
            <a:r>
              <a:rPr lang="en-GB" dirty="0" smtClean="0"/>
              <a:t>Solutions to Fick’s 2</a:t>
            </a:r>
            <a:r>
              <a:rPr lang="en-GB" baseline="30000" dirty="0" smtClean="0"/>
              <a:t>nd</a:t>
            </a:r>
            <a:r>
              <a:rPr lang="en-GB" dirty="0" smtClean="0"/>
              <a:t> law</a:t>
            </a:r>
            <a:endParaRPr lang="en-GB" dirty="0"/>
          </a:p>
        </p:txBody>
      </p:sp>
      <p:pic>
        <p:nvPicPr>
          <p:cNvPr id="4" name="Picture 2" descr="D:\temp\DBJWEC001-216\WOST764\E-Book\8\8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586" y="1120922"/>
            <a:ext cx="3997901" cy="278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790" y="-10068"/>
            <a:ext cx="1555667" cy="973873"/>
          </a:xfrm>
          <a:prstGeom prst="rect">
            <a:avLst/>
          </a:prstGeom>
        </p:spPr>
      </p:pic>
      <p:pic>
        <p:nvPicPr>
          <p:cNvPr id="7" name="Picture 2" descr="D:\temp\DBJWEC001-216\WOST764\E-Book\8\8-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640" y="4033903"/>
            <a:ext cx="3768978" cy="2705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9057" y="2212458"/>
            <a:ext cx="3294691" cy="8626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1576" y="3891526"/>
            <a:ext cx="2729123" cy="953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644" y="5412964"/>
            <a:ext cx="4307173" cy="8550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8441" y="5303088"/>
            <a:ext cx="1158501" cy="112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9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3238" y="1163497"/>
            <a:ext cx="8669215" cy="5229988"/>
          </a:xfrm>
        </p:spPr>
        <p:txBody>
          <a:bodyPr/>
          <a:lstStyle/>
          <a:p>
            <a:r>
              <a:rPr lang="en-GB" dirty="0"/>
              <a:t>Mobilities and diffusivity </a:t>
            </a:r>
            <a:r>
              <a:rPr lang="en-GB" dirty="0" smtClean="0"/>
              <a:t>of a species are both related to the same thermally driven transport and the same friction against moving</a:t>
            </a:r>
          </a:p>
          <a:p>
            <a:r>
              <a:rPr lang="en-GB" dirty="0"/>
              <a:t>R</a:t>
            </a:r>
            <a:r>
              <a:rPr lang="en-GB" dirty="0" smtClean="0"/>
              <a:t>elated through the Nernst-Einstein equation: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					Textbook: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If we have both </a:t>
            </a:r>
            <a:r>
              <a:rPr lang="en-GB" dirty="0" smtClean="0">
                <a:solidFill>
                  <a:srgbClr val="FF0000"/>
                </a:solidFill>
              </a:rPr>
              <a:t>chemical potential gradients (concentration gradients) </a:t>
            </a:r>
            <a:r>
              <a:rPr lang="en-GB" dirty="0" smtClean="0"/>
              <a:t>and </a:t>
            </a:r>
            <a:r>
              <a:rPr lang="en-GB" dirty="0" smtClean="0">
                <a:solidFill>
                  <a:srgbClr val="0070C0"/>
                </a:solidFill>
              </a:rPr>
              <a:t>electrical potential gradients</a:t>
            </a:r>
            <a:r>
              <a:rPr lang="en-GB" dirty="0" smtClean="0"/>
              <a:t>, the combined forces and fluxes of diffusion and migration can – via the Nernst-Einstein equation – be summed in the Nernst-Planck equation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This is easily rewritten in terms of mobility, charge mobility, or conductivity.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1203"/>
          </a:xfrm>
        </p:spPr>
        <p:txBody>
          <a:bodyPr/>
          <a:lstStyle/>
          <a:p>
            <a:r>
              <a:rPr lang="en-GB" dirty="0" smtClean="0"/>
              <a:t>Diffusion </a:t>
            </a:r>
            <a:r>
              <a:rPr lang="en-GB" i="1" dirty="0" smtClean="0"/>
              <a:t>and</a:t>
            </a:r>
            <a:r>
              <a:rPr lang="en-GB" dirty="0" smtClean="0"/>
              <a:t> migration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945" y="2441721"/>
            <a:ext cx="1926716" cy="5806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207" y="4742525"/>
            <a:ext cx="3167999" cy="937348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588596"/>
              </p:ext>
            </p:extLst>
          </p:nvPr>
        </p:nvGraphicFramePr>
        <p:xfrm>
          <a:off x="824714" y="2441721"/>
          <a:ext cx="2934594" cy="689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1676160" imgH="393480" progId="Equation.DSMT4">
                  <p:embed/>
                </p:oleObj>
              </mc:Choice>
              <mc:Fallback>
                <p:oleObj name="Equation" r:id="rId5" imgW="16761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4714" y="2441721"/>
                        <a:ext cx="2934594" cy="689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094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temp\DBJWEC001-216\WOST764\E-Book\8\8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613" y="3193548"/>
            <a:ext cx="6702737" cy="351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7732" y="1002182"/>
            <a:ext cx="6341786" cy="2779776"/>
          </a:xfrm>
        </p:spPr>
        <p:txBody>
          <a:bodyPr/>
          <a:lstStyle/>
          <a:p>
            <a:r>
              <a:rPr lang="en-GB" dirty="0" smtClean="0"/>
              <a:t>Experiment: Steady state net flux (and production and consumption) of cations </a:t>
            </a:r>
            <a:r>
              <a:rPr lang="en-GB" dirty="0" err="1" smtClean="0"/>
              <a:t>M</a:t>
            </a:r>
            <a:r>
              <a:rPr lang="en-GB" i="1" baseline="30000" dirty="0" err="1" smtClean="0"/>
              <a:t>z</a:t>
            </a:r>
            <a:r>
              <a:rPr lang="en-GB" baseline="30000" dirty="0" smtClean="0"/>
              <a:t>+</a:t>
            </a:r>
          </a:p>
          <a:p>
            <a:r>
              <a:rPr lang="en-GB" dirty="0" smtClean="0"/>
              <a:t>Anions A</a:t>
            </a:r>
            <a:r>
              <a:rPr lang="en-GB" baseline="30000" dirty="0" smtClean="0"/>
              <a:t>y-</a:t>
            </a:r>
            <a:r>
              <a:rPr lang="en-GB" dirty="0" smtClean="0"/>
              <a:t> must have zero net flux: Migration counterbalanced by diffusion</a:t>
            </a:r>
          </a:p>
          <a:p>
            <a:r>
              <a:rPr lang="en-GB" dirty="0" smtClean="0"/>
              <a:t>There must hence be a concentration gradient at steady state</a:t>
            </a:r>
          </a:p>
          <a:p>
            <a:r>
              <a:rPr lang="en-GB" dirty="0" smtClean="0"/>
              <a:t>Measureable by </a:t>
            </a:r>
            <a:r>
              <a:rPr lang="el-GR" dirty="0" smtClean="0"/>
              <a:t>Δ</a:t>
            </a:r>
            <a:r>
              <a:rPr lang="nb-NO" i="1" dirty="0" smtClean="0"/>
              <a:t>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4826" y="212141"/>
            <a:ext cx="8310524" cy="79004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Example of diffusion counterbalancing migration</a:t>
            </a:r>
            <a:endParaRPr lang="en-GB" baseline="-25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231" y="1629190"/>
            <a:ext cx="3344770" cy="98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7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101" y="2388512"/>
            <a:ext cx="5186899" cy="438447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195" y="833934"/>
            <a:ext cx="4323283" cy="5793638"/>
          </a:xfrm>
        </p:spPr>
        <p:txBody>
          <a:bodyPr/>
          <a:lstStyle/>
          <a:p>
            <a:r>
              <a:rPr lang="en-GB" dirty="0" smtClean="0"/>
              <a:t>Electrode reaction oxidises neutral R to charged O</a:t>
            </a:r>
            <a:r>
              <a:rPr lang="en-GB" baseline="30000" dirty="0" smtClean="0"/>
              <a:t>+</a:t>
            </a:r>
            <a:r>
              <a:rPr lang="en-GB" dirty="0" smtClean="0"/>
              <a:t>:</a:t>
            </a:r>
          </a:p>
          <a:p>
            <a:endParaRPr lang="en-GB" dirty="0" smtClean="0"/>
          </a:p>
          <a:p>
            <a:r>
              <a:rPr lang="en-GB" dirty="0" smtClean="0"/>
              <a:t>Supporting electrolyte:    CA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Initial (</a:t>
            </a:r>
            <a:r>
              <a:rPr lang="en-GB" i="1" dirty="0" smtClean="0"/>
              <a:t>t</a:t>
            </a:r>
            <a:r>
              <a:rPr lang="en-GB" dirty="0" smtClean="0"/>
              <a:t> = 0): </a:t>
            </a:r>
            <a:r>
              <a:rPr lang="en-GB" i="1" dirty="0" err="1" smtClean="0"/>
              <a:t>i</a:t>
            </a:r>
            <a:r>
              <a:rPr lang="en-GB" dirty="0" smtClean="0"/>
              <a:t> = 0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Diffusivities of all species: </a:t>
            </a:r>
            <a:r>
              <a:rPr lang="en-GB" i="1" dirty="0" smtClean="0"/>
              <a:t>D</a:t>
            </a:r>
          </a:p>
          <a:p>
            <a:endParaRPr lang="en-GB" i="1" dirty="0" smtClean="0"/>
          </a:p>
          <a:p>
            <a:r>
              <a:rPr lang="en-GB" i="1" dirty="0" smtClean="0"/>
              <a:t>t </a:t>
            </a:r>
            <a:r>
              <a:rPr lang="en-GB" dirty="0" smtClean="0"/>
              <a:t>&gt; 0: </a:t>
            </a:r>
            <a:r>
              <a:rPr lang="en-GB" i="1" dirty="0" err="1" smtClean="0"/>
              <a:t>i</a:t>
            </a:r>
            <a:r>
              <a:rPr lang="en-GB" i="1" dirty="0" smtClean="0"/>
              <a:t>(</a:t>
            </a:r>
            <a:r>
              <a:rPr lang="en-GB" i="1" dirty="0" err="1" smtClean="0"/>
              <a:t>x,t</a:t>
            </a:r>
            <a:r>
              <a:rPr lang="en-GB" i="1" dirty="0" smtClean="0"/>
              <a:t>)</a:t>
            </a:r>
            <a:r>
              <a:rPr lang="en-GB" dirty="0" smtClean="0"/>
              <a:t> = constant</a:t>
            </a:r>
          </a:p>
          <a:p>
            <a:endParaRPr lang="en-GB" dirty="0" smtClean="0"/>
          </a:p>
          <a:p>
            <a:r>
              <a:rPr lang="en-GB" dirty="0" smtClean="0"/>
              <a:t>Electroneutrality: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89155"/>
            <a:ext cx="7886700" cy="486686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experiment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Web#852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28650" y="1507213"/>
          <a:ext cx="1151078" cy="306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Equation" r:id="rId4" imgW="761760" imgH="203040" progId="Equation.DSMT4">
                  <p:embed/>
                </p:oleObj>
              </mc:Choice>
              <mc:Fallback>
                <p:oleObj name="Equation" r:id="rId4" imgW="761760" imgH="203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8650" y="1507213"/>
                        <a:ext cx="1151078" cy="306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048597"/>
              </p:ext>
            </p:extLst>
          </p:nvPr>
        </p:nvGraphicFramePr>
        <p:xfrm>
          <a:off x="657908" y="3262772"/>
          <a:ext cx="1807313" cy="392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Equation" r:id="rId6" imgW="1168200" imgH="253800" progId="Equation.DSMT4">
                  <p:embed/>
                </p:oleObj>
              </mc:Choice>
              <mc:Fallback>
                <p:oleObj name="Equation" r:id="rId6" imgW="1168200" imgH="2538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7908" y="3262772"/>
                        <a:ext cx="1807313" cy="3928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246224"/>
              </p:ext>
            </p:extLst>
          </p:nvPr>
        </p:nvGraphicFramePr>
        <p:xfrm>
          <a:off x="636805" y="3781979"/>
          <a:ext cx="1433678" cy="409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Equation" r:id="rId8" imgW="888840" imgH="253800" progId="Equation.DSMT4">
                  <p:embed/>
                </p:oleObj>
              </mc:Choice>
              <mc:Fallback>
                <p:oleObj name="Equation" r:id="rId8" imgW="888840" imgH="2538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6805" y="3781979"/>
                        <a:ext cx="1433678" cy="409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50347"/>
              </p:ext>
            </p:extLst>
          </p:nvPr>
        </p:nvGraphicFramePr>
        <p:xfrm>
          <a:off x="628648" y="5364969"/>
          <a:ext cx="2106101" cy="384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Equation" r:id="rId10" imgW="1320480" imgH="241200" progId="Equation.DSMT4">
                  <p:embed/>
                </p:oleObj>
              </mc:Choice>
              <mc:Fallback>
                <p:oleObj name="Equation" r:id="rId10" imgW="1320480" imgH="2412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8648" y="5364969"/>
                        <a:ext cx="2106101" cy="3847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199118"/>
              </p:ext>
            </p:extLst>
          </p:nvPr>
        </p:nvGraphicFramePr>
        <p:xfrm>
          <a:off x="660196" y="6155784"/>
          <a:ext cx="2026261" cy="442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Equation" r:id="rId12" imgW="1104840" imgH="241200" progId="Equation.DSMT4">
                  <p:embed/>
                </p:oleObj>
              </mc:Choice>
              <mc:Fallback>
                <p:oleObj name="Equation" r:id="rId12" imgW="1104840" imgH="2412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60196" y="6155784"/>
                        <a:ext cx="2026261" cy="442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 descr="D:\temp\DBJWEC001-216\WOST764\E-Book\8\8-1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744" y="112455"/>
            <a:ext cx="3435366" cy="249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22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0531"/>
          </a:xfrm>
        </p:spPr>
        <p:txBody>
          <a:bodyPr/>
          <a:lstStyle/>
          <a:p>
            <a:r>
              <a:rPr lang="nb-NO" dirty="0" err="1" smtClean="0"/>
              <a:t>Apply</a:t>
            </a:r>
            <a:r>
              <a:rPr lang="nb-NO" dirty="0" smtClean="0"/>
              <a:t> </a:t>
            </a:r>
            <a:r>
              <a:rPr lang="nb-NO" dirty="0" err="1" smtClean="0"/>
              <a:t>Nernst</a:t>
            </a:r>
            <a:r>
              <a:rPr lang="nb-NO" dirty="0" smtClean="0"/>
              <a:t>-Planck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79" y="1175656"/>
            <a:ext cx="8673337" cy="55457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897" y="163315"/>
            <a:ext cx="3421453" cy="101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236269"/>
            <a:ext cx="7886700" cy="2187245"/>
          </a:xfrm>
        </p:spPr>
        <p:txBody>
          <a:bodyPr/>
          <a:lstStyle/>
          <a:p>
            <a:r>
              <a:rPr lang="en-GB" dirty="0" smtClean="0"/>
              <a:t>Notice: </a:t>
            </a:r>
          </a:p>
          <a:p>
            <a:pPr lvl="1"/>
            <a:r>
              <a:rPr lang="en-GB" dirty="0" smtClean="0"/>
              <a:t>Concentration of O</a:t>
            </a:r>
            <a:r>
              <a:rPr lang="en-GB" baseline="30000" dirty="0" smtClean="0"/>
              <a:t>+</a:t>
            </a:r>
            <a:r>
              <a:rPr lang="en-GB" dirty="0" smtClean="0"/>
              <a:t> is zero in the bulk</a:t>
            </a:r>
          </a:p>
          <a:p>
            <a:pPr lvl="1"/>
            <a:r>
              <a:rPr lang="en-GB" dirty="0" smtClean="0"/>
              <a:t>Current </a:t>
            </a:r>
            <a:r>
              <a:rPr lang="en-GB" dirty="0"/>
              <a:t>of electroactive (redox active) </a:t>
            </a:r>
            <a:r>
              <a:rPr lang="en-GB" dirty="0" smtClean="0"/>
              <a:t>species near </a:t>
            </a:r>
            <a:r>
              <a:rPr lang="en-GB" dirty="0"/>
              <a:t>electrode, but of supporting ions in the </a:t>
            </a:r>
            <a:r>
              <a:rPr lang="en-GB" dirty="0" smtClean="0"/>
              <a:t>bulk</a:t>
            </a:r>
          </a:p>
          <a:p>
            <a:pPr lvl="1"/>
            <a:r>
              <a:rPr lang="en-GB" dirty="0" smtClean="0"/>
              <a:t>Neutral R in our case has a flux </a:t>
            </a:r>
            <a:r>
              <a:rPr lang="en-GB" i="1" dirty="0" err="1" smtClean="0"/>
              <a:t>j</a:t>
            </a:r>
            <a:r>
              <a:rPr lang="en-GB" i="1" baseline="-25000" dirty="0" err="1" smtClean="0"/>
              <a:t>R</a:t>
            </a:r>
            <a:r>
              <a:rPr lang="en-GB" dirty="0" smtClean="0"/>
              <a:t>, but no current. O</a:t>
            </a:r>
            <a:r>
              <a:rPr lang="en-GB" baseline="30000" dirty="0" smtClean="0"/>
              <a:t>+</a:t>
            </a:r>
            <a:r>
              <a:rPr lang="en-GB" dirty="0" smtClean="0"/>
              <a:t> takes on all the current alone near the electrode.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02893"/>
          </a:xfrm>
        </p:spPr>
        <p:txBody>
          <a:bodyPr/>
          <a:lstStyle/>
          <a:p>
            <a:r>
              <a:rPr lang="nb-NO" dirty="0" err="1" smtClean="0"/>
              <a:t>Concentration</a:t>
            </a:r>
            <a:r>
              <a:rPr lang="nb-NO" dirty="0" smtClean="0"/>
              <a:t> and </a:t>
            </a:r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density</a:t>
            </a:r>
            <a:r>
              <a:rPr lang="nb-NO" dirty="0" smtClean="0"/>
              <a:t> </a:t>
            </a:r>
            <a:r>
              <a:rPr lang="nb-NO" dirty="0" err="1" smtClean="0"/>
              <a:t>profiles</a:t>
            </a:r>
            <a:endParaRPr lang="en-GB" dirty="0"/>
          </a:p>
        </p:txBody>
      </p:sp>
      <p:pic>
        <p:nvPicPr>
          <p:cNvPr id="4" name="Picture 2" descr="D:\temp\DBJWEC001-216\WOST764\E-Book\8\8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9" y="3531086"/>
            <a:ext cx="4278312" cy="310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temp\DBJWEC001-216\WOST764\E-Book\8\8-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630" y="3493933"/>
            <a:ext cx="4476903" cy="323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24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2250831"/>
            <a:ext cx="7886700" cy="392136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 above version of the Nernst-Planck equation describes diffusion and migration in terms of the diffusivity. </a:t>
            </a:r>
          </a:p>
          <a:p>
            <a:endParaRPr lang="en-GB" dirty="0" smtClean="0"/>
          </a:p>
          <a:p>
            <a:r>
              <a:rPr lang="en-GB" dirty="0" smtClean="0"/>
              <a:t>Rewrite it in terms of charge mobility </a:t>
            </a:r>
            <a:r>
              <a:rPr lang="en-GB" i="1" dirty="0" err="1" smtClean="0"/>
              <a:t>u</a:t>
            </a:r>
            <a:r>
              <a:rPr lang="en-GB" baseline="-25000" dirty="0" err="1" smtClean="0"/>
              <a:t>i</a:t>
            </a:r>
            <a:r>
              <a:rPr lang="en-GB" dirty="0" smtClean="0"/>
              <a:t>.</a:t>
            </a:r>
            <a:endParaRPr lang="en-GB" baseline="-25000" dirty="0" smtClean="0"/>
          </a:p>
          <a:p>
            <a:endParaRPr lang="en-GB" dirty="0" smtClean="0"/>
          </a:p>
          <a:p>
            <a:r>
              <a:rPr lang="en-GB" dirty="0"/>
              <a:t>Rewrite it in terms of </a:t>
            </a:r>
            <a:r>
              <a:rPr lang="en-GB" dirty="0" smtClean="0"/>
              <a:t>conductivity </a:t>
            </a:r>
            <a:r>
              <a:rPr lang="en-GB" i="1" dirty="0" err="1" smtClean="0"/>
              <a:t>κ</a:t>
            </a:r>
            <a:r>
              <a:rPr lang="en-GB" baseline="-25000" dirty="0" err="1" smtClean="0"/>
              <a:t>i</a:t>
            </a:r>
            <a:r>
              <a:rPr lang="en-GB" dirty="0" smtClean="0"/>
              <a:t> (or </a:t>
            </a:r>
            <a:r>
              <a:rPr lang="el-GR" i="1" dirty="0" smtClean="0"/>
              <a:t>σ</a:t>
            </a:r>
            <a:r>
              <a:rPr lang="nb-NO" baseline="-25000" dirty="0" smtClean="0"/>
              <a:t>i</a:t>
            </a:r>
            <a:r>
              <a:rPr lang="nb-NO" dirty="0" smtClean="0"/>
              <a:t>)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Check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443" y="365126"/>
            <a:ext cx="4184271" cy="123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9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98168"/>
          </a:xfrm>
        </p:spPr>
        <p:txBody>
          <a:bodyPr/>
          <a:lstStyle/>
          <a:p>
            <a:pPr algn="ctr"/>
            <a:r>
              <a:rPr lang="en-GB" dirty="0" smtClean="0"/>
              <a:t>Convection: Hydrodynamics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62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 smtClean="0"/>
              <a:t>Laminar</a:t>
            </a:r>
            <a:r>
              <a:rPr lang="nb-NO" b="1" dirty="0" smtClean="0"/>
              <a:t> </a:t>
            </a:r>
            <a:r>
              <a:rPr lang="nb-NO" b="1" dirty="0" err="1" smtClean="0"/>
              <a:t>flow</a:t>
            </a:r>
            <a:endParaRPr lang="nb-NO" b="1" dirty="0" smtClean="0"/>
          </a:p>
          <a:p>
            <a:r>
              <a:rPr lang="nb-NO" dirty="0" smtClean="0"/>
              <a:t>Poiseuille </a:t>
            </a:r>
            <a:r>
              <a:rPr lang="nb-NO" dirty="0" err="1" smtClean="0"/>
              <a:t>flow</a:t>
            </a:r>
            <a:endParaRPr lang="nb-NO" dirty="0" smtClean="0"/>
          </a:p>
          <a:p>
            <a:r>
              <a:rPr lang="nb-NO" dirty="0" err="1" smtClean="0"/>
              <a:t>Flow</a:t>
            </a:r>
            <a:r>
              <a:rPr lang="nb-NO" dirty="0" smtClean="0"/>
              <a:t> </a:t>
            </a:r>
            <a:r>
              <a:rPr lang="nb-NO" dirty="0" err="1" smtClean="0"/>
              <a:t>varies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radius</a:t>
            </a:r>
          </a:p>
          <a:p>
            <a:r>
              <a:rPr lang="nb-NO" dirty="0" err="1" smtClean="0"/>
              <a:t>Typical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investigative</a:t>
            </a:r>
            <a:r>
              <a:rPr lang="nb-NO" dirty="0" smtClean="0"/>
              <a:t> </a:t>
            </a:r>
            <a:r>
              <a:rPr lang="nb-NO" dirty="0" err="1" smtClean="0"/>
              <a:t>electrochemistry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b="1" dirty="0" smtClean="0"/>
              <a:t>Turbulent (</a:t>
            </a:r>
            <a:r>
              <a:rPr lang="nb-NO" b="1" dirty="0" err="1" smtClean="0"/>
              <a:t>chaotic</a:t>
            </a:r>
            <a:r>
              <a:rPr lang="nb-NO" b="1" dirty="0" smtClean="0"/>
              <a:t>) </a:t>
            </a:r>
            <a:r>
              <a:rPr lang="nb-NO" b="1" dirty="0" err="1" smtClean="0"/>
              <a:t>flow</a:t>
            </a:r>
            <a:endParaRPr lang="nb-NO" b="1" dirty="0" smtClean="0"/>
          </a:p>
          <a:p>
            <a:r>
              <a:rPr lang="nb-NO" dirty="0" err="1" smtClean="0"/>
              <a:t>Typical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(</a:t>
            </a:r>
            <a:r>
              <a:rPr lang="nb-NO" dirty="0" err="1" smtClean="0"/>
              <a:t>favoured</a:t>
            </a:r>
            <a:r>
              <a:rPr lang="nb-NO" dirty="0" smtClean="0"/>
              <a:t> in) electrosynthesis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Convective</a:t>
            </a:r>
            <a:r>
              <a:rPr lang="nb-NO" dirty="0" smtClean="0"/>
              <a:t> </a:t>
            </a:r>
            <a:r>
              <a:rPr lang="nb-NO" dirty="0" err="1" smtClean="0"/>
              <a:t>flow</a:t>
            </a:r>
            <a:r>
              <a:rPr lang="nb-NO" dirty="0" smtClean="0"/>
              <a:t> in a tube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212" y="1690689"/>
            <a:ext cx="2974390" cy="947003"/>
          </a:xfrm>
          <a:prstGeom prst="rect">
            <a:avLst/>
          </a:prstGeom>
        </p:spPr>
      </p:pic>
      <p:pic>
        <p:nvPicPr>
          <p:cNvPr id="6" name="Picture 2" descr="D:\temp\DBJWEC001-216\WOST764\E-Book\8\8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2" y="3734088"/>
            <a:ext cx="639127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69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926275"/>
            <a:ext cx="7886700" cy="5250688"/>
          </a:xfrm>
        </p:spPr>
        <p:txBody>
          <a:bodyPr/>
          <a:lstStyle/>
          <a:p>
            <a:r>
              <a:rPr lang="en-GB" dirty="0" smtClean="0"/>
              <a:t>Typically, Pt or glassy carbon embedded in insulating disk of </a:t>
            </a:r>
            <a:r>
              <a:rPr lang="en-GB" dirty="0" err="1" smtClean="0"/>
              <a:t>teflon</a:t>
            </a:r>
            <a:r>
              <a:rPr lang="en-GB" dirty="0" smtClean="0"/>
              <a:t>®.</a:t>
            </a:r>
          </a:p>
          <a:p>
            <a:r>
              <a:rPr lang="en-GB" dirty="0" smtClean="0"/>
              <a:t>High rotating (angular) velocity.</a:t>
            </a:r>
          </a:p>
          <a:p>
            <a:r>
              <a:rPr lang="en-GB" dirty="0" smtClean="0"/>
              <a:t>Same friction that stops flow in the tubular case creates flow here.</a:t>
            </a:r>
          </a:p>
          <a:p>
            <a:r>
              <a:rPr lang="en-GB" dirty="0" smtClean="0"/>
              <a:t>Flow has contributions from convection and diffusion: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61149"/>
          </a:xfrm>
        </p:spPr>
        <p:txBody>
          <a:bodyPr/>
          <a:lstStyle/>
          <a:p>
            <a:r>
              <a:rPr lang="nb-NO" dirty="0" err="1" smtClean="0"/>
              <a:t>Rotating</a:t>
            </a:r>
            <a:r>
              <a:rPr lang="nb-NO" dirty="0" smtClean="0"/>
              <a:t> disk </a:t>
            </a:r>
            <a:r>
              <a:rPr lang="nb-NO" dirty="0" err="1" smtClean="0"/>
              <a:t>electrode</a:t>
            </a:r>
            <a:endParaRPr lang="en-GB" dirty="0"/>
          </a:p>
        </p:txBody>
      </p:sp>
      <p:pic>
        <p:nvPicPr>
          <p:cNvPr id="4" name="Picture 2" descr="D:\temp\DBJWEC001-216\WOST764\E-Book\8\8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473" y="3551619"/>
            <a:ext cx="6271364" cy="26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934" y="2529112"/>
            <a:ext cx="4373600" cy="8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9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258784"/>
            <a:ext cx="7886700" cy="4918179"/>
          </a:xfrm>
        </p:spPr>
        <p:txBody>
          <a:bodyPr/>
          <a:lstStyle/>
          <a:p>
            <a:r>
              <a:rPr lang="en-GB" dirty="0" smtClean="0"/>
              <a:t>Diffusion augmented by convection</a:t>
            </a:r>
          </a:p>
          <a:p>
            <a:endParaRPr lang="en-GB" dirty="0" smtClean="0"/>
          </a:p>
          <a:p>
            <a:r>
              <a:rPr lang="en-GB" dirty="0" smtClean="0"/>
              <a:t>Solution yields concentration at electrode and profile, based on diffusivity, density, rotation, speed, viscosity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38174"/>
          </a:xfrm>
        </p:spPr>
        <p:txBody>
          <a:bodyPr/>
          <a:lstStyle/>
          <a:p>
            <a:r>
              <a:rPr lang="nb-NO" dirty="0" err="1" smtClean="0"/>
              <a:t>Fick’s</a:t>
            </a:r>
            <a:r>
              <a:rPr lang="nb-NO" dirty="0" smtClean="0"/>
              <a:t> 2nd </a:t>
            </a:r>
            <a:r>
              <a:rPr lang="nb-NO" dirty="0" err="1" smtClean="0"/>
              <a:t>law</a:t>
            </a:r>
            <a:r>
              <a:rPr lang="nb-NO" dirty="0" smtClean="0"/>
              <a:t> for </a:t>
            </a:r>
            <a:r>
              <a:rPr lang="nb-NO" dirty="0" err="1" smtClean="0"/>
              <a:t>rotating</a:t>
            </a:r>
            <a:r>
              <a:rPr lang="nb-NO" dirty="0" smtClean="0"/>
              <a:t> disk </a:t>
            </a:r>
            <a:r>
              <a:rPr lang="nb-NO" dirty="0" err="1" smtClean="0"/>
              <a:t>electrode</a:t>
            </a:r>
            <a:endParaRPr lang="en-GB" dirty="0"/>
          </a:p>
        </p:txBody>
      </p:sp>
      <p:pic>
        <p:nvPicPr>
          <p:cNvPr id="4" name="Picture 2" descr="D:\temp\DBJWEC001-216\WOST764\E-Book\8\8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3858"/>
            <a:ext cx="4855823" cy="1984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882" y="986964"/>
            <a:ext cx="2648381" cy="890711"/>
          </a:xfrm>
          <a:prstGeom prst="rect">
            <a:avLst/>
          </a:prstGeom>
        </p:spPr>
      </p:pic>
      <p:pic>
        <p:nvPicPr>
          <p:cNvPr id="6" name="Picture 2" descr="D:\temp\DBJWEC001-216\WOST764\E-Book\8\8-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301" y="3677809"/>
            <a:ext cx="4247897" cy="308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946" y="2727941"/>
            <a:ext cx="6809317" cy="92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5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1691" y="890649"/>
            <a:ext cx="8528539" cy="5286314"/>
          </a:xfrm>
        </p:spPr>
        <p:txBody>
          <a:bodyPr/>
          <a:lstStyle/>
          <a:p>
            <a:r>
              <a:rPr lang="en-GB" dirty="0" smtClean="0"/>
              <a:t>The electrode surface (s) and the bulk (b) are often central «fixed» points.</a:t>
            </a:r>
          </a:p>
          <a:p>
            <a:endParaRPr lang="en-GB" dirty="0" smtClean="0"/>
          </a:p>
          <a:p>
            <a:r>
              <a:rPr lang="en-GB" dirty="0" smtClean="0"/>
              <a:t>Flux between them often proportional to the concentration difference by a constant (coefficient)</a:t>
            </a:r>
          </a:p>
          <a:p>
            <a:endParaRPr lang="en-GB" dirty="0" smtClean="0"/>
          </a:p>
          <a:p>
            <a:r>
              <a:rPr lang="en-GB" dirty="0" smtClean="0"/>
              <a:t>Rotating disk electrode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30630"/>
            <a:ext cx="7886700" cy="760019"/>
          </a:xfrm>
        </p:spPr>
        <p:txBody>
          <a:bodyPr/>
          <a:lstStyle/>
          <a:p>
            <a:r>
              <a:rPr lang="nb-NO" dirty="0" smtClean="0"/>
              <a:t>Transport </a:t>
            </a:r>
            <a:r>
              <a:rPr lang="nb-NO" dirty="0" err="1" smtClean="0"/>
              <a:t>coefficient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351" y="2382456"/>
            <a:ext cx="4151838" cy="1151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814" y="3388242"/>
            <a:ext cx="6048375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6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Ch. 8 Transport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49" y="2844800"/>
            <a:ext cx="8484485" cy="116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7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DE066389A85B146A76FC6E48F955D3A" ma:contentTypeVersion="10" ma:contentTypeDescription="Opprett et nytt dokument." ma:contentTypeScope="" ma:versionID="c5d2b25dbeefbae2d5e4b6968d88cd94">
  <xsd:schema xmlns:xsd="http://www.w3.org/2001/XMLSchema" xmlns:xs="http://www.w3.org/2001/XMLSchema" xmlns:p="http://schemas.microsoft.com/office/2006/metadata/properties" xmlns:ns3="b1a25477-df18-4f46-9e1a-50fc76968022" targetNamespace="http://schemas.microsoft.com/office/2006/metadata/properties" ma:root="true" ma:fieldsID="e79f76da2996f093d7dce057917771ac" ns3:_="">
    <xsd:import namespace="b1a25477-df18-4f46-9e1a-50fc7696802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a25477-df18-4f46-9e1a-50fc769680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C6BDE0-A605-4C96-A854-91A4F622DE6D}">
  <ds:schemaRefs>
    <ds:schemaRef ds:uri="b1a25477-df18-4f46-9e1a-50fc7696802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C787917-0FE3-4537-A361-F812B6CFDA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430185-DA07-424F-B194-674B33BB3F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a25477-df18-4f46-9e1a-50fc769680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30883</TotalTime>
  <Words>1354</Words>
  <Application>Microsoft Office PowerPoint</Application>
  <PresentationFormat>On-screen Show (4:3)</PresentationFormat>
  <Paragraphs>212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Wingdings</vt:lpstr>
      <vt:lpstr>Office Theme</vt:lpstr>
      <vt:lpstr>Equation</vt:lpstr>
      <vt:lpstr>KJM 3110 Electrochemistry  Chapter 8.   Transport  2022</vt:lpstr>
      <vt:lpstr>Recap Ch 7. Electrode reactions</vt:lpstr>
      <vt:lpstr>Status</vt:lpstr>
      <vt:lpstr>Transport</vt:lpstr>
      <vt:lpstr>Flux density</vt:lpstr>
      <vt:lpstr>Transport, conservation laws, continuity equations</vt:lpstr>
      <vt:lpstr>A reaction may add or subtract species</vt:lpstr>
      <vt:lpstr>Transport - overview</vt:lpstr>
      <vt:lpstr>Migration – mobility - conductivity</vt:lpstr>
      <vt:lpstr>Migration and mobility</vt:lpstr>
      <vt:lpstr>Mobility </vt:lpstr>
      <vt:lpstr>Mobility and conductivity</vt:lpstr>
      <vt:lpstr>Electrophoresis</vt:lpstr>
      <vt:lpstr>Diffusion - diffusivity</vt:lpstr>
      <vt:lpstr>Fick’s laws</vt:lpstr>
      <vt:lpstr>Solutions to Fick’s 2nd law</vt:lpstr>
      <vt:lpstr>Diffusion and migration</vt:lpstr>
      <vt:lpstr>Example of diffusion counterbalancing migration</vt:lpstr>
      <vt:lpstr>The experiment of Web#852</vt:lpstr>
      <vt:lpstr>Apply Nernst-Planck</vt:lpstr>
      <vt:lpstr>Concentration and current density profiles</vt:lpstr>
      <vt:lpstr>Check</vt:lpstr>
      <vt:lpstr>Convection: Hydrodynamics</vt:lpstr>
      <vt:lpstr>Convective flow in a tube</vt:lpstr>
      <vt:lpstr>Rotating disk electrode</vt:lpstr>
      <vt:lpstr>Fick’s 2nd law for rotating disk electrode</vt:lpstr>
      <vt:lpstr>Transport coefficient</vt:lpstr>
      <vt:lpstr>Summary Ch. 8 Transport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284</cp:revision>
  <dcterms:created xsi:type="dcterms:W3CDTF">2020-01-18T04:32:08Z</dcterms:created>
  <dcterms:modified xsi:type="dcterms:W3CDTF">2022-02-20T18:15:52Z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0x0101001DE066389A85B146A76FC6E48F955D3A</vt:lpwstr>
  </property>
</Properties>
</file>