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11" r:id="rId3"/>
    <p:sldId id="425" r:id="rId4"/>
    <p:sldId id="412" r:id="rId5"/>
    <p:sldId id="413" r:id="rId6"/>
    <p:sldId id="426" r:id="rId7"/>
    <p:sldId id="417" r:id="rId8"/>
    <p:sldId id="427" r:id="rId9"/>
    <p:sldId id="418" r:id="rId10"/>
    <p:sldId id="428" r:id="rId11"/>
    <p:sldId id="419" r:id="rId12"/>
    <p:sldId id="429" r:id="rId13"/>
    <p:sldId id="430" r:id="rId14"/>
    <p:sldId id="420" r:id="rId15"/>
    <p:sldId id="42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9.   Green Electrochemistry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021" y="2428650"/>
            <a:ext cx="8266176" cy="3877055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Check from previous chapters: </a:t>
            </a:r>
          </a:p>
          <a:p>
            <a:endParaRPr lang="en-GB" sz="2400" dirty="0" smtClean="0"/>
          </a:p>
          <a:p>
            <a:pPr lvl="1"/>
            <a:r>
              <a:rPr lang="en-GB" sz="2000" dirty="0" smtClean="0"/>
              <a:t>What are the driving forces for electrochemical reactions?</a:t>
            </a:r>
          </a:p>
          <a:p>
            <a:endParaRPr lang="en-GB" sz="2400" dirty="0" smtClean="0"/>
          </a:p>
          <a:p>
            <a:pPr lvl="1"/>
            <a:r>
              <a:rPr lang="en-GB" sz="2000" dirty="0" smtClean="0"/>
              <a:t>What processes are required for the electrochemical reactions to proceed?</a:t>
            </a:r>
          </a:p>
          <a:p>
            <a:endParaRPr lang="en-GB" sz="2400" dirty="0" smtClean="0"/>
          </a:p>
          <a:p>
            <a:pPr lvl="1"/>
            <a:r>
              <a:rPr lang="en-GB" sz="2000" dirty="0" smtClean="0"/>
              <a:t>What are the factors, processes, or properties that limit the rate?</a:t>
            </a:r>
          </a:p>
          <a:p>
            <a:endParaRPr lang="en-GB" sz="2400" dirty="0" smtClean="0"/>
          </a:p>
          <a:p>
            <a:pPr lvl="1"/>
            <a:r>
              <a:rPr lang="en-GB" sz="2000" dirty="0" smtClean="0"/>
              <a:t>In what forms do you expect these limitations to emerge?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3632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Ch</a:t>
            </a:r>
            <a:r>
              <a:rPr lang="nb-NO" sz="2800" dirty="0" smtClean="0"/>
              <a:t>. 8 Transport: 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21" y="1155254"/>
            <a:ext cx="6620256" cy="9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3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21714" y="1825625"/>
            <a:ext cx="7593635" cy="4351338"/>
          </a:xfrm>
        </p:spPr>
        <p:txBody>
          <a:bodyPr>
            <a:normAutofit/>
          </a:bodyPr>
          <a:lstStyle/>
          <a:p>
            <a:r>
              <a:rPr lang="nb-NO" dirty="0" smtClean="0"/>
              <a:t>In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	more</a:t>
            </a:r>
          </a:p>
          <a:p>
            <a:endParaRPr lang="nb-NO" dirty="0"/>
          </a:p>
          <a:p>
            <a:r>
              <a:rPr lang="nb-NO" dirty="0" smtClean="0"/>
              <a:t>Environment</a:t>
            </a:r>
          </a:p>
          <a:p>
            <a:r>
              <a:rPr lang="nb-NO" dirty="0" smtClean="0"/>
              <a:t>Health</a:t>
            </a:r>
          </a:p>
          <a:p>
            <a:r>
              <a:rPr lang="nb-NO" dirty="0" err="1" smtClean="0"/>
              <a:t>Biology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	</a:t>
            </a:r>
            <a:r>
              <a:rPr lang="nb-NO" dirty="0" err="1" smtClean="0"/>
              <a:t>than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Energy and </a:t>
            </a:r>
            <a:r>
              <a:rPr lang="nb-NO" dirty="0" err="1" smtClean="0"/>
              <a:t>climate</a:t>
            </a:r>
            <a:r>
              <a:rPr lang="nb-NO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Green </a:t>
            </a:r>
            <a:r>
              <a:rPr lang="nb-NO" dirty="0" err="1" smtClean="0"/>
              <a:t>electrochemistry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840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080655"/>
            <a:ext cx="7886700" cy="5096308"/>
          </a:xfrm>
        </p:spPr>
        <p:txBody>
          <a:bodyPr/>
          <a:lstStyle/>
          <a:p>
            <a:r>
              <a:rPr lang="nb-NO" dirty="0" smtClean="0"/>
              <a:t>Read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textbook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conductivity</a:t>
            </a:r>
            <a:r>
              <a:rPr lang="nb-NO" dirty="0" smtClean="0"/>
              <a:t> and pH sensors for </a:t>
            </a:r>
            <a:r>
              <a:rPr lang="nb-NO" dirty="0" err="1" smtClean="0"/>
              <a:t>detection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NH</a:t>
            </a:r>
            <a:r>
              <a:rPr lang="nb-NO" baseline="-25000" dirty="0" smtClean="0"/>
              <a:t>3</a:t>
            </a:r>
            <a:r>
              <a:rPr lang="nb-NO" dirty="0" smtClean="0"/>
              <a:t>, CO</a:t>
            </a:r>
            <a:r>
              <a:rPr lang="nb-NO" baseline="-25000" dirty="0" smtClean="0"/>
              <a:t>2</a:t>
            </a:r>
            <a:r>
              <a:rPr lang="nb-NO" dirty="0" smtClean="0"/>
              <a:t>, etc. in e.g. water.</a:t>
            </a:r>
          </a:p>
          <a:p>
            <a:r>
              <a:rPr lang="nb-NO" dirty="0" smtClean="0"/>
              <a:t>Clark </a:t>
            </a:r>
            <a:r>
              <a:rPr lang="nb-NO" dirty="0" err="1" smtClean="0"/>
              <a:t>cell</a:t>
            </a:r>
            <a:r>
              <a:rPr lang="nb-NO" dirty="0" smtClean="0"/>
              <a:t> for </a:t>
            </a:r>
            <a:r>
              <a:rPr lang="nb-NO" dirty="0" err="1" smtClean="0"/>
              <a:t>detection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</a:t>
            </a:r>
            <a:r>
              <a:rPr lang="nb-NO" baseline="-25000" dirty="0" smtClean="0"/>
              <a:t>2</a:t>
            </a:r>
            <a:r>
              <a:rPr lang="nb-NO" dirty="0" smtClean="0"/>
              <a:t>(g) in water or </a:t>
            </a:r>
            <a:r>
              <a:rPr lang="nb-NO" dirty="0" err="1" smtClean="0"/>
              <a:t>blood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Amperometric</a:t>
            </a:r>
            <a:r>
              <a:rPr lang="nb-NO" dirty="0" smtClean="0"/>
              <a:t> sensor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nb-NO" dirty="0" smtClean="0"/>
              <a:t>Sensors</a:t>
            </a:r>
            <a:endParaRPr lang="en-GB" dirty="0"/>
          </a:p>
        </p:txBody>
      </p:sp>
      <p:pic>
        <p:nvPicPr>
          <p:cNvPr id="5" name="Picture 6" descr="D:\temp\DBJWEC001-216\WOST764\E-Book\9\9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18" y="2892508"/>
            <a:ext cx="3559979" cy="335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515" y="2511508"/>
            <a:ext cx="5800725" cy="381000"/>
          </a:xfrm>
          <a:prstGeom prst="rect">
            <a:avLst/>
          </a:prstGeom>
        </p:spPr>
      </p:pic>
      <p:pic>
        <p:nvPicPr>
          <p:cNvPr id="7" name="Picture 6" descr="D:\temp\DBJWEC001-216\WOST764\E-Book\9\9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072" y="5565816"/>
            <a:ext cx="3829174" cy="122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8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884" y="1056905"/>
            <a:ext cx="4477242" cy="5120058"/>
          </a:xfrm>
        </p:spPr>
        <p:txBody>
          <a:bodyPr>
            <a:normAutofit/>
          </a:bodyPr>
          <a:lstStyle/>
          <a:p>
            <a:r>
              <a:rPr lang="nb-NO" dirty="0" err="1" smtClean="0"/>
              <a:t>Deposition</a:t>
            </a:r>
            <a:r>
              <a:rPr lang="nb-NO" dirty="0" smtClean="0"/>
              <a:t> and stripping </a:t>
            </a:r>
            <a:r>
              <a:rPr lang="nb-NO" dirty="0" err="1" smtClean="0"/>
              <a:t>currents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analysed</a:t>
            </a:r>
            <a:r>
              <a:rPr lang="nb-NO" dirty="0" smtClean="0"/>
              <a:t> </a:t>
            </a:r>
            <a:r>
              <a:rPr lang="nb-NO" dirty="0" err="1" smtClean="0"/>
              <a:t>cations</a:t>
            </a:r>
            <a:r>
              <a:rPr lang="nb-NO" dirty="0" smtClean="0"/>
              <a:t> or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ions at </a:t>
            </a:r>
            <a:r>
              <a:rPr lang="nb-NO" dirty="0" err="1" smtClean="0"/>
              <a:t>particular</a:t>
            </a:r>
            <a:r>
              <a:rPr lang="nb-NO" dirty="0" smtClean="0"/>
              <a:t> </a:t>
            </a:r>
            <a:r>
              <a:rPr lang="nb-NO" dirty="0" err="1" smtClean="0"/>
              <a:t>voltages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Dropping Hg </a:t>
            </a:r>
            <a:r>
              <a:rPr lang="nb-NO" dirty="0" err="1" smtClean="0"/>
              <a:t>electrodes</a:t>
            </a:r>
            <a:r>
              <a:rPr lang="nb-NO" dirty="0" smtClean="0"/>
              <a:t> 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Solid </a:t>
            </a:r>
            <a:r>
              <a:rPr lang="nb-NO" dirty="0" err="1" smtClean="0"/>
              <a:t>electrodes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Hg co-</a:t>
            </a:r>
            <a:r>
              <a:rPr lang="nb-NO" dirty="0" err="1" smtClean="0"/>
              <a:t>deposited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Standardisation</a:t>
            </a:r>
            <a:endParaRPr lang="nb-NO" dirty="0"/>
          </a:p>
          <a:p>
            <a:r>
              <a:rPr lang="nb-NO" dirty="0" smtClean="0"/>
              <a:t>Standard </a:t>
            </a:r>
            <a:r>
              <a:rPr lang="nb-NO" dirty="0" err="1" smtClean="0"/>
              <a:t>additions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56175"/>
            <a:ext cx="7886700" cy="1000730"/>
          </a:xfrm>
        </p:spPr>
        <p:txBody>
          <a:bodyPr/>
          <a:lstStyle/>
          <a:p>
            <a:r>
              <a:rPr lang="nb-NO" dirty="0" smtClean="0"/>
              <a:t>Stripping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5" name="Picture 6" descr="D:\temp\DBJWEC001-216\WOST764\E-Book\9\9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28" y="56174"/>
            <a:ext cx="3896489" cy="315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:\temp\DBJWEC001-216\WOST764\E-Book\9\9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963" y="3206454"/>
            <a:ext cx="2604878" cy="212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:\temp\DBJWEC001-216\WOST764\E-Book\9\9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30" y="4248078"/>
            <a:ext cx="2687878" cy="250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65" y="2004959"/>
            <a:ext cx="4163182" cy="5811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727" y="3218626"/>
            <a:ext cx="4187398" cy="6311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30" y="4482252"/>
            <a:ext cx="4257251" cy="55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11311"/>
            <a:ext cx="7886700" cy="658111"/>
          </a:xfrm>
        </p:spPr>
        <p:txBody>
          <a:bodyPr/>
          <a:lstStyle/>
          <a:p>
            <a:r>
              <a:rPr lang="nb-NO" dirty="0" err="1" smtClean="0"/>
              <a:t>Pollutants</a:t>
            </a:r>
            <a:r>
              <a:rPr lang="nb-NO" dirty="0" smtClean="0"/>
              <a:t> </a:t>
            </a:r>
            <a:r>
              <a:rPr lang="nb-NO" dirty="0" err="1" smtClean="0"/>
              <a:t>adsorb</a:t>
            </a:r>
            <a:r>
              <a:rPr lang="nb-NO" dirty="0" smtClean="0"/>
              <a:t> at </a:t>
            </a:r>
            <a:r>
              <a:rPr lang="nb-NO" dirty="0" err="1" smtClean="0"/>
              <a:t>colloidal</a:t>
            </a:r>
            <a:r>
              <a:rPr lang="nb-NO" dirty="0" smtClean="0"/>
              <a:t> Al </a:t>
            </a:r>
            <a:r>
              <a:rPr lang="nb-NO" dirty="0" err="1" smtClean="0"/>
              <a:t>hydroxide</a:t>
            </a:r>
            <a:r>
              <a:rPr lang="nb-NO" dirty="0" smtClean="0"/>
              <a:t> </a:t>
            </a:r>
            <a:r>
              <a:rPr lang="nb-NO" dirty="0" err="1" smtClean="0"/>
              <a:t>particles</a:t>
            </a:r>
            <a:r>
              <a:rPr lang="nb-NO" dirty="0" smtClean="0"/>
              <a:t> forming a </a:t>
            </a:r>
            <a:r>
              <a:rPr lang="nb-NO" dirty="0" err="1" smtClean="0"/>
              <a:t>sludge</a:t>
            </a:r>
            <a:r>
              <a:rPr lang="nb-NO" dirty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98684"/>
          </a:xfrm>
        </p:spPr>
        <p:txBody>
          <a:bodyPr/>
          <a:lstStyle/>
          <a:p>
            <a:r>
              <a:rPr lang="nb-NO" dirty="0" err="1" smtClean="0"/>
              <a:t>Electrochemical</a:t>
            </a:r>
            <a:r>
              <a:rPr lang="nb-NO" dirty="0" smtClean="0"/>
              <a:t> water </a:t>
            </a:r>
            <a:r>
              <a:rPr lang="nb-NO" dirty="0" err="1" smtClean="0"/>
              <a:t>purification</a:t>
            </a:r>
            <a:endParaRPr lang="en-GB" dirty="0"/>
          </a:p>
        </p:txBody>
      </p:sp>
      <p:pic>
        <p:nvPicPr>
          <p:cNvPr id="4" name="Picture 6" descr="D:\temp\DBJWEC001-216\WOST764\E-Book\9\9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7" y="1602477"/>
            <a:ext cx="5248893" cy="317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6" y="3722187"/>
            <a:ext cx="4944423" cy="302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9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Create</a:t>
            </a:r>
            <a:r>
              <a:rPr lang="nb-NO" dirty="0" smtClean="0"/>
              <a:t> </a:t>
            </a:r>
            <a:r>
              <a:rPr lang="nb-NO" dirty="0" err="1" smtClean="0"/>
              <a:t>active</a:t>
            </a:r>
            <a:r>
              <a:rPr lang="nb-NO" dirty="0" smtClean="0"/>
              <a:t> </a:t>
            </a:r>
            <a:r>
              <a:rPr lang="nb-NO" dirty="0" err="1" smtClean="0"/>
              <a:t>oxidising</a:t>
            </a:r>
            <a:r>
              <a:rPr lang="nb-NO" dirty="0" smtClean="0"/>
              <a:t> species</a:t>
            </a:r>
          </a:p>
          <a:p>
            <a:pPr lvl="1"/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r>
              <a:rPr lang="nb-NO" baseline="-25000" dirty="0" smtClean="0"/>
              <a:t>2</a:t>
            </a:r>
            <a:r>
              <a:rPr lang="nb-NO" dirty="0" smtClean="0"/>
              <a:t>, O</a:t>
            </a:r>
            <a:r>
              <a:rPr lang="nb-NO" baseline="-25000" dirty="0" smtClean="0"/>
              <a:t>3</a:t>
            </a:r>
            <a:endParaRPr lang="nb-NO" dirty="0" smtClean="0"/>
          </a:p>
          <a:p>
            <a:pPr lvl="1"/>
            <a:endParaRPr lang="nb-NO" baseline="-25000" dirty="0"/>
          </a:p>
          <a:p>
            <a:r>
              <a:rPr lang="nb-NO" dirty="0" smtClean="0"/>
              <a:t>Air </a:t>
            </a:r>
            <a:r>
              <a:rPr lang="nb-NO" dirty="0" err="1" smtClean="0"/>
              <a:t>electrode</a:t>
            </a:r>
            <a:endParaRPr lang="nb-NO" dirty="0" smtClean="0"/>
          </a:p>
          <a:p>
            <a:pPr lvl="1"/>
            <a:r>
              <a:rPr lang="nb-NO" dirty="0" smtClean="0"/>
              <a:t>Air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porous</a:t>
            </a:r>
            <a:r>
              <a:rPr lang="nb-NO" dirty="0" smtClean="0"/>
              <a:t> </a:t>
            </a:r>
            <a:r>
              <a:rPr lang="nb-NO" dirty="0" err="1" smtClean="0"/>
              <a:t>carbon</a:t>
            </a:r>
            <a:r>
              <a:rPr lang="nb-NO" dirty="0" smtClean="0"/>
              <a:t> </a:t>
            </a:r>
            <a:r>
              <a:rPr lang="nb-NO" dirty="0" err="1" smtClean="0"/>
              <a:t>electrode</a:t>
            </a:r>
            <a:r>
              <a:rPr lang="nb-NO" dirty="0" smtClean="0"/>
              <a:t> – gas </a:t>
            </a:r>
            <a:r>
              <a:rPr lang="nb-NO" dirty="0" err="1" smtClean="0"/>
              <a:t>diffusion</a:t>
            </a:r>
            <a:r>
              <a:rPr lang="nb-NO" dirty="0" smtClean="0"/>
              <a:t> </a:t>
            </a:r>
            <a:r>
              <a:rPr lang="nb-NO" dirty="0" err="1" smtClean="0"/>
              <a:t>electrode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r>
              <a:rPr lang="nb-NO" dirty="0" smtClean="0"/>
              <a:t>Anode: </a:t>
            </a:r>
            <a:r>
              <a:rPr lang="nb-NO" dirty="0" err="1" smtClean="0"/>
              <a:t>Create</a:t>
            </a:r>
            <a:r>
              <a:rPr lang="nb-NO" dirty="0" smtClean="0"/>
              <a:t> </a:t>
            </a:r>
            <a:r>
              <a:rPr lang="nb-NO" dirty="0" err="1" smtClean="0"/>
              <a:t>ozone</a:t>
            </a:r>
            <a:r>
              <a:rPr lang="nb-NO" dirty="0" smtClean="0"/>
              <a:t> O</a:t>
            </a:r>
            <a:r>
              <a:rPr lang="nb-NO" baseline="-25000" dirty="0" smtClean="0"/>
              <a:t>3</a:t>
            </a:r>
            <a:r>
              <a:rPr lang="nb-NO" dirty="0" smtClean="0"/>
              <a:t> </a:t>
            </a:r>
            <a:r>
              <a:rPr lang="nb-NO" dirty="0" err="1" smtClean="0"/>
              <a:t>anodically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Electrochemical</a:t>
            </a:r>
            <a:r>
              <a:rPr lang="nb-NO" dirty="0" smtClean="0"/>
              <a:t> water </a:t>
            </a:r>
            <a:r>
              <a:rPr lang="nb-NO" dirty="0" err="1" smtClean="0"/>
              <a:t>purification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356" y="3629819"/>
            <a:ext cx="7505007" cy="47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7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Suggest</a:t>
            </a:r>
            <a:r>
              <a:rPr lang="nb-NO" dirty="0" smtClean="0"/>
              <a:t> by </a:t>
            </a:r>
            <a:r>
              <a:rPr lang="nb-NO" dirty="0" err="1" smtClean="0"/>
              <a:t>writing</a:t>
            </a:r>
            <a:r>
              <a:rPr lang="nb-NO" dirty="0" smtClean="0"/>
              <a:t> half </a:t>
            </a:r>
            <a:r>
              <a:rPr lang="nb-NO" dirty="0" err="1" smtClean="0"/>
              <a:t>cell</a:t>
            </a:r>
            <a:r>
              <a:rPr lang="nb-NO" dirty="0" smtClean="0"/>
              <a:t> </a:t>
            </a:r>
            <a:r>
              <a:rPr lang="nb-NO" dirty="0" err="1" smtClean="0"/>
              <a:t>reactions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ozone</a:t>
            </a:r>
            <a:r>
              <a:rPr lang="nb-NO" dirty="0" smtClean="0"/>
              <a:t> O</a:t>
            </a:r>
            <a:r>
              <a:rPr lang="nb-NO" baseline="-25000" dirty="0" smtClean="0"/>
              <a:t>3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formed</a:t>
            </a:r>
            <a:r>
              <a:rPr lang="nb-NO" dirty="0" smtClean="0"/>
              <a:t> from O</a:t>
            </a:r>
            <a:r>
              <a:rPr lang="nb-NO" baseline="-25000" dirty="0" smtClean="0"/>
              <a:t>2</a:t>
            </a:r>
            <a:r>
              <a:rPr lang="nb-NO" dirty="0" smtClean="0"/>
              <a:t> in air </a:t>
            </a:r>
            <a:r>
              <a:rPr lang="nb-NO" dirty="0" err="1" smtClean="0"/>
              <a:t>anodically</a:t>
            </a:r>
            <a:r>
              <a:rPr lang="nb-NO" dirty="0" smtClean="0"/>
              <a:t>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006" y="1520042"/>
            <a:ext cx="3598224" cy="4656921"/>
          </a:xfrm>
        </p:spPr>
        <p:txBody>
          <a:bodyPr/>
          <a:lstStyle/>
          <a:p>
            <a:r>
              <a:rPr lang="nb-NO" dirty="0" err="1" smtClean="0"/>
              <a:t>Cooled</a:t>
            </a:r>
            <a:r>
              <a:rPr lang="nb-NO" dirty="0" smtClean="0"/>
              <a:t> </a:t>
            </a:r>
            <a:r>
              <a:rPr lang="nb-NO" dirty="0" err="1" smtClean="0"/>
              <a:t>glassy</a:t>
            </a:r>
            <a:r>
              <a:rPr lang="nb-NO" dirty="0" smtClean="0"/>
              <a:t> </a:t>
            </a:r>
            <a:r>
              <a:rPr lang="nb-NO" dirty="0" err="1" smtClean="0"/>
              <a:t>carbon</a:t>
            </a:r>
            <a:r>
              <a:rPr lang="nb-NO" dirty="0" smtClean="0"/>
              <a:t> anode</a:t>
            </a:r>
          </a:p>
          <a:p>
            <a:r>
              <a:rPr lang="nb-NO" dirty="0" smtClean="0"/>
              <a:t>BF</a:t>
            </a:r>
            <a:r>
              <a:rPr lang="nb-NO" baseline="-25000" dirty="0" smtClean="0"/>
              <a:t>4</a:t>
            </a:r>
            <a:r>
              <a:rPr lang="nb-NO" baseline="30000" dirty="0" smtClean="0"/>
              <a:t>-</a:t>
            </a:r>
            <a:r>
              <a:rPr lang="nb-NO" dirty="0" smtClean="0"/>
              <a:t> </a:t>
            </a:r>
            <a:r>
              <a:rPr lang="nb-NO" dirty="0" err="1" smtClean="0"/>
              <a:t>supporting</a:t>
            </a:r>
            <a:r>
              <a:rPr lang="nb-NO" dirty="0" smtClean="0"/>
              <a:t> anion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006" y="365127"/>
            <a:ext cx="8325344" cy="822406"/>
          </a:xfrm>
        </p:spPr>
        <p:txBody>
          <a:bodyPr/>
          <a:lstStyle/>
          <a:p>
            <a:r>
              <a:rPr lang="nb-NO" dirty="0" err="1" smtClean="0"/>
              <a:t>Ozone</a:t>
            </a:r>
            <a:r>
              <a:rPr lang="nb-NO" dirty="0" smtClean="0"/>
              <a:t> </a:t>
            </a:r>
            <a:r>
              <a:rPr lang="nb-NO" dirty="0" err="1" smtClean="0"/>
              <a:t>generation</a:t>
            </a:r>
            <a:endParaRPr lang="en-GB" dirty="0"/>
          </a:p>
        </p:txBody>
      </p:sp>
      <p:pic>
        <p:nvPicPr>
          <p:cNvPr id="5" name="Picture 6" descr="D:\temp\DBJWEC001-216\WOST764\E-Book\9\9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81" y="4126881"/>
            <a:ext cx="79629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264" y="809507"/>
            <a:ext cx="4810259" cy="1973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4908" y="2984602"/>
            <a:ext cx="3949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3H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O + O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→ 2e</a:t>
            </a:r>
            <a:r>
              <a:rPr lang="en-GB" sz="2400" baseline="30000" dirty="0" smtClean="0"/>
              <a:t>-</a:t>
            </a:r>
            <a:r>
              <a:rPr lang="en-GB" sz="2400" dirty="0" smtClean="0"/>
              <a:t> + 2H</a:t>
            </a:r>
            <a:r>
              <a:rPr lang="en-GB" sz="2400" baseline="-25000" dirty="0" smtClean="0"/>
              <a:t>3</a:t>
            </a:r>
            <a:r>
              <a:rPr lang="en-GB" sz="2400" dirty="0" smtClean="0"/>
              <a:t>O</a:t>
            </a:r>
            <a:r>
              <a:rPr lang="en-GB" sz="2400" baseline="30000" dirty="0" smtClean="0"/>
              <a:t>+</a:t>
            </a:r>
            <a:r>
              <a:rPr lang="en-GB" sz="2400" dirty="0" smtClean="0"/>
              <a:t> + O</a:t>
            </a:r>
            <a:r>
              <a:rPr lang="en-GB" sz="2400" baseline="-25000" dirty="0" smtClean="0"/>
              <a:t>3</a:t>
            </a:r>
            <a:endParaRPr lang="en-GB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83684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Ultrapure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, e.g. H</a:t>
            </a:r>
            <a:r>
              <a:rPr lang="nb-NO" baseline="-25000" dirty="0" smtClean="0"/>
              <a:t>2</a:t>
            </a:r>
          </a:p>
          <a:p>
            <a:endParaRPr lang="nb-NO" dirty="0" smtClean="0"/>
          </a:p>
          <a:p>
            <a:r>
              <a:rPr lang="nb-NO" dirty="0" err="1" smtClean="0"/>
              <a:t>Toxic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, e.g. AsH</a:t>
            </a:r>
            <a:r>
              <a:rPr lang="nb-NO" baseline="-25000" dirty="0" smtClean="0"/>
              <a:t>3</a:t>
            </a:r>
          </a:p>
          <a:p>
            <a:endParaRPr lang="nb-NO" baseline="-25000" dirty="0"/>
          </a:p>
          <a:p>
            <a:endParaRPr lang="nb-NO" baseline="-25000" dirty="0" smtClean="0"/>
          </a:p>
          <a:p>
            <a:endParaRPr lang="nb-NO" baseline="-25000" dirty="0"/>
          </a:p>
          <a:p>
            <a:endParaRPr lang="nb-NO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On-</a:t>
            </a:r>
            <a:r>
              <a:rPr lang="nb-NO" dirty="0" err="1" smtClean="0"/>
              <a:t>site</a:t>
            </a:r>
            <a:r>
              <a:rPr lang="nb-NO" dirty="0" smtClean="0"/>
              <a:t> electrosynthesis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92" y="3432481"/>
            <a:ext cx="7636328" cy="5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8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760" y="1092531"/>
            <a:ext cx="8149590" cy="5084432"/>
          </a:xfrm>
        </p:spPr>
        <p:txBody>
          <a:bodyPr/>
          <a:lstStyle/>
          <a:p>
            <a:r>
              <a:rPr lang="en-GB" dirty="0" smtClean="0"/>
              <a:t>Lipid bilayer cell wall membranes</a:t>
            </a:r>
          </a:p>
          <a:p>
            <a:endParaRPr lang="en-GB" dirty="0" smtClean="0"/>
          </a:p>
          <a:p>
            <a:r>
              <a:rPr lang="en-GB" dirty="0" smtClean="0"/>
              <a:t>Ions in ionophore spheres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Ionophore is an entity that reversibly binds (and can carries) ions</a:t>
            </a:r>
          </a:p>
          <a:p>
            <a:endParaRPr lang="en-GB" dirty="0" smtClean="0"/>
          </a:p>
          <a:p>
            <a:r>
              <a:rPr lang="en-GB" dirty="0" smtClean="0"/>
              <a:t>Transmembrane channels</a:t>
            </a:r>
          </a:p>
          <a:p>
            <a:endParaRPr lang="en-GB" dirty="0" smtClean="0"/>
          </a:p>
          <a:p>
            <a:r>
              <a:rPr lang="en-GB" dirty="0" smtClean="0"/>
              <a:t>Proton (H</a:t>
            </a:r>
            <a:r>
              <a:rPr lang="en-GB" baseline="-25000" dirty="0" smtClean="0"/>
              <a:t>3</a:t>
            </a:r>
            <a:r>
              <a:rPr lang="en-GB" dirty="0" smtClean="0"/>
              <a:t>O</a:t>
            </a:r>
            <a:r>
              <a:rPr lang="en-GB" baseline="30000" dirty="0" smtClean="0"/>
              <a:t>+</a:t>
            </a:r>
            <a:r>
              <a:rPr lang="en-GB" dirty="0" smtClean="0"/>
              <a:t>) conducting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27404"/>
          </a:xfrm>
        </p:spPr>
        <p:txBody>
          <a:bodyPr/>
          <a:lstStyle/>
          <a:p>
            <a:r>
              <a:rPr lang="nb-NO" dirty="0" err="1" smtClean="0"/>
              <a:t>Bioelectrochemistry</a:t>
            </a:r>
            <a:endParaRPr lang="en-GB" dirty="0"/>
          </a:p>
        </p:txBody>
      </p:sp>
      <p:pic>
        <p:nvPicPr>
          <p:cNvPr id="4" name="Picture 6" descr="D:\temp\DBJWEC001-216\WOST764\E-Book\9\9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618" y="3127804"/>
            <a:ext cx="5015300" cy="30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5422" y="1602029"/>
            <a:ext cx="8239928" cy="4574934"/>
          </a:xfrm>
        </p:spPr>
        <p:txBody>
          <a:bodyPr/>
          <a:lstStyle/>
          <a:p>
            <a:r>
              <a:rPr lang="nb-NO" dirty="0" err="1" smtClean="0"/>
              <a:t>Diffusion</a:t>
            </a:r>
            <a:r>
              <a:rPr lang="nb-NO" dirty="0" smtClean="0"/>
              <a:t> and </a:t>
            </a:r>
            <a:r>
              <a:rPr lang="nb-NO" dirty="0" err="1" smtClean="0"/>
              <a:t>migration</a:t>
            </a:r>
            <a:r>
              <a:rPr lang="nb-NO" dirty="0" smtClean="0"/>
              <a:t> </a:t>
            </a:r>
            <a:r>
              <a:rPr lang="nb-NO" dirty="0" err="1" smtClean="0"/>
              <a:t>across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membrane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Current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Voltage</a:t>
            </a:r>
            <a:r>
              <a:rPr lang="nb-NO" dirty="0" smtClean="0"/>
              <a:t> at </a:t>
            </a:r>
            <a:r>
              <a:rPr lang="nb-NO" dirty="0" err="1" smtClean="0"/>
              <a:t>net</a:t>
            </a:r>
            <a:r>
              <a:rPr lang="nb-NO" dirty="0" smtClean="0"/>
              <a:t> zero </a:t>
            </a:r>
            <a:r>
              <a:rPr lang="nb-NO" dirty="0" err="1" smtClean="0"/>
              <a:t>current</a:t>
            </a:r>
            <a:r>
              <a:rPr lang="nb-NO" dirty="0" smtClean="0"/>
              <a:t>, for monovalent ions: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Goldman’s</a:t>
            </a:r>
            <a:r>
              <a:rPr lang="nb-NO" dirty="0" smtClean="0"/>
              <a:t> </a:t>
            </a:r>
            <a:r>
              <a:rPr lang="nb-NO" dirty="0" err="1" smtClean="0"/>
              <a:t>equations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38" y="2059674"/>
            <a:ext cx="5811240" cy="808330"/>
          </a:xfrm>
          <a:prstGeom prst="rect">
            <a:avLst/>
          </a:prstGeom>
        </p:spPr>
      </p:pic>
      <p:pic>
        <p:nvPicPr>
          <p:cNvPr id="5" name="Picture 6" descr="D:\temp\DBJWEC001-216\WOST764\E-Book\9\9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786" y="75282"/>
            <a:ext cx="3134723" cy="192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09" y="3504300"/>
            <a:ext cx="6609639" cy="859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75" y="5150183"/>
            <a:ext cx="5847741" cy="11324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7463663" y="3566330"/>
            <a:ext cx="1393898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i="1" dirty="0" err="1" smtClean="0"/>
              <a:t>G</a:t>
            </a:r>
            <a:r>
              <a:rPr lang="en-GB" baseline="-25000" dirty="0" err="1" smtClean="0"/>
              <a:t>i</a:t>
            </a:r>
            <a:r>
              <a:rPr lang="en-GB" dirty="0" smtClean="0"/>
              <a:t> is permeation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These equations are not for exams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6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6883" y="1163783"/>
            <a:ext cx="8514608" cy="5013180"/>
          </a:xfrm>
        </p:spPr>
        <p:txBody>
          <a:bodyPr/>
          <a:lstStyle/>
          <a:p>
            <a:r>
              <a:rPr lang="nb-NO" dirty="0" smtClean="0"/>
              <a:t>K</a:t>
            </a:r>
            <a:r>
              <a:rPr lang="nb-NO" baseline="30000" dirty="0" smtClean="0"/>
              <a:t>+</a:t>
            </a:r>
            <a:r>
              <a:rPr lang="nb-NO" dirty="0" smtClean="0"/>
              <a:t> and Na</a:t>
            </a:r>
            <a:r>
              <a:rPr lang="nb-NO" baseline="30000" dirty="0" smtClean="0"/>
              <a:t>+</a:t>
            </a:r>
            <a:r>
              <a:rPr lang="nb-NO" dirty="0" smtClean="0"/>
              <a:t> have </a:t>
            </a:r>
            <a:r>
              <a:rPr lang="nb-NO" dirty="0" err="1" smtClean="0"/>
              <a:t>widely</a:t>
            </a:r>
            <a:r>
              <a:rPr lang="nb-NO" dirty="0" smtClean="0"/>
              <a:t> different </a:t>
            </a:r>
            <a:r>
              <a:rPr lang="nb-NO" dirty="0" err="1" smtClean="0"/>
              <a:t>concentrations</a:t>
            </a:r>
            <a:r>
              <a:rPr lang="nb-NO" dirty="0" smtClean="0"/>
              <a:t> and </a:t>
            </a:r>
            <a:r>
              <a:rPr lang="nb-NO" dirty="0" err="1" smtClean="0"/>
              <a:t>permeabilities</a:t>
            </a:r>
            <a:r>
              <a:rPr lang="nb-NO" dirty="0" smtClean="0"/>
              <a:t> </a:t>
            </a:r>
            <a:r>
              <a:rPr lang="nb-NO" i="1" dirty="0" smtClean="0"/>
              <a:t>G</a:t>
            </a:r>
          </a:p>
          <a:p>
            <a:endParaRPr lang="nb-NO" dirty="0" smtClean="0"/>
          </a:p>
          <a:p>
            <a:r>
              <a:rPr lang="nb-NO" dirty="0" err="1" smtClean="0"/>
              <a:t>Gives</a:t>
            </a:r>
            <a:r>
              <a:rPr lang="nb-NO" dirty="0" smtClean="0"/>
              <a:t> rise to -70 mV </a:t>
            </a:r>
            <a:r>
              <a:rPr lang="nb-NO" dirty="0" err="1" smtClean="0"/>
              <a:t>resting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of nerve </a:t>
            </a:r>
            <a:r>
              <a:rPr lang="nb-NO" dirty="0" err="1" smtClean="0"/>
              <a:t>cells</a:t>
            </a:r>
            <a:r>
              <a:rPr lang="nb-NO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“Nerve </a:t>
            </a:r>
            <a:r>
              <a:rPr lang="en-US" dirty="0"/>
              <a:t>impulses are transmitted </a:t>
            </a:r>
            <a:r>
              <a:rPr lang="en-US" i="1" dirty="0"/>
              <a:t>within</a:t>
            </a:r>
            <a:r>
              <a:rPr lang="en-US" dirty="0"/>
              <a:t> a single nerve cell electrically and </a:t>
            </a:r>
            <a:r>
              <a:rPr lang="en-US" i="1" dirty="0"/>
              <a:t>between</a:t>
            </a:r>
            <a:r>
              <a:rPr lang="en-US" dirty="0"/>
              <a:t> </a:t>
            </a:r>
            <a:r>
              <a:rPr lang="en-US" dirty="0" smtClean="0"/>
              <a:t>two </a:t>
            </a:r>
            <a:r>
              <a:rPr lang="en-GB" dirty="0" smtClean="0"/>
              <a:t>nerve </a:t>
            </a:r>
            <a:r>
              <a:rPr lang="en-GB" dirty="0"/>
              <a:t>cells chemically</a:t>
            </a:r>
            <a:r>
              <a:rPr lang="en-GB" dirty="0" smtClean="0"/>
              <a:t>.”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2601438" cy="798656"/>
          </a:xfrm>
        </p:spPr>
        <p:txBody>
          <a:bodyPr/>
          <a:lstStyle/>
          <a:p>
            <a:r>
              <a:rPr lang="nb-NO" dirty="0" smtClean="0"/>
              <a:t>Nerve </a:t>
            </a:r>
            <a:r>
              <a:rPr lang="nb-NO" dirty="0" err="1" smtClean="0"/>
              <a:t>cells</a:t>
            </a:r>
            <a:endParaRPr lang="en-GB" dirty="0"/>
          </a:p>
        </p:txBody>
      </p:sp>
      <p:pic>
        <p:nvPicPr>
          <p:cNvPr id="4" name="Picture 6" descr="D:\temp\DBJWEC001-216\WOST764\E-Book\9\9-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22" y="3588335"/>
            <a:ext cx="5044749" cy="314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4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985653"/>
            <a:ext cx="7886700" cy="5191310"/>
          </a:xfrm>
        </p:spPr>
        <p:txBody>
          <a:bodyPr/>
          <a:lstStyle/>
          <a:p>
            <a:r>
              <a:rPr lang="nb-NO" dirty="0" err="1" smtClean="0"/>
              <a:t>Explain</a:t>
            </a:r>
            <a:r>
              <a:rPr lang="nb-NO" dirty="0" smtClean="0"/>
              <a:t> and </a:t>
            </a:r>
            <a:r>
              <a:rPr lang="nb-NO" dirty="0" err="1" smtClean="0"/>
              <a:t>discuss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 in pairs or </a:t>
            </a:r>
            <a:r>
              <a:rPr lang="nb-NO" dirty="0" err="1" smtClean="0"/>
              <a:t>groups</a:t>
            </a:r>
            <a:r>
              <a:rPr lang="nb-NO" dirty="0" smtClean="0"/>
              <a:t> from </a:t>
            </a:r>
            <a:r>
              <a:rPr lang="nb-NO" dirty="0" err="1" smtClean="0"/>
              <a:t>page</a:t>
            </a:r>
            <a:r>
              <a:rPr lang="nb-NO" dirty="0" smtClean="0"/>
              <a:t> 190 </a:t>
            </a:r>
            <a:r>
              <a:rPr lang="nb-NO" dirty="0" err="1" smtClean="0"/>
              <a:t>top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end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. Draw </a:t>
            </a:r>
            <a:r>
              <a:rPr lang="nb-NO" dirty="0" err="1" smtClean="0"/>
              <a:t>sketches</a:t>
            </a:r>
            <a:r>
              <a:rPr lang="nb-NO" dirty="0" smtClean="0"/>
              <a:t> </a:t>
            </a:r>
            <a:r>
              <a:rPr lang="nb-NO" dirty="0" err="1" smtClean="0"/>
              <a:t>along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13756"/>
            <a:ext cx="7886700" cy="570015"/>
          </a:xfrm>
        </p:spPr>
        <p:txBody>
          <a:bodyPr>
            <a:normAutofit/>
          </a:bodyPr>
          <a:lstStyle/>
          <a:p>
            <a:r>
              <a:rPr lang="nb-NO" dirty="0" err="1" smtClean="0">
                <a:solidFill>
                  <a:srgbClr val="FF0000"/>
                </a:solidFill>
              </a:rPr>
              <a:t>Suggestion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6" descr="D:\temp\DBJWEC001-216\WOST764\E-Book\9\9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4" y="1817309"/>
            <a:ext cx="8052248" cy="502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7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2803" y="1825625"/>
            <a:ext cx="8032547" cy="4351338"/>
          </a:xfrm>
        </p:spPr>
        <p:txBody>
          <a:bodyPr/>
          <a:lstStyle/>
          <a:p>
            <a:r>
              <a:rPr lang="en-GB" dirty="0" smtClean="0"/>
              <a:t>In this chapter, we learned little of new principles, but have seen some ways to use the ones we know for “green” electrochemistry.</a:t>
            </a:r>
          </a:p>
          <a:p>
            <a:pPr lvl="1"/>
            <a:r>
              <a:rPr lang="en-GB" dirty="0" smtClean="0"/>
              <a:t>“Green” meaning sensors, purification, and bio-electrochemistry</a:t>
            </a:r>
          </a:p>
          <a:p>
            <a:pPr lvl="1"/>
            <a:endParaRPr lang="en-GB" dirty="0"/>
          </a:p>
          <a:p>
            <a:r>
              <a:rPr lang="en-GB" dirty="0" smtClean="0"/>
              <a:t>Sensors: Here more </a:t>
            </a:r>
            <a:r>
              <a:rPr lang="en-GB" dirty="0" err="1" smtClean="0"/>
              <a:t>amperometric</a:t>
            </a:r>
            <a:r>
              <a:rPr lang="en-GB" dirty="0" smtClean="0"/>
              <a:t>, while we in Ch. 6 concentrated on potentiometric.</a:t>
            </a:r>
          </a:p>
          <a:p>
            <a:pPr lvl="1"/>
            <a:r>
              <a:rPr lang="en-GB" dirty="0" smtClean="0"/>
              <a:t>Learn one</a:t>
            </a:r>
          </a:p>
          <a:p>
            <a:endParaRPr lang="en-GB" dirty="0"/>
          </a:p>
          <a:p>
            <a:r>
              <a:rPr lang="en-GB" dirty="0" smtClean="0"/>
              <a:t>Purify water: By developing bubbles, or species like H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Learn one</a:t>
            </a:r>
          </a:p>
          <a:p>
            <a:pPr lvl="1"/>
            <a:endParaRPr lang="en-GB" dirty="0"/>
          </a:p>
          <a:p>
            <a:r>
              <a:rPr lang="en-GB" dirty="0" smtClean="0"/>
              <a:t>Ionic transport through bio-membranes</a:t>
            </a:r>
          </a:p>
          <a:p>
            <a:pPr lvl="1"/>
            <a:r>
              <a:rPr lang="en-GB" dirty="0" smtClean="0"/>
              <a:t>Interesting relevance in how nerve cells work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</a:t>
            </a:r>
            <a:r>
              <a:rPr lang="nb-NO" smtClean="0"/>
              <a:t>9 </a:t>
            </a:r>
            <a:r>
              <a:rPr lang="nb-NO" dirty="0" smtClean="0"/>
              <a:t>Green </a:t>
            </a:r>
            <a:r>
              <a:rPr lang="nb-NO" dirty="0" err="1" smtClean="0"/>
              <a:t>Electrochemistry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824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25681</TotalTime>
  <Words>453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KJM 3110 Electrochemistry  Chapter 9.   Green Electrochemistry</vt:lpstr>
      <vt:lpstr>Ch. 8 Transport: </vt:lpstr>
      <vt:lpstr>Green electrochemistry</vt:lpstr>
      <vt:lpstr>Sensors</vt:lpstr>
      <vt:lpstr>Stripping analysis </vt:lpstr>
      <vt:lpstr>Electrochemical water purification</vt:lpstr>
      <vt:lpstr>Electrochemical water purification</vt:lpstr>
      <vt:lpstr>Check</vt:lpstr>
      <vt:lpstr>Ozone generation</vt:lpstr>
      <vt:lpstr>On-site electrosynthesis </vt:lpstr>
      <vt:lpstr>Bioelectrochemistry</vt:lpstr>
      <vt:lpstr>Goldman’s equations </vt:lpstr>
      <vt:lpstr>Nerve cells</vt:lpstr>
      <vt:lpstr>Suggestion</vt:lpstr>
      <vt:lpstr>Summary Ch. 9 Green Electrochemistry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280</cp:revision>
  <dcterms:created xsi:type="dcterms:W3CDTF">2020-01-18T04:32:08Z</dcterms:created>
  <dcterms:modified xsi:type="dcterms:W3CDTF">2022-03-07T10:25:30Z</dcterms:modified>
</cp:coreProperties>
</file>