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92" r:id="rId3"/>
    <p:sldId id="265" r:id="rId4"/>
    <p:sldId id="266" r:id="rId5"/>
    <p:sldId id="267" r:id="rId6"/>
    <p:sldId id="290" r:id="rId7"/>
    <p:sldId id="268" r:id="rId8"/>
    <p:sldId id="291" r:id="rId9"/>
    <p:sldId id="269" r:id="rId10"/>
    <p:sldId id="293" r:id="rId11"/>
    <p:sldId id="270" r:id="rId12"/>
    <p:sldId id="294" r:id="rId13"/>
    <p:sldId id="272" r:id="rId14"/>
    <p:sldId id="295" r:id="rId15"/>
    <p:sldId id="271" r:id="rId16"/>
    <p:sldId id="273" r:id="rId17"/>
    <p:sldId id="276" r:id="rId18"/>
    <p:sldId id="277" r:id="rId19"/>
    <p:sldId id="296" r:id="rId20"/>
    <p:sldId id="280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1/16/2022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/>
          <a:srcRect b="67255"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/>
          <a:srcRect t="55556" r="75191"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/>
          <a:srcRect b="67255"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3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Chapter 1.   </a:t>
            </a:r>
            <a:r>
              <a:rPr lang="nb-NO" dirty="0" err="1" smtClean="0"/>
              <a:t>Electricity</a:t>
            </a:r>
            <a:r>
              <a:rPr lang="nb-NO" dirty="0" smtClean="0"/>
              <a:t> </a:t>
            </a:r>
            <a:endParaRPr lang="en-US" dirty="0"/>
          </a:p>
        </p:txBody>
      </p:sp>
      <p:pic>
        <p:nvPicPr>
          <p:cNvPr id="5" name="Picture 6" descr="D:\temp\DBJWEC001-216\WOST764\E-Book\1\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4690229"/>
            <a:ext cx="845978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182255"/>
            <a:ext cx="7886700" cy="4994708"/>
          </a:xfrm>
        </p:spPr>
        <p:txBody>
          <a:bodyPr>
            <a:normAutofit/>
          </a:bodyPr>
          <a:lstStyle/>
          <a:p>
            <a:r>
              <a:rPr lang="en-GB" dirty="0" smtClean="0"/>
              <a:t>In this chapter we will familiarise ourselves with the most fundamental concepts of electricity </a:t>
            </a:r>
            <a:r>
              <a:rPr lang="en-GB" dirty="0" smtClean="0"/>
              <a:t>itself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Charge</a:t>
            </a:r>
          </a:p>
          <a:p>
            <a:endParaRPr lang="en-GB" dirty="0" smtClean="0"/>
          </a:p>
          <a:p>
            <a:r>
              <a:rPr lang="en-GB" dirty="0" smtClean="0"/>
              <a:t>Electrostatic force</a:t>
            </a:r>
          </a:p>
          <a:p>
            <a:r>
              <a:rPr lang="en-GB" dirty="0" smtClean="0"/>
              <a:t>Electrical work</a:t>
            </a:r>
          </a:p>
          <a:p>
            <a:r>
              <a:rPr lang="en-GB" dirty="0" smtClean="0"/>
              <a:t>Potential and voltage </a:t>
            </a:r>
          </a:p>
          <a:p>
            <a:r>
              <a:rPr lang="en-GB" dirty="0" smtClean="0"/>
              <a:t>Capacitance</a:t>
            </a:r>
          </a:p>
          <a:p>
            <a:r>
              <a:rPr lang="en-GB" dirty="0" smtClean="0"/>
              <a:t>Current</a:t>
            </a:r>
          </a:p>
          <a:p>
            <a:r>
              <a:rPr lang="en-GB" dirty="0" smtClean="0"/>
              <a:t>Conductance and resistance</a:t>
            </a:r>
          </a:p>
          <a:p>
            <a:r>
              <a:rPr lang="en-GB" dirty="0" smtClean="0"/>
              <a:t>DC and AC voltage, current, and impedance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0110"/>
          </a:xfrm>
        </p:spPr>
        <p:txBody>
          <a:bodyPr/>
          <a:lstStyle/>
          <a:p>
            <a:r>
              <a:rPr lang="nb-NO" dirty="0" err="1" smtClean="0"/>
              <a:t>Electricity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23874" y="2155673"/>
            <a:ext cx="4620125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Different disciplines, textbooks, articles, teachers use  different symbols for many of these entities. For instance, </a:t>
            </a:r>
            <a:r>
              <a:rPr lang="en-GB" i="1" dirty="0" smtClean="0"/>
              <a:t>e</a:t>
            </a:r>
            <a:r>
              <a:rPr lang="en-GB" dirty="0" smtClean="0"/>
              <a:t> vs </a:t>
            </a:r>
            <a:r>
              <a:rPr lang="en-GB" i="1" dirty="0" smtClean="0"/>
              <a:t>q</a:t>
            </a:r>
            <a:r>
              <a:rPr lang="en-GB" dirty="0" smtClean="0"/>
              <a:t>, </a:t>
            </a:r>
            <a:r>
              <a:rPr lang="en-GB" i="1" dirty="0" smtClean="0"/>
              <a:t>q</a:t>
            </a:r>
            <a:r>
              <a:rPr lang="en-GB" dirty="0" smtClean="0"/>
              <a:t> vs </a:t>
            </a:r>
            <a:r>
              <a:rPr lang="en-GB" i="1" dirty="0" smtClean="0"/>
              <a:t>Q</a:t>
            </a:r>
            <a:r>
              <a:rPr lang="en-GB" dirty="0" smtClean="0"/>
              <a:t>, </a:t>
            </a:r>
            <a:r>
              <a:rPr lang="en-GB" i="1" dirty="0" smtClean="0"/>
              <a:t>f</a:t>
            </a:r>
            <a:r>
              <a:rPr lang="en-GB" dirty="0" smtClean="0"/>
              <a:t> vs </a:t>
            </a:r>
            <a:r>
              <a:rPr lang="en-GB" i="1" dirty="0" smtClean="0"/>
              <a:t>F</a:t>
            </a:r>
            <a:r>
              <a:rPr lang="en-GB" dirty="0" smtClean="0"/>
              <a:t>, </a:t>
            </a:r>
            <a:r>
              <a:rPr lang="en-GB" i="1" dirty="0" smtClean="0"/>
              <a:t>V</a:t>
            </a:r>
            <a:r>
              <a:rPr lang="en-GB" dirty="0" smtClean="0"/>
              <a:t> vs </a:t>
            </a:r>
            <a:r>
              <a:rPr lang="en-GB" i="1" dirty="0" smtClean="0"/>
              <a:t>U</a:t>
            </a:r>
            <a:r>
              <a:rPr lang="en-GB" dirty="0" smtClean="0"/>
              <a:t> </a:t>
            </a:r>
            <a:r>
              <a:rPr lang="en-GB" dirty="0" smtClean="0"/>
              <a:t>vs </a:t>
            </a:r>
            <a:r>
              <a:rPr lang="en-GB" i="1" dirty="0" smtClean="0"/>
              <a:t>E, </a:t>
            </a:r>
            <a:r>
              <a:rPr lang="en-GB" i="1" dirty="0" err="1" smtClean="0"/>
              <a:t>i</a:t>
            </a:r>
            <a:r>
              <a:rPr lang="en-GB" i="1" dirty="0" smtClean="0"/>
              <a:t> </a:t>
            </a:r>
            <a:r>
              <a:rPr lang="en-GB" dirty="0" smtClean="0"/>
              <a:t>vs </a:t>
            </a:r>
            <a:r>
              <a:rPr lang="en-GB" i="1" dirty="0" smtClean="0"/>
              <a:t>I…</a:t>
            </a:r>
          </a:p>
          <a:p>
            <a:endParaRPr lang="en-GB" dirty="0" smtClean="0"/>
          </a:p>
          <a:p>
            <a:r>
              <a:rPr lang="en-GB" dirty="0" smtClean="0"/>
              <a:t>We could try to be completely consistent here.</a:t>
            </a:r>
          </a:p>
          <a:p>
            <a:endParaRPr lang="en-GB" dirty="0" smtClean="0"/>
          </a:p>
          <a:p>
            <a:r>
              <a:rPr lang="en-GB" dirty="0" smtClean="0"/>
              <a:t>Instead we allow variations, to train ourselves for reality, but aim to always define and/or make clear what we mean. 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709571" y="6045293"/>
            <a:ext cx="807598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We try to stay true to the convention in science that variables and constants are written in </a:t>
            </a:r>
            <a:r>
              <a:rPr lang="en-GB" i="1" dirty="0" smtClean="0"/>
              <a:t>italic</a:t>
            </a:r>
            <a:r>
              <a:rPr lang="en-GB" dirty="0" smtClean="0"/>
              <a:t>. Example: </a:t>
            </a:r>
            <a:r>
              <a:rPr lang="en-GB" i="1" dirty="0" smtClean="0"/>
              <a:t>V</a:t>
            </a:r>
            <a:r>
              <a:rPr lang="en-GB" dirty="0" smtClean="0"/>
              <a:t> = 1.5 V  or better  </a:t>
            </a:r>
            <a:r>
              <a:rPr lang="en-GB" i="1" dirty="0" smtClean="0"/>
              <a:t>U</a:t>
            </a:r>
            <a:r>
              <a:rPr lang="en-GB" dirty="0" smtClean="0"/>
              <a:t> </a:t>
            </a:r>
            <a:r>
              <a:rPr lang="en-GB" dirty="0"/>
              <a:t>= 1.5 V</a:t>
            </a:r>
            <a:r>
              <a:rPr lang="en-GB" dirty="0" smtClean="0"/>
              <a:t>      </a:t>
            </a:r>
            <a:r>
              <a:rPr lang="en-GB" i="1" dirty="0" err="1" smtClean="0"/>
              <a:t>i</a:t>
            </a:r>
            <a:r>
              <a:rPr lang="en-GB" dirty="0" smtClean="0"/>
              <a:t> = </a:t>
            </a:r>
            <a:r>
              <a:rPr lang="en-GB" i="1" dirty="0" smtClean="0"/>
              <a:t>I</a:t>
            </a:r>
            <a:r>
              <a:rPr lang="en-GB" dirty="0" smtClean="0"/>
              <a:t>/</a:t>
            </a:r>
            <a:r>
              <a:rPr lang="en-GB" i="1" dirty="0" smtClean="0"/>
              <a:t>A</a:t>
            </a:r>
            <a:r>
              <a:rPr lang="en-GB" dirty="0" smtClean="0"/>
              <a:t> = 2 A/cm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31957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30128" cy="936104"/>
          </a:xfrm>
        </p:spPr>
        <p:txBody>
          <a:bodyPr/>
          <a:lstStyle/>
          <a:p>
            <a:r>
              <a:rPr lang="en-GB" dirty="0" smtClean="0"/>
              <a:t>Electrical charge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35668"/>
            <a:ext cx="8394136" cy="5362477"/>
          </a:xfrm>
        </p:spPr>
        <p:txBody>
          <a:bodyPr>
            <a:normAutofit lnSpcReduction="10000"/>
          </a:bodyPr>
          <a:lstStyle/>
          <a:p>
            <a:r>
              <a:rPr lang="en-GB" sz="1800" u="sng" dirty="0" smtClean="0"/>
              <a:t>Charge is a physical property of matter that causes repulsive or attractive forces between objects of charge of the same or opposite sign. </a:t>
            </a:r>
          </a:p>
          <a:p>
            <a:endParaRPr lang="en-GB" sz="1800" dirty="0" smtClean="0"/>
          </a:p>
          <a:p>
            <a:r>
              <a:rPr lang="en-GB" sz="1800" dirty="0" smtClean="0"/>
              <a:t>Charge is quantized in multiples of </a:t>
            </a:r>
            <a:r>
              <a:rPr lang="en-GB" sz="1800" i="1" dirty="0" smtClean="0"/>
              <a:t>e</a:t>
            </a:r>
          </a:p>
          <a:p>
            <a:r>
              <a:rPr lang="en-GB" sz="1800" dirty="0" smtClean="0"/>
              <a:t>The </a:t>
            </a:r>
            <a:r>
              <a:rPr lang="en-GB" sz="1800" i="1" dirty="0" smtClean="0"/>
              <a:t>unit </a:t>
            </a:r>
            <a:r>
              <a:rPr lang="en-GB" sz="1800" dirty="0" smtClean="0"/>
              <a:t>of electrical charge is C, coulomb</a:t>
            </a:r>
          </a:p>
          <a:p>
            <a:r>
              <a:rPr lang="en-GB" sz="1800" i="1" dirty="0" smtClean="0"/>
              <a:t>e</a:t>
            </a:r>
            <a:r>
              <a:rPr lang="en-GB" sz="1800" dirty="0" smtClean="0"/>
              <a:t> = </a:t>
            </a:r>
            <a:r>
              <a:rPr lang="nb-NO" sz="1800" dirty="0" smtClean="0"/>
              <a:t>1.602×10</a:t>
            </a:r>
            <a:r>
              <a:rPr lang="nb-NO" sz="1800" baseline="30000" dirty="0" smtClean="0"/>
              <a:t>−19</a:t>
            </a:r>
            <a:r>
              <a:rPr lang="en-GB" sz="1800" dirty="0" smtClean="0"/>
              <a:t> C</a:t>
            </a:r>
          </a:p>
          <a:p>
            <a:endParaRPr lang="en-GB" sz="1800" dirty="0" smtClean="0"/>
          </a:p>
          <a:p>
            <a:r>
              <a:rPr lang="en-GB" sz="1800" dirty="0" smtClean="0"/>
              <a:t>As symbol of charge we use, for instance, </a:t>
            </a:r>
            <a:r>
              <a:rPr lang="en-GB" sz="1800" i="1" dirty="0" smtClean="0"/>
              <a:t>q</a:t>
            </a:r>
            <a:r>
              <a:rPr lang="en-GB" sz="1800" dirty="0" smtClean="0"/>
              <a:t>.</a:t>
            </a:r>
          </a:p>
          <a:p>
            <a:endParaRPr lang="en-GB" sz="1800" dirty="0" smtClean="0"/>
          </a:p>
          <a:p>
            <a:r>
              <a:rPr lang="en-GB" sz="1800" dirty="0" smtClean="0"/>
              <a:t>A proton has charge </a:t>
            </a:r>
            <a:r>
              <a:rPr lang="en-GB" sz="1800" i="1" dirty="0" smtClean="0"/>
              <a:t>e</a:t>
            </a:r>
            <a:r>
              <a:rPr lang="en-GB" sz="1800" dirty="0" smtClean="0"/>
              <a:t> </a:t>
            </a:r>
          </a:p>
          <a:p>
            <a:r>
              <a:rPr lang="en-GB" sz="1800" dirty="0" smtClean="0"/>
              <a:t>An electron has charge </a:t>
            </a:r>
            <a:r>
              <a:rPr lang="en-GB" sz="1800" i="1" dirty="0" smtClean="0"/>
              <a:t>–e</a:t>
            </a:r>
            <a:endParaRPr lang="en-GB" sz="1800" dirty="0" smtClean="0"/>
          </a:p>
          <a:p>
            <a:r>
              <a:rPr lang="en-GB" sz="1800" dirty="0" smtClean="0"/>
              <a:t>Neutrons have charge 0</a:t>
            </a:r>
          </a:p>
          <a:p>
            <a:r>
              <a:rPr lang="en-GB" sz="1800" dirty="0" smtClean="0"/>
              <a:t>(Quarks have charges that are multiples of e/3)</a:t>
            </a:r>
          </a:p>
          <a:p>
            <a:endParaRPr lang="en-GB" sz="1800" dirty="0"/>
          </a:p>
          <a:p>
            <a:r>
              <a:rPr lang="en-GB" sz="1800" dirty="0" smtClean="0"/>
              <a:t>Force between charges </a:t>
            </a:r>
            <a:r>
              <a:rPr lang="en-GB" sz="1800" i="1" dirty="0" smtClean="0"/>
              <a:t>F</a:t>
            </a:r>
          </a:p>
          <a:p>
            <a:r>
              <a:rPr lang="en-GB" sz="1800" dirty="0" smtClean="0"/>
              <a:t>Dielectric permittivity of vacuum </a:t>
            </a:r>
            <a:r>
              <a:rPr lang="el-GR" sz="1800" i="1" dirty="0" smtClean="0"/>
              <a:t>ε</a:t>
            </a:r>
            <a:r>
              <a:rPr lang="nb-NO" sz="1800" baseline="-25000" dirty="0" smtClean="0"/>
              <a:t>0</a:t>
            </a:r>
            <a:r>
              <a:rPr lang="nb-NO" sz="1800" dirty="0" smtClean="0"/>
              <a:t> = 8.854x10</a:t>
            </a:r>
            <a:r>
              <a:rPr lang="nb-NO" sz="1800" baseline="30000" dirty="0" smtClean="0"/>
              <a:t>-12</a:t>
            </a:r>
            <a:r>
              <a:rPr lang="nb-NO" sz="1800" dirty="0" smtClean="0"/>
              <a:t> C</a:t>
            </a:r>
            <a:r>
              <a:rPr lang="nb-NO" sz="1800" baseline="30000" dirty="0" smtClean="0"/>
              <a:t>2</a:t>
            </a:r>
            <a:r>
              <a:rPr lang="nb-NO" sz="1800" dirty="0" smtClean="0"/>
              <a:t>/Nm</a:t>
            </a:r>
            <a:r>
              <a:rPr lang="nb-NO" sz="1800" baseline="30000" dirty="0" smtClean="0"/>
              <a:t>2</a:t>
            </a:r>
            <a:endParaRPr lang="en-GB" sz="1800" baseline="30000" dirty="0" smtClean="0"/>
          </a:p>
        </p:txBody>
      </p:sp>
      <p:pic>
        <p:nvPicPr>
          <p:cNvPr id="44034" name="Picture 2" descr="C:\Users\trulsn\Documents\MENA1000bok\Figurer\Kap2-Elektriske-kref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88640"/>
            <a:ext cx="4678680" cy="950976"/>
          </a:xfrm>
          <a:prstGeom prst="rect">
            <a:avLst/>
          </a:prstGeom>
          <a:noFill/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236197"/>
              </p:ext>
            </p:extLst>
          </p:nvPr>
        </p:nvGraphicFramePr>
        <p:xfrm>
          <a:off x="6511553" y="5513338"/>
          <a:ext cx="238096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r:id="rId4" imgW="1586811" imgH="444307" progId="Equation.3">
                  <p:embed/>
                </p:oleObj>
              </mc:Choice>
              <mc:Fallback>
                <p:oleObj r:id="rId4" imgW="1586811" imgH="444307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1553" y="5513338"/>
                        <a:ext cx="2380960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495941" y="2096851"/>
            <a:ext cx="2106667" cy="2520281"/>
            <a:chOff x="6785813" y="2564903"/>
            <a:chExt cx="2106667" cy="2520281"/>
          </a:xfrm>
        </p:grpSpPr>
        <p:pic>
          <p:nvPicPr>
            <p:cNvPr id="123906" name="Picture 2" descr="250px-Charles_de_coulomb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2564903"/>
              <a:ext cx="1536456" cy="208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785813" y="4654297"/>
              <a:ext cx="210666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dirty="0"/>
                <a:t>Charles-Augustin de Coulomb </a:t>
              </a:r>
              <a:endParaRPr lang="en-GB" sz="1100" dirty="0" smtClean="0"/>
            </a:p>
            <a:p>
              <a:pPr algn="ctr"/>
              <a:r>
                <a:rPr lang="en-GB" sz="1100" dirty="0" smtClean="0"/>
                <a:t>(</a:t>
              </a:r>
              <a:r>
                <a:rPr lang="en-GB" sz="1100" dirty="0"/>
                <a:t>1736-1806)</a:t>
              </a:r>
              <a:endParaRPr lang="nb-NO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72258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Electroneutrality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Charges of equal sign repel each other</a:t>
            </a:r>
          </a:p>
          <a:p>
            <a:endParaRPr lang="en-GB" dirty="0" smtClean="0"/>
          </a:p>
          <a:p>
            <a:r>
              <a:rPr lang="en-GB" dirty="0" smtClean="0"/>
              <a:t>Tend to get max distance</a:t>
            </a:r>
          </a:p>
          <a:p>
            <a:endParaRPr lang="en-GB" dirty="0" smtClean="0"/>
          </a:p>
          <a:p>
            <a:r>
              <a:rPr lang="en-GB" dirty="0" smtClean="0"/>
              <a:t>Net charge seeks to external boundaries (surfaces, interfaces)</a:t>
            </a:r>
          </a:p>
          <a:p>
            <a:endParaRPr lang="en-GB" dirty="0" smtClean="0"/>
          </a:p>
          <a:p>
            <a:r>
              <a:rPr lang="en-GB" dirty="0" smtClean="0"/>
              <a:t>Interior (bulk) phases remain electroneutral</a:t>
            </a:r>
          </a:p>
          <a:p>
            <a:endParaRPr lang="en-GB" dirty="0" smtClean="0"/>
          </a:p>
          <a:p>
            <a:r>
              <a:rPr lang="en-GB" dirty="0" smtClean="0"/>
              <a:t>Electroneutrality: Sum of negative and positive charges balance (cancel) each other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813449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60934"/>
            <a:ext cx="8330128" cy="828247"/>
          </a:xfrm>
        </p:spPr>
        <p:txBody>
          <a:bodyPr/>
          <a:lstStyle/>
          <a:p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; </a:t>
            </a:r>
            <a:r>
              <a:rPr lang="nb-NO" dirty="0" err="1" smtClean="0"/>
              <a:t>field</a:t>
            </a:r>
            <a:r>
              <a:rPr lang="nb-NO" dirty="0" smtClean="0"/>
              <a:t> </a:t>
            </a:r>
            <a:r>
              <a:rPr lang="nb-NO" dirty="0" err="1" smtClean="0"/>
              <a:t>strength</a:t>
            </a:r>
            <a:r>
              <a:rPr lang="nb-NO" dirty="0" smtClean="0"/>
              <a:t> </a:t>
            </a:r>
            <a:r>
              <a:rPr lang="nb-NO" i="1" dirty="0" err="1" smtClean="0"/>
              <a:t>X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60705"/>
            <a:ext cx="6592768" cy="5111496"/>
          </a:xfrm>
        </p:spPr>
        <p:txBody>
          <a:bodyPr/>
          <a:lstStyle/>
          <a:p>
            <a:r>
              <a:rPr lang="nb-NO" dirty="0" smtClean="0"/>
              <a:t>Field </a:t>
            </a:r>
            <a:r>
              <a:rPr lang="nb-NO" dirty="0" err="1" smtClean="0"/>
              <a:t>strength</a:t>
            </a:r>
            <a:r>
              <a:rPr lang="nb-NO" dirty="0" smtClean="0"/>
              <a:t> </a:t>
            </a:r>
            <a:r>
              <a:rPr lang="nb-NO" i="1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defined</a:t>
            </a:r>
            <a:r>
              <a:rPr lang="nb-NO" dirty="0" smtClean="0"/>
              <a:t> as force </a:t>
            </a:r>
            <a:r>
              <a:rPr lang="nb-NO" i="1" dirty="0" smtClean="0"/>
              <a:t>F</a:t>
            </a:r>
            <a:r>
              <a:rPr lang="nb-NO" dirty="0" smtClean="0"/>
              <a:t> </a:t>
            </a:r>
            <a:r>
              <a:rPr lang="nb-NO" dirty="0" smtClean="0"/>
              <a:t>per charge </a:t>
            </a:r>
            <a:r>
              <a:rPr lang="nb-NO" i="1" dirty="0" err="1" smtClean="0"/>
              <a:t>Q</a:t>
            </a:r>
            <a:r>
              <a:rPr lang="nb-NO" baseline="-25000" dirty="0" err="1" smtClean="0"/>
              <a:t>test</a:t>
            </a:r>
            <a:r>
              <a:rPr lang="nb-NO" dirty="0" smtClean="0"/>
              <a:t> of a test </a:t>
            </a:r>
            <a:r>
              <a:rPr lang="nb-NO" dirty="0" err="1" smtClean="0"/>
              <a:t>particle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Field </a:t>
            </a:r>
            <a:r>
              <a:rPr lang="nb-NO" dirty="0" err="1" smtClean="0"/>
              <a:t>strength</a:t>
            </a:r>
            <a:r>
              <a:rPr lang="nb-NO" dirty="0" smtClean="0"/>
              <a:t> has </a:t>
            </a:r>
            <a:r>
              <a:rPr lang="nb-NO" dirty="0" err="1" smtClean="0"/>
              <a:t>direction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Spherical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 – inverse </a:t>
            </a:r>
            <a:r>
              <a:rPr lang="nb-NO" dirty="0" err="1" smtClean="0"/>
              <a:t>square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endParaRPr lang="nb-NO" dirty="0" smtClean="0"/>
          </a:p>
        </p:txBody>
      </p:sp>
      <p:pic>
        <p:nvPicPr>
          <p:cNvPr id="4" name="Picture 2" descr="D:\temp\DBJWEC001-216\WOST764\E-Book\1\1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39" y="3692888"/>
            <a:ext cx="5868267" cy="180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10268" y="1804243"/>
                <a:ext cx="991810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𝑡𝑒𝑠𝑡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268" y="1804243"/>
                <a:ext cx="991810" cy="5653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84497" y="5753432"/>
                <a:ext cx="1502115" cy="5657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𝜋𝜀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497" y="5753432"/>
                <a:ext cx="1502115" cy="565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640862" y="5745292"/>
                <a:ext cx="1836144" cy="565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𝜋𝜀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862" y="5745292"/>
                <a:ext cx="1836144" cy="565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03886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temp\DBJWEC001-216\WOST764\E-Book\1\1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317" y="3011063"/>
            <a:ext cx="4624318" cy="335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7722"/>
            <a:ext cx="8330128" cy="956281"/>
          </a:xfrm>
        </p:spPr>
        <p:txBody>
          <a:bodyPr/>
          <a:lstStyle/>
          <a:p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; </a:t>
            </a:r>
            <a:r>
              <a:rPr lang="nb-NO" dirty="0" err="1" smtClean="0"/>
              <a:t>field</a:t>
            </a:r>
            <a:r>
              <a:rPr lang="nb-NO" dirty="0" smtClean="0"/>
              <a:t> </a:t>
            </a:r>
            <a:r>
              <a:rPr lang="nb-NO" dirty="0" err="1" smtClean="0"/>
              <a:t>strength</a:t>
            </a:r>
            <a:r>
              <a:rPr lang="nb-NO" dirty="0" smtClean="0"/>
              <a:t> </a:t>
            </a:r>
            <a:r>
              <a:rPr lang="nb-NO" i="1" dirty="0" err="1" smtClean="0"/>
              <a:t>X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394136" cy="4903440"/>
          </a:xfrm>
        </p:spPr>
        <p:txBody>
          <a:bodyPr/>
          <a:lstStyle/>
          <a:p>
            <a:r>
              <a:rPr lang="en-GB" dirty="0" smtClean="0"/>
              <a:t>Planar field </a:t>
            </a:r>
          </a:p>
          <a:p>
            <a:pPr lvl="1"/>
            <a:r>
              <a:rPr lang="en-GB" dirty="0" smtClean="0"/>
              <a:t>Charge density of plates </a:t>
            </a:r>
            <a:r>
              <a:rPr lang="en-GB" i="1" dirty="0" smtClean="0"/>
              <a:t>q</a:t>
            </a:r>
            <a:r>
              <a:rPr lang="en-GB" dirty="0" smtClean="0"/>
              <a:t> (C/m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Test charge feels </a:t>
            </a:r>
            <a:r>
              <a:rPr lang="en-GB" dirty="0" smtClean="0"/>
              <a:t>both attraction </a:t>
            </a:r>
            <a:r>
              <a:rPr lang="en-GB" dirty="0" smtClean="0"/>
              <a:t>and repulsion</a:t>
            </a:r>
          </a:p>
          <a:p>
            <a:pPr lvl="1"/>
            <a:r>
              <a:rPr lang="en-GB" dirty="0" smtClean="0"/>
              <a:t>Independent of distance </a:t>
            </a:r>
            <a:r>
              <a:rPr lang="en-GB" i="1" dirty="0" smtClean="0">
                <a:latin typeface="Script MT Bold" panose="03040602040607080904" pitchFamily="66" charset="0"/>
              </a:rPr>
              <a:t>l</a:t>
            </a:r>
            <a:r>
              <a:rPr lang="en-GB" i="1" dirty="0" smtClean="0"/>
              <a:t> </a:t>
            </a:r>
            <a:r>
              <a:rPr lang="en-GB" i="1" dirty="0" smtClean="0"/>
              <a:t> </a:t>
            </a:r>
            <a:r>
              <a:rPr lang="en-GB" dirty="0" smtClean="0"/>
              <a:t>(why, qualitatively?)</a:t>
            </a:r>
            <a:endParaRPr lang="en-GB" dirty="0" smtClean="0"/>
          </a:p>
          <a:p>
            <a:pPr lvl="1"/>
            <a:r>
              <a:rPr lang="en-GB" dirty="0" smtClean="0"/>
              <a:t>Total field strength: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391391" y="2751216"/>
                <a:ext cx="779829" cy="5196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391" y="2751216"/>
                <a:ext cx="779829" cy="5196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2537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/>
              <a:t>w</a:t>
            </a:r>
            <a:r>
              <a:rPr lang="nb-NO" dirty="0" err="1" smtClean="0"/>
              <a:t>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401248" cy="4543400"/>
          </a:xfrm>
        </p:spPr>
        <p:txBody>
          <a:bodyPr>
            <a:normAutofit lnSpcReduction="10000"/>
          </a:bodyPr>
          <a:lstStyle/>
          <a:p>
            <a:r>
              <a:rPr lang="nb-NO" dirty="0" err="1" smtClean="0"/>
              <a:t>Work</a:t>
            </a:r>
            <a:r>
              <a:rPr lang="nb-NO" dirty="0" smtClean="0"/>
              <a:t> to </a:t>
            </a:r>
            <a:r>
              <a:rPr lang="nb-NO" dirty="0" err="1" smtClean="0"/>
              <a:t>move</a:t>
            </a:r>
            <a:r>
              <a:rPr lang="nb-NO" dirty="0" smtClean="0"/>
              <a:t> a charge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 = force x </a:t>
            </a:r>
            <a:r>
              <a:rPr lang="nb-NO" dirty="0" err="1" smtClean="0"/>
              <a:t>distance</a:t>
            </a:r>
            <a:r>
              <a:rPr lang="nb-NO" dirty="0" smtClean="0"/>
              <a:t>: </a:t>
            </a:r>
            <a:r>
              <a:rPr lang="nb-NO" i="1" dirty="0" smtClean="0"/>
              <a:t>w</a:t>
            </a:r>
            <a:r>
              <a:rPr lang="nb-NO" dirty="0" smtClean="0"/>
              <a:t> = </a:t>
            </a:r>
            <a:r>
              <a:rPr lang="nb-NO" i="1" dirty="0" smtClean="0"/>
              <a:t>F</a:t>
            </a:r>
            <a:r>
              <a:rPr lang="nb-NO" dirty="0" smtClean="0"/>
              <a:t> </a:t>
            </a:r>
            <a:r>
              <a:rPr lang="el-GR" dirty="0" smtClean="0"/>
              <a:t>δ</a:t>
            </a:r>
            <a:r>
              <a:rPr lang="nb-NO" i="1" dirty="0" smtClean="0"/>
              <a:t>r</a:t>
            </a:r>
            <a:r>
              <a:rPr lang="nb-NO" dirty="0" smtClean="0"/>
              <a:t> </a:t>
            </a:r>
          </a:p>
          <a:p>
            <a:r>
              <a:rPr lang="nb-NO" i="1" dirty="0" err="1" smtClean="0"/>
              <a:t>X</a:t>
            </a:r>
            <a:r>
              <a:rPr lang="nb-NO" i="1" dirty="0" smtClean="0"/>
              <a:t> = F/</a:t>
            </a:r>
            <a:r>
              <a:rPr lang="nb-NO" i="1" dirty="0"/>
              <a:t> </a:t>
            </a:r>
            <a:r>
              <a:rPr lang="nb-NO" i="1" dirty="0" err="1"/>
              <a:t>Q</a:t>
            </a:r>
            <a:r>
              <a:rPr lang="nb-NO" baseline="-25000" dirty="0" err="1"/>
              <a:t>test</a:t>
            </a:r>
            <a:r>
              <a:rPr lang="nb-NO" dirty="0"/>
              <a:t> </a:t>
            </a:r>
            <a:r>
              <a:rPr lang="nb-NO" dirty="0" smtClean="0"/>
              <a:t>    →      </a:t>
            </a:r>
            <a:r>
              <a:rPr lang="nb-NO" i="1" dirty="0" smtClean="0"/>
              <a:t>F</a:t>
            </a:r>
            <a:r>
              <a:rPr lang="nb-NO" dirty="0" smtClean="0"/>
              <a:t> = </a:t>
            </a:r>
            <a:r>
              <a:rPr lang="nb-NO" i="1" dirty="0" err="1" smtClean="0"/>
              <a:t>Q</a:t>
            </a:r>
            <a:r>
              <a:rPr lang="nb-NO" baseline="-25000" dirty="0" err="1" smtClean="0"/>
              <a:t>test</a:t>
            </a:r>
            <a:r>
              <a:rPr lang="nb-NO" dirty="0" smtClean="0"/>
              <a:t> </a:t>
            </a:r>
            <a:r>
              <a:rPr lang="nb-NO" i="1" dirty="0" err="1" smtClean="0"/>
              <a:t>X</a:t>
            </a:r>
            <a:r>
              <a:rPr lang="nb-NO" i="1" dirty="0" smtClean="0"/>
              <a:t>         </a:t>
            </a:r>
            <a:r>
              <a:rPr lang="nb-NO" dirty="0" smtClean="0"/>
              <a:t>→ </a:t>
            </a:r>
            <a:r>
              <a:rPr lang="nb-NO" i="1" dirty="0"/>
              <a:t>w</a:t>
            </a:r>
            <a:r>
              <a:rPr lang="nb-NO" dirty="0"/>
              <a:t> = </a:t>
            </a:r>
            <a:r>
              <a:rPr lang="nb-NO" i="1" dirty="0" err="1"/>
              <a:t>Q</a:t>
            </a:r>
            <a:r>
              <a:rPr lang="nb-NO" baseline="-25000" dirty="0" err="1"/>
              <a:t>test</a:t>
            </a:r>
            <a:r>
              <a:rPr lang="nb-NO" dirty="0"/>
              <a:t> </a:t>
            </a:r>
            <a:r>
              <a:rPr lang="nb-NO" i="1" dirty="0" err="1"/>
              <a:t>X</a:t>
            </a:r>
            <a:r>
              <a:rPr lang="nb-NO" dirty="0" smtClean="0"/>
              <a:t> </a:t>
            </a:r>
            <a:r>
              <a:rPr lang="el-GR" dirty="0" smtClean="0"/>
              <a:t>δ</a:t>
            </a:r>
            <a:r>
              <a:rPr lang="nb-NO" i="1" dirty="0"/>
              <a:t>r</a:t>
            </a:r>
            <a:endParaRPr lang="nb-NO" i="1" dirty="0" smtClean="0"/>
          </a:p>
          <a:p>
            <a:endParaRPr lang="nb-NO" dirty="0"/>
          </a:p>
          <a:p>
            <a:r>
              <a:rPr lang="nb-NO" dirty="0" err="1" smtClean="0"/>
              <a:t>Textbook</a:t>
            </a:r>
            <a:r>
              <a:rPr lang="nb-NO" dirty="0" smtClean="0"/>
              <a:t>: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In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example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smtClean="0"/>
              <a:t>travel </a:t>
            </a:r>
            <a:r>
              <a:rPr lang="el-GR" dirty="0" smtClean="0"/>
              <a:t>δ</a:t>
            </a:r>
            <a:r>
              <a:rPr lang="nb-NO" i="1" dirty="0" smtClean="0"/>
              <a:t>r</a:t>
            </a:r>
            <a:r>
              <a:rPr lang="nb-NO" dirty="0" smtClean="0"/>
              <a:t> is negative, </a:t>
            </a:r>
            <a:r>
              <a:rPr lang="nb-NO" dirty="0" err="1" smtClean="0"/>
              <a:t>the</a:t>
            </a:r>
            <a:r>
              <a:rPr lang="nb-NO" dirty="0" smtClean="0"/>
              <a:t> force is negative,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do </a:t>
            </a:r>
            <a:r>
              <a:rPr lang="nb-NO" dirty="0" err="1" smtClean="0"/>
              <a:t>ends</a:t>
            </a:r>
            <a:r>
              <a:rPr lang="nb-NO" dirty="0" smtClean="0"/>
              <a:t> up positive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en-US" dirty="0"/>
          </a:p>
        </p:txBody>
      </p:sp>
      <p:pic>
        <p:nvPicPr>
          <p:cNvPr id="4" name="Picture 2" descr="D:\temp\DBJWEC001-216\WOST764\E-Book\1\1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05" y="3428831"/>
            <a:ext cx="6211373" cy="132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458" y="4473514"/>
            <a:ext cx="4336130" cy="61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1758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86327"/>
            <a:ext cx="8330128" cy="982433"/>
          </a:xfrm>
        </p:spPr>
        <p:txBody>
          <a:bodyPr/>
          <a:lstStyle/>
          <a:p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el-GR" i="1" dirty="0" smtClean="0"/>
              <a:t>ϕ</a:t>
            </a:r>
            <a:r>
              <a:rPr lang="nb-NO" i="1" dirty="0" smtClean="0"/>
              <a:t> </a:t>
            </a:r>
            <a:r>
              <a:rPr lang="nb-NO" dirty="0" smtClean="0"/>
              <a:t>or</a:t>
            </a:r>
            <a:r>
              <a:rPr lang="nb-NO" i="1" dirty="0" smtClean="0"/>
              <a:t> </a:t>
            </a:r>
            <a:r>
              <a:rPr lang="el-GR" i="1" dirty="0"/>
              <a:t>φ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92" y="1206046"/>
            <a:ext cx="7878512" cy="513623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Electrical potentials exist everywhere </a:t>
            </a:r>
          </a:p>
          <a:p>
            <a:r>
              <a:rPr lang="en-GB" dirty="0" smtClean="0"/>
              <a:t>At A and B we have </a:t>
            </a:r>
            <a:r>
              <a:rPr lang="en-GB" i="1" dirty="0" err="1" smtClean="0"/>
              <a:t>φ</a:t>
            </a:r>
            <a:r>
              <a:rPr lang="en-GB" baseline="-25000" dirty="0" err="1" smtClean="0"/>
              <a:t>A</a:t>
            </a:r>
            <a:r>
              <a:rPr lang="en-GB" dirty="0" smtClean="0"/>
              <a:t> and </a:t>
            </a:r>
            <a:r>
              <a:rPr lang="en-GB" i="1" dirty="0" err="1" smtClean="0"/>
              <a:t>φ</a:t>
            </a:r>
            <a:r>
              <a:rPr lang="en-GB" baseline="-25000" dirty="0" err="1" smtClean="0"/>
              <a:t>B</a:t>
            </a:r>
            <a:r>
              <a:rPr lang="en-GB" dirty="0" smtClean="0"/>
              <a:t> </a:t>
            </a:r>
          </a:p>
          <a:p>
            <a:r>
              <a:rPr lang="en-GB" dirty="0" smtClean="0"/>
              <a:t>The difference between two potentials at A and B is given by the work it takes to move a charge </a:t>
            </a:r>
            <a:r>
              <a:rPr lang="en-GB" i="1" dirty="0" err="1" smtClean="0"/>
              <a:t>Q</a:t>
            </a:r>
            <a:r>
              <a:rPr lang="en-GB" baseline="-25000" dirty="0" err="1" smtClean="0"/>
              <a:t>test</a:t>
            </a:r>
            <a:r>
              <a:rPr lang="en-GB" dirty="0" smtClean="0"/>
              <a:t> from A to B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This defines a difference in potentials </a:t>
            </a:r>
            <a:r>
              <a:rPr lang="en-GB" dirty="0" err="1" smtClean="0"/>
              <a:t>Δ</a:t>
            </a:r>
            <a:r>
              <a:rPr lang="en-GB" i="1" dirty="0" err="1" smtClean="0"/>
              <a:t>φ</a:t>
            </a:r>
            <a:r>
              <a:rPr lang="en-GB" i="1" dirty="0" smtClean="0"/>
              <a:t>,</a:t>
            </a:r>
            <a:r>
              <a:rPr lang="en-GB" dirty="0" smtClean="0"/>
              <a:t> i.e., a voltage </a:t>
            </a:r>
            <a:r>
              <a:rPr lang="en-GB" i="1" dirty="0" smtClean="0"/>
              <a:t>U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In differential form: 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Unit of potential and voltage is V (volt). 1 V = 1 J/C</a:t>
            </a:r>
            <a:endParaRPr lang="en-GB" dirty="0"/>
          </a:p>
        </p:txBody>
      </p:sp>
      <p:pic>
        <p:nvPicPr>
          <p:cNvPr id="4" name="Picture 2" descr="D:\temp\DBJWEC001-216\WOST764\E-Book\1\1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30" y="2467929"/>
            <a:ext cx="5750516" cy="122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194" y="3167866"/>
            <a:ext cx="2968910" cy="950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82" y="4574852"/>
            <a:ext cx="4270318" cy="7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3988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(</a:t>
            </a:r>
            <a:r>
              <a:rPr lang="nb-NO" dirty="0" err="1" smtClean="0"/>
              <a:t>voltage</a:t>
            </a:r>
            <a:r>
              <a:rPr lang="nb-NO" dirty="0" smtClean="0"/>
              <a:t>) over </a:t>
            </a:r>
            <a:r>
              <a:rPr lang="nb-NO" dirty="0" err="1" smtClean="0"/>
              <a:t>small</a:t>
            </a:r>
            <a:r>
              <a:rPr lang="nb-NO" dirty="0" smtClean="0"/>
              <a:t> and </a:t>
            </a:r>
            <a:r>
              <a:rPr lang="nb-NO" dirty="0" err="1" smtClean="0"/>
              <a:t>larger</a:t>
            </a:r>
            <a:r>
              <a:rPr lang="nb-NO" dirty="0" smtClean="0"/>
              <a:t> </a:t>
            </a:r>
            <a:r>
              <a:rPr lang="nb-NO" dirty="0" err="1" smtClean="0"/>
              <a:t>distances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Small </a:t>
            </a:r>
            <a:r>
              <a:rPr lang="nb-NO" dirty="0" err="1" smtClean="0"/>
              <a:t>distance</a:t>
            </a:r>
            <a:r>
              <a:rPr lang="nb-NO" dirty="0" smtClean="0"/>
              <a:t> – </a:t>
            </a:r>
            <a:r>
              <a:rPr lang="nb-NO" dirty="0" err="1" smtClean="0"/>
              <a:t>constant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Large </a:t>
            </a:r>
            <a:r>
              <a:rPr lang="nb-NO" dirty="0" err="1" smtClean="0"/>
              <a:t>distance</a:t>
            </a:r>
            <a:r>
              <a:rPr lang="nb-NO" dirty="0" smtClean="0"/>
              <a:t> - must </a:t>
            </a:r>
            <a:r>
              <a:rPr lang="nb-NO" dirty="0" err="1" smtClean="0"/>
              <a:t>integrate</a:t>
            </a:r>
            <a:r>
              <a:rPr lang="nb-NO" dirty="0" smtClean="0"/>
              <a:t> over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Spherical</a:t>
            </a:r>
            <a:r>
              <a:rPr lang="nb-NO" dirty="0" smtClean="0"/>
              <a:t> </a:t>
            </a:r>
            <a:r>
              <a:rPr lang="nb-NO" dirty="0" err="1" smtClean="0"/>
              <a:t>symmetry</a:t>
            </a:r>
            <a:r>
              <a:rPr lang="nb-NO" dirty="0" smtClean="0"/>
              <a:t>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Here, </a:t>
            </a:r>
            <a:r>
              <a:rPr lang="nb-NO" i="1" dirty="0" err="1" smtClean="0"/>
              <a:t>r</a:t>
            </a:r>
            <a:r>
              <a:rPr lang="nb-NO" baseline="-25000" dirty="0" err="1" smtClean="0"/>
              <a:t>B</a:t>
            </a:r>
            <a:r>
              <a:rPr lang="nb-NO" dirty="0" smtClean="0"/>
              <a:t> and </a:t>
            </a:r>
            <a:r>
              <a:rPr lang="nb-NO" i="1" dirty="0" err="1" smtClean="0"/>
              <a:t>r</a:t>
            </a:r>
            <a:r>
              <a:rPr lang="nb-NO" baseline="-25000" dirty="0" err="1" smtClean="0"/>
              <a:t>A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distances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centre</a:t>
            </a:r>
            <a:r>
              <a:rPr lang="nb-NO" dirty="0" smtClean="0"/>
              <a:t> of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spherical</a:t>
            </a:r>
            <a:r>
              <a:rPr lang="nb-NO" dirty="0" smtClean="0"/>
              <a:t> charge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52" y="2324337"/>
            <a:ext cx="3991539" cy="1144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962" y="4565639"/>
            <a:ext cx="5669036" cy="1065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927" y="1849738"/>
            <a:ext cx="1832500" cy="177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407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Homogeneous</a:t>
            </a:r>
            <a:r>
              <a:rPr lang="nb-NO" dirty="0" smtClean="0"/>
              <a:t> matter (bulk) and </a:t>
            </a:r>
            <a:r>
              <a:rPr lang="nb-NO" dirty="0" err="1" smtClean="0"/>
              <a:t>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We can only measure the potential and work of moving a charged particle within a homogeneous (bulk) phase.</a:t>
            </a:r>
          </a:p>
          <a:p>
            <a:endParaRPr lang="en-GB" dirty="0" smtClean="0"/>
          </a:p>
          <a:p>
            <a:r>
              <a:rPr lang="en-GB" dirty="0" smtClean="0"/>
              <a:t>If we move it across a boundary, other energy changes than the electrical work also apply.</a:t>
            </a:r>
          </a:p>
          <a:p>
            <a:endParaRPr lang="en-GB" dirty="0" smtClean="0"/>
          </a:p>
          <a:p>
            <a:r>
              <a:rPr lang="en-GB" dirty="0" smtClean="0"/>
              <a:t>Generally speaking we don’t have inert probes of those extra changes.</a:t>
            </a:r>
          </a:p>
          <a:p>
            <a:endParaRPr lang="en-GB" dirty="0" smtClean="0"/>
          </a:p>
          <a:p>
            <a:r>
              <a:rPr lang="en-GB" dirty="0" smtClean="0"/>
              <a:t>In bulk there is no net charge. Net charge appears at inhomogeneities and interfaces.</a:t>
            </a:r>
          </a:p>
          <a:p>
            <a:pPr lvl="1"/>
            <a:r>
              <a:rPr lang="en-GB" dirty="0" smtClean="0"/>
              <a:t>Which length scale are we talking about, and why?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77875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550" y="411383"/>
            <a:ext cx="5654650" cy="720080"/>
          </a:xfrm>
        </p:spPr>
        <p:txBody>
          <a:bodyPr>
            <a:normAutofit fontScale="90000"/>
          </a:bodyPr>
          <a:lstStyle/>
          <a:p>
            <a:r>
              <a:rPr lang="nb-NO" b="1" dirty="0" err="1" smtClean="0"/>
              <a:t>Poisson’s</a:t>
            </a:r>
            <a:r>
              <a:rPr lang="nb-NO" b="1" dirty="0" smtClean="0"/>
              <a:t> </a:t>
            </a:r>
            <a:r>
              <a:rPr lang="nb-NO" b="1" dirty="0" err="1" smtClean="0"/>
              <a:t>equation</a:t>
            </a:r>
            <a:r>
              <a:rPr lang="nb-NO" dirty="0" smtClean="0"/>
              <a:t>; </a:t>
            </a:r>
            <a:r>
              <a:rPr lang="nb-NO" dirty="0"/>
              <a:t>H</a:t>
            </a:r>
            <a:r>
              <a:rPr lang="nb-NO" dirty="0" smtClean="0"/>
              <a:t>ow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varies</a:t>
            </a:r>
            <a:r>
              <a:rPr lang="nb-NO" dirty="0" smtClean="0"/>
              <a:t> in </a:t>
            </a:r>
            <a:r>
              <a:rPr lang="nb-NO" dirty="0" err="1" smtClean="0"/>
              <a:t>space</a:t>
            </a:r>
            <a:r>
              <a:rPr lang="nb-NO" dirty="0" smtClean="0"/>
              <a:t> </a:t>
            </a:r>
            <a:r>
              <a:rPr lang="nb-NO" dirty="0" smtClean="0"/>
              <a:t>at a </a:t>
            </a:r>
            <a:r>
              <a:rPr lang="nb-NO" dirty="0" err="1" smtClean="0"/>
              <a:t>distance</a:t>
            </a:r>
            <a:r>
              <a:rPr lang="nb-NO" dirty="0" smtClean="0"/>
              <a:t> from </a:t>
            </a:r>
            <a:r>
              <a:rPr lang="nb-NO" dirty="0" smtClean="0"/>
              <a:t>a </a:t>
            </a:r>
            <a:r>
              <a:rPr lang="nb-NO" dirty="0" err="1" smtClean="0"/>
              <a:t>net</a:t>
            </a:r>
            <a:r>
              <a:rPr lang="nb-NO" dirty="0" smtClean="0"/>
              <a:t> 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29" y="1507136"/>
            <a:ext cx="4985887" cy="4681525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Planar case; areal charge densities </a:t>
            </a:r>
            <a:r>
              <a:rPr lang="en-GB" i="1" dirty="0" smtClean="0"/>
              <a:t>q</a:t>
            </a:r>
            <a:r>
              <a:rPr lang="en-GB" baseline="-25000" dirty="0" smtClean="0"/>
              <a:t>0</a:t>
            </a:r>
            <a:r>
              <a:rPr lang="en-GB" dirty="0" smtClean="0"/>
              <a:t> and </a:t>
            </a:r>
            <a:r>
              <a:rPr lang="en-GB" i="1" dirty="0" err="1" smtClean="0"/>
              <a:t>q</a:t>
            </a:r>
            <a:r>
              <a:rPr lang="en-GB" i="1" baseline="-25000" dirty="0" err="1" smtClean="0"/>
              <a:t>L</a:t>
            </a:r>
            <a:endParaRPr lang="en-GB" i="1" baseline="-25000" dirty="0" smtClean="0"/>
          </a:p>
          <a:p>
            <a:endParaRPr lang="en-GB" dirty="0" smtClean="0"/>
          </a:p>
          <a:p>
            <a:r>
              <a:rPr lang="en-GB" dirty="0" smtClean="0"/>
              <a:t>Field at distance </a:t>
            </a:r>
            <a:r>
              <a:rPr lang="en-GB" i="1" dirty="0" smtClean="0">
                <a:latin typeface="Script MT Bold" panose="03040602040607080904" pitchFamily="66" charset="0"/>
              </a:rPr>
              <a:t>l  </a:t>
            </a:r>
            <a:r>
              <a:rPr lang="en-GB" dirty="0" smtClean="0"/>
              <a:t>involves areal charge density of plates </a:t>
            </a:r>
            <a:r>
              <a:rPr lang="en-GB" i="1" dirty="0" smtClean="0"/>
              <a:t>q</a:t>
            </a:r>
            <a:r>
              <a:rPr lang="en-GB" dirty="0" smtClean="0"/>
              <a:t> plus volumetric charge density </a:t>
            </a:r>
            <a:r>
              <a:rPr lang="en-GB" i="1" dirty="0" smtClean="0"/>
              <a:t>ρ</a:t>
            </a:r>
            <a:r>
              <a:rPr lang="en-GB" dirty="0" smtClean="0"/>
              <a:t> of dielectric </a:t>
            </a:r>
          </a:p>
          <a:p>
            <a:endParaRPr lang="en-GB" i="1" dirty="0" smtClean="0"/>
          </a:p>
          <a:p>
            <a:r>
              <a:rPr lang="en-GB" dirty="0" smtClean="0"/>
              <a:t>Differentiation yields field gradient and in turn Poisson’s equation: Double derived of potential given by charge density and permittivity.</a:t>
            </a:r>
          </a:p>
          <a:p>
            <a:endParaRPr lang="en-GB" dirty="0" smtClean="0"/>
          </a:p>
          <a:p>
            <a:r>
              <a:rPr lang="en-GB" dirty="0" smtClean="0"/>
              <a:t>For spherical case we would obtain </a:t>
            </a:r>
          </a:p>
        </p:txBody>
      </p:sp>
      <p:pic>
        <p:nvPicPr>
          <p:cNvPr id="5" name="Picture 2" descr="D:\temp\DBJWEC001-216\WOST764\E-Book\1\1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079" y="0"/>
            <a:ext cx="2751286" cy="199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929" y="2980148"/>
            <a:ext cx="1663725" cy="792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628" y="2042928"/>
            <a:ext cx="4090737" cy="8640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89" y="4697503"/>
            <a:ext cx="1450465" cy="799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4420" y="5577015"/>
            <a:ext cx="2556601" cy="795387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305885"/>
              </p:ext>
            </p:extLst>
          </p:nvPr>
        </p:nvGraphicFramePr>
        <p:xfrm>
          <a:off x="5393428" y="3874385"/>
          <a:ext cx="3594152" cy="662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8" imgW="2273040" imgH="419040" progId="Equation.DSMT4">
                  <p:embed/>
                </p:oleObj>
              </mc:Choice>
              <mc:Fallback>
                <p:oleObj name="Equation" r:id="rId8" imgW="22730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93428" y="3874385"/>
                        <a:ext cx="3594152" cy="662609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692516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Responses</a:t>
            </a:r>
            <a:r>
              <a:rPr lang="nb-NO" dirty="0" smtClean="0"/>
              <a:t> to </a:t>
            </a:r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fields</a:t>
            </a:r>
            <a:r>
              <a:rPr lang="nb-NO" dirty="0" smtClean="0"/>
              <a:t>, i.e. </a:t>
            </a:r>
            <a:r>
              <a:rPr lang="nb-NO" dirty="0" err="1" smtClean="0"/>
              <a:t>voltage</a:t>
            </a:r>
            <a:r>
              <a:rPr lang="nb-NO" dirty="0" smtClean="0"/>
              <a:t>: </a:t>
            </a:r>
            <a:br>
              <a:rPr lang="nb-NO" dirty="0" smtClean="0"/>
            </a:br>
            <a:r>
              <a:rPr lang="nb-NO" dirty="0" err="1" smtClean="0"/>
              <a:t>Conductance</a:t>
            </a:r>
            <a:r>
              <a:rPr lang="nb-NO" dirty="0" smtClean="0"/>
              <a:t> and </a:t>
            </a:r>
            <a:r>
              <a:rPr lang="nb-NO" dirty="0" err="1" smtClean="0"/>
              <a:t>capacitance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73179"/>
            <a:ext cx="4860221" cy="4218272"/>
          </a:xfrm>
        </p:spPr>
        <p:txBody>
          <a:bodyPr>
            <a:normAutofit/>
          </a:bodyPr>
          <a:lstStyle/>
          <a:p>
            <a:r>
              <a:rPr lang="en-GB" dirty="0" smtClean="0"/>
              <a:t>Conductance, conductors: Long range transport of charge</a:t>
            </a:r>
          </a:p>
          <a:p>
            <a:endParaRPr lang="en-GB" dirty="0" smtClean="0"/>
          </a:p>
          <a:p>
            <a:r>
              <a:rPr lang="en-GB" dirty="0" smtClean="0"/>
              <a:t>Capacitance, dielectrics: Short range transport (polarisation) of charge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Electronic devices to supply voltage, measure voltage, break and make conductors in circuits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D:\temp\DBJWEC001-216\WOST764\E-Book\1\1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53" y="2414788"/>
            <a:ext cx="329565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29247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9133"/>
            <a:ext cx="8330128" cy="770021"/>
          </a:xfrm>
        </p:spPr>
        <p:txBody>
          <a:bodyPr/>
          <a:lstStyle/>
          <a:p>
            <a:r>
              <a:rPr lang="nb-NO" dirty="0" err="1" smtClean="0"/>
              <a:t>Conductance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5177854" cy="5103164"/>
          </a:xfrm>
        </p:spPr>
        <p:txBody>
          <a:bodyPr>
            <a:normAutofit/>
          </a:bodyPr>
          <a:lstStyle/>
          <a:p>
            <a:r>
              <a:rPr lang="en-GB" dirty="0" smtClean="0"/>
              <a:t>Matter</a:t>
            </a:r>
          </a:p>
          <a:p>
            <a:pPr lvl="1"/>
            <a:r>
              <a:rPr lang="en-GB" dirty="0" smtClean="0"/>
              <a:t>Solid (materials, crystalline, amorphous))</a:t>
            </a:r>
          </a:p>
          <a:p>
            <a:pPr lvl="1"/>
            <a:r>
              <a:rPr lang="en-GB" dirty="0" smtClean="0"/>
              <a:t>Liquid (many types - see textbook)</a:t>
            </a:r>
          </a:p>
          <a:p>
            <a:pPr lvl="1"/>
            <a:r>
              <a:rPr lang="en-GB" dirty="0" smtClean="0"/>
              <a:t>Gas (plasma)</a:t>
            </a:r>
          </a:p>
          <a:p>
            <a:endParaRPr lang="en-GB" dirty="0" smtClean="0"/>
          </a:p>
          <a:p>
            <a:r>
              <a:rPr lang="en-GB" dirty="0" smtClean="0"/>
              <a:t>Insulators (dielectrics)</a:t>
            </a:r>
          </a:p>
          <a:p>
            <a:r>
              <a:rPr lang="en-GB" dirty="0" smtClean="0"/>
              <a:t>Conductors</a:t>
            </a:r>
          </a:p>
          <a:p>
            <a:pPr lvl="1"/>
            <a:r>
              <a:rPr lang="en-GB" dirty="0" smtClean="0"/>
              <a:t>Electronic conductors</a:t>
            </a:r>
          </a:p>
          <a:p>
            <a:pPr lvl="2"/>
            <a:r>
              <a:rPr lang="en-GB" dirty="0" smtClean="0"/>
              <a:t>Metals</a:t>
            </a:r>
          </a:p>
          <a:p>
            <a:pPr lvl="2"/>
            <a:r>
              <a:rPr lang="en-GB" dirty="0" smtClean="0"/>
              <a:t>Semiconductors </a:t>
            </a:r>
          </a:p>
          <a:p>
            <a:pPr lvl="3"/>
            <a:r>
              <a:rPr lang="en-GB" dirty="0" smtClean="0"/>
              <a:t>Conduction band </a:t>
            </a:r>
            <a:r>
              <a:rPr lang="en-GB" b="1" dirty="0" smtClean="0"/>
              <a:t>electrons</a:t>
            </a:r>
          </a:p>
          <a:p>
            <a:pPr lvl="3"/>
            <a:r>
              <a:rPr lang="en-GB" dirty="0" smtClean="0"/>
              <a:t>Valence band (</a:t>
            </a:r>
            <a:r>
              <a:rPr lang="en-GB" b="1" dirty="0" smtClean="0"/>
              <a:t>electron) holes</a:t>
            </a:r>
          </a:p>
          <a:p>
            <a:pPr lvl="1"/>
            <a:r>
              <a:rPr lang="en-GB" dirty="0" smtClean="0"/>
              <a:t>Ionic conductors</a:t>
            </a:r>
          </a:p>
          <a:p>
            <a:pPr lvl="2"/>
            <a:r>
              <a:rPr lang="en-GB" dirty="0" smtClean="0"/>
              <a:t>Anionic, cationic</a:t>
            </a:r>
          </a:p>
          <a:p>
            <a:pPr lvl="2"/>
            <a:r>
              <a:rPr lang="en-GB" dirty="0" smtClean="0"/>
              <a:t>Crystalline: Defects: Vacancy, interstitial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569243" y="2622009"/>
            <a:ext cx="2300437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Do we have concepts and names for the many intermediate cases?</a:t>
            </a:r>
          </a:p>
          <a:p>
            <a:endParaRPr lang="en-GB" dirty="0" smtClean="0"/>
          </a:p>
          <a:p>
            <a:r>
              <a:rPr lang="en-GB" dirty="0" smtClean="0"/>
              <a:t>Solid-liquid</a:t>
            </a:r>
          </a:p>
          <a:p>
            <a:r>
              <a:rPr lang="en-GB" dirty="0" smtClean="0"/>
              <a:t>Liquid-gas</a:t>
            </a:r>
          </a:p>
          <a:p>
            <a:r>
              <a:rPr lang="en-GB" dirty="0" smtClean="0"/>
              <a:t>Insulators-conductors</a:t>
            </a:r>
          </a:p>
          <a:p>
            <a:r>
              <a:rPr lang="en-GB" dirty="0" smtClean="0"/>
              <a:t>Ionic-electronic</a:t>
            </a:r>
          </a:p>
          <a:p>
            <a:r>
              <a:rPr lang="en-GB" dirty="0" smtClean="0"/>
              <a:t>…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1161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Potentials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a </a:t>
            </a:r>
            <a:r>
              <a:rPr lang="nb-NO" dirty="0" err="1" smtClean="0"/>
              <a:t>dielectric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444" y="1628800"/>
            <a:ext cx="4157361" cy="4543400"/>
          </a:xfrm>
        </p:spPr>
        <p:txBody>
          <a:bodyPr/>
          <a:lstStyle/>
          <a:p>
            <a:r>
              <a:rPr lang="en-GB" dirty="0" smtClean="0"/>
              <a:t>Potentials </a:t>
            </a:r>
          </a:p>
          <a:p>
            <a:r>
              <a:rPr lang="en-GB" dirty="0" smtClean="0"/>
              <a:t>Related to work</a:t>
            </a:r>
          </a:p>
          <a:p>
            <a:r>
              <a:rPr lang="en-GB" dirty="0" smtClean="0"/>
              <a:t>Measureable within phases, but not between them</a:t>
            </a:r>
          </a:p>
          <a:p>
            <a:endParaRPr lang="en-GB" dirty="0" smtClean="0"/>
          </a:p>
          <a:p>
            <a:r>
              <a:rPr lang="en-GB" dirty="0" smtClean="0"/>
              <a:t>Potential differences denoted with different symbols</a:t>
            </a:r>
          </a:p>
          <a:p>
            <a:pPr lvl="1"/>
            <a:r>
              <a:rPr lang="en-GB" dirty="0" smtClean="0"/>
              <a:t>Which?</a:t>
            </a:r>
          </a:p>
          <a:p>
            <a:pPr lvl="1"/>
            <a:r>
              <a:rPr lang="en-GB" dirty="0" smtClean="0"/>
              <a:t>Why?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429" y="1281137"/>
            <a:ext cx="5149251" cy="835323"/>
          </a:xfrm>
          <a:prstGeom prst="rect">
            <a:avLst/>
          </a:prstGeom>
        </p:spPr>
      </p:pic>
      <p:pic>
        <p:nvPicPr>
          <p:cNvPr id="5" name="Picture 4" descr="D:\temp\DBJWEC001-216\WOST764\E-Book\1\1-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027" y="2476500"/>
            <a:ext cx="46990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58870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temp\DBJWEC001-216\WOST764\E-Book\1\1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496" y="4566485"/>
            <a:ext cx="4206503" cy="171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Capacitor</a:t>
            </a:r>
            <a:r>
              <a:rPr lang="nb-NO" dirty="0" smtClean="0"/>
              <a:t>, </a:t>
            </a:r>
            <a:r>
              <a:rPr lang="nb-NO" dirty="0" err="1"/>
              <a:t>c</a:t>
            </a:r>
            <a:r>
              <a:rPr lang="nb-NO" dirty="0" err="1" smtClean="0"/>
              <a:t>apacitance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5021306" cy="4543400"/>
          </a:xfrm>
        </p:spPr>
        <p:txBody>
          <a:bodyPr>
            <a:normAutofit/>
          </a:bodyPr>
          <a:lstStyle/>
          <a:p>
            <a:r>
              <a:rPr lang="nb-NO" dirty="0" err="1" smtClean="0"/>
              <a:t>Stored</a:t>
            </a:r>
            <a:r>
              <a:rPr lang="nb-NO" dirty="0" smtClean="0"/>
              <a:t> charge </a:t>
            </a:r>
            <a:r>
              <a:rPr lang="nb-NO" i="1" dirty="0" smtClean="0"/>
              <a:t>Q</a:t>
            </a:r>
          </a:p>
          <a:p>
            <a:endParaRPr lang="nb-NO" i="1" dirty="0"/>
          </a:p>
          <a:p>
            <a:r>
              <a:rPr lang="nb-NO" dirty="0" err="1" smtClean="0"/>
              <a:t>Capacitance</a:t>
            </a:r>
            <a:r>
              <a:rPr lang="nb-NO" dirty="0" smtClean="0"/>
              <a:t> </a:t>
            </a:r>
            <a:r>
              <a:rPr lang="nb-NO" i="1" dirty="0" smtClean="0"/>
              <a:t>C</a:t>
            </a:r>
          </a:p>
          <a:p>
            <a:endParaRPr lang="nb-NO" i="1" dirty="0"/>
          </a:p>
          <a:p>
            <a:endParaRPr lang="nb-NO" i="1" dirty="0" smtClean="0"/>
          </a:p>
          <a:p>
            <a:endParaRPr lang="nb-NO" i="1" dirty="0"/>
          </a:p>
          <a:p>
            <a:r>
              <a:rPr lang="nb-NO" dirty="0" smtClean="0"/>
              <a:t>Unit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i="1" dirty="0" smtClean="0"/>
              <a:t>C</a:t>
            </a:r>
            <a:r>
              <a:rPr lang="nb-NO" dirty="0" smtClean="0"/>
              <a:t> is farad (F = C/V)</a:t>
            </a:r>
            <a:endParaRPr lang="en-US" dirty="0"/>
          </a:p>
          <a:p>
            <a:endParaRPr lang="nb-NO" dirty="0" smtClean="0"/>
          </a:p>
          <a:p>
            <a:r>
              <a:rPr lang="el-GR" i="1" dirty="0"/>
              <a:t>ε</a:t>
            </a:r>
            <a:r>
              <a:rPr lang="en-US" dirty="0" smtClean="0"/>
              <a:t> = </a:t>
            </a:r>
            <a:r>
              <a:rPr lang="el-GR" i="1" dirty="0" smtClean="0"/>
              <a:t>ε</a:t>
            </a:r>
            <a:r>
              <a:rPr lang="nb-NO" baseline="-25000" dirty="0" smtClean="0"/>
              <a:t>r</a:t>
            </a:r>
            <a:r>
              <a:rPr lang="nb-NO" dirty="0" smtClean="0"/>
              <a:t> </a:t>
            </a:r>
            <a:r>
              <a:rPr lang="el-GR" i="1" dirty="0" smtClean="0"/>
              <a:t>ε</a:t>
            </a:r>
            <a:r>
              <a:rPr lang="nb-NO" baseline="-25000" dirty="0" smtClean="0"/>
              <a:t>0</a:t>
            </a:r>
            <a:endParaRPr lang="nb-NO" dirty="0" smtClean="0"/>
          </a:p>
          <a:p>
            <a:pPr lvl="1"/>
            <a:r>
              <a:rPr lang="el-GR" i="1" dirty="0"/>
              <a:t>ε</a:t>
            </a:r>
            <a:r>
              <a:rPr lang="nb-NO" baseline="-25000" dirty="0"/>
              <a:t>r</a:t>
            </a:r>
            <a:r>
              <a:rPr lang="nb-NO" dirty="0"/>
              <a:t> </a:t>
            </a:r>
            <a:r>
              <a:rPr lang="nb-NO" dirty="0" smtClean="0"/>
              <a:t> Relative </a:t>
            </a:r>
            <a:r>
              <a:rPr lang="nb-NO" dirty="0" err="1" smtClean="0"/>
              <a:t>permittivity</a:t>
            </a:r>
            <a:r>
              <a:rPr lang="nb-NO" dirty="0" smtClean="0"/>
              <a:t> (</a:t>
            </a:r>
            <a:r>
              <a:rPr lang="nb-NO" dirty="0" err="1" smtClean="0"/>
              <a:t>unitless</a:t>
            </a:r>
            <a:r>
              <a:rPr lang="nb-NO" dirty="0" smtClean="0"/>
              <a:t>, &gt;1) </a:t>
            </a:r>
          </a:p>
          <a:p>
            <a:pPr lvl="1"/>
            <a:r>
              <a:rPr lang="el-GR" i="1" dirty="0" smtClean="0"/>
              <a:t>ε</a:t>
            </a:r>
            <a:r>
              <a:rPr lang="nb-NO" baseline="-25000" dirty="0"/>
              <a:t>0 </a:t>
            </a:r>
            <a:r>
              <a:rPr lang="nb-NO" baseline="-25000" dirty="0" smtClean="0"/>
              <a:t> </a:t>
            </a:r>
            <a:r>
              <a:rPr lang="nb-NO" dirty="0" err="1" smtClean="0"/>
              <a:t>Vacuum</a:t>
            </a:r>
            <a:r>
              <a:rPr lang="nb-NO" dirty="0" smtClean="0"/>
              <a:t> </a:t>
            </a:r>
            <a:r>
              <a:rPr lang="nb-NO" dirty="0" err="1" smtClean="0"/>
              <a:t>permittivity</a:t>
            </a:r>
            <a:endParaRPr lang="en-US" dirty="0"/>
          </a:p>
        </p:txBody>
      </p:sp>
      <p:pic>
        <p:nvPicPr>
          <p:cNvPr id="4" name="Picture 3" descr="D:\temp\DBJWEC001-216\WOST764\E-Book\1\1-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780" y="104730"/>
            <a:ext cx="329565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436" y="1376414"/>
            <a:ext cx="1685061" cy="972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059" y="3051506"/>
            <a:ext cx="5001799" cy="9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2604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8006"/>
            <a:ext cx="5179531" cy="748478"/>
          </a:xfrm>
        </p:spPr>
        <p:txBody>
          <a:bodyPr/>
          <a:lstStyle/>
          <a:p>
            <a:r>
              <a:rPr lang="nb-NO" dirty="0" err="1" smtClean="0"/>
              <a:t>Current</a:t>
            </a:r>
            <a:r>
              <a:rPr lang="nb-NO" dirty="0" smtClean="0"/>
              <a:t>, </a:t>
            </a:r>
            <a:r>
              <a:rPr lang="nb-NO" dirty="0" err="1"/>
              <a:t>c</a:t>
            </a:r>
            <a:r>
              <a:rPr lang="nb-NO" dirty="0" err="1" smtClean="0"/>
              <a:t>onductor</a:t>
            </a:r>
            <a:r>
              <a:rPr lang="nb-NO" dirty="0" smtClean="0"/>
              <a:t>, </a:t>
            </a:r>
            <a:r>
              <a:rPr lang="nb-NO" dirty="0" err="1" smtClean="0"/>
              <a:t>conductance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28" y="1106905"/>
            <a:ext cx="5688531" cy="5351647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Voltage </a:t>
            </a:r>
            <a:r>
              <a:rPr lang="en-GB" i="1" dirty="0" smtClean="0"/>
              <a:t>U</a:t>
            </a:r>
            <a:r>
              <a:rPr lang="en-GB" dirty="0" smtClean="0"/>
              <a:t> (V, volt) gives rise to current </a:t>
            </a:r>
            <a:r>
              <a:rPr lang="en-GB" i="1" dirty="0" smtClean="0"/>
              <a:t>I </a:t>
            </a:r>
            <a:r>
              <a:rPr lang="en-GB" dirty="0" smtClean="0"/>
              <a:t>(A, Ampere)</a:t>
            </a:r>
          </a:p>
          <a:p>
            <a:endParaRPr lang="en-GB" dirty="0" smtClean="0"/>
          </a:p>
          <a:p>
            <a:r>
              <a:rPr lang="en-GB" dirty="0" smtClean="0"/>
              <a:t>Current is charge per time </a:t>
            </a:r>
            <a:r>
              <a:rPr lang="en-GB" i="1" dirty="0" smtClean="0"/>
              <a:t>I</a:t>
            </a:r>
            <a:r>
              <a:rPr lang="en-GB" dirty="0" smtClean="0"/>
              <a:t> = </a:t>
            </a:r>
            <a:r>
              <a:rPr lang="en-GB" i="1" dirty="0" smtClean="0"/>
              <a:t>Q</a:t>
            </a:r>
            <a:r>
              <a:rPr lang="en-GB" dirty="0" smtClean="0"/>
              <a:t>/</a:t>
            </a:r>
            <a:r>
              <a:rPr lang="en-GB" i="1" dirty="0" smtClean="0"/>
              <a:t>t</a:t>
            </a:r>
            <a:r>
              <a:rPr lang="en-GB" dirty="0" smtClean="0"/>
              <a:t>, 1 A = 1 C/s</a:t>
            </a:r>
          </a:p>
          <a:p>
            <a:endParaRPr lang="en-GB" i="1" dirty="0" smtClean="0"/>
          </a:p>
          <a:p>
            <a:r>
              <a:rPr lang="en-GB" dirty="0" smtClean="0"/>
              <a:t>Current density </a:t>
            </a:r>
            <a:r>
              <a:rPr lang="en-GB" i="1" dirty="0" err="1" smtClean="0"/>
              <a:t>i</a:t>
            </a:r>
            <a:r>
              <a:rPr lang="en-GB" dirty="0" smtClean="0"/>
              <a:t> (A/m</a:t>
            </a:r>
            <a:r>
              <a:rPr lang="en-GB" baseline="30000" dirty="0" smtClean="0"/>
              <a:t>2</a:t>
            </a:r>
            <a:r>
              <a:rPr lang="en-GB" dirty="0" smtClean="0"/>
              <a:t>) = </a:t>
            </a:r>
            <a:r>
              <a:rPr lang="en-GB" i="1" dirty="0" smtClean="0"/>
              <a:t>I/A</a:t>
            </a:r>
          </a:p>
          <a:p>
            <a:endParaRPr lang="en-GB" i="1" dirty="0" smtClean="0"/>
          </a:p>
          <a:p>
            <a:r>
              <a:rPr lang="en-GB" dirty="0" smtClean="0"/>
              <a:t>Note: Unit A (ampere) and variable </a:t>
            </a:r>
            <a:r>
              <a:rPr lang="en-GB" i="1" dirty="0" smtClean="0"/>
              <a:t>A</a:t>
            </a:r>
            <a:r>
              <a:rPr lang="en-GB" dirty="0" smtClean="0"/>
              <a:t> (area)</a:t>
            </a:r>
          </a:p>
          <a:p>
            <a:endParaRPr lang="en-GB" dirty="0" smtClean="0"/>
          </a:p>
          <a:p>
            <a:r>
              <a:rPr lang="nb-NO" dirty="0" err="1" smtClean="0"/>
              <a:t>Conductivity</a:t>
            </a:r>
            <a:r>
              <a:rPr lang="nb-NO" dirty="0" smtClean="0"/>
              <a:t> </a:t>
            </a:r>
            <a:r>
              <a:rPr lang="el-GR" i="1" dirty="0" smtClean="0"/>
              <a:t>σ</a:t>
            </a:r>
            <a:r>
              <a:rPr lang="nb-NO" dirty="0" smtClean="0"/>
              <a:t> or </a:t>
            </a:r>
            <a:r>
              <a:rPr lang="el-GR" i="1" dirty="0" smtClean="0"/>
              <a:t>κ</a:t>
            </a:r>
            <a:r>
              <a:rPr lang="nb-NO" dirty="0" smtClean="0"/>
              <a:t> (S/m) = </a:t>
            </a:r>
            <a:r>
              <a:rPr lang="nb-NO" i="1" dirty="0" smtClean="0"/>
              <a:t>i</a:t>
            </a:r>
            <a:r>
              <a:rPr lang="nb-NO" dirty="0" smtClean="0"/>
              <a:t>/</a:t>
            </a:r>
            <a:r>
              <a:rPr lang="nb-NO" i="1" dirty="0" err="1" smtClean="0"/>
              <a:t>X</a:t>
            </a:r>
            <a:r>
              <a:rPr lang="nb-NO" i="1" dirty="0" smtClean="0"/>
              <a:t> </a:t>
            </a:r>
            <a:r>
              <a:rPr lang="nb-NO" dirty="0" smtClean="0"/>
              <a:t>(</a:t>
            </a:r>
            <a:r>
              <a:rPr lang="nb-NO" dirty="0" err="1" smtClean="0"/>
              <a:t>Ohm’s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Conductance</a:t>
            </a:r>
            <a:r>
              <a:rPr lang="nb-NO" dirty="0" smtClean="0"/>
              <a:t> G</a:t>
            </a:r>
          </a:p>
          <a:p>
            <a:r>
              <a:rPr lang="nb-NO" dirty="0" err="1" smtClean="0"/>
              <a:t>Resistivity</a:t>
            </a:r>
            <a:r>
              <a:rPr lang="nb-NO" dirty="0" smtClean="0"/>
              <a:t> </a:t>
            </a:r>
            <a:r>
              <a:rPr lang="el-GR" dirty="0" smtClean="0"/>
              <a:t>ρ</a:t>
            </a:r>
            <a:r>
              <a:rPr lang="nb-NO" dirty="0" smtClean="0"/>
              <a:t> (ohm m) </a:t>
            </a:r>
          </a:p>
          <a:p>
            <a:r>
              <a:rPr lang="nb-NO" dirty="0" err="1" smtClean="0"/>
              <a:t>Resistance</a:t>
            </a:r>
            <a:r>
              <a:rPr lang="nb-NO" dirty="0" smtClean="0"/>
              <a:t> R (ohm)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0029" y="4493665"/>
            <a:ext cx="3434753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You </a:t>
            </a:r>
            <a:r>
              <a:rPr lang="nb-NO" dirty="0" err="1" smtClean="0"/>
              <a:t>need</a:t>
            </a:r>
            <a:r>
              <a:rPr lang="nb-NO" dirty="0" smtClean="0"/>
              <a:t> to </a:t>
            </a:r>
            <a:r>
              <a:rPr lang="nb-NO" dirty="0" err="1" smtClean="0"/>
              <a:t>practice</a:t>
            </a:r>
            <a:r>
              <a:rPr lang="nb-NO" dirty="0" smtClean="0"/>
              <a:t> and master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conversions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.</a:t>
            </a:r>
          </a:p>
          <a:p>
            <a:endParaRPr lang="nb-NO" dirty="0" smtClean="0"/>
          </a:p>
          <a:p>
            <a:r>
              <a:rPr lang="nb-NO" dirty="0" smtClean="0"/>
              <a:t>Make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versions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Ohm’s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!</a:t>
            </a:r>
          </a:p>
          <a:p>
            <a:endParaRPr lang="nb-NO" dirty="0"/>
          </a:p>
          <a:p>
            <a:r>
              <a:rPr lang="nb-NO" dirty="0" err="1" smtClean="0"/>
              <a:t>Sign</a:t>
            </a:r>
            <a:r>
              <a:rPr lang="nb-NO" dirty="0" smtClean="0"/>
              <a:t> </a:t>
            </a:r>
            <a:r>
              <a:rPr lang="nb-NO" dirty="0" err="1" smtClean="0"/>
              <a:t>ambiguity</a:t>
            </a:r>
            <a:r>
              <a:rPr lang="nb-NO" dirty="0" smtClean="0"/>
              <a:t>…(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textbook</a:t>
            </a:r>
            <a:r>
              <a:rPr lang="nb-NO" dirty="0" smtClean="0"/>
              <a:t>)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719083" y="108005"/>
            <a:ext cx="3346450" cy="4154488"/>
            <a:chOff x="5719083" y="108005"/>
            <a:chExt cx="3346450" cy="4154488"/>
          </a:xfrm>
        </p:grpSpPr>
        <p:pic>
          <p:nvPicPr>
            <p:cNvPr id="4" name="Picture 2" descr="D:\temp\DBJWEC001-216\WOST764\E-Book\1\1-1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083" y="108005"/>
              <a:ext cx="3346450" cy="415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Connector 6"/>
            <p:cNvCxnSpPr/>
            <p:nvPr/>
          </p:nvCxnSpPr>
          <p:spPr>
            <a:xfrm>
              <a:off x="6598310" y="2223821"/>
              <a:ext cx="1199693" cy="10387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49529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98383"/>
            <a:ext cx="8330128" cy="693019"/>
          </a:xfrm>
        </p:spPr>
        <p:txBody>
          <a:bodyPr>
            <a:normAutofit/>
          </a:bodyPr>
          <a:lstStyle/>
          <a:p>
            <a:r>
              <a:rPr lang="nb-NO" dirty="0" smtClean="0"/>
              <a:t>Transport in an </a:t>
            </a:r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25103"/>
            <a:ext cx="5876906" cy="2057111"/>
          </a:xfrm>
        </p:spPr>
        <p:txBody>
          <a:bodyPr>
            <a:normAutofit fontScale="92500"/>
          </a:bodyPr>
          <a:lstStyle/>
          <a:p>
            <a:r>
              <a:rPr lang="nb-NO" dirty="0" err="1" smtClean="0"/>
              <a:t>Ionic</a:t>
            </a:r>
            <a:r>
              <a:rPr lang="nb-NO" dirty="0" smtClean="0"/>
              <a:t> </a:t>
            </a:r>
            <a:r>
              <a:rPr lang="nb-NO" dirty="0" err="1" smtClean="0"/>
              <a:t>conductor</a:t>
            </a:r>
            <a:r>
              <a:rPr lang="nb-NO" dirty="0" smtClean="0"/>
              <a:t> (</a:t>
            </a:r>
            <a:r>
              <a:rPr lang="nb-NO" dirty="0" err="1" smtClean="0"/>
              <a:t>electrolyte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r>
              <a:rPr lang="nb-NO" dirty="0" smtClean="0"/>
              <a:t>Charge in </a:t>
            </a:r>
            <a:r>
              <a:rPr lang="nb-NO" dirty="0" err="1" smtClean="0"/>
              <a:t>insulator</a:t>
            </a:r>
            <a:r>
              <a:rPr lang="nb-NO" dirty="0" smtClean="0"/>
              <a:t>, </a:t>
            </a:r>
            <a:r>
              <a:rPr lang="nb-NO" dirty="0" err="1" smtClean="0"/>
              <a:t>electronic</a:t>
            </a:r>
            <a:r>
              <a:rPr lang="nb-NO" dirty="0" smtClean="0"/>
              <a:t>, </a:t>
            </a:r>
            <a:r>
              <a:rPr lang="nb-NO" dirty="0" err="1" smtClean="0"/>
              <a:t>ionic</a:t>
            </a:r>
            <a:r>
              <a:rPr lang="nb-NO" dirty="0" smtClean="0"/>
              <a:t> </a:t>
            </a:r>
            <a:r>
              <a:rPr lang="nb-NO" dirty="0" err="1" smtClean="0"/>
              <a:t>conductor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Charge </a:t>
            </a:r>
            <a:r>
              <a:rPr lang="nb-NO" dirty="0" err="1" smtClean="0"/>
              <a:t>accumulation</a:t>
            </a:r>
            <a:r>
              <a:rPr lang="nb-NO" dirty="0" smtClean="0"/>
              <a:t> in double </a:t>
            </a:r>
            <a:r>
              <a:rPr lang="nb-NO" dirty="0" err="1" smtClean="0"/>
              <a:t>layers</a:t>
            </a:r>
            <a:endParaRPr lang="en-US" dirty="0"/>
          </a:p>
        </p:txBody>
      </p:sp>
      <p:pic>
        <p:nvPicPr>
          <p:cNvPr id="4" name="Picture 2" descr="D:\temp\DBJWEC001-216\WOST764\E-Book\1\1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458" y="64682"/>
            <a:ext cx="2585587" cy="286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temp\DBJWEC001-216\WOST764\E-Book\1\1-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3411245"/>
            <a:ext cx="4295425" cy="278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temp\DBJWEC001-216\WOST764\E-Book\1\1-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329" y="3130906"/>
            <a:ext cx="3506889" cy="368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9974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1934141" cy="779647"/>
          </a:xfrm>
        </p:spPr>
        <p:txBody>
          <a:bodyPr/>
          <a:lstStyle/>
          <a:p>
            <a:r>
              <a:rPr lang="nb-NO" dirty="0" err="1" smtClean="0"/>
              <a:t>Mobility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779647"/>
            <a:ext cx="8394136" cy="5804034"/>
          </a:xfrm>
        </p:spPr>
        <p:txBody>
          <a:bodyPr>
            <a:normAutofit fontScale="70000" lnSpcReduction="20000"/>
          </a:bodyPr>
          <a:lstStyle/>
          <a:p>
            <a:r>
              <a:rPr lang="nb-NO" dirty="0" err="1" smtClean="0"/>
              <a:t>Mechanical</a:t>
            </a:r>
            <a:r>
              <a:rPr lang="nb-NO" dirty="0" smtClean="0"/>
              <a:t> </a:t>
            </a:r>
            <a:r>
              <a:rPr lang="nb-NO" dirty="0" err="1"/>
              <a:t>m</a:t>
            </a:r>
            <a:r>
              <a:rPr lang="nb-NO" dirty="0" err="1" smtClean="0"/>
              <a:t>obility</a:t>
            </a:r>
            <a:r>
              <a:rPr lang="nb-NO" dirty="0" smtClean="0"/>
              <a:t> </a:t>
            </a:r>
            <a:r>
              <a:rPr lang="nb-NO" i="1" dirty="0" smtClean="0"/>
              <a:t>B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easy</a:t>
            </a:r>
            <a:r>
              <a:rPr lang="nb-NO" dirty="0" smtClean="0"/>
              <a:t> it is to </a:t>
            </a:r>
            <a:r>
              <a:rPr lang="nb-NO" dirty="0" err="1" smtClean="0"/>
              <a:t>move</a:t>
            </a:r>
            <a:r>
              <a:rPr lang="nb-NO" dirty="0" smtClean="0"/>
              <a:t> a species </a:t>
            </a:r>
            <a:r>
              <a:rPr lang="nb-NO" dirty="0" err="1" smtClean="0"/>
              <a:t>of</a:t>
            </a:r>
            <a:r>
              <a:rPr lang="nb-NO" dirty="0" smtClean="0"/>
              <a:t> drift </a:t>
            </a:r>
            <a:r>
              <a:rPr lang="nb-NO" dirty="0" err="1" smtClean="0"/>
              <a:t>velocity</a:t>
            </a:r>
            <a:r>
              <a:rPr lang="nb-NO" dirty="0" smtClean="0"/>
              <a:t> </a:t>
            </a:r>
            <a:r>
              <a:rPr lang="nb-NO" i="1" dirty="0" smtClean="0"/>
              <a:t>v</a:t>
            </a:r>
            <a:r>
              <a:rPr lang="nb-NO" dirty="0" smtClean="0"/>
              <a:t> by a force </a:t>
            </a:r>
            <a:r>
              <a:rPr lang="nb-NO" i="1" dirty="0" smtClean="0"/>
              <a:t>F</a:t>
            </a:r>
          </a:p>
          <a:p>
            <a:endParaRPr lang="nb-NO" i="1" dirty="0" smtClean="0"/>
          </a:p>
          <a:p>
            <a:pPr marL="0" indent="0">
              <a:buNone/>
            </a:pPr>
            <a:r>
              <a:rPr lang="nb-NO" i="1" dirty="0"/>
              <a:t> </a:t>
            </a:r>
            <a:r>
              <a:rPr lang="nb-NO" i="1" dirty="0" smtClean="0"/>
              <a:t>      v = B F</a:t>
            </a:r>
          </a:p>
          <a:p>
            <a:pPr marL="0" indent="0">
              <a:buNone/>
            </a:pPr>
            <a:endParaRPr lang="nb-NO" i="1" dirty="0"/>
          </a:p>
          <a:p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density</a:t>
            </a:r>
            <a:r>
              <a:rPr lang="nb-NO" dirty="0" smtClean="0"/>
              <a:t> is </a:t>
            </a:r>
            <a:r>
              <a:rPr lang="nb-NO" dirty="0" err="1" smtClean="0"/>
              <a:t>obtained</a:t>
            </a:r>
            <a:r>
              <a:rPr lang="nb-NO" dirty="0" smtClean="0"/>
              <a:t> by </a:t>
            </a:r>
            <a:r>
              <a:rPr lang="nb-NO" dirty="0" err="1" smtClean="0"/>
              <a:t>multiplication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concentration</a:t>
            </a:r>
            <a:r>
              <a:rPr lang="nb-NO" dirty="0" smtClean="0"/>
              <a:t> and charge </a:t>
            </a:r>
          </a:p>
          <a:p>
            <a:endParaRPr lang="nb-NO" i="1" dirty="0"/>
          </a:p>
          <a:p>
            <a:pPr marL="0" indent="0">
              <a:buNone/>
            </a:pPr>
            <a:r>
              <a:rPr lang="nb-NO" i="1" dirty="0" smtClean="0"/>
              <a:t>       i = </a:t>
            </a:r>
            <a:r>
              <a:rPr lang="nb-NO" i="1" dirty="0" err="1" smtClean="0"/>
              <a:t>ze</a:t>
            </a:r>
            <a:r>
              <a:rPr lang="nb-NO" i="1" dirty="0" smtClean="0"/>
              <a:t> c v = </a:t>
            </a:r>
            <a:r>
              <a:rPr lang="nb-NO" i="1" dirty="0" err="1" smtClean="0"/>
              <a:t>ze</a:t>
            </a:r>
            <a:r>
              <a:rPr lang="nb-NO" i="1" dirty="0" smtClean="0"/>
              <a:t> c B F</a:t>
            </a:r>
          </a:p>
          <a:p>
            <a:endParaRPr lang="nb-NO" dirty="0"/>
          </a:p>
          <a:p>
            <a:r>
              <a:rPr lang="nb-NO" dirty="0" smtClean="0"/>
              <a:t>Charge </a:t>
            </a:r>
            <a:r>
              <a:rPr lang="nb-NO" dirty="0" err="1" smtClean="0"/>
              <a:t>mobility</a:t>
            </a:r>
            <a:r>
              <a:rPr lang="nb-NO" dirty="0" smtClean="0"/>
              <a:t> (</a:t>
            </a:r>
            <a:r>
              <a:rPr lang="nb-NO" dirty="0" err="1" smtClean="0"/>
              <a:t>often</a:t>
            </a:r>
            <a:r>
              <a:rPr lang="nb-NO" dirty="0" smtClean="0"/>
              <a:t> just 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dirty="0" err="1" smtClean="0"/>
              <a:t>mobility</a:t>
            </a:r>
            <a:r>
              <a:rPr lang="nb-NO" dirty="0" smtClean="0"/>
              <a:t>) is </a:t>
            </a:r>
            <a:r>
              <a:rPr lang="nb-NO" dirty="0" err="1" smtClean="0"/>
              <a:t>defined</a:t>
            </a:r>
            <a:r>
              <a:rPr lang="nb-NO" dirty="0" smtClean="0"/>
              <a:t> as </a:t>
            </a:r>
            <a:r>
              <a:rPr lang="nb-NO" i="1" dirty="0" smtClean="0"/>
              <a:t>u = </a:t>
            </a:r>
            <a:r>
              <a:rPr lang="nb-NO" i="1" dirty="0" err="1" smtClean="0"/>
              <a:t>ze</a:t>
            </a:r>
            <a:r>
              <a:rPr lang="nb-NO" i="1" dirty="0" smtClean="0"/>
              <a:t> B:</a:t>
            </a:r>
          </a:p>
          <a:p>
            <a:endParaRPr lang="nb-NO" i="1" dirty="0"/>
          </a:p>
          <a:p>
            <a:pPr marL="0" indent="0">
              <a:buNone/>
            </a:pPr>
            <a:r>
              <a:rPr lang="nb-NO" i="1" dirty="0" smtClean="0"/>
              <a:t>       i = </a:t>
            </a:r>
            <a:r>
              <a:rPr lang="nb-NO" i="1" dirty="0" err="1" smtClean="0"/>
              <a:t>ze</a:t>
            </a:r>
            <a:r>
              <a:rPr lang="nb-NO" i="1" dirty="0" smtClean="0"/>
              <a:t> </a:t>
            </a:r>
            <a:r>
              <a:rPr lang="nb-NO" i="1" dirty="0"/>
              <a:t>c B </a:t>
            </a:r>
            <a:r>
              <a:rPr lang="nb-NO" i="1" dirty="0" smtClean="0"/>
              <a:t>F = u c F</a:t>
            </a:r>
          </a:p>
          <a:p>
            <a:pPr marL="0" indent="0">
              <a:buNone/>
            </a:pPr>
            <a:endParaRPr lang="nb-NO" i="1" dirty="0" smtClean="0"/>
          </a:p>
          <a:p>
            <a:r>
              <a:rPr lang="nb-NO" dirty="0" smtClean="0"/>
              <a:t>In </a:t>
            </a:r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, </a:t>
            </a:r>
            <a:r>
              <a:rPr lang="nb-NO" i="1" dirty="0" smtClean="0"/>
              <a:t>F = </a:t>
            </a:r>
            <a:r>
              <a:rPr lang="nb-NO" i="1" dirty="0" err="1" smtClean="0"/>
              <a:t>ze</a:t>
            </a:r>
            <a:r>
              <a:rPr lang="nb-NO" i="1" dirty="0" smtClean="0"/>
              <a:t> </a:t>
            </a:r>
            <a:r>
              <a:rPr lang="nb-NO" i="1" dirty="0" err="1" smtClean="0"/>
              <a:t>X</a:t>
            </a:r>
            <a:endParaRPr lang="nb-NO" i="1" dirty="0"/>
          </a:p>
          <a:p>
            <a:endParaRPr lang="nb-NO" i="1" dirty="0" smtClean="0"/>
          </a:p>
          <a:p>
            <a:pPr marL="0" indent="0">
              <a:buNone/>
            </a:pPr>
            <a:r>
              <a:rPr lang="nb-NO" i="1" dirty="0"/>
              <a:t> </a:t>
            </a:r>
            <a:r>
              <a:rPr lang="nb-NO" i="1" dirty="0" smtClean="0"/>
              <a:t>       i </a:t>
            </a:r>
            <a:r>
              <a:rPr lang="nb-NO" i="1" dirty="0"/>
              <a:t>= </a:t>
            </a:r>
            <a:r>
              <a:rPr lang="nb-NO" i="1" dirty="0" smtClean="0"/>
              <a:t>u </a:t>
            </a:r>
            <a:r>
              <a:rPr lang="nb-NO" i="1" dirty="0"/>
              <a:t>c </a:t>
            </a:r>
            <a:r>
              <a:rPr lang="nb-NO" i="1" dirty="0" smtClean="0"/>
              <a:t>F =  </a:t>
            </a:r>
            <a:r>
              <a:rPr lang="nb-NO" i="1" dirty="0" err="1" smtClean="0"/>
              <a:t>ze</a:t>
            </a:r>
            <a:r>
              <a:rPr lang="nb-NO" i="1" dirty="0" smtClean="0"/>
              <a:t> u c </a:t>
            </a:r>
            <a:r>
              <a:rPr lang="nb-NO" i="1" dirty="0" err="1" smtClean="0"/>
              <a:t>X</a:t>
            </a:r>
            <a:endParaRPr lang="nb-NO" i="1" dirty="0" smtClean="0"/>
          </a:p>
          <a:p>
            <a:endParaRPr lang="nb-NO" i="1" dirty="0"/>
          </a:p>
          <a:p>
            <a:r>
              <a:rPr lang="nb-NO" dirty="0" err="1" smtClean="0"/>
              <a:t>Conductivity</a:t>
            </a:r>
            <a:r>
              <a:rPr lang="nb-NO" dirty="0" smtClean="0"/>
              <a:t> is charge x charge </a:t>
            </a:r>
            <a:r>
              <a:rPr lang="nb-NO" dirty="0" err="1" smtClean="0"/>
              <a:t>mobility</a:t>
            </a:r>
            <a:r>
              <a:rPr lang="nb-NO" dirty="0" smtClean="0"/>
              <a:t> x </a:t>
            </a:r>
            <a:r>
              <a:rPr lang="nb-NO" dirty="0" err="1" smtClean="0"/>
              <a:t>concentration</a:t>
            </a:r>
            <a:r>
              <a:rPr lang="nb-NO" dirty="0" smtClean="0"/>
              <a:t>: </a:t>
            </a:r>
            <a:r>
              <a:rPr lang="nb-NO" i="1" dirty="0"/>
              <a:t> </a:t>
            </a:r>
            <a:r>
              <a:rPr lang="nb-NO" b="1" i="1" dirty="0">
                <a:solidFill>
                  <a:srgbClr val="FF0000"/>
                </a:solidFill>
              </a:rPr>
              <a:t>σ = </a:t>
            </a:r>
            <a:r>
              <a:rPr lang="nb-NO" b="1" i="1" dirty="0" err="1">
                <a:solidFill>
                  <a:srgbClr val="FF0000"/>
                </a:solidFill>
              </a:rPr>
              <a:t>ze</a:t>
            </a:r>
            <a:r>
              <a:rPr lang="nb-NO" b="1" i="1" dirty="0">
                <a:solidFill>
                  <a:srgbClr val="FF0000"/>
                </a:solidFill>
              </a:rPr>
              <a:t> u c</a:t>
            </a:r>
            <a:endParaRPr lang="nb-NO" b="1" dirty="0" smtClean="0">
              <a:solidFill>
                <a:srgbClr val="FF0000"/>
              </a:solidFill>
            </a:endParaRPr>
          </a:p>
          <a:p>
            <a:endParaRPr lang="nb-NO" dirty="0"/>
          </a:p>
          <a:p>
            <a:pPr marL="0" indent="0">
              <a:buNone/>
            </a:pPr>
            <a:r>
              <a:rPr lang="nb-NO" i="1" dirty="0" smtClean="0"/>
              <a:t>         i = σ </a:t>
            </a:r>
            <a:r>
              <a:rPr lang="nb-NO" i="1" dirty="0" err="1" smtClean="0"/>
              <a:t>X</a:t>
            </a:r>
            <a:r>
              <a:rPr lang="nb-NO" i="1" dirty="0" smtClean="0"/>
              <a:t>      </a:t>
            </a:r>
            <a:r>
              <a:rPr lang="nb-NO" dirty="0" smtClean="0"/>
              <a:t>(</a:t>
            </a:r>
            <a:r>
              <a:rPr lang="nb-NO" dirty="0" err="1" smtClean="0"/>
              <a:t>Ohm’s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01465" y="3647977"/>
            <a:ext cx="574628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All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equations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for </a:t>
            </a:r>
            <a:r>
              <a:rPr lang="nb-NO" dirty="0" err="1" smtClean="0"/>
              <a:t>one</a:t>
            </a:r>
            <a:r>
              <a:rPr lang="nb-NO" dirty="0" smtClean="0"/>
              <a:t> charge </a:t>
            </a:r>
            <a:r>
              <a:rPr lang="nb-NO" dirty="0" err="1" smtClean="0"/>
              <a:t>carrier</a:t>
            </a:r>
            <a:r>
              <a:rPr lang="nb-NO" dirty="0" smtClean="0"/>
              <a:t>.</a:t>
            </a:r>
            <a:endParaRPr lang="nb-NO" dirty="0"/>
          </a:p>
          <a:p>
            <a:r>
              <a:rPr lang="nb-NO" dirty="0" smtClean="0"/>
              <a:t> How do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compare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Eqs</a:t>
            </a:r>
            <a:r>
              <a:rPr lang="nb-NO" dirty="0" smtClean="0"/>
              <a:t>. 1.24-1.28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textbook</a:t>
            </a:r>
            <a:r>
              <a:rPr lang="nb-NO" dirty="0" smtClean="0"/>
              <a:t>? </a:t>
            </a:r>
            <a:endParaRPr lang="en-US" dirty="0"/>
          </a:p>
        </p:txBody>
      </p:sp>
      <p:pic>
        <p:nvPicPr>
          <p:cNvPr id="5" name="Picture 2" descr="D:\temp\DBJWEC001-216\WOST764\E-Book\1\1-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187" y="4484222"/>
            <a:ext cx="3658552" cy="87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7664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62" y="553715"/>
            <a:ext cx="8490926" cy="720080"/>
          </a:xfrm>
        </p:spPr>
        <p:txBody>
          <a:bodyPr>
            <a:normAutofit/>
          </a:bodyPr>
          <a:lstStyle/>
          <a:p>
            <a:r>
              <a:rPr lang="nb-NO" dirty="0" err="1" smtClean="0"/>
              <a:t>Partial</a:t>
            </a:r>
            <a:r>
              <a:rPr lang="nb-NO" dirty="0" smtClean="0"/>
              <a:t> </a:t>
            </a:r>
            <a:r>
              <a:rPr lang="nb-NO" dirty="0" err="1" smtClean="0"/>
              <a:t>conductivity</a:t>
            </a:r>
            <a:r>
              <a:rPr lang="nb-NO" dirty="0" smtClean="0"/>
              <a:t>, total </a:t>
            </a:r>
            <a:r>
              <a:rPr lang="nb-NO" dirty="0" err="1" smtClean="0"/>
              <a:t>conductivity</a:t>
            </a:r>
            <a:r>
              <a:rPr lang="nb-NO" dirty="0" smtClean="0"/>
              <a:t>, transport </a:t>
            </a:r>
            <a:r>
              <a:rPr lang="nb-NO" dirty="0" err="1" smtClean="0"/>
              <a:t>number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799"/>
            <a:ext cx="8394136" cy="4781625"/>
          </a:xfrm>
        </p:spPr>
        <p:txBody>
          <a:bodyPr>
            <a:normAutofit lnSpcReduction="10000"/>
          </a:bodyPr>
          <a:lstStyle/>
          <a:p>
            <a:r>
              <a:rPr lang="nb-NO" dirty="0" err="1" smtClean="0"/>
              <a:t>Partial</a:t>
            </a:r>
            <a:r>
              <a:rPr lang="nb-NO" dirty="0" smtClean="0"/>
              <a:t> </a:t>
            </a:r>
            <a:r>
              <a:rPr lang="nb-NO" dirty="0" err="1" smtClean="0"/>
              <a:t>conductivities</a:t>
            </a:r>
            <a:r>
              <a:rPr lang="nb-NO" dirty="0" smtClean="0"/>
              <a:t> sum to total </a:t>
            </a:r>
            <a:r>
              <a:rPr lang="nb-NO" dirty="0" err="1" smtClean="0"/>
              <a:t>conductivity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Transport </a:t>
            </a:r>
            <a:r>
              <a:rPr lang="nb-NO" dirty="0" err="1" smtClean="0"/>
              <a:t>number</a:t>
            </a:r>
            <a:r>
              <a:rPr lang="nb-NO" dirty="0" smtClean="0"/>
              <a:t> (transfer </a:t>
            </a:r>
            <a:r>
              <a:rPr lang="nb-NO" dirty="0" err="1" smtClean="0"/>
              <a:t>number</a:t>
            </a:r>
            <a:r>
              <a:rPr lang="nb-NO" dirty="0" smtClean="0"/>
              <a:t>) is </a:t>
            </a:r>
            <a:r>
              <a:rPr lang="nb-NO" dirty="0" err="1" smtClean="0"/>
              <a:t>the</a:t>
            </a:r>
            <a:r>
              <a:rPr lang="nb-NO" dirty="0" smtClean="0"/>
              <a:t> ratio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partial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total </a:t>
            </a:r>
            <a:r>
              <a:rPr lang="nb-NO" dirty="0" err="1" smtClean="0"/>
              <a:t>conductivity</a:t>
            </a:r>
            <a:r>
              <a:rPr lang="nb-NO" dirty="0" smtClean="0"/>
              <a:t> </a:t>
            </a:r>
            <a:endParaRPr lang="en-US" dirty="0"/>
          </a:p>
        </p:txBody>
      </p:sp>
      <p:pic>
        <p:nvPicPr>
          <p:cNvPr id="4" name="Picture 2" descr="D:\temp\DBJWEC001-216\WOST764\E-Book\1\1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093" y="2177383"/>
            <a:ext cx="5631735" cy="133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D:\temp\DBJWEC001-216\WOST764\E-Book\1\1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599" y="3988097"/>
            <a:ext cx="5516229" cy="134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53" y="4221712"/>
            <a:ext cx="1944540" cy="88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639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44" y="548680"/>
            <a:ext cx="8645236" cy="720080"/>
          </a:xfrm>
        </p:spPr>
        <p:txBody>
          <a:bodyPr>
            <a:normAutofit/>
          </a:bodyPr>
          <a:lstStyle/>
          <a:p>
            <a:r>
              <a:rPr lang="nb-NO" dirty="0" err="1" smtClean="0"/>
              <a:t>Remaining</a:t>
            </a:r>
            <a:r>
              <a:rPr lang="nb-NO" dirty="0" smtClean="0"/>
              <a:t> parts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leave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r>
              <a:rPr lang="nb-NO" dirty="0" smtClean="0"/>
              <a:t> for </a:t>
            </a:r>
            <a:r>
              <a:rPr lang="nb-NO" dirty="0" err="1" smtClean="0"/>
              <a:t>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circuits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Models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behaviour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AC signals </a:t>
            </a:r>
          </a:p>
          <a:p>
            <a:endParaRPr lang="nb-NO" dirty="0"/>
          </a:p>
          <a:p>
            <a:r>
              <a:rPr lang="nb-NO" dirty="0" smtClean="0"/>
              <a:t>AC </a:t>
            </a:r>
            <a:r>
              <a:rPr lang="nb-NO" dirty="0" err="1" smtClean="0"/>
              <a:t>impedance</a:t>
            </a:r>
            <a:r>
              <a:rPr lang="nb-NO" dirty="0" smtClean="0"/>
              <a:t>, </a:t>
            </a:r>
            <a:r>
              <a:rPr lang="nb-NO" dirty="0" err="1" smtClean="0"/>
              <a:t>Fourier</a:t>
            </a:r>
            <a:r>
              <a:rPr lang="nb-NO" dirty="0" smtClean="0"/>
              <a:t> </a:t>
            </a:r>
            <a:r>
              <a:rPr lang="nb-NO" dirty="0" err="1" smtClean="0"/>
              <a:t>transforms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Real and </a:t>
            </a:r>
            <a:r>
              <a:rPr lang="nb-NO" dirty="0" err="1" smtClean="0"/>
              <a:t>imaginary</a:t>
            </a:r>
            <a:r>
              <a:rPr lang="nb-NO" dirty="0" smtClean="0"/>
              <a:t> </a:t>
            </a:r>
            <a:r>
              <a:rPr lang="nb-NO" dirty="0" err="1" smtClean="0"/>
              <a:t>contributions</a:t>
            </a:r>
            <a:r>
              <a:rPr lang="nb-NO" dirty="0" smtClean="0"/>
              <a:t>, loss, and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dissipated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>
                <a:solidFill>
                  <a:srgbClr val="FF0000"/>
                </a:solidFill>
              </a:rPr>
              <a:t>You </a:t>
            </a:r>
            <a:r>
              <a:rPr lang="nb-NO" dirty="0" err="1" smtClean="0">
                <a:solidFill>
                  <a:srgbClr val="FF0000"/>
                </a:solidFill>
              </a:rPr>
              <a:t>may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want</a:t>
            </a:r>
            <a:r>
              <a:rPr lang="nb-NO" dirty="0" smtClean="0">
                <a:solidFill>
                  <a:srgbClr val="FF0000"/>
                </a:solidFill>
              </a:rPr>
              <a:t> to </a:t>
            </a:r>
            <a:r>
              <a:rPr lang="nb-NO" dirty="0" err="1" smtClean="0">
                <a:solidFill>
                  <a:srgbClr val="FF0000"/>
                </a:solidFill>
              </a:rPr>
              <a:t>come</a:t>
            </a:r>
            <a:r>
              <a:rPr lang="nb-NO" dirty="0" smtClean="0">
                <a:solidFill>
                  <a:srgbClr val="FF0000"/>
                </a:solidFill>
              </a:rPr>
              <a:t> back and </a:t>
            </a:r>
            <a:r>
              <a:rPr lang="nb-NO" dirty="0" err="1" smtClean="0">
                <a:solidFill>
                  <a:srgbClr val="FF0000"/>
                </a:solidFill>
              </a:rPr>
              <a:t>read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about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them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when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needed</a:t>
            </a:r>
            <a:endParaRPr lang="nb-NO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685" y="1345632"/>
            <a:ext cx="22955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843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27300"/>
            <a:ext cx="8330128" cy="720080"/>
          </a:xfrm>
        </p:spPr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– </a:t>
            </a:r>
            <a:r>
              <a:rPr lang="nb-NO" dirty="0" err="1" smtClean="0"/>
              <a:t>four</a:t>
            </a:r>
            <a:r>
              <a:rPr lang="nb-NO" dirty="0" smtClean="0"/>
              <a:t> </a:t>
            </a:r>
            <a:r>
              <a:rPr lang="nb-NO" dirty="0" err="1" smtClean="0"/>
              <a:t>selected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concepts</a:t>
            </a:r>
            <a:r>
              <a:rPr lang="nb-NO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1" y="1628800"/>
            <a:ext cx="5749751" cy="4543400"/>
          </a:xfrm>
        </p:spPr>
        <p:txBody>
          <a:bodyPr/>
          <a:lstStyle/>
          <a:p>
            <a:r>
              <a:rPr lang="nb-NO" dirty="0" smtClean="0"/>
              <a:t>Charge and </a:t>
            </a:r>
            <a:r>
              <a:rPr lang="nb-NO" dirty="0" err="1" smtClean="0"/>
              <a:t>field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Charge </a:t>
            </a:r>
            <a:r>
              <a:rPr lang="nb-NO" dirty="0" err="1"/>
              <a:t>c</a:t>
            </a:r>
            <a:r>
              <a:rPr lang="nb-NO" dirty="0" err="1" smtClean="0"/>
              <a:t>apacitance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insulator</a:t>
            </a:r>
            <a:r>
              <a:rPr lang="nb-NO" dirty="0" smtClean="0"/>
              <a:t> (</a:t>
            </a:r>
            <a:r>
              <a:rPr lang="nb-NO" dirty="0" err="1" smtClean="0"/>
              <a:t>dielectric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Current</a:t>
            </a:r>
            <a:r>
              <a:rPr lang="nb-NO" dirty="0" smtClean="0"/>
              <a:t> transport in a </a:t>
            </a:r>
            <a:r>
              <a:rPr lang="nb-NO" dirty="0" err="1" smtClean="0"/>
              <a:t>conductor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Conductivity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621" y="1366787"/>
            <a:ext cx="5060237" cy="9269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186" y="2714325"/>
            <a:ext cx="2430254" cy="797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9558" y="4109988"/>
            <a:ext cx="2175035" cy="8607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881" y="5399775"/>
            <a:ext cx="2180772" cy="8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622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6903</TotalTime>
  <Words>1336</Words>
  <Application>Microsoft Office PowerPoint</Application>
  <PresentationFormat>On-screen Show (4:3)</PresentationFormat>
  <Paragraphs>259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Script MT Bold</vt:lpstr>
      <vt:lpstr>Office Theme</vt:lpstr>
      <vt:lpstr>Equation.3</vt:lpstr>
      <vt:lpstr>MathType 7.0 Equation</vt:lpstr>
      <vt:lpstr>KJM 3110 Electrochemistry  Chapter 1.   Electricity </vt:lpstr>
      <vt:lpstr>Electricity</vt:lpstr>
      <vt:lpstr>Electrical charge</vt:lpstr>
      <vt:lpstr>Electroneutrality</vt:lpstr>
      <vt:lpstr>Electrical field; field strength X</vt:lpstr>
      <vt:lpstr>Electrical field; field strength X</vt:lpstr>
      <vt:lpstr>Electrical work</vt:lpstr>
      <vt:lpstr>Electrical potential ϕ or φ</vt:lpstr>
      <vt:lpstr>Potential difference (voltage) over small and larger distances</vt:lpstr>
      <vt:lpstr>Homogeneous matter (bulk) and interfaces</vt:lpstr>
      <vt:lpstr>Poisson’s equation; How potential varies in space at a distance from a net charge</vt:lpstr>
      <vt:lpstr>Responses to electrical fields, i.e. voltage:  Conductance and capacitance</vt:lpstr>
      <vt:lpstr>Conductance</vt:lpstr>
      <vt:lpstr>Potentials through a dielectric</vt:lpstr>
      <vt:lpstr>Capacitor, capacitance</vt:lpstr>
      <vt:lpstr>Current, conductor, conductance</vt:lpstr>
      <vt:lpstr>Transport in an electrochemical cell</vt:lpstr>
      <vt:lpstr>Mobility</vt:lpstr>
      <vt:lpstr>Partial conductivity, total conductivity, transport number</vt:lpstr>
      <vt:lpstr>Remaining parts of Ch. 1 we leave for the future for now</vt:lpstr>
      <vt:lpstr>Summary – four selected important concepts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69</cp:revision>
  <dcterms:created xsi:type="dcterms:W3CDTF">2020-01-18T04:32:08Z</dcterms:created>
  <dcterms:modified xsi:type="dcterms:W3CDTF">2022-01-16T18:30:07Z</dcterms:modified>
</cp:coreProperties>
</file>